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7"/>
  </p:notesMasterIdLst>
  <p:handoutMasterIdLst>
    <p:handoutMasterId r:id="rId28"/>
  </p:handoutMasterIdLst>
  <p:sldIdLst>
    <p:sldId id="268" r:id="rId10"/>
    <p:sldId id="269" r:id="rId11"/>
    <p:sldId id="285" r:id="rId12"/>
    <p:sldId id="286" r:id="rId13"/>
    <p:sldId id="283" r:id="rId14"/>
    <p:sldId id="284" r:id="rId15"/>
    <p:sldId id="281" r:id="rId16"/>
    <p:sldId id="282" r:id="rId17"/>
    <p:sldId id="289" r:id="rId18"/>
    <p:sldId id="290" r:id="rId19"/>
    <p:sldId id="287" r:id="rId20"/>
    <p:sldId id="288" r:id="rId21"/>
    <p:sldId id="277" r:id="rId22"/>
    <p:sldId id="278" r:id="rId23"/>
    <p:sldId id="279" r:id="rId24"/>
    <p:sldId id="280" r:id="rId25"/>
    <p:sldId id="271" r:id="rId26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7" autoAdjust="0"/>
    <p:restoredTop sz="94660"/>
  </p:normalViewPr>
  <p:slideViewPr>
    <p:cSldViewPr snapToObjects="1">
      <p:cViewPr varScale="1">
        <p:scale>
          <a:sx n="135" d="100"/>
          <a:sy n="135" d="100"/>
        </p:scale>
        <p:origin x="200" y="30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22.05.18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22.05.18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NUL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NUL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NUL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NUL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NUL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NUL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NUL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NUL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NUL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NUL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NUL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NUL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NUL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NUL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NUL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NUL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NUL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NUL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E3FA72-4E08-6742-9902-2B25A29D3BB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08726"/>
            <a:ext cx="846320" cy="2342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/>
              <a:t>Case Studies in Process Design II</a:t>
            </a:r>
            <a:br>
              <a:rPr lang="en-GB" dirty="0"/>
            </a:br>
            <a:r>
              <a:rPr lang="en-GB" sz="1800" dirty="0"/>
              <a:t>Clemens </a:t>
            </a:r>
            <a:r>
              <a:rPr lang="en-GB" sz="1800" dirty="0" err="1"/>
              <a:t>Isert</a:t>
            </a:r>
            <a:r>
              <a:rPr lang="en-GB" sz="1800" dirty="0"/>
              <a:t>, </a:t>
            </a:r>
            <a:r>
              <a:rPr lang="en-GB" sz="1800" dirty="0" err="1"/>
              <a:t>Selina</a:t>
            </a:r>
            <a:r>
              <a:rPr lang="en-GB" sz="1800" dirty="0"/>
              <a:t> </a:t>
            </a:r>
            <a:r>
              <a:rPr lang="en-GB" sz="1800" dirty="0" err="1"/>
              <a:t>Schlotterbeck</a:t>
            </a:r>
            <a:r>
              <a:rPr lang="en-GB" sz="1800" dirty="0"/>
              <a:t>, Tobias </a:t>
            </a:r>
            <a:r>
              <a:rPr lang="en-GB" sz="1800" dirty="0" err="1"/>
              <a:t>Seidler</a:t>
            </a:r>
            <a:r>
              <a:rPr lang="en-GB" sz="1800" dirty="0"/>
              <a:t>, </a:t>
            </a:r>
            <a:r>
              <a:rPr lang="en-GB" sz="1800" dirty="0" err="1"/>
              <a:t>Mithurshan</a:t>
            </a:r>
            <a:r>
              <a:rPr lang="en-GB" sz="1800" dirty="0"/>
              <a:t> </a:t>
            </a:r>
            <a:r>
              <a:rPr lang="en-GB" sz="1800" dirty="0" err="1"/>
              <a:t>Tharmalingam</a:t>
            </a:r>
            <a:r>
              <a:rPr lang="en-GB" sz="1800" dirty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HCN Distillation</a:t>
            </a:r>
            <a:endParaRPr lang="en-GB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50" y="1090986"/>
            <a:ext cx="8810896" cy="57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Reactor:</a:t>
            </a:r>
          </a:p>
          <a:p>
            <a:r>
              <a:rPr lang="en-GB" dirty="0" smtClean="0"/>
              <a:t>Ideal vs. real (case 1/case 3)</a:t>
            </a:r>
          </a:p>
          <a:p>
            <a:pPr lvl="1"/>
            <a:r>
              <a:rPr lang="en-GB" dirty="0" smtClean="0"/>
              <a:t>Length: 12 m / 28 m</a:t>
            </a:r>
          </a:p>
          <a:p>
            <a:pPr lvl="1"/>
            <a:r>
              <a:rPr lang="en-GB" dirty="0"/>
              <a:t>Number of </a:t>
            </a:r>
            <a:r>
              <a:rPr lang="en-GB" dirty="0" smtClean="0"/>
              <a:t>tubes: 1’342 / 17’149</a:t>
            </a:r>
          </a:p>
          <a:p>
            <a:pPr marL="361950" lvl="1" indent="0">
              <a:buNone/>
            </a:pPr>
            <a:endParaRPr lang="en-GB" dirty="0" smtClean="0"/>
          </a:p>
          <a:p>
            <a:r>
              <a:rPr lang="en-GB" dirty="0" smtClean="0"/>
              <a:t>Cross- </a:t>
            </a:r>
            <a:r>
              <a:rPr lang="en-GB" dirty="0"/>
              <a:t>vs. </a:t>
            </a:r>
            <a:r>
              <a:rPr lang="en-GB" dirty="0" smtClean="0"/>
              <a:t>co-current (case 3/case 4)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 smtClean="0"/>
              <a:t>Number of tubes: 17’149 / 40’642</a:t>
            </a:r>
            <a:endParaRPr lang="en-GB" dirty="0"/>
          </a:p>
          <a:p>
            <a:pPr lvl="1">
              <a:buFont typeface="Wingdings" charset="2"/>
              <a:buChar char="§"/>
            </a:pPr>
            <a:r>
              <a:rPr lang="en-GB" dirty="0"/>
              <a:t>Heating medium </a:t>
            </a:r>
            <a:r>
              <a:rPr lang="en-GB" dirty="0" smtClean="0"/>
              <a:t>flow: 0.10 / 0.05</a:t>
            </a:r>
          </a:p>
          <a:p>
            <a:pPr lvl="1">
              <a:buFont typeface="Wingdings" charset="2"/>
              <a:buChar char="§"/>
            </a:pPr>
            <a:r>
              <a:rPr lang="en-GB" dirty="0" smtClean="0"/>
              <a:t>Conversion CH</a:t>
            </a:r>
            <a:r>
              <a:rPr lang="en-GB" baseline="-25000" dirty="0" smtClean="0"/>
              <a:t>4</a:t>
            </a:r>
            <a:r>
              <a:rPr lang="en-GB" dirty="0" smtClean="0"/>
              <a:t>: 0.82 / 0.59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651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Reactor profile case 3</a:t>
            </a:r>
            <a:endParaRPr lang="en-GB" dirty="0"/>
          </a:p>
        </p:txBody>
      </p:sp>
      <p:pic>
        <p:nvPicPr>
          <p:cNvPr id="7" name="Espace réservé du contenu 6" descr="ReactorProfileCase3_p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43" r="-146643"/>
          <a:stretch>
            <a:fillRect/>
          </a:stretch>
        </p:blipFill>
        <p:spPr>
          <a:xfrm>
            <a:off x="-1035371" y="734130"/>
            <a:ext cx="14989524" cy="5469480"/>
          </a:xfrm>
        </p:spPr>
      </p:pic>
    </p:spTree>
    <p:extLst>
      <p:ext uri="{BB962C8B-B14F-4D97-AF65-F5344CB8AC3E}">
        <p14:creationId xmlns:p14="http://schemas.microsoft.com/office/powerpoint/2010/main" val="250082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NH</a:t>
            </a:r>
            <a:r>
              <a:rPr lang="en-GB" baseline="-25000" dirty="0"/>
              <a:t>3</a:t>
            </a:r>
            <a:r>
              <a:rPr lang="en-GB" dirty="0"/>
              <a:t>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2.44 m / 4.39 m</a:t>
            </a:r>
          </a:p>
          <a:p>
            <a:pPr lvl="1"/>
            <a:r>
              <a:rPr lang="en-GB" dirty="0"/>
              <a:t>Diameter: 0.79 m / 0.79 m</a:t>
            </a:r>
          </a:p>
          <a:p>
            <a:pPr lvl="1"/>
            <a:r>
              <a:rPr lang="en-GB" dirty="0"/>
              <a:t>Flow rate ratio 0.80 / 1.64</a:t>
            </a:r>
          </a:p>
          <a:p>
            <a:pPr lvl="1"/>
            <a:r>
              <a:rPr lang="en-GB" dirty="0"/>
              <a:t>Temperature in the column</a:t>
            </a:r>
          </a:p>
          <a:p>
            <a:pPr lvl="1"/>
            <a:r>
              <a:rPr lang="en-GB" dirty="0"/>
              <a:t>Volumetric fraction H</a:t>
            </a:r>
            <a:r>
              <a:rPr lang="en-GB" baseline="-25000" dirty="0"/>
              <a:t>2</a:t>
            </a:r>
            <a:r>
              <a:rPr lang="en-GB" dirty="0"/>
              <a:t>SO</a:t>
            </a:r>
            <a:r>
              <a:rPr lang="en-GB" baseline="-25000" dirty="0"/>
              <a:t>4 </a:t>
            </a:r>
            <a:r>
              <a:rPr lang="en-GB" dirty="0"/>
              <a:t>: 0.37 / 2.01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362024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absorber: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9.73 m / 10.31 m</a:t>
            </a:r>
          </a:p>
          <a:p>
            <a:pPr lvl="1"/>
            <a:r>
              <a:rPr lang="en-GB" dirty="0"/>
              <a:t>Diameter: 1.11 m / 1.10 m</a:t>
            </a:r>
          </a:p>
          <a:p>
            <a:pPr lvl="1"/>
            <a:r>
              <a:rPr lang="en-GB" dirty="0"/>
              <a:t>Outlet temperature: 294.72 K / 293.57 K</a:t>
            </a:r>
          </a:p>
          <a:p>
            <a:pPr lvl="1"/>
            <a:r>
              <a:rPr lang="en-GB" dirty="0"/>
              <a:t>Water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469646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HCN distillation: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Column height: 9.36 m / 10.08 m</a:t>
            </a:r>
          </a:p>
          <a:p>
            <a:pPr lvl="1"/>
            <a:r>
              <a:rPr lang="en-GB" dirty="0"/>
              <a:t>Diameter: 1.73 m / 1.92 m</a:t>
            </a:r>
          </a:p>
          <a:p>
            <a:pPr lvl="1"/>
            <a:r>
              <a:rPr lang="en-GB" dirty="0"/>
              <a:t>Heat exchanger area: 0.057 m</a:t>
            </a:r>
            <a:r>
              <a:rPr lang="en-GB" baseline="30000" dirty="0"/>
              <a:t>2</a:t>
            </a:r>
            <a:r>
              <a:rPr lang="en-GB" dirty="0"/>
              <a:t> / 0.056 m</a:t>
            </a:r>
            <a:r>
              <a:rPr lang="en-GB" baseline="30000" dirty="0"/>
              <a:t>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19970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68700"/>
            <a:ext cx="11537950" cy="496541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Costs</a:t>
            </a:r>
          </a:p>
          <a:p>
            <a:r>
              <a:rPr lang="en-GB" dirty="0"/>
              <a:t>Ideal vs. real (case 1/case 3)</a:t>
            </a:r>
          </a:p>
          <a:p>
            <a:pPr lvl="1"/>
            <a:r>
              <a:rPr lang="en-GB" dirty="0"/>
              <a:t>Break-even price: 0.62 $/kg / 0.76 $/kg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0396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Image 5" descr="costplot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9" y="2996940"/>
            <a:ext cx="2938082" cy="2802065"/>
          </a:xfrm>
          <a:prstGeom prst="rect">
            <a:avLst/>
          </a:prstGeom>
        </p:spPr>
      </p:pic>
      <p:pic>
        <p:nvPicPr>
          <p:cNvPr id="7" name="Image 6" descr="costplot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9" y="3001000"/>
            <a:ext cx="2937510" cy="2803208"/>
          </a:xfrm>
          <a:prstGeom prst="rect">
            <a:avLst/>
          </a:prstGeom>
        </p:spPr>
      </p:pic>
      <p:pic>
        <p:nvPicPr>
          <p:cNvPr id="8" name="Image 7" descr="costplot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0" y="3010144"/>
            <a:ext cx="3204401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666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17271" y="606095"/>
            <a:ext cx="11537951" cy="584749"/>
          </a:xfrm>
        </p:spPr>
        <p:txBody>
          <a:bodyPr/>
          <a:lstStyle/>
          <a:p>
            <a:r>
              <a:rPr lang="en-GB" dirty="0" smtClean="0"/>
              <a:t>Thank you for your attention</a:t>
            </a:r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Reactor flow sheet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Espace réservé pour une image  1" descr="CaseStudyDiagra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33" r="-61033"/>
          <a:stretch>
            <a:fillRect/>
          </a:stretch>
        </p:blipFill>
        <p:spPr>
          <a:xfrm>
            <a:off x="323850" y="620713"/>
            <a:ext cx="11537950" cy="4205287"/>
          </a:xfrm>
        </p:spPr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cases considered: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Overall optimization with a “black box” approach</a:t>
            </a:r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361950" lvl="1" indent="0">
              <a:buNone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Modelling Approach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22A54C5-F25A-D14C-A319-AEA786331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3168"/>
              </p:ext>
            </p:extLst>
          </p:nvPr>
        </p:nvGraphicFramePr>
        <p:xfrm>
          <a:off x="595406" y="2420860"/>
          <a:ext cx="11384960" cy="276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992">
                  <a:extLst>
                    <a:ext uri="{9D8B030D-6E8A-4147-A177-3AD203B41FA5}">
                      <a16:colId xmlns:a16="http://schemas.microsoft.com/office/drawing/2014/main" xmlns="" val="2023592035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xmlns="" val="1069251106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xmlns="" val="176633595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xmlns="" val="1572743861"/>
                    </a:ext>
                  </a:extLst>
                </a:gridCol>
                <a:gridCol w="2276992">
                  <a:extLst>
                    <a:ext uri="{9D8B030D-6E8A-4147-A177-3AD203B41FA5}">
                      <a16:colId xmlns:a16="http://schemas.microsoft.com/office/drawing/2014/main" xmlns="" val="4057482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2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ideal gas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ideal gas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Peng-Robinson-EOS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Peng-Robinson-EOS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3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Heating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121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Absorbers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shortcut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shortcut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non-ideal Eq.-model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non-ideal Eq.-model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04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Distillation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Fenske-Underwood-Gilliland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Fenske-Underwood-Gilliland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140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ΔP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14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996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ODE-system governing the reactor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69BA076-049B-C048-9A70-DBFD82ADC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9" y="1484730"/>
            <a:ext cx="51816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27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486F77B-EBCA-4D98-96B4-D810930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F51684B-6762-4772-9CCE-E61481E9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7290704-C0B1-4941-9014-F2D72347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E01BDD48-F433-4875-954E-0DFA17C62606}"/>
              </a:ext>
            </a:extLst>
          </p:cNvPr>
          <p:cNvSpPr txBox="1"/>
          <p:nvPr/>
        </p:nvSpPr>
        <p:spPr>
          <a:xfrm>
            <a:off x="409789" y="692620"/>
            <a:ext cx="1144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err="1"/>
              <a:t>Assumptions</a:t>
            </a:r>
            <a:r>
              <a:rPr lang="de-CH" sz="2800" b="1" dirty="0"/>
              <a:t> </a:t>
            </a:r>
            <a:r>
              <a:rPr lang="de-CH" sz="2800" b="1" dirty="0" err="1"/>
              <a:t>for</a:t>
            </a:r>
            <a:r>
              <a:rPr lang="de-CH" sz="2800" b="1" dirty="0"/>
              <a:t> </a:t>
            </a:r>
            <a:r>
              <a:rPr lang="de-CH" sz="2800" b="1" dirty="0" err="1"/>
              <a:t>Ammonia</a:t>
            </a:r>
            <a:r>
              <a:rPr lang="de-CH" sz="2800" b="1" dirty="0"/>
              <a:t> Absorber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A0A45610-7AFD-45C0-9B8F-D440C877D741}"/>
              </a:ext>
            </a:extLst>
          </p:cNvPr>
          <p:cNvGrpSpPr/>
          <p:nvPr/>
        </p:nvGrpSpPr>
        <p:grpSpPr>
          <a:xfrm>
            <a:off x="580057" y="4041368"/>
            <a:ext cx="11109054" cy="1791454"/>
            <a:chOff x="419457" y="3391872"/>
            <a:chExt cx="11109054" cy="1791454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xmlns="" id="{C1E6B540-7AB5-4DEA-9935-4D8AF7940D97}"/>
                </a:ext>
              </a:extLst>
            </p:cNvPr>
            <p:cNvSpPr txBox="1"/>
            <p:nvPr/>
          </p:nvSpPr>
          <p:spPr>
            <a:xfrm>
              <a:off x="419457" y="3429000"/>
              <a:ext cx="50407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independent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xmlns="" id="{6855DB6C-3273-425C-AC16-D17F5347FA9A}"/>
                </a:ext>
              </a:extLst>
            </p:cNvPr>
            <p:cNvSpPr txBox="1"/>
            <p:nvPr/>
          </p:nvSpPr>
          <p:spPr>
            <a:xfrm>
              <a:off x="6487811" y="3391872"/>
              <a:ext cx="50407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/>
                <a:t>Non ideal </a:t>
              </a:r>
              <a:r>
                <a:rPr lang="de-CH" b="1" dirty="0" err="1"/>
                <a:t>case</a:t>
              </a:r>
              <a:endParaRPr lang="de-CH" b="1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de-CH" dirty="0"/>
                <a:t>Heat </a:t>
              </a:r>
              <a:r>
                <a:rPr lang="de-CH" dirty="0" err="1"/>
                <a:t>capacities</a:t>
              </a:r>
              <a:r>
                <a:rPr lang="de-CH" dirty="0"/>
                <a:t> </a:t>
              </a:r>
              <a:r>
                <a:rPr lang="de-CH" dirty="0" err="1"/>
                <a:t>are</a:t>
              </a:r>
              <a:r>
                <a:rPr lang="de-CH" dirty="0"/>
                <a:t> T </a:t>
              </a:r>
              <a:r>
                <a:rPr lang="de-CH" dirty="0" err="1"/>
                <a:t>dependent</a:t>
              </a: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de-CH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0E1AE58D-949A-4868-A791-3FE8EB8CDE6B}"/>
              </a:ext>
            </a:extLst>
          </p:cNvPr>
          <p:cNvGrpSpPr/>
          <p:nvPr/>
        </p:nvGrpSpPr>
        <p:grpSpPr>
          <a:xfrm>
            <a:off x="419457" y="1484730"/>
            <a:ext cx="11420334" cy="1785104"/>
            <a:chOff x="419457" y="1484730"/>
            <a:chExt cx="11420334" cy="1785104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xmlns="" id="{708F2FB0-FDD8-432D-A125-D3D19A876A94}"/>
                </a:ext>
              </a:extLst>
            </p:cNvPr>
            <p:cNvSpPr txBox="1"/>
            <p:nvPr/>
          </p:nvSpPr>
          <p:spPr>
            <a:xfrm>
              <a:off x="419457" y="1484730"/>
              <a:ext cx="560215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/>
                <a:t>General</a:t>
              </a:r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Isothermal</a:t>
              </a:r>
              <a:r>
                <a:rPr lang="de-CH" dirty="0"/>
                <a:t> </a:t>
              </a:r>
              <a:r>
                <a:rPr lang="de-CH" dirty="0" err="1"/>
                <a:t>column</a:t>
              </a:r>
              <a:r>
                <a:rPr lang="de-CH" dirty="0"/>
                <a:t>		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Instantaneous</a:t>
              </a:r>
              <a:r>
                <a:rPr lang="de-CH" dirty="0"/>
                <a:t> &amp; irreversible </a:t>
              </a:r>
              <a:r>
                <a:rPr lang="de-CH" dirty="0" err="1"/>
                <a:t>reaction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Heat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absorption</a:t>
              </a:r>
              <a:r>
                <a:rPr lang="de-CH" dirty="0"/>
                <a:t> </a:t>
              </a:r>
              <a:r>
                <a:rPr lang="de-CH" dirty="0" err="1"/>
                <a:t>neglected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Outlet </a:t>
              </a:r>
              <a:r>
                <a:rPr lang="de-CH" dirty="0" err="1"/>
                <a:t>temperature</a:t>
              </a:r>
              <a:r>
                <a:rPr lang="de-CH" dirty="0"/>
                <a:t> </a:t>
              </a:r>
              <a:r>
                <a:rPr lang="de-CH" dirty="0" err="1"/>
                <a:t>for</a:t>
              </a:r>
              <a:r>
                <a:rPr lang="de-CH" dirty="0"/>
                <a:t> liquid and gas </a:t>
              </a:r>
              <a:r>
                <a:rPr lang="de-CH" dirty="0" err="1"/>
                <a:t>alike</a:t>
              </a:r>
              <a:endParaRPr lang="de-CH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xmlns="" id="{14841331-643E-47E9-8B53-48457524948C}"/>
                </a:ext>
              </a:extLst>
            </p:cNvPr>
            <p:cNvSpPr txBox="1"/>
            <p:nvPr/>
          </p:nvSpPr>
          <p:spPr>
            <a:xfrm>
              <a:off x="6237639" y="1525641"/>
              <a:ext cx="56021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CH" dirty="0"/>
            </a:p>
            <a:p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HCN </a:t>
              </a:r>
              <a:r>
                <a:rPr lang="de-CH" dirty="0" err="1"/>
                <a:t>absorption</a:t>
              </a:r>
              <a:r>
                <a:rPr lang="de-CH" dirty="0"/>
                <a:t> in </a:t>
              </a:r>
              <a:r>
                <a:rPr lang="de-CH" dirty="0" err="1"/>
                <a:t>water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No</a:t>
              </a:r>
              <a:r>
                <a:rPr lang="de-CH" dirty="0"/>
                <a:t> </a:t>
              </a:r>
              <a:r>
                <a:rPr lang="de-CH" dirty="0" err="1"/>
                <a:t>pressure</a:t>
              </a:r>
              <a:r>
                <a:rPr lang="de-CH" dirty="0"/>
                <a:t> </a:t>
              </a:r>
              <a:r>
                <a:rPr lang="de-CH" dirty="0" err="1"/>
                <a:t>drop</a:t>
              </a:r>
              <a:endParaRPr lang="de-CH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20 % </a:t>
              </a:r>
              <a:r>
                <a:rPr lang="de-CH" dirty="0" err="1"/>
                <a:t>excess</a:t>
              </a:r>
              <a:r>
                <a:rPr lang="de-CH" dirty="0"/>
                <a:t> </a:t>
              </a:r>
              <a:r>
                <a:rPr lang="de-CH" dirty="0" err="1"/>
                <a:t>of</a:t>
              </a:r>
              <a:r>
                <a:rPr lang="de-CH" dirty="0"/>
                <a:t> </a:t>
              </a:r>
              <a:r>
                <a:rPr lang="de-CH" dirty="0" err="1"/>
                <a:t>sulfuric</a:t>
              </a:r>
              <a:r>
                <a:rPr lang="de-CH" dirty="0"/>
                <a:t> </a:t>
              </a:r>
              <a:r>
                <a:rPr lang="de-CH" dirty="0" err="1"/>
                <a:t>acid</a:t>
              </a:r>
              <a:endParaRPr lang="de-CH" dirty="0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626E4691-0EC4-4A23-94AF-3E6B499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79" y="5331669"/>
            <a:ext cx="6773900" cy="8337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62DB472-57DE-44CF-AB8A-65ACA633B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9" y="5460698"/>
            <a:ext cx="3940513" cy="5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44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FDE3256-08BD-49EA-BADD-47E5137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5919C73-4F1B-4A65-BC56-A2BD4020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AC6906F-C695-42D0-8B48-6E39679D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1C5DACA3-5790-4ACA-A8B0-83A51B447AE1}"/>
              </a:ext>
            </a:extLst>
          </p:cNvPr>
          <p:cNvGrpSpPr/>
          <p:nvPr/>
        </p:nvGrpSpPr>
        <p:grpSpPr>
          <a:xfrm>
            <a:off x="614650" y="1628750"/>
            <a:ext cx="11253993" cy="4265477"/>
            <a:chOff x="528416" y="1496752"/>
            <a:chExt cx="10718657" cy="386449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xmlns="" id="{01B0C16B-8264-44E9-81FE-9E65721B1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16" y="1496752"/>
              <a:ext cx="5152660" cy="3864495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xmlns="" id="{72BEA4AF-5046-47EE-81D4-6FD0A4B2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413" y="1496752"/>
              <a:ext cx="5152660" cy="3864495"/>
            </a:xfrm>
            <a:prstGeom prst="rect">
              <a:avLst/>
            </a:prstGeom>
          </p:spPr>
        </p:pic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46CEF1EC-6307-4482-BF82-CBE6E1A51417}"/>
              </a:ext>
            </a:extLst>
          </p:cNvPr>
          <p:cNvSpPr txBox="1"/>
          <p:nvPr/>
        </p:nvSpPr>
        <p:spPr>
          <a:xfrm>
            <a:off x="472893" y="834751"/>
            <a:ext cx="111520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b="1" dirty="0" err="1"/>
              <a:t>Sensitivity</a:t>
            </a:r>
            <a:r>
              <a:rPr lang="de-CH" sz="2600" b="1" dirty="0"/>
              <a:t> Analysis </a:t>
            </a:r>
            <a:r>
              <a:rPr lang="de-CH" sz="2600" b="1" dirty="0" err="1"/>
              <a:t>of</a:t>
            </a:r>
            <a:r>
              <a:rPr lang="de-CH" sz="2600" b="1" dirty="0"/>
              <a:t> </a:t>
            </a:r>
            <a:r>
              <a:rPr lang="de-CH" sz="2600" b="1" dirty="0" err="1"/>
              <a:t>the</a:t>
            </a:r>
            <a:r>
              <a:rPr lang="de-CH" sz="2600" b="1" dirty="0"/>
              <a:t> </a:t>
            </a:r>
            <a:r>
              <a:rPr lang="de-CH" sz="2600" b="1" dirty="0" err="1"/>
              <a:t>Ammonia</a:t>
            </a:r>
            <a:r>
              <a:rPr lang="de-CH" sz="2600" b="1" dirty="0"/>
              <a:t> Absorber</a:t>
            </a:r>
          </a:p>
        </p:txBody>
      </p:sp>
    </p:spTree>
    <p:extLst>
      <p:ext uri="{BB962C8B-B14F-4D97-AF65-F5344CB8AC3E}">
        <p14:creationId xmlns:p14="http://schemas.microsoft.com/office/powerpoint/2010/main" val="37617596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  <a:p>
            <a:r>
              <a:rPr lang="en-GB" dirty="0"/>
              <a:t>Heat capacities not temperature dependent</a:t>
            </a:r>
          </a:p>
          <a:p>
            <a:r>
              <a:rPr lang="en-GB" dirty="0"/>
              <a:t>No HCN in liquid inlet stream</a:t>
            </a:r>
          </a:p>
          <a:p>
            <a:r>
              <a:rPr lang="en-GB" dirty="0"/>
              <a:t>Resistivity in the liquid phase neglected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Non-ideal case</a:t>
            </a:r>
          </a:p>
          <a:p>
            <a:endParaRPr lang="en-GB" dirty="0"/>
          </a:p>
          <a:p>
            <a:r>
              <a:rPr lang="en-GB" dirty="0"/>
              <a:t>Isothermal column</a:t>
            </a:r>
          </a:p>
          <a:p>
            <a:r>
              <a:rPr lang="en-GB" dirty="0"/>
              <a:t>Heat of absorption neglected</a:t>
            </a:r>
          </a:p>
          <a:p>
            <a:r>
              <a:rPr lang="en-GB" dirty="0"/>
              <a:t>Outlet temperature same for gas and liquid</a:t>
            </a:r>
          </a:p>
          <a:p>
            <a:r>
              <a:rPr lang="en-GB" dirty="0"/>
              <a:t>Only HCN is absorbed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Group 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Made assumptions for the HCN absorber</a:t>
            </a:r>
          </a:p>
        </p:txBody>
      </p:sp>
    </p:spTree>
    <p:extLst>
      <p:ext uri="{BB962C8B-B14F-4D97-AF65-F5344CB8AC3E}">
        <p14:creationId xmlns:p14="http://schemas.microsoft.com/office/powerpoint/2010/main" val="2394992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2D2110E3-83BC-4D4A-81C6-243EDC7E19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6D488CB4-429D-D64C-AE82-45FE5567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595" y="2996940"/>
            <a:ext cx="5567205" cy="4213225"/>
          </a:xfrm>
        </p:spPr>
        <p:txBody>
          <a:bodyPr/>
          <a:lstStyle/>
          <a:p>
            <a:r>
              <a:rPr lang="de-DE" dirty="0"/>
              <a:t>Height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inlet</a:t>
            </a:r>
            <a:r>
              <a:rPr lang="de-DE" dirty="0"/>
              <a:t> liquid </a:t>
            </a:r>
            <a:r>
              <a:rPr lang="de-DE" dirty="0" err="1"/>
              <a:t>flow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absorption</a:t>
            </a:r>
            <a:endParaRPr lang="de-DE" dirty="0"/>
          </a:p>
          <a:p>
            <a:r>
              <a:rPr lang="de-DE" dirty="0"/>
              <a:t>CAPEX </a:t>
            </a:r>
            <a:r>
              <a:rPr lang="de-DE" dirty="0" err="1"/>
              <a:t>decreases</a:t>
            </a:r>
            <a:endParaRPr lang="de-DE" dirty="0"/>
          </a:p>
          <a:p>
            <a:r>
              <a:rPr lang="de-DE" dirty="0"/>
              <a:t>OPEX </a:t>
            </a:r>
            <a:r>
              <a:rPr lang="de-DE" dirty="0" err="1"/>
              <a:t>increases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5ABBF7B-96D1-6E4F-8290-F0AC494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23.05.2018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4127C30E-F535-FA47-9C07-E1BCED3E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A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88BF33C-BAF6-464F-B278-84B3B0C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2AD82122-56E2-FD4B-B6AC-2B56FB45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HCN Absorber</a:t>
            </a:r>
          </a:p>
        </p:txBody>
      </p:sp>
    </p:spTree>
    <p:extLst>
      <p:ext uri="{BB962C8B-B14F-4D97-AF65-F5344CB8AC3E}">
        <p14:creationId xmlns:p14="http://schemas.microsoft.com/office/powerpoint/2010/main" val="857607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9"/>
          <a:stretch/>
        </p:blipFill>
        <p:spPr>
          <a:xfrm>
            <a:off x="188800" y="1272101"/>
            <a:ext cx="4104570" cy="5036625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HCN Distillation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4509399" y="1484730"/>
            <a:ext cx="5184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Ideal or non-ideal (NRTL for liquid phase)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l-GR" dirty="0" smtClean="0"/>
              <a:t>Δ</a:t>
            </a:r>
            <a:r>
              <a:rPr lang="de-DE" dirty="0" smtClean="0"/>
              <a:t>P / </a:t>
            </a:r>
            <a:r>
              <a:rPr lang="el-GR" dirty="0" smtClean="0"/>
              <a:t>Δ</a:t>
            </a:r>
            <a:r>
              <a:rPr lang="de-DE" dirty="0" smtClean="0"/>
              <a:t>P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Fenkse</a:t>
            </a:r>
            <a:r>
              <a:rPr lang="de-DE" dirty="0" smtClean="0"/>
              <a:t>-Underwood-</a:t>
            </a:r>
            <a:r>
              <a:rPr lang="de-DE" dirty="0" err="1" smtClean="0"/>
              <a:t>Gilliland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relative </a:t>
            </a:r>
            <a:r>
              <a:rPr lang="de-DE" dirty="0" err="1" smtClean="0"/>
              <a:t>volatilities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pretty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en-US" i="1" dirty="0" err="1" smtClean="0"/>
              <a:t>x</a:t>
            </a:r>
            <a:r>
              <a:rPr lang="en-US" i="1" baseline="-25000" dirty="0" err="1" smtClean="0"/>
              <a:t>HCN</a:t>
            </a:r>
            <a:r>
              <a:rPr lang="en-US" i="1" baseline="30000" dirty="0" err="1" smtClean="0"/>
              <a:t>D</a:t>
            </a:r>
            <a:r>
              <a:rPr lang="en-US" dirty="0" smtClean="0"/>
              <a:t> = 0.995,</a:t>
            </a:r>
            <a:r>
              <a:rPr lang="en-US" i="1" dirty="0" smtClean="0"/>
              <a:t>x</a:t>
            </a:r>
            <a:r>
              <a:rPr lang="en-US" i="1" baseline="-25000" dirty="0" smtClean="0"/>
              <a:t>HCN</a:t>
            </a:r>
            <a:r>
              <a:rPr lang="en-US" i="1" baseline="30000" dirty="0" smtClean="0"/>
              <a:t>B </a:t>
            </a:r>
            <a:r>
              <a:rPr lang="en-US" dirty="0" smtClean="0"/>
              <a:t>= 10 ppm (going below these limits only makes the separation more difficult </a:t>
            </a:r>
            <a:r>
              <a:rPr lang="en-US" dirty="0" smtClean="0">
                <a:sym typeface="Wingdings"/>
              </a:rPr>
              <a:t> higher CAPEX/OPEX)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total condenser, </a:t>
            </a:r>
            <a:r>
              <a:rPr lang="en-US" i="1" dirty="0" smtClean="0">
                <a:sym typeface="Wingdings"/>
              </a:rPr>
              <a:t>q</a:t>
            </a:r>
            <a:r>
              <a:rPr lang="en-US" dirty="0" smtClean="0">
                <a:sym typeface="Wingdings"/>
              </a:rPr>
              <a:t> = 1 (requires another heat exchanger before the distillation column)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10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0</TotalTime>
  <Words>537</Words>
  <Application>Microsoft Macintosh PowerPoint</Application>
  <PresentationFormat>Benutzerdefiniert</PresentationFormat>
  <Paragraphs>189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Wingdings</vt:lpstr>
      <vt:lpstr>Arial</vt:lpstr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Reactor flow sheet</vt:lpstr>
      <vt:lpstr>General Modelling Approach</vt:lpstr>
      <vt:lpstr>ODE-system governing the reactor</vt:lpstr>
      <vt:lpstr>PowerPoint-Präsentation</vt:lpstr>
      <vt:lpstr>PowerPoint-Präsentation</vt:lpstr>
      <vt:lpstr>Made assumptions for the HCN absorber</vt:lpstr>
      <vt:lpstr>Sensitivity analysis of the HCN Absorber</vt:lpstr>
      <vt:lpstr>HCN Distillation</vt:lpstr>
      <vt:lpstr>HCN Distillation</vt:lpstr>
      <vt:lpstr>Results</vt:lpstr>
      <vt:lpstr>Reactor profile case 3</vt:lpstr>
      <vt:lpstr>Results</vt:lpstr>
      <vt:lpstr>Results</vt:lpstr>
      <vt:lpstr>Results</vt:lpstr>
      <vt:lpstr>Results</vt:lpstr>
      <vt:lpstr>Thank you for your attention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AYPqw1EqJR@student.ethz.ch</cp:lastModifiedBy>
  <cp:revision>131</cp:revision>
  <cp:lastPrinted>2018-05-22T16:31:42Z</cp:lastPrinted>
  <dcterms:created xsi:type="dcterms:W3CDTF">2013-05-24T16:23:39Z</dcterms:created>
  <dcterms:modified xsi:type="dcterms:W3CDTF">2018-05-22T16:34:00Z</dcterms:modified>
</cp:coreProperties>
</file>