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3"/>
  </p:notesMasterIdLst>
  <p:handoutMasterIdLst>
    <p:handoutMasterId r:id="rId34"/>
  </p:handoutMasterIdLst>
  <p:sldIdLst>
    <p:sldId id="268" r:id="rId10"/>
    <p:sldId id="269" r:id="rId11"/>
    <p:sldId id="285" r:id="rId12"/>
    <p:sldId id="286" r:id="rId13"/>
    <p:sldId id="283" r:id="rId14"/>
    <p:sldId id="284" r:id="rId15"/>
    <p:sldId id="281" r:id="rId16"/>
    <p:sldId id="282" r:id="rId17"/>
    <p:sldId id="289" r:id="rId18"/>
    <p:sldId id="287" r:id="rId19"/>
    <p:sldId id="288" r:id="rId20"/>
    <p:sldId id="277" r:id="rId21"/>
    <p:sldId id="278" r:id="rId22"/>
    <p:sldId id="279" r:id="rId23"/>
    <p:sldId id="280" r:id="rId24"/>
    <p:sldId id="272" r:id="rId25"/>
    <p:sldId id="270" r:id="rId26"/>
    <p:sldId id="271" r:id="rId27"/>
    <p:sldId id="273" r:id="rId28"/>
    <p:sldId id="274" r:id="rId29"/>
    <p:sldId id="275" r:id="rId30"/>
    <p:sldId id="266" r:id="rId31"/>
    <p:sldId id="267" r:id="rId3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4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92" y="173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E3FA72-4E08-6742-9902-2B25A29D3B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08726"/>
            <a:ext cx="846320" cy="234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 smtClean="0"/>
              <a:t>Cross- </a:t>
            </a:r>
            <a:r>
              <a:rPr lang="en-GB" dirty="0"/>
              <a:t>vs. </a:t>
            </a:r>
            <a:r>
              <a:rPr lang="en-GB" dirty="0" smtClean="0"/>
              <a:t>co-current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5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Reactor profile case 3</a:t>
            </a:r>
            <a:endParaRPr lang="en-GB" dirty="0"/>
          </a:p>
        </p:txBody>
      </p:sp>
      <p:pic>
        <p:nvPicPr>
          <p:cNvPr id="7" name="Espace réservé du contenu 6" descr="ReactorProfileCase3_p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43" r="-146643"/>
          <a:stretch>
            <a:fillRect/>
          </a:stretch>
        </p:blipFill>
        <p:spPr>
          <a:xfrm>
            <a:off x="-1035371" y="734130"/>
            <a:ext cx="14989524" cy="5469480"/>
          </a:xfrm>
        </p:spPr>
      </p:pic>
    </p:spTree>
    <p:extLst>
      <p:ext uri="{BB962C8B-B14F-4D97-AF65-F5344CB8AC3E}">
        <p14:creationId xmlns:p14="http://schemas.microsoft.com/office/powerpoint/2010/main" val="250082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cases considered: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optimization with a “black box” approach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Modelling Approach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22A54C5-F25A-D14C-A319-AEA7863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3168"/>
              </p:ext>
            </p:extLst>
          </p:nvPr>
        </p:nvGraphicFramePr>
        <p:xfrm>
          <a:off x="595406" y="2420860"/>
          <a:ext cx="1138496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92">
                  <a:extLst>
                    <a:ext uri="{9D8B030D-6E8A-4147-A177-3AD203B41FA5}">
                      <a16:colId xmlns="" xmlns:a16="http://schemas.microsoft.com/office/drawing/2014/main" val="2023592035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069251106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76633595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572743861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405748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02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63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Absorbers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14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ΔP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1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996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ODE-system governing the reactor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69BA076-049B-C048-9A70-DBFD82A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9" y="1484730"/>
            <a:ext cx="518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="" xmlns:a16="http://schemas.microsoft.com/office/drawing/2014/main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="" xmlns:a16="http://schemas.microsoft.com/office/drawing/2014/main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9"/>
          <a:stretch/>
        </p:blipFill>
        <p:spPr>
          <a:xfrm>
            <a:off x="188800" y="1272101"/>
            <a:ext cx="4104570" cy="5036625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4509399" y="1484730"/>
            <a:ext cx="5184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Ideal or non-ideal (NRTL for liquid phase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l-GR" dirty="0" smtClean="0"/>
              <a:t>Δ</a:t>
            </a:r>
            <a:r>
              <a:rPr lang="de-DE" dirty="0" smtClean="0"/>
              <a:t>P / </a:t>
            </a:r>
            <a:r>
              <a:rPr lang="el-GR" dirty="0" smtClean="0"/>
              <a:t>Δ</a:t>
            </a:r>
            <a:r>
              <a:rPr lang="de-DE" dirty="0" smtClean="0"/>
              <a:t>P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Fenkse</a:t>
            </a:r>
            <a:r>
              <a:rPr lang="de-DE" dirty="0" smtClean="0"/>
              <a:t>-Underwood-</a:t>
            </a:r>
            <a:r>
              <a:rPr lang="de-DE" dirty="0" err="1" smtClean="0"/>
              <a:t>Gilliland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relative </a:t>
            </a:r>
            <a:r>
              <a:rPr lang="de-DE" dirty="0" err="1" smtClean="0"/>
              <a:t>volatilities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en-US" i="1" dirty="0" err="1" smtClean="0"/>
              <a:t>x</a:t>
            </a:r>
            <a:r>
              <a:rPr lang="en-US" i="1" baseline="-25000" dirty="0" err="1" smtClean="0"/>
              <a:t>HCN</a:t>
            </a:r>
            <a:r>
              <a:rPr lang="en-US" i="1" baseline="30000" dirty="0" err="1" smtClean="0"/>
              <a:t>D</a:t>
            </a:r>
            <a:r>
              <a:rPr lang="en-US" dirty="0" smtClean="0"/>
              <a:t> = 0.995,</a:t>
            </a:r>
            <a:r>
              <a:rPr lang="en-US" i="1" dirty="0" smtClean="0"/>
              <a:t>x</a:t>
            </a:r>
            <a:r>
              <a:rPr lang="en-US" i="1" baseline="-25000" dirty="0" smtClean="0"/>
              <a:t>HCN</a:t>
            </a:r>
            <a:r>
              <a:rPr lang="en-US" i="1" baseline="30000" dirty="0" smtClean="0"/>
              <a:t>B </a:t>
            </a:r>
            <a:r>
              <a:rPr lang="en-US" dirty="0" smtClean="0"/>
              <a:t>= 10 ppm (going below these limits only makes the separation more difficult </a:t>
            </a:r>
            <a:r>
              <a:rPr lang="en-US" dirty="0" smtClean="0">
                <a:sym typeface="Wingdings"/>
              </a:rPr>
              <a:t> higher CAPEX/OPEX</a:t>
            </a:r>
            <a:r>
              <a:rPr lang="en-US" dirty="0" smtClean="0">
                <a:sym typeface="Wingdings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total condenser, </a:t>
            </a:r>
            <a:r>
              <a:rPr lang="en-US" i="1" dirty="0" smtClean="0"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= 1 (requires another heat exchanger before the distillation column)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1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597</Words>
  <Application>Microsoft Macintosh PowerPoint</Application>
  <PresentationFormat>Benutzerdefiniert</PresentationFormat>
  <Paragraphs>219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General Modelling Approach</vt:lpstr>
      <vt:lpstr>ODE-system governing the reactor</vt:lpstr>
      <vt:lpstr>PowerPoint-Präsentation</vt:lpstr>
      <vt:lpstr>PowerPoint-Präsentation</vt:lpstr>
      <vt:lpstr>Made assumptions for the HCN absorber</vt:lpstr>
      <vt:lpstr>Sensitivity analysis of the HCN Absorber</vt:lpstr>
      <vt:lpstr>HCN Distillation</vt:lpstr>
      <vt:lpstr>Results</vt:lpstr>
      <vt:lpstr>Reactor profile case 3</vt:lpstr>
      <vt:lpstr>Results</vt:lpstr>
      <vt:lpstr>Results</vt:lpstr>
      <vt:lpstr>Results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 information and credits</vt:lpstr>
      <vt:lpstr>PowerPoint-Präsentation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AYPqw1EqJR@student.ethz.ch</cp:lastModifiedBy>
  <cp:revision>129</cp:revision>
  <cp:lastPrinted>2013-06-08T11:22:51Z</cp:lastPrinted>
  <dcterms:created xsi:type="dcterms:W3CDTF">2013-05-24T16:23:39Z</dcterms:created>
  <dcterms:modified xsi:type="dcterms:W3CDTF">2018-05-22T15:25:03Z</dcterms:modified>
</cp:coreProperties>
</file>