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5"/>
  </p:notesMasterIdLst>
  <p:handoutMasterIdLst>
    <p:handoutMasterId r:id="rId26"/>
  </p:handoutMasterIdLst>
  <p:sldIdLst>
    <p:sldId id="268" r:id="rId10"/>
    <p:sldId id="269" r:id="rId11"/>
    <p:sldId id="276" r:id="rId12"/>
    <p:sldId id="277" r:id="rId13"/>
    <p:sldId id="278" r:id="rId14"/>
    <p:sldId id="279" r:id="rId15"/>
    <p:sldId id="280" r:id="rId16"/>
    <p:sldId id="272" r:id="rId17"/>
    <p:sldId id="270" r:id="rId18"/>
    <p:sldId id="271" r:id="rId19"/>
    <p:sldId id="273" r:id="rId20"/>
    <p:sldId id="274" r:id="rId21"/>
    <p:sldId id="275" r:id="rId22"/>
    <p:sldId id="266" r:id="rId23"/>
    <p:sldId id="267" r:id="rId2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3" autoAdjust="0"/>
    <p:restoredTop sz="94660"/>
  </p:normalViewPr>
  <p:slideViewPr>
    <p:cSldViewPr snapToObjects="1">
      <p:cViewPr>
        <p:scale>
          <a:sx n="100" d="100"/>
          <a:sy n="100" d="100"/>
        </p:scale>
        <p:origin x="-952" y="11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21/05/18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21/05/18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fr-CH" smtClean="0"/>
              <a:t>Faire glisser l'image vers l'espace réservé ou cliquer sur l'icône pour l'ajouter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4437140"/>
            <a:ext cx="11537949" cy="1152128"/>
          </a:xfrm>
        </p:spPr>
        <p:txBody>
          <a:bodyPr/>
          <a:lstStyle/>
          <a:p>
            <a:r>
              <a:rPr lang="en-GB" dirty="0" smtClean="0"/>
              <a:t>Case Studies in Process Design II</a:t>
            </a:r>
            <a:br>
              <a:rPr lang="en-GB" dirty="0" smtClean="0"/>
            </a:br>
            <a:r>
              <a:rPr lang="en-GB" sz="1800" dirty="0" smtClean="0"/>
              <a:t>Clemens </a:t>
            </a:r>
            <a:r>
              <a:rPr lang="en-GB" sz="1800" dirty="0" err="1" smtClean="0"/>
              <a:t>Isert</a:t>
            </a:r>
            <a:r>
              <a:rPr lang="en-GB" sz="1800" dirty="0" smtClean="0"/>
              <a:t>, </a:t>
            </a:r>
            <a:r>
              <a:rPr lang="en-GB" sz="1800" dirty="0" err="1" smtClean="0"/>
              <a:t>Selina</a:t>
            </a:r>
            <a:r>
              <a:rPr lang="en-GB" sz="1800" dirty="0" smtClean="0"/>
              <a:t> </a:t>
            </a:r>
            <a:r>
              <a:rPr lang="en-GB" sz="1800" dirty="0" err="1" smtClean="0"/>
              <a:t>Schlotterbeck</a:t>
            </a:r>
            <a:r>
              <a:rPr lang="en-GB" sz="1800" dirty="0" smtClean="0"/>
              <a:t>, Tobias </a:t>
            </a:r>
            <a:r>
              <a:rPr lang="en-GB" sz="1800" dirty="0" err="1" smtClean="0"/>
              <a:t>Seidler</a:t>
            </a:r>
            <a:r>
              <a:rPr lang="en-GB" sz="1800" dirty="0" smtClean="0"/>
              <a:t>, </a:t>
            </a:r>
            <a:r>
              <a:rPr lang="en-GB" sz="1800" dirty="0" err="1" smtClean="0"/>
              <a:t>Mithurshan</a:t>
            </a:r>
            <a:r>
              <a:rPr lang="en-GB" sz="1800" dirty="0" smtClean="0"/>
              <a:t> </a:t>
            </a:r>
            <a:r>
              <a:rPr lang="en-GB" sz="1800" dirty="0" err="1" smtClean="0"/>
              <a:t>Tharmalingam</a:t>
            </a:r>
            <a:r>
              <a:rPr lang="en-GB" sz="1800" dirty="0" smtClean="0"/>
              <a:t>, Pauline Oeuvray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543622"/>
            <a:ext cx="11537949" cy="4020254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 smtClean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</a:t>
            </a:r>
            <a:r>
              <a:rPr lang="en-GB" sz="1800" dirty="0" smtClean="0"/>
              <a:t>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 smtClean="0"/>
              <a:t>Organisational</a:t>
            </a:r>
            <a:r>
              <a:rPr lang="en-US" sz="1800" dirty="0" smtClean="0"/>
              <a:t> </a:t>
            </a:r>
            <a:r>
              <a:rPr lang="en-US" sz="1800" dirty="0"/>
              <a:t>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Reactor flow sheet</a:t>
            </a:r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Espace réservé pour une image  1" descr="CaseStudyDiagra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33" r="-61033"/>
          <a:stretch>
            <a:fillRect/>
          </a:stretch>
        </p:blipFill>
        <p:spPr>
          <a:xfrm>
            <a:off x="323850" y="620713"/>
            <a:ext cx="11537950" cy="4205287"/>
          </a:xfrm>
        </p:spPr>
      </p:pic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Reactor:</a:t>
            </a:r>
          </a:p>
          <a:p>
            <a:r>
              <a:rPr lang="en-GB" dirty="0" smtClean="0"/>
              <a:t>Ideal vs. real (case 1/case 3)</a:t>
            </a:r>
          </a:p>
          <a:p>
            <a:pPr lvl="1"/>
            <a:r>
              <a:rPr lang="en-GB" dirty="0" smtClean="0"/>
              <a:t>Length: 12 m / 28 m</a:t>
            </a:r>
          </a:p>
          <a:p>
            <a:pPr lvl="1"/>
            <a:r>
              <a:rPr lang="en-GB" dirty="0"/>
              <a:t>Number of </a:t>
            </a:r>
            <a:r>
              <a:rPr lang="en-GB" dirty="0" smtClean="0"/>
              <a:t>tubes: 1’342 / 17’149</a:t>
            </a:r>
          </a:p>
          <a:p>
            <a:pPr marL="361950" lvl="1" indent="0">
              <a:buNone/>
            </a:pPr>
            <a:endParaRPr lang="en-GB" dirty="0" smtClean="0"/>
          </a:p>
          <a:p>
            <a:r>
              <a:rPr lang="en-GB" dirty="0"/>
              <a:t>Co- vs. counter-</a:t>
            </a:r>
            <a:r>
              <a:rPr lang="en-GB" dirty="0" smtClean="0"/>
              <a:t>current (case 3/case 4)</a:t>
            </a:r>
            <a:endParaRPr lang="en-GB" dirty="0"/>
          </a:p>
          <a:p>
            <a:pPr lvl="1">
              <a:buFont typeface="Wingdings" charset="2"/>
              <a:buChar char="§"/>
            </a:pPr>
            <a:r>
              <a:rPr lang="en-GB" dirty="0" smtClean="0"/>
              <a:t>Number of tubes: 17’149 / 40’642</a:t>
            </a:r>
            <a:endParaRPr lang="en-GB" dirty="0"/>
          </a:p>
          <a:p>
            <a:pPr lvl="1">
              <a:buFont typeface="Wingdings" charset="2"/>
              <a:buChar char="§"/>
            </a:pPr>
            <a:r>
              <a:rPr lang="en-GB" dirty="0"/>
              <a:t>Heating medium </a:t>
            </a:r>
            <a:r>
              <a:rPr lang="en-GB" dirty="0" smtClean="0"/>
              <a:t>flow: 0.10 / 0.05</a:t>
            </a:r>
          </a:p>
          <a:p>
            <a:pPr lvl="1">
              <a:buFont typeface="Wingdings" charset="2"/>
              <a:buChar char="§"/>
            </a:pPr>
            <a:r>
              <a:rPr lang="en-GB" dirty="0" smtClean="0"/>
              <a:t>Conversion CH</a:t>
            </a:r>
            <a:r>
              <a:rPr lang="en-GB" baseline="-25000" dirty="0" smtClean="0"/>
              <a:t>4</a:t>
            </a:r>
            <a:r>
              <a:rPr lang="en-GB" dirty="0" smtClean="0"/>
              <a:t>: 0.82 / 0.59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812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NH</a:t>
            </a:r>
            <a:r>
              <a:rPr lang="en-GB" baseline="-25000" dirty="0" smtClean="0"/>
              <a:t>3</a:t>
            </a:r>
            <a:r>
              <a:rPr lang="en-GB" dirty="0" smtClean="0"/>
              <a:t> absorber:</a:t>
            </a:r>
          </a:p>
          <a:p>
            <a:r>
              <a:rPr lang="en-GB" dirty="0"/>
              <a:t>Ideal vs. real (case 1/case 3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Column height: 2.44 m / 4.39 m</a:t>
            </a:r>
          </a:p>
          <a:p>
            <a:pPr lvl="1"/>
            <a:r>
              <a:rPr lang="en-GB" dirty="0" smtClean="0"/>
              <a:t>Diameter: 0.79 m / 0.79 m</a:t>
            </a:r>
          </a:p>
          <a:p>
            <a:pPr lvl="1"/>
            <a:r>
              <a:rPr lang="en-GB" dirty="0" smtClean="0"/>
              <a:t>Flow rate ratio 0.80 / 1.64</a:t>
            </a:r>
          </a:p>
          <a:p>
            <a:pPr lvl="1"/>
            <a:r>
              <a:rPr lang="en-GB" dirty="0"/>
              <a:t>Temperature in the </a:t>
            </a:r>
            <a:r>
              <a:rPr lang="en-GB" dirty="0" smtClean="0"/>
              <a:t>column</a:t>
            </a:r>
          </a:p>
          <a:p>
            <a:pPr lvl="1"/>
            <a:r>
              <a:rPr lang="en-GB" dirty="0" smtClean="0"/>
              <a:t>Volumetric fraction H</a:t>
            </a:r>
            <a:r>
              <a:rPr lang="en-GB" baseline="-25000" dirty="0" smtClean="0"/>
              <a:t>2</a:t>
            </a:r>
            <a:r>
              <a:rPr lang="en-GB" dirty="0" smtClean="0"/>
              <a:t>SO</a:t>
            </a:r>
            <a:r>
              <a:rPr lang="en-GB" baseline="-25000" dirty="0" smtClean="0"/>
              <a:t>4 </a:t>
            </a:r>
            <a:r>
              <a:rPr lang="en-GB" dirty="0" smtClean="0"/>
              <a:t>: 0.37 / 2.01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2024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HCN absorber:</a:t>
            </a:r>
          </a:p>
          <a:p>
            <a:r>
              <a:rPr lang="en-GB" dirty="0"/>
              <a:t>Ideal vs. real (case 1/case 3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Column height: 9.73 m / 10.31 m</a:t>
            </a:r>
          </a:p>
          <a:p>
            <a:pPr lvl="1"/>
            <a:r>
              <a:rPr lang="en-GB" dirty="0" smtClean="0"/>
              <a:t>Diameter: 1.11 m / 1.10 m</a:t>
            </a:r>
          </a:p>
          <a:p>
            <a:pPr lvl="1"/>
            <a:r>
              <a:rPr lang="en-GB" dirty="0"/>
              <a:t>Outlet </a:t>
            </a:r>
            <a:r>
              <a:rPr lang="en-GB" dirty="0" smtClean="0"/>
              <a:t>temperature: 294.72 K / 293.57 K</a:t>
            </a:r>
          </a:p>
          <a:p>
            <a:pPr lvl="1"/>
            <a:r>
              <a:rPr lang="en-GB" dirty="0" smtClean="0"/>
              <a:t>Water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9646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HCN distillation:</a:t>
            </a:r>
          </a:p>
          <a:p>
            <a:r>
              <a:rPr lang="en-GB" dirty="0"/>
              <a:t>Ideal vs. real (case 1/case 3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Column height: 9.36 m / 10.08 m</a:t>
            </a:r>
          </a:p>
          <a:p>
            <a:pPr lvl="1"/>
            <a:r>
              <a:rPr lang="en-GB" dirty="0" smtClean="0"/>
              <a:t>Diameter: 1.73 m / 1.92 m</a:t>
            </a:r>
          </a:p>
          <a:p>
            <a:pPr lvl="1"/>
            <a:r>
              <a:rPr lang="en-GB" dirty="0" smtClean="0"/>
              <a:t>Heat exchanger area: 0.057 m</a:t>
            </a:r>
            <a:r>
              <a:rPr lang="en-GB" baseline="30000" dirty="0" smtClean="0"/>
              <a:t>2</a:t>
            </a:r>
            <a:r>
              <a:rPr lang="en-GB" dirty="0" smtClean="0"/>
              <a:t> / 0.056 m</a:t>
            </a:r>
            <a:r>
              <a:rPr lang="en-GB" baseline="30000" dirty="0" smtClean="0"/>
              <a:t>2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9970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Costs</a:t>
            </a:r>
          </a:p>
          <a:p>
            <a:r>
              <a:rPr lang="en-GB" dirty="0"/>
              <a:t>Ideal vs. real (case 1/case 3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Break-even price: 0.62 $/kg / 0.76 $/kg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6" name="Image 5" descr="costplot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9" y="2996940"/>
            <a:ext cx="2938082" cy="2802065"/>
          </a:xfrm>
          <a:prstGeom prst="rect">
            <a:avLst/>
          </a:prstGeom>
        </p:spPr>
      </p:pic>
      <p:pic>
        <p:nvPicPr>
          <p:cNvPr id="7" name="Image 6" descr="costplot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59" y="3001000"/>
            <a:ext cx="2937510" cy="2803208"/>
          </a:xfrm>
          <a:prstGeom prst="rect">
            <a:avLst/>
          </a:prstGeom>
        </p:spPr>
      </p:pic>
      <p:pic>
        <p:nvPicPr>
          <p:cNvPr id="8" name="Image 7" descr="costplot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10" y="3010144"/>
            <a:ext cx="3204401" cy="2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666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7</TotalTime>
  <Words>325</Words>
  <Application>Microsoft Macintosh PowerPoint</Application>
  <PresentationFormat>Personnalisé</PresentationFormat>
  <Paragraphs>98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Case Studies in Process Design II Clemens Isert, Selina Schlotterbeck, Tobias Seidler, Mithurshan Tharmalingam, Pauline Oeuvray</vt:lpstr>
      <vt:lpstr>Reactor flow sheet</vt:lpstr>
      <vt:lpstr>Results</vt:lpstr>
      <vt:lpstr>Results</vt:lpstr>
      <vt:lpstr>Results</vt:lpstr>
      <vt:lpstr>Results</vt:lpstr>
      <vt:lpstr>Results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Contact information and credits</vt:lpstr>
      <vt:lpstr>Présentation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Pauline Oeuvray</cp:lastModifiedBy>
  <cp:revision>114</cp:revision>
  <cp:lastPrinted>2013-06-08T11:22:51Z</cp:lastPrinted>
  <dcterms:created xsi:type="dcterms:W3CDTF">2013-05-24T16:23:39Z</dcterms:created>
  <dcterms:modified xsi:type="dcterms:W3CDTF">2018-05-21T10:50:41Z</dcterms:modified>
</cp:coreProperties>
</file>