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3"/>
  </p:notesMasterIdLst>
  <p:handoutMasterIdLst>
    <p:handoutMasterId r:id="rId44"/>
  </p:handoutMasterIdLst>
  <p:sldIdLst>
    <p:sldId id="265" r:id="rId3"/>
    <p:sldId id="290" r:id="rId4"/>
    <p:sldId id="327" r:id="rId5"/>
    <p:sldId id="312" r:id="rId6"/>
    <p:sldId id="325" r:id="rId7"/>
    <p:sldId id="292" r:id="rId8"/>
    <p:sldId id="293" r:id="rId9"/>
    <p:sldId id="326" r:id="rId10"/>
    <p:sldId id="317" r:id="rId11"/>
    <p:sldId id="318" r:id="rId12"/>
    <p:sldId id="319" r:id="rId13"/>
    <p:sldId id="274" r:id="rId14"/>
    <p:sldId id="289" r:id="rId15"/>
    <p:sldId id="295" r:id="rId16"/>
    <p:sldId id="328" r:id="rId17"/>
    <p:sldId id="296" r:id="rId18"/>
    <p:sldId id="297" r:id="rId19"/>
    <p:sldId id="320" r:id="rId20"/>
    <p:sldId id="321" r:id="rId21"/>
    <p:sldId id="322" r:id="rId22"/>
    <p:sldId id="298" r:id="rId23"/>
    <p:sldId id="299" r:id="rId24"/>
    <p:sldId id="300" r:id="rId25"/>
    <p:sldId id="301" r:id="rId26"/>
    <p:sldId id="291" r:id="rId27"/>
    <p:sldId id="303" r:id="rId28"/>
    <p:sldId id="323" r:id="rId29"/>
    <p:sldId id="304" r:id="rId30"/>
    <p:sldId id="309" r:id="rId31"/>
    <p:sldId id="313" r:id="rId32"/>
    <p:sldId id="315" r:id="rId33"/>
    <p:sldId id="305" r:id="rId34"/>
    <p:sldId id="306" r:id="rId35"/>
    <p:sldId id="307" r:id="rId36"/>
    <p:sldId id="308" r:id="rId37"/>
    <p:sldId id="324" r:id="rId38"/>
    <p:sldId id="310" r:id="rId39"/>
    <p:sldId id="311" r:id="rId40"/>
    <p:sldId id="314" r:id="rId41"/>
    <p:sldId id="316" r:id="rId42"/>
  </p:sldIdLst>
  <p:sldSz cx="12192000" cy="6858000"/>
  <p:notesSz cx="6858000" cy="9144000"/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79619" autoAdjust="0"/>
  </p:normalViewPr>
  <p:slideViewPr>
    <p:cSldViewPr>
      <p:cViewPr varScale="1">
        <p:scale>
          <a:sx n="83" d="100"/>
          <a:sy n="83" d="100"/>
        </p:scale>
        <p:origin x="45" y="222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pPr/>
              <a:t>9/30/2021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pPr/>
              <a:t>9/30/2021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35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77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40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41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3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2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6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97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24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94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62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714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061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028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361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51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73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02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17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0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6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9/30/2021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pPr/>
              <a:t>9/30/2021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pPr/>
              <a:t>9/30/2021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pPr/>
              <a:t>9/30/2021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pPr/>
              <a:t>9/30/2021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pPr/>
              <a:t>9/30/2021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9/30/2021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pPr/>
              <a:t>9/30/2021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pPr/>
              <a:t>9/30/2021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pPr/>
              <a:t>9/30/2021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9/30/2021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pPr/>
              <a:t>9/30/2021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b="0" i="0" u="non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9/30/2021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b="0" i="0" u="none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447800" y="457200"/>
            <a:ext cx="9823269" cy="25936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休みの日</a:t>
            </a:r>
            <a:endParaRPr lang="en-US" sz="16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 rot="709668">
            <a:off x="9022035" y="4113097"/>
            <a:ext cx="2692400" cy="11203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第５課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Kozuka Mincho Pro H" panose="02020A00000000000000" pitchFamily="18" charset="-128"/>
              <a:ea typeface="Kozuka Mincho Pro H" panose="02020A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14973" y="5085555"/>
            <a:ext cx="7493000" cy="166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GSoeiKakupoptai" panose="040B0A09000000000000" pitchFamily="49" charset="-128"/>
                <a:ea typeface="HGSoeiKakupoptai" panose="040B0A09000000000000" pitchFamily="49" charset="-128"/>
              </a:rPr>
              <a:t>できる日本語</a:t>
            </a:r>
            <a:endParaRPr lang="en-US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685800"/>
            <a:ext cx="9509760" cy="5343779"/>
          </a:xfrm>
        </p:spPr>
        <p:txBody>
          <a:bodyPr/>
          <a:lstStyle/>
          <a:p>
            <a:pPr marL="45720" indent="0"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V1</a:t>
            </a:r>
            <a:r>
              <a:rPr lang="ja-JP" altLang="en-US" dirty="0" smtClean="0">
                <a:solidFill>
                  <a:srgbClr val="FF0000"/>
                </a:solidFill>
              </a:rPr>
              <a:t>　それから、</a:t>
            </a:r>
            <a:r>
              <a:rPr lang="en-US" altLang="ja-JP" dirty="0" smtClean="0">
                <a:solidFill>
                  <a:srgbClr val="FF0000"/>
                </a:solidFill>
              </a:rPr>
              <a:t>V2</a:t>
            </a:r>
            <a:r>
              <a:rPr lang="ja-JP" altLang="en-US" dirty="0" smtClean="0">
                <a:solidFill>
                  <a:srgbClr val="FF0000"/>
                </a:solidFill>
              </a:rPr>
              <a:t>　（</a:t>
            </a:r>
            <a:r>
              <a:rPr lang="en-US" altLang="ja-JP" dirty="0" err="1" smtClean="0">
                <a:solidFill>
                  <a:srgbClr val="FF0000"/>
                </a:solidFill>
              </a:rPr>
              <a:t>Làm</a:t>
            </a:r>
            <a:r>
              <a:rPr lang="en-US" altLang="ja-JP" dirty="0" smtClean="0">
                <a:solidFill>
                  <a:srgbClr val="FF0000"/>
                </a:solidFill>
              </a:rPr>
              <a:t> V1. </a:t>
            </a:r>
            <a:r>
              <a:rPr lang="en-US" altLang="ja-JP" dirty="0" err="1" smtClean="0">
                <a:solidFill>
                  <a:srgbClr val="FF0000"/>
                </a:solidFill>
              </a:rPr>
              <a:t>sau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 err="1" smtClean="0">
                <a:solidFill>
                  <a:srgbClr val="FF0000"/>
                </a:solidFill>
              </a:rPr>
              <a:t>đó</a:t>
            </a:r>
            <a:r>
              <a:rPr lang="en-US" altLang="ja-JP" dirty="0" smtClean="0">
                <a:solidFill>
                  <a:srgbClr val="FF0000"/>
                </a:solidFill>
              </a:rPr>
              <a:t>, </a:t>
            </a:r>
            <a:r>
              <a:rPr lang="en-US" altLang="ja-JP" dirty="0" err="1" smtClean="0">
                <a:solidFill>
                  <a:srgbClr val="FF0000"/>
                </a:solidFill>
              </a:rPr>
              <a:t>làm</a:t>
            </a:r>
            <a:r>
              <a:rPr lang="en-US" altLang="ja-JP" dirty="0" smtClean="0">
                <a:solidFill>
                  <a:srgbClr val="FF0000"/>
                </a:solidFill>
              </a:rPr>
              <a:t> V2)</a:t>
            </a:r>
          </a:p>
          <a:p>
            <a:pPr marL="45720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きのう、にほんごを　べんきょうしました。　</a:t>
            </a:r>
            <a:r>
              <a:rPr lang="ja-JP" altLang="en-US" dirty="0" smtClean="0">
                <a:solidFill>
                  <a:srgbClr val="FF0000"/>
                </a:solidFill>
              </a:rPr>
              <a:t>それから</a:t>
            </a:r>
            <a:r>
              <a:rPr lang="ja-JP" altLang="en-US" dirty="0" smtClean="0">
                <a:solidFill>
                  <a:schemeClr val="tx1"/>
                </a:solidFill>
              </a:rPr>
              <a:t>、えいがを　みました。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どのくらい　</a:t>
            </a:r>
            <a:r>
              <a:rPr lang="en-US" altLang="ja-JP" dirty="0" smtClean="0">
                <a:solidFill>
                  <a:srgbClr val="FF0000"/>
                </a:solidFill>
              </a:rPr>
              <a:t>V</a:t>
            </a:r>
            <a:r>
              <a:rPr lang="ja-JP" altLang="en-US" dirty="0" smtClean="0">
                <a:solidFill>
                  <a:srgbClr val="FF0000"/>
                </a:solidFill>
              </a:rPr>
              <a:t>ましたか。</a:t>
            </a:r>
            <a:r>
              <a:rPr lang="en-US" altLang="ja-JP" dirty="0" smtClean="0">
                <a:solidFill>
                  <a:srgbClr val="FF0000"/>
                </a:solidFill>
              </a:rPr>
              <a:t>(</a:t>
            </a:r>
            <a:r>
              <a:rPr lang="en-US" altLang="ja-JP" dirty="0" err="1" smtClean="0">
                <a:solidFill>
                  <a:srgbClr val="FF0000"/>
                </a:solidFill>
              </a:rPr>
              <a:t>Làm</a:t>
            </a:r>
            <a:r>
              <a:rPr lang="en-US" altLang="ja-JP" dirty="0" smtClean="0">
                <a:solidFill>
                  <a:srgbClr val="FF0000"/>
                </a:solidFill>
              </a:rPr>
              <a:t> V </a:t>
            </a:r>
            <a:r>
              <a:rPr lang="en-US" altLang="ja-JP" dirty="0" err="1" smtClean="0">
                <a:solidFill>
                  <a:srgbClr val="FF0000"/>
                </a:solidFill>
              </a:rPr>
              <a:t>hết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 err="1" smtClean="0">
                <a:solidFill>
                  <a:srgbClr val="FF0000"/>
                </a:solidFill>
              </a:rPr>
              <a:t>bao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 err="1" smtClean="0">
                <a:solidFill>
                  <a:srgbClr val="FF0000"/>
                </a:solidFill>
              </a:rPr>
              <a:t>lâu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</a:p>
          <a:p>
            <a:pPr marL="45720" indent="0"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TIME</a:t>
            </a:r>
            <a:r>
              <a:rPr lang="ja-JP" altLang="en-US" dirty="0" smtClean="0">
                <a:solidFill>
                  <a:srgbClr val="FF0000"/>
                </a:solidFill>
              </a:rPr>
              <a:t>　じかん／ふん／ぷん　くらい　</a:t>
            </a:r>
            <a:r>
              <a:rPr lang="en-US" altLang="ja-JP" dirty="0" smtClean="0">
                <a:solidFill>
                  <a:srgbClr val="FF0000"/>
                </a:solidFill>
              </a:rPr>
              <a:t>V</a:t>
            </a:r>
            <a:r>
              <a:rPr lang="ja-JP" altLang="en-US" dirty="0" smtClean="0">
                <a:solidFill>
                  <a:srgbClr val="FF0000"/>
                </a:solidFill>
              </a:rPr>
              <a:t>ました。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45720" indent="0">
              <a:buNone/>
            </a:pPr>
            <a:r>
              <a:rPr lang="en-US" altLang="ja-JP" dirty="0" smtClean="0">
                <a:solidFill>
                  <a:schemeClr val="tx1"/>
                </a:solidFill>
              </a:rPr>
              <a:t>A:</a:t>
            </a:r>
            <a:r>
              <a:rPr lang="ja-JP" altLang="en-US" dirty="0" smtClean="0">
                <a:solidFill>
                  <a:schemeClr val="tx1"/>
                </a:solidFill>
              </a:rPr>
              <a:t>　どのくらい　へやを　そうじしましたか。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　３０ぷん　くらい　そうじしました。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6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457200"/>
            <a:ext cx="9509760" cy="5572379"/>
          </a:xfrm>
        </p:spPr>
        <p:txBody>
          <a:bodyPr/>
          <a:lstStyle/>
          <a:p>
            <a:pPr marL="45720" indent="0">
              <a:buNone/>
            </a:pPr>
            <a:r>
              <a:rPr lang="ja-JP" altLang="en-US" dirty="0" smtClean="0"/>
              <a:t>１．</a:t>
            </a:r>
            <a:r>
              <a:rPr lang="en-US" altLang="ja-JP" dirty="0" smtClean="0"/>
              <a:t>A:</a:t>
            </a:r>
            <a:r>
              <a:rPr lang="ja-JP" altLang="en-US" dirty="0" smtClean="0"/>
              <a:t>　きのう、なにをしましたか。</a:t>
            </a:r>
            <a:endParaRPr lang="en-US" altLang="ja-JP" dirty="0" smtClean="0"/>
          </a:p>
          <a:p>
            <a:pPr marL="45720" indent="0">
              <a:buNone/>
            </a:pPr>
            <a:r>
              <a:rPr lang="ja-JP" altLang="en-US" dirty="0" smtClean="0"/>
              <a:t>　　</a:t>
            </a:r>
            <a:r>
              <a:rPr lang="en-US" altLang="ja-JP" dirty="0" smtClean="0"/>
              <a:t>B:</a:t>
            </a:r>
            <a:r>
              <a:rPr lang="ja-JP" altLang="en-US" dirty="0" smtClean="0"/>
              <a:t>　こうえん　</a:t>
            </a:r>
            <a:r>
              <a:rPr lang="ja-JP" altLang="en-US" dirty="0" smtClean="0">
                <a:solidFill>
                  <a:srgbClr val="FF0000"/>
                </a:solidFill>
              </a:rPr>
              <a:t>で</a:t>
            </a:r>
            <a:r>
              <a:rPr lang="ja-JP" altLang="en-US" dirty="0" smtClean="0"/>
              <a:t>　ともだち　</a:t>
            </a:r>
            <a:r>
              <a:rPr lang="ja-JP" altLang="en-US" dirty="0" smtClean="0">
                <a:solidFill>
                  <a:srgbClr val="FF0000"/>
                </a:solidFill>
              </a:rPr>
              <a:t>と</a:t>
            </a:r>
            <a:r>
              <a:rPr lang="ja-JP" altLang="en-US" dirty="0" smtClean="0"/>
              <a:t>　サッカー　</a:t>
            </a:r>
            <a:r>
              <a:rPr lang="ja-JP" altLang="en-US" dirty="0" smtClean="0">
                <a:solidFill>
                  <a:srgbClr val="FF0000"/>
                </a:solidFill>
              </a:rPr>
              <a:t>を</a:t>
            </a:r>
            <a:r>
              <a:rPr lang="ja-JP" altLang="en-US" dirty="0" smtClean="0"/>
              <a:t>　しました。</a:t>
            </a:r>
            <a:endParaRPr lang="en-US" altLang="ja-JP" dirty="0" smtClean="0"/>
          </a:p>
          <a:p>
            <a:pPr marL="45720" indent="0">
              <a:buNone/>
            </a:pPr>
            <a:r>
              <a:rPr lang="ja-JP" altLang="en-US" dirty="0" smtClean="0"/>
              <a:t>２．</a:t>
            </a:r>
            <a:r>
              <a:rPr lang="en-US" altLang="ja-JP" dirty="0" smtClean="0"/>
              <a:t>A:</a:t>
            </a:r>
            <a:r>
              <a:rPr lang="ja-JP" altLang="en-US" dirty="0" smtClean="0"/>
              <a:t>　きのう、</a:t>
            </a:r>
            <a:r>
              <a:rPr lang="ja-JP" altLang="en-US" dirty="0" smtClean="0">
                <a:solidFill>
                  <a:srgbClr val="FF0000"/>
                </a:solidFill>
              </a:rPr>
              <a:t>どこか</a:t>
            </a:r>
            <a:r>
              <a:rPr lang="ja-JP" altLang="en-US" dirty="0" smtClean="0"/>
              <a:t>へ　いきましたか。</a:t>
            </a:r>
            <a:endParaRPr lang="en-US" altLang="ja-JP" dirty="0" smtClean="0"/>
          </a:p>
          <a:p>
            <a:pPr marL="4572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B:</a:t>
            </a:r>
            <a:r>
              <a:rPr lang="ja-JP" altLang="en-US" dirty="0" smtClean="0"/>
              <a:t>　</a:t>
            </a:r>
            <a:r>
              <a:rPr lang="ja-JP" altLang="en-US" dirty="0" smtClean="0">
                <a:solidFill>
                  <a:srgbClr val="FF0000"/>
                </a:solidFill>
              </a:rPr>
              <a:t>いいえ</a:t>
            </a:r>
            <a:r>
              <a:rPr lang="ja-JP" altLang="en-US" dirty="0" smtClean="0"/>
              <a:t>、どこも　いきませんでした。</a:t>
            </a:r>
            <a:endParaRPr lang="en-US" altLang="ja-JP" dirty="0" smtClean="0"/>
          </a:p>
          <a:p>
            <a:pPr marL="4572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いえ　で　おかし（</a:t>
            </a:r>
            <a:r>
              <a:rPr lang="en-US" altLang="ja-JP" dirty="0" err="1" smtClean="0"/>
              <a:t>bánh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kẹo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　つくりました。</a:t>
            </a:r>
            <a:endParaRPr lang="en-US" altLang="ja-JP" dirty="0" smtClean="0"/>
          </a:p>
          <a:p>
            <a:pPr marL="502920" indent="-457200">
              <a:buAutoNum type="arabicPeriod" startAt="3"/>
            </a:pPr>
            <a:r>
              <a:rPr lang="en-US" altLang="ja-JP" dirty="0" smtClean="0"/>
              <a:t>A:</a:t>
            </a:r>
            <a:r>
              <a:rPr lang="ja-JP" altLang="en-US" dirty="0" smtClean="0"/>
              <a:t>　けさ、あさごはん　を　たべましたか。　</a:t>
            </a:r>
            <a:endParaRPr lang="en-US" altLang="ja-JP" dirty="0" smtClean="0"/>
          </a:p>
          <a:p>
            <a:pPr marL="45720" indent="0">
              <a:buNone/>
            </a:pPr>
            <a:r>
              <a:rPr lang="ja-JP" altLang="en-US" dirty="0" smtClean="0"/>
              <a:t>　　</a:t>
            </a:r>
            <a:r>
              <a:rPr lang="en-US" altLang="ja-JP" dirty="0" smtClean="0"/>
              <a:t>B:</a:t>
            </a:r>
            <a:r>
              <a:rPr lang="ja-JP" altLang="en-US" dirty="0" smtClean="0"/>
              <a:t>　いいえ、なにも　たべませんでした。ぎゅうにゅう　を　のみました。</a:t>
            </a:r>
            <a:endParaRPr lang="en-US" altLang="ja-JP" dirty="0" smtClean="0"/>
          </a:p>
          <a:p>
            <a:pPr marL="45720" indent="0">
              <a:buNone/>
            </a:pPr>
            <a:r>
              <a:rPr lang="ja-JP" altLang="en-US" dirty="0" smtClean="0"/>
              <a:t>４．</a:t>
            </a:r>
            <a:r>
              <a:rPr lang="en-US" altLang="ja-JP" dirty="0" smtClean="0"/>
              <a:t>A:</a:t>
            </a:r>
            <a:r>
              <a:rPr lang="ja-JP" altLang="en-US" dirty="0" smtClean="0"/>
              <a:t>　きのう、わたしは　ハノイ　</a:t>
            </a:r>
            <a:r>
              <a:rPr lang="ja-JP" altLang="en-US" dirty="0" smtClean="0">
                <a:solidFill>
                  <a:srgbClr val="FF0000"/>
                </a:solidFill>
              </a:rPr>
              <a:t>で</a:t>
            </a:r>
            <a:r>
              <a:rPr lang="ja-JP" altLang="en-US" dirty="0" smtClean="0"/>
              <a:t>　ともだち　</a:t>
            </a:r>
            <a:r>
              <a:rPr lang="ja-JP" altLang="en-US" dirty="0" smtClean="0">
                <a:solidFill>
                  <a:srgbClr val="FF0000"/>
                </a:solidFill>
              </a:rPr>
              <a:t>に　あいました</a:t>
            </a:r>
            <a:r>
              <a:rPr lang="ja-JP" altLang="en-US" dirty="0" smtClean="0"/>
              <a:t>。　</a:t>
            </a:r>
            <a:r>
              <a:rPr lang="ja-JP" altLang="en-US" dirty="0" smtClean="0">
                <a:solidFill>
                  <a:srgbClr val="FF0000"/>
                </a:solidFill>
              </a:rPr>
              <a:t>それから</a:t>
            </a:r>
            <a:r>
              <a:rPr lang="ja-JP" altLang="en-US" dirty="0" smtClean="0"/>
              <a:t>、ロ</a:t>
            </a:r>
            <a:r>
              <a:rPr lang="ja-JP" altLang="en-US" dirty="0"/>
              <a:t>ッテ</a:t>
            </a:r>
            <a:r>
              <a:rPr lang="ja-JP" altLang="en-US" dirty="0" smtClean="0"/>
              <a:t>ー　</a:t>
            </a:r>
            <a:r>
              <a:rPr lang="ja-JP" altLang="en-US" dirty="0" smtClean="0">
                <a:solidFill>
                  <a:srgbClr val="FF0000"/>
                </a:solidFill>
              </a:rPr>
              <a:t>で　</a:t>
            </a:r>
            <a:r>
              <a:rPr lang="ja-JP" altLang="en-US" dirty="0" smtClean="0">
                <a:solidFill>
                  <a:schemeClr val="tx1"/>
                </a:solidFill>
              </a:rPr>
              <a:t>えいがを</a:t>
            </a:r>
            <a:r>
              <a:rPr lang="ja-JP" altLang="en-US" dirty="0" smtClean="0">
                <a:solidFill>
                  <a:srgbClr val="FF0000"/>
                </a:solidFill>
              </a:rPr>
              <a:t>　みました。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45720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lang="en-US" altLang="ja-JP" dirty="0" smtClean="0">
                <a:solidFill>
                  <a:srgbClr val="FF0000"/>
                </a:solidFill>
              </a:rPr>
              <a:t>B:</a:t>
            </a:r>
            <a:r>
              <a:rPr lang="ja-JP" altLang="en-US" dirty="0" smtClean="0">
                <a:solidFill>
                  <a:srgbClr val="FF0000"/>
                </a:solidFill>
              </a:rPr>
              <a:t>　どのくらい</a:t>
            </a:r>
            <a:r>
              <a:rPr lang="ja-JP" altLang="en-US" dirty="0" smtClean="0">
                <a:solidFill>
                  <a:schemeClr val="tx1"/>
                </a:solidFill>
              </a:rPr>
              <a:t>　みましたか。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　</a:t>
            </a:r>
            <a:r>
              <a:rPr lang="en-US" altLang="ja-JP" dirty="0" smtClean="0">
                <a:solidFill>
                  <a:schemeClr val="tx1"/>
                </a:solidFill>
              </a:rPr>
              <a:t>A:</a:t>
            </a:r>
            <a:r>
              <a:rPr lang="ja-JP" altLang="en-US" dirty="0" smtClean="0">
                <a:solidFill>
                  <a:schemeClr val="tx1"/>
                </a:solidFill>
              </a:rPr>
              <a:t>　２じかん　くらい　みました。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41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048000" y="331387"/>
            <a:ext cx="6169718" cy="115486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第５課</a:t>
            </a:r>
            <a:endParaRPr lang="en-US" sz="4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200" y="2286000"/>
            <a:ext cx="11051482" cy="3194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5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休みの後で</a:t>
            </a:r>
            <a:endParaRPr lang="en-US" sz="54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 rot="721955">
            <a:off x="8373741" y="975725"/>
            <a:ext cx="2562832" cy="12700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/>
              <a:t>パート</a:t>
            </a:r>
            <a:endParaRPr lang="en-US" sz="3600" dirty="0"/>
          </a:p>
          <a:p>
            <a:r>
              <a:rPr lang="en-US" sz="3600" dirty="0"/>
              <a:t>PART </a:t>
            </a:r>
          </a:p>
        </p:txBody>
      </p:sp>
      <p:sp>
        <p:nvSpPr>
          <p:cNvPr id="9" name="Rounded Rectangle 8"/>
          <p:cNvSpPr/>
          <p:nvPr/>
        </p:nvSpPr>
        <p:spPr>
          <a:xfrm rot="829033">
            <a:off x="9743122" y="1235365"/>
            <a:ext cx="838200" cy="838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/>
              <a:t>２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28600" y="4038600"/>
            <a:ext cx="11733844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43085">
            <a:off x="139700" y="108853"/>
            <a:ext cx="2809875" cy="1628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44107" y="4414948"/>
            <a:ext cx="38998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Thế à.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phim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thế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nào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?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720373" y="5593310"/>
            <a:ext cx="38998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Rất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hay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cậu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ạ.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40677" y="1255440"/>
            <a:ext cx="63620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trước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cậu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đâu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?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726619" y="2533806"/>
            <a:ext cx="6895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tớ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đâu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cả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Tớ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xim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phim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ở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72840">
            <a:off x="9334997" y="358943"/>
            <a:ext cx="2514600" cy="1819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1219200" y="1195208"/>
            <a:ext cx="9220200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先週の日曜日の晩、どこか　行きましたか。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1242934" y="2465862"/>
            <a:ext cx="7404100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いいえ、どこも行きませんでした。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1242934" y="4322615"/>
            <a:ext cx="7062866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そうですか。映画はどうですか。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1219200" y="5500977"/>
            <a:ext cx="5105400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とてもおもしろいです。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1219200" y="3094952"/>
            <a:ext cx="4814215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家で映画を見ました。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5421651" y="4322615"/>
            <a:ext cx="3200400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どう</a:t>
            </a:r>
            <a:r>
              <a:rPr lang="ja-JP" altLang="en-US" sz="36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でした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か。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4521693" y="5500976"/>
            <a:ext cx="2698021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かった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です。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1298114" y="1077201"/>
            <a:ext cx="5184144" cy="372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せんしゅう　にちようび　　ばん　　</a:t>
            </a:r>
            <a:endParaRPr lang="en-US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1242934" y="3611562"/>
            <a:ext cx="5184144" cy="372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うち　　えいが　　　み　　</a:t>
            </a:r>
            <a:endParaRPr lang="en-US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8" name="TextBox 10"/>
          <p:cNvSpPr txBox="1">
            <a:spLocks noChangeArrowheads="1"/>
          </p:cNvSpPr>
          <p:nvPr/>
        </p:nvSpPr>
        <p:spPr bwMode="auto">
          <a:xfrm>
            <a:off x="4038600" y="4230282"/>
            <a:ext cx="50940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えいが　　</a:t>
            </a:r>
            <a:endParaRPr lang="en-US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/>
      <p:bldP spid="10" grpId="0"/>
      <p:bldP spid="4" grpId="0"/>
      <p:bldP spid="6" grpId="0"/>
      <p:bldP spid="3" grpId="0" animBg="1"/>
      <p:bldP spid="5" grpId="0" animBg="1"/>
      <p:bldP spid="7" grpId="0" animBg="1"/>
      <p:bldP spid="9" grpId="0" animBg="1"/>
      <p:bldP spid="12" grpId="0" animBg="1"/>
      <p:bldP spid="13" grpId="0" animBg="1"/>
      <p:bldP spid="14" grpId="0" animBg="1"/>
      <p:bldP spid="16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04800"/>
            <a:ext cx="11947358" cy="6248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rot="212721">
            <a:off x="6600028" y="488095"/>
            <a:ext cx="5404935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形容詞・形容動詞</a:t>
            </a:r>
            <a:endParaRPr lang="en-US" sz="48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8449" y="2452143"/>
            <a:ext cx="2284751" cy="95726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おいし</a:t>
            </a:r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いです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71600" y="1393431"/>
            <a:ext cx="2434390" cy="97055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【</a:t>
            </a:r>
            <a:r>
              <a:rPr lang="ja-JP" altLang="en-US" sz="3600" dirty="0"/>
              <a:t>い</a:t>
            </a:r>
            <a:r>
              <a:rPr lang="en-US" altLang="ja-JP" sz="3600" dirty="0" err="1"/>
              <a:t>Adj</a:t>
            </a:r>
            <a:r>
              <a:rPr lang="en-US" altLang="ja-JP" sz="3600" dirty="0"/>
              <a:t>】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6946231" y="1393431"/>
            <a:ext cx="2434390" cy="9705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【</a:t>
            </a:r>
            <a:r>
              <a:rPr lang="ja-JP" altLang="en-US" sz="3600" dirty="0"/>
              <a:t>な</a:t>
            </a:r>
            <a:r>
              <a:rPr lang="en-US" altLang="ja-JP" sz="3600" dirty="0" err="1"/>
              <a:t>Adj</a:t>
            </a:r>
            <a:r>
              <a:rPr lang="en-US" altLang="ja-JP" sz="3600" dirty="0"/>
              <a:t>】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6096001" y="2452143"/>
            <a:ext cx="1746748" cy="95726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ひ</a:t>
            </a:r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まです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4" name="Left-Right Arrow Callout 13"/>
          <p:cNvSpPr/>
          <p:nvPr/>
        </p:nvSpPr>
        <p:spPr>
          <a:xfrm>
            <a:off x="2743201" y="2633948"/>
            <a:ext cx="3352800" cy="560206"/>
          </a:xfrm>
          <a:prstGeom prst="leftRightArrow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KHẲNG ĐỊNH</a:t>
            </a:r>
            <a:br>
              <a:rPr lang="en-US" dirty="0"/>
            </a:br>
            <a:r>
              <a:rPr lang="en-US" dirty="0"/>
              <a:t>HIỆN TẠI</a:t>
            </a:r>
          </a:p>
        </p:txBody>
      </p:sp>
      <p:sp>
        <p:nvSpPr>
          <p:cNvPr id="15" name="Left-Right Arrow Callout 14"/>
          <p:cNvSpPr/>
          <p:nvPr/>
        </p:nvSpPr>
        <p:spPr>
          <a:xfrm>
            <a:off x="2968053" y="3676482"/>
            <a:ext cx="3496454" cy="560206"/>
          </a:xfrm>
          <a:prstGeom prst="leftRightArrow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PHỦ ĐỊNH</a:t>
            </a:r>
            <a:br>
              <a:rPr lang="en-US" dirty="0"/>
            </a:br>
            <a:r>
              <a:rPr lang="en-US" dirty="0"/>
              <a:t>HIỆN TẠI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8449" y="3472721"/>
            <a:ext cx="3124200" cy="95726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おいしくな</a:t>
            </a:r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いです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975683" y="3472721"/>
            <a:ext cx="4463717" cy="95726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ひ</a:t>
            </a:r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ま</a:t>
            </a:r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じゃ</a:t>
            </a:r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あ</a:t>
            </a:r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りません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6" name="Left-Right Arrow Callout 15"/>
          <p:cNvSpPr/>
          <p:nvPr/>
        </p:nvSpPr>
        <p:spPr>
          <a:xfrm>
            <a:off x="2999085" y="4708550"/>
            <a:ext cx="3496454" cy="560206"/>
          </a:xfrm>
          <a:prstGeom prst="leftRightArrow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KHẲNG ĐỊNH</a:t>
            </a:r>
            <a:br>
              <a:rPr lang="en-US" dirty="0"/>
            </a:br>
            <a:r>
              <a:rPr lang="en-US" dirty="0"/>
              <a:t>QUÁ KHỨ</a:t>
            </a:r>
          </a:p>
        </p:txBody>
      </p:sp>
      <p:sp>
        <p:nvSpPr>
          <p:cNvPr id="17" name="Left-Right Arrow Callout 16"/>
          <p:cNvSpPr/>
          <p:nvPr/>
        </p:nvSpPr>
        <p:spPr>
          <a:xfrm>
            <a:off x="3449777" y="5788687"/>
            <a:ext cx="3496454" cy="560206"/>
          </a:xfrm>
          <a:prstGeom prst="leftRightArrow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PHỦ ĐỊNH</a:t>
            </a:r>
            <a:br>
              <a:rPr lang="en-US" dirty="0"/>
            </a:br>
            <a:r>
              <a:rPr lang="en-US" dirty="0"/>
              <a:t>QUÁ KHỨ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" y="4503764"/>
            <a:ext cx="3124200" cy="95726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おいしかっ</a:t>
            </a:r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たです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7200" y="5516379"/>
            <a:ext cx="3962400" cy="95726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おいしくなかっ</a:t>
            </a:r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たです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975684" y="4500016"/>
            <a:ext cx="2634916" cy="95726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ひまでした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975684" y="5530120"/>
            <a:ext cx="5835316" cy="95726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ひ</a:t>
            </a:r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ま</a:t>
            </a:r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じゃ</a:t>
            </a:r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あ</a:t>
            </a:r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りませんでした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8" name="Horizontal Scroll 17"/>
          <p:cNvSpPr/>
          <p:nvPr/>
        </p:nvSpPr>
        <p:spPr>
          <a:xfrm rot="21381629">
            <a:off x="594354" y="540515"/>
            <a:ext cx="4572000" cy="936231"/>
          </a:xfrm>
          <a:prstGeom prst="horizontalScroll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い</a:t>
            </a:r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いです</a:t>
            </a:r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　</a:t>
            </a:r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  <a:sym typeface="Wingdings 2" panose="05020102010507070707" pitchFamily="18" charset="2"/>
              </a:rPr>
              <a:t></a:t>
            </a:r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　よくな</a:t>
            </a:r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いです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9" name="Horizontal Scroll 18"/>
          <p:cNvSpPr/>
          <p:nvPr/>
        </p:nvSpPr>
        <p:spPr>
          <a:xfrm rot="21381629">
            <a:off x="594354" y="1322012"/>
            <a:ext cx="4572000" cy="936231"/>
          </a:xfrm>
          <a:prstGeom prst="horizontalScroll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い</a:t>
            </a:r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いです</a:t>
            </a:r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　</a:t>
            </a:r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  <a:sym typeface="Wingdings 2" panose="05020102010507070707" pitchFamily="18" charset="2"/>
              </a:rPr>
              <a:t></a:t>
            </a:r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　よかっ</a:t>
            </a:r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たです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838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0" grpId="0" animBg="1"/>
      <p:bldP spid="14" grpId="0" animBg="1"/>
      <p:bldP spid="15" grpId="0" animBg="1"/>
      <p:bldP spid="7" grpId="0" animBg="1"/>
      <p:bldP spid="11" grpId="0" animBg="1"/>
      <p:bldP spid="16" grpId="0" animBg="1"/>
      <p:bldP spid="17" grpId="0" animBg="1"/>
      <p:bldP spid="8" grpId="0" animBg="1"/>
      <p:bldP spid="9" grpId="0" animBg="1"/>
      <p:bldP spid="12" grpId="0" animBg="1"/>
      <p:bldP spid="13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い</a:t>
            </a:r>
            <a:r>
              <a:rPr lang="ja-JP" altLang="en-US" dirty="0" smtClean="0">
                <a:solidFill>
                  <a:srgbClr val="FF0000"/>
                </a:solidFill>
              </a:rPr>
              <a:t>いです　→　よくないです　→　よかったです　→　よくなかったです。●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/>
              <a:t>いくな</a:t>
            </a:r>
            <a:r>
              <a:rPr lang="ja-JP" altLang="en-US" dirty="0" smtClean="0"/>
              <a:t>いです　</a:t>
            </a:r>
            <a:r>
              <a:rPr lang="en-US" altLang="ja-JP" dirty="0" smtClean="0"/>
              <a:t>×</a:t>
            </a:r>
            <a:r>
              <a:rPr lang="ja-JP" altLang="en-US" dirty="0" smtClean="0"/>
              <a:t>　いかったです　</a:t>
            </a:r>
            <a:r>
              <a:rPr lang="en-US" altLang="ja-JP" dirty="0" smtClean="0"/>
              <a:t>×</a:t>
            </a:r>
            <a:r>
              <a:rPr lang="ja-JP" altLang="en-US" dirty="0" smtClean="0"/>
              <a:t>　いくなかったです　ｘ</a:t>
            </a:r>
            <a:endParaRPr lang="en-US" altLang="ja-JP" dirty="0" smtClean="0"/>
          </a:p>
          <a:p>
            <a:endParaRPr lang="en-US" dirty="0"/>
          </a:p>
          <a:p>
            <a:r>
              <a:rPr lang="ja-JP" altLang="en-US" dirty="0" smtClean="0"/>
              <a:t>きもちが　いいです　→　きもちが　よくないです　きもちが　よかった</a:t>
            </a:r>
            <a:endParaRPr lang="en-US" altLang="ja-JP" dirty="0" smtClean="0"/>
          </a:p>
          <a:p>
            <a:r>
              <a:rPr lang="ja-JP" altLang="en-US" dirty="0"/>
              <a:t>みどり</a:t>
            </a:r>
            <a:r>
              <a:rPr lang="ja-JP" altLang="en-US" dirty="0" smtClean="0"/>
              <a:t>が　おおいです　→　みどりが　おおくないです　　みどりが　おおかったです　　みどりが　おおくなかったです</a:t>
            </a:r>
            <a:endParaRPr lang="en-US" altLang="ja-JP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6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57200" y="439088"/>
            <a:ext cx="487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Chuyến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du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lịch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trước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rất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vui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762000" y="1048688"/>
            <a:ext cx="9220200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先週の旅行は　とても　楽しかったです。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3980" y="4264967"/>
            <a:ext cx="85376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Bây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giờ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rảnh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nhưng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tháng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trước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cực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kỳ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rảnh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rỗi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727468" y="4732672"/>
            <a:ext cx="7242221" cy="1754326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今わたしは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ja-JP" altLang="en-US" sz="3600" dirty="0">
                <a:latin typeface="NtMotoyaKyotai" panose="02020200000000000000" pitchFamily="18" charset="-128"/>
                <a:ea typeface="HGSeikaishotaiPRO" panose="03000609000000000000" pitchFamily="65" charset="-128"/>
                <a:cs typeface="Tahoma" panose="020B0604030504040204" pitchFamily="34" charset="0"/>
              </a:rPr>
              <a:t>ひ</a:t>
            </a:r>
            <a:r>
              <a:rPr lang="ja-JP" altLang="en-US" sz="3600" dirty="0" smtClean="0">
                <a:latin typeface="NtMotoyaKyotai" panose="02020200000000000000" pitchFamily="18" charset="-128"/>
                <a:ea typeface="HGSeikaishotaiPRO" panose="03000609000000000000" pitchFamily="65" charset="-128"/>
                <a:cs typeface="Tahoma" panose="020B0604030504040204" pitchFamily="34" charset="0"/>
              </a:rPr>
              <a:t>ま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じゃ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あ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りませんが、</a:t>
            </a:r>
            <a:endParaRPr lang="en-US" altLang="ja-JP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  <a:p>
            <a:pPr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せんげ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つ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とても　</a:t>
            </a:r>
            <a:r>
              <a:rPr lang="ja-JP" altLang="en-US" sz="3600" dirty="0"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暇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でした。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8955" y="2152471"/>
            <a:ext cx="5715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Bữa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tiệc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hôm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kia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đông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lắm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743755" y="2762071"/>
            <a:ext cx="7257246" cy="1200329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おとといの晩のパーティーは　</a:t>
            </a:r>
            <a:r>
              <a:rPr lang="en-US" altLang="ja-JP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/>
            </a:r>
            <a:br>
              <a:rPr lang="en-US" altLang="ja-JP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</a:b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あまり　人が多くなかったです。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743754" y="893151"/>
            <a:ext cx="58856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せんしゅう　りょこう　　　　　　　　　　　　たの　　　　　　　　　　</a:t>
            </a:r>
            <a:endParaRPr lang="en-US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3011217" y="2632020"/>
            <a:ext cx="8618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ばん　　　　　　　　　　</a:t>
            </a:r>
            <a:endParaRPr lang="en-US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2149369" y="4726632"/>
            <a:ext cx="8618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ひま</a:t>
            </a:r>
            <a:endParaRPr lang="en-US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74546" y="5933000"/>
            <a:ext cx="70740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213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  <p:bldP spid="6" grpId="0"/>
      <p:bldP spid="7" grpId="0" animBg="1"/>
      <p:bldP spid="8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53856">
            <a:off x="438873" y="1764867"/>
            <a:ext cx="1214818" cy="14577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10843">
            <a:off x="279521" y="147211"/>
            <a:ext cx="2052576" cy="15374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24350">
            <a:off x="197988" y="3331106"/>
            <a:ext cx="2114337" cy="1406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566" y="4828855"/>
            <a:ext cx="28575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069456" y="1081752"/>
            <a:ext cx="4267200" cy="7080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お金がありません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069456" y="2145210"/>
            <a:ext cx="4267200" cy="7080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FontTx/>
              <a:buNone/>
              <a:defRPr sz="4000">
                <a:latin typeface="NtMotoyaKyotai" panose="02020200000000000000" pitchFamily="18" charset="-128"/>
                <a:ea typeface="NtMotoyaKyotai" panose="02020200000000000000" pitchFamily="18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9pPr>
          </a:lstStyle>
          <a:p>
            <a:r>
              <a:rPr lang="ja-JP" altLang="en-US" dirty="0"/>
              <a:t>あたまが痛いです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69455" y="3305676"/>
            <a:ext cx="3902023" cy="7080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熱があります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1874141" y="3043739"/>
            <a:ext cx="13716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ねつ</a:t>
            </a:r>
            <a:endParaRPr lang="en-US" sz="105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3822056" y="1916610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いた</a:t>
            </a:r>
            <a:endParaRPr lang="en-US" sz="105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795010" y="2521106"/>
            <a:ext cx="3787390" cy="13234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どこも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  <a:p>
            <a:pPr algn="ctr" eaLnBrk="1" hangingPunct="1">
              <a:defRPr/>
            </a:pP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行きません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8305800" y="2845297"/>
            <a:ext cx="6858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800" dirty="0">
                <a:solidFill>
                  <a:srgbClr val="F2F2F2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い</a:t>
            </a:r>
            <a:endParaRPr lang="en-US" dirty="0">
              <a:solidFill>
                <a:srgbClr val="F2F2F2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Right Arrow 8"/>
          <p:cNvSpPr/>
          <p:nvPr/>
        </p:nvSpPr>
        <p:spPr>
          <a:xfrm rot="2368370">
            <a:off x="6084192" y="1977417"/>
            <a:ext cx="1465263" cy="44608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Right Arrow 9"/>
          <p:cNvSpPr/>
          <p:nvPr/>
        </p:nvSpPr>
        <p:spPr>
          <a:xfrm rot="21126730">
            <a:off x="5561826" y="3254635"/>
            <a:ext cx="1909454" cy="4572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Right Arrow 10"/>
          <p:cNvSpPr/>
          <p:nvPr/>
        </p:nvSpPr>
        <p:spPr>
          <a:xfrm rot="1332111">
            <a:off x="6131910" y="2588149"/>
            <a:ext cx="1298575" cy="4572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991600" y="311306"/>
            <a:ext cx="1752600" cy="830997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perspectiveHeroicExtremeLeftFacing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4800" b="1">
                <a:latin typeface="NtMotoyaKyotai" pitchFamily="18" charset="-128"/>
                <a:ea typeface="NtMotoyaKyotai" pitchFamily="18" charset="-128"/>
              </a:rPr>
              <a:t>から</a:t>
            </a:r>
            <a:endParaRPr lang="en-US" sz="2000" b="1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Oval Callout 12"/>
          <p:cNvSpPr/>
          <p:nvPr/>
        </p:nvSpPr>
        <p:spPr>
          <a:xfrm rot="21254436">
            <a:off x="6442075" y="127156"/>
            <a:ext cx="2057400" cy="914400"/>
          </a:xfrm>
          <a:prstGeom prst="wedgeEllipseCallout">
            <a:avLst>
              <a:gd name="adj1" fmla="val 84282"/>
              <a:gd name="adj2" fmla="val 40278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ja-JP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Vì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257281" y="1089690"/>
            <a:ext cx="1447800" cy="7080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から、</a:t>
            </a:r>
            <a:endParaRPr lang="en-US" sz="1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096000" y="2137272"/>
            <a:ext cx="1447800" cy="7080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から、</a:t>
            </a:r>
            <a:endParaRPr lang="en-US" sz="1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396657" y="3308594"/>
            <a:ext cx="1447800" cy="7080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から、</a:t>
            </a:r>
            <a:endParaRPr lang="en-US" sz="1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069455" y="4474842"/>
            <a:ext cx="3902024" cy="7080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いそがしいです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698760" y="4477990"/>
            <a:ext cx="1447800" cy="7080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から、</a:t>
            </a:r>
            <a:endParaRPr lang="en-US" sz="1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4" name="Right Arrow 23"/>
          <p:cNvSpPr/>
          <p:nvPr/>
        </p:nvSpPr>
        <p:spPr>
          <a:xfrm rot="20340363">
            <a:off x="5526547" y="4049664"/>
            <a:ext cx="2253115" cy="4572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Cloud Callout 16"/>
          <p:cNvSpPr/>
          <p:nvPr/>
        </p:nvSpPr>
        <p:spPr>
          <a:xfrm rot="249429">
            <a:off x="7669404" y="4828854"/>
            <a:ext cx="4038600" cy="1600200"/>
          </a:xfrm>
          <a:prstGeom prst="cloudCallout">
            <a:avLst>
              <a:gd name="adj1" fmla="val -76658"/>
              <a:gd name="adj2" fmla="val -3363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i="1" dirty="0" err="1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Đặt</a:t>
            </a:r>
            <a:r>
              <a:rPr lang="en-US" sz="2400" i="1" dirty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i="1" dirty="0" err="1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ngay</a:t>
            </a:r>
            <a:r>
              <a:rPr lang="en-US" sz="2400" i="1" dirty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i="1" dirty="0" err="1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sau</a:t>
            </a:r>
            <a:r>
              <a:rPr lang="en-US" sz="2400" i="1" dirty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i="1" dirty="0" err="1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câu</a:t>
            </a:r>
            <a:r>
              <a:rPr lang="en-US" sz="2400" i="1" dirty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i="1" dirty="0" err="1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thể</a:t>
            </a:r>
            <a:r>
              <a:rPr lang="en-US" sz="2400" i="1" dirty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i="1" dirty="0" err="1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hiện</a:t>
            </a:r>
            <a:r>
              <a:rPr lang="en-US" sz="2400" i="1" dirty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i="1" dirty="0" err="1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lý</a:t>
            </a:r>
            <a:r>
              <a:rPr lang="en-US" sz="2400" i="1" dirty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do, </a:t>
            </a:r>
            <a:r>
              <a:rPr lang="en-US" sz="2400" i="1" dirty="0" err="1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nguyên</a:t>
            </a:r>
            <a:r>
              <a:rPr lang="en-US" sz="2400" i="1" dirty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i="1" dirty="0" err="1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nhân</a:t>
            </a:r>
            <a:r>
              <a:rPr lang="en-US" sz="2400" i="1" dirty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200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/>
      <p:bldP spid="8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4" grpId="0" animBg="1"/>
      <p:bldP spid="15" grpId="0" animBg="1"/>
      <p:bldP spid="16" grpId="0" animBg="1"/>
      <p:bldP spid="22" grpId="0" animBg="1"/>
      <p:bldP spid="23" grpId="0" animBg="1"/>
      <p:bldP spid="24" grpId="0" animBg="1"/>
      <p:bldP spid="24" grpId="1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675640"/>
          </a:xfrm>
        </p:spPr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?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295400"/>
            <a:ext cx="9509760" cy="525780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 err="1" smtClean="0"/>
              <a:t>Vì</a:t>
            </a:r>
            <a:r>
              <a:rPr lang="en-US" dirty="0" smtClean="0"/>
              <a:t> A </a:t>
            </a:r>
            <a:r>
              <a:rPr lang="en-US" dirty="0" err="1" smtClean="0"/>
              <a:t>nên</a:t>
            </a:r>
            <a:r>
              <a:rPr lang="en-US" dirty="0" smtClean="0"/>
              <a:t> B :</a:t>
            </a:r>
          </a:p>
          <a:p>
            <a:pPr marL="45720" indent="0">
              <a:buNone/>
            </a:pPr>
            <a:r>
              <a:rPr lang="en-US" dirty="0" smtClean="0"/>
              <a:t>A</a:t>
            </a:r>
            <a:r>
              <a:rPr lang="ja-JP" altLang="en-US" dirty="0" smtClean="0"/>
              <a:t>　から　</a:t>
            </a:r>
            <a:r>
              <a:rPr lang="en-US" altLang="ja-JP" dirty="0" smtClean="0"/>
              <a:t>B</a:t>
            </a:r>
          </a:p>
          <a:p>
            <a:pPr marL="45720" indent="0">
              <a:buNone/>
            </a:pP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B? </a:t>
            </a:r>
            <a:r>
              <a:rPr lang="ja-JP" altLang="en-US" dirty="0" smtClean="0"/>
              <a:t>　どうして　</a:t>
            </a:r>
            <a:r>
              <a:rPr lang="en-US" altLang="ja-JP" dirty="0" smtClean="0"/>
              <a:t>B</a:t>
            </a:r>
            <a:r>
              <a:rPr lang="ja-JP" altLang="en-US" dirty="0" smtClean="0"/>
              <a:t>？</a:t>
            </a:r>
            <a:endParaRPr lang="en-US" dirty="0" smtClean="0"/>
          </a:p>
          <a:p>
            <a:pPr marL="45720" indent="0">
              <a:buNone/>
            </a:pPr>
            <a:r>
              <a:rPr lang="en-US" dirty="0" err="1" smtClean="0"/>
              <a:t>Vì</a:t>
            </a:r>
            <a:r>
              <a:rPr lang="en-US" dirty="0" smtClean="0"/>
              <a:t>  A</a:t>
            </a:r>
            <a:r>
              <a:rPr lang="ja-JP" altLang="en-US" dirty="0" smtClean="0"/>
              <a:t>　　　　　</a:t>
            </a:r>
            <a:r>
              <a:rPr lang="en-US" altLang="ja-JP" dirty="0" smtClean="0"/>
              <a:t>A</a:t>
            </a:r>
            <a:r>
              <a:rPr lang="ja-JP" altLang="en-US" dirty="0" smtClean="0"/>
              <a:t>　から</a:t>
            </a:r>
            <a:endParaRPr lang="en-US" altLang="ja-JP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ja-JP" altLang="en-US" dirty="0" smtClean="0"/>
              <a:t>おいしくないです　</a:t>
            </a:r>
            <a:r>
              <a:rPr lang="ja-JP" altLang="en-US" dirty="0" smtClean="0">
                <a:solidFill>
                  <a:srgbClr val="FF0000"/>
                </a:solidFill>
              </a:rPr>
              <a:t>から</a:t>
            </a:r>
            <a:r>
              <a:rPr lang="ja-JP" altLang="en-US" dirty="0" smtClean="0"/>
              <a:t>、たべません。</a:t>
            </a:r>
            <a:endParaRPr lang="en-US" altLang="ja-JP" dirty="0" smtClean="0"/>
          </a:p>
          <a:p>
            <a:pPr marL="45720" indent="0">
              <a:buNone/>
            </a:pPr>
            <a:r>
              <a:rPr lang="ja-JP" altLang="en-US" dirty="0"/>
              <a:t>おいしくなかったで</a:t>
            </a:r>
            <a:r>
              <a:rPr lang="ja-JP" altLang="en-US" dirty="0" smtClean="0"/>
              <a:t>す　</a:t>
            </a:r>
            <a:r>
              <a:rPr lang="ja-JP" altLang="en-US" dirty="0" smtClean="0">
                <a:solidFill>
                  <a:srgbClr val="FF0000"/>
                </a:solidFill>
              </a:rPr>
              <a:t>か</a:t>
            </a:r>
            <a:r>
              <a:rPr lang="ja-JP" altLang="en-US" dirty="0">
                <a:solidFill>
                  <a:srgbClr val="FF0000"/>
                </a:solidFill>
              </a:rPr>
              <a:t>ら</a:t>
            </a:r>
            <a:r>
              <a:rPr lang="ja-JP" altLang="en-US" dirty="0" smtClean="0"/>
              <a:t>、　たべませんでした。</a:t>
            </a:r>
            <a:endParaRPr lang="en-US" altLang="ja-JP" dirty="0" smtClean="0"/>
          </a:p>
          <a:p>
            <a:pPr marL="45720" indent="0">
              <a:buNone/>
            </a:pPr>
            <a:r>
              <a:rPr lang="en-US" altLang="ja-JP" dirty="0"/>
              <a:t>A</a:t>
            </a:r>
            <a:r>
              <a:rPr lang="ja-JP" altLang="en-US" dirty="0" smtClean="0"/>
              <a:t>：</a:t>
            </a:r>
            <a:r>
              <a:rPr lang="ja-JP" altLang="en-US" dirty="0" smtClean="0">
                <a:solidFill>
                  <a:srgbClr val="FF0000"/>
                </a:solidFill>
              </a:rPr>
              <a:t>どうして</a:t>
            </a:r>
            <a:r>
              <a:rPr lang="ja-JP" altLang="en-US" dirty="0" smtClean="0"/>
              <a:t>　たべませんか？</a:t>
            </a:r>
            <a:endParaRPr lang="en-US" altLang="ja-JP" dirty="0" smtClean="0"/>
          </a:p>
          <a:p>
            <a:pPr marL="45720" indent="0">
              <a:buNone/>
            </a:pPr>
            <a:r>
              <a:rPr lang="en-US" altLang="ja-JP" dirty="0"/>
              <a:t>B</a:t>
            </a:r>
            <a:r>
              <a:rPr lang="ja-JP" altLang="en-US" dirty="0" smtClean="0"/>
              <a:t>：おいしくないです</a:t>
            </a:r>
            <a:r>
              <a:rPr lang="ja-JP" altLang="en-US" dirty="0" smtClean="0">
                <a:solidFill>
                  <a:srgbClr val="FF0000"/>
                </a:solidFill>
              </a:rPr>
              <a:t>から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45720" indent="0">
              <a:buNone/>
            </a:pPr>
            <a:r>
              <a:rPr lang="en-US" altLang="ja-JP" dirty="0" smtClean="0">
                <a:solidFill>
                  <a:schemeClr val="tx1"/>
                </a:solidFill>
              </a:rPr>
              <a:t>A</a:t>
            </a:r>
            <a:r>
              <a:rPr lang="ja-JP" altLang="en-US" dirty="0" smtClean="0">
                <a:solidFill>
                  <a:schemeClr val="tx1"/>
                </a:solidFill>
              </a:rPr>
              <a:t>：</a:t>
            </a:r>
            <a:r>
              <a:rPr lang="ja-JP" altLang="en-US" dirty="0" smtClean="0">
                <a:solidFill>
                  <a:srgbClr val="FF0000"/>
                </a:solidFill>
              </a:rPr>
              <a:t>どうして</a:t>
            </a:r>
            <a:r>
              <a:rPr lang="ja-JP" altLang="en-US" dirty="0" smtClean="0">
                <a:solidFill>
                  <a:schemeClr val="tx1"/>
                </a:solidFill>
              </a:rPr>
              <a:t>　たべませんでしたか？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altLang="ja-JP" dirty="0">
                <a:solidFill>
                  <a:schemeClr val="tx1"/>
                </a:solidFill>
              </a:rPr>
              <a:t>B</a:t>
            </a:r>
            <a:r>
              <a:rPr lang="ja-JP" altLang="en-US" dirty="0" smtClean="0">
                <a:solidFill>
                  <a:schemeClr val="tx1"/>
                </a:solidFill>
              </a:rPr>
              <a:t>：おいしくなかったです</a:t>
            </a:r>
            <a:r>
              <a:rPr lang="ja-JP" altLang="en-US" dirty="0" smtClean="0">
                <a:solidFill>
                  <a:srgbClr val="FF0000"/>
                </a:solidFill>
              </a:rPr>
              <a:t>から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29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609600"/>
            <a:ext cx="9509760" cy="5419979"/>
          </a:xfrm>
        </p:spPr>
        <p:txBody>
          <a:bodyPr/>
          <a:lstStyle/>
          <a:p>
            <a:pPr marL="45720" indent="0">
              <a:buNone/>
            </a:pPr>
            <a:r>
              <a:rPr lang="ja-JP" altLang="en-US" dirty="0" smtClean="0"/>
              <a:t>１．</a:t>
            </a:r>
            <a:endParaRPr lang="en-US" altLang="ja-JP" dirty="0" smtClean="0"/>
          </a:p>
          <a:p>
            <a:pPr marL="45720" indent="0">
              <a:buNone/>
            </a:pPr>
            <a:r>
              <a:rPr lang="en-US" altLang="ja-JP" dirty="0" smtClean="0"/>
              <a:t>A</a:t>
            </a:r>
            <a:r>
              <a:rPr lang="ja-JP" altLang="en-US" dirty="0" smtClean="0"/>
              <a:t>：きのう、コンピューターを　かいましたか？</a:t>
            </a:r>
            <a:endParaRPr lang="en-US" altLang="ja-JP" dirty="0" smtClean="0"/>
          </a:p>
          <a:p>
            <a:pPr marL="45720" indent="0">
              <a:buNone/>
            </a:pPr>
            <a:r>
              <a:rPr lang="en-US" altLang="ja-JP" dirty="0"/>
              <a:t>B</a:t>
            </a:r>
            <a:r>
              <a:rPr lang="ja-JP" altLang="en-US" dirty="0" smtClean="0"/>
              <a:t>：いいえ、　かいませんでした。</a:t>
            </a:r>
            <a:endParaRPr lang="en-US" altLang="ja-JP" dirty="0" smtClean="0"/>
          </a:p>
          <a:p>
            <a:pPr marL="45720" indent="0">
              <a:buNone/>
            </a:pPr>
            <a:r>
              <a:rPr lang="en-US" altLang="ja-JP" dirty="0"/>
              <a:t>A</a:t>
            </a:r>
            <a:r>
              <a:rPr lang="ja-JP" altLang="en-US" dirty="0" smtClean="0"/>
              <a:t>：</a:t>
            </a:r>
            <a:r>
              <a:rPr lang="ja-JP" altLang="en-US" dirty="0" smtClean="0">
                <a:solidFill>
                  <a:srgbClr val="FF0000"/>
                </a:solidFill>
              </a:rPr>
              <a:t>どうして　</a:t>
            </a:r>
            <a:r>
              <a:rPr lang="ja-JP" altLang="en-US" dirty="0" smtClean="0"/>
              <a:t>かいませんでしたか？</a:t>
            </a:r>
            <a:endParaRPr lang="en-US" altLang="ja-JP" dirty="0" smtClean="0"/>
          </a:p>
          <a:p>
            <a:pPr marL="45720" indent="0">
              <a:buNone/>
            </a:pPr>
            <a:r>
              <a:rPr lang="en-US" altLang="ja-JP" dirty="0"/>
              <a:t>B</a:t>
            </a:r>
            <a:r>
              <a:rPr lang="ja-JP" altLang="en-US" dirty="0" smtClean="0"/>
              <a:t>：とても　たかかったです</a:t>
            </a:r>
            <a:r>
              <a:rPr lang="ja-JP" altLang="en-US" dirty="0" smtClean="0">
                <a:solidFill>
                  <a:srgbClr val="FF0000"/>
                </a:solidFill>
              </a:rPr>
              <a:t>から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" indent="0">
              <a:buNone/>
            </a:pPr>
            <a:r>
              <a:rPr lang="ja-JP" altLang="en-US" dirty="0" smtClean="0"/>
              <a:t>２．</a:t>
            </a:r>
            <a:endParaRPr lang="en-US" altLang="ja-JP" dirty="0" smtClean="0"/>
          </a:p>
          <a:p>
            <a:pPr marL="45720" indent="0">
              <a:buNone/>
            </a:pPr>
            <a:r>
              <a:rPr lang="en-US" altLang="ja-JP" dirty="0"/>
              <a:t>A</a:t>
            </a:r>
            <a:r>
              <a:rPr lang="ja-JP" altLang="en-US" dirty="0" smtClean="0"/>
              <a:t>：せんしゅうのきんようび、　サッカーを　みましたか。</a:t>
            </a:r>
            <a:endParaRPr lang="en-US" altLang="ja-JP" dirty="0" smtClean="0"/>
          </a:p>
          <a:p>
            <a:pPr marL="45720" indent="0">
              <a:buNone/>
            </a:pPr>
            <a:r>
              <a:rPr lang="en-US" altLang="ja-JP" dirty="0"/>
              <a:t>B</a:t>
            </a:r>
            <a:r>
              <a:rPr lang="ja-JP" altLang="en-US" dirty="0" smtClean="0"/>
              <a:t>：いいえ、　みませんでした。</a:t>
            </a:r>
            <a:endParaRPr lang="en-US" altLang="ja-JP" dirty="0" smtClean="0"/>
          </a:p>
          <a:p>
            <a:pPr marL="45720" indent="0">
              <a:buNone/>
            </a:pPr>
            <a:r>
              <a:rPr lang="en-US" altLang="ja-JP" dirty="0"/>
              <a:t>A</a:t>
            </a:r>
            <a:r>
              <a:rPr lang="ja-JP" altLang="en-US" dirty="0" smtClean="0"/>
              <a:t>：どうして　みませんでしたか？</a:t>
            </a:r>
            <a:endParaRPr lang="en-US" altLang="ja-JP" dirty="0" smtClean="0"/>
          </a:p>
          <a:p>
            <a:pPr marL="45720" indent="0">
              <a:buNone/>
            </a:pPr>
            <a:r>
              <a:rPr lang="en-US" altLang="ja-JP" dirty="0"/>
              <a:t>B</a:t>
            </a:r>
            <a:r>
              <a:rPr lang="ja-JP" altLang="en-US" dirty="0" smtClean="0"/>
              <a:t>：とても　いそがしかったですから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9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94329">
            <a:off x="678883" y="90921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ounded Rectangle 5"/>
          <p:cNvSpPr/>
          <p:nvPr/>
        </p:nvSpPr>
        <p:spPr>
          <a:xfrm>
            <a:off x="3048000" y="331387"/>
            <a:ext cx="6169718" cy="115486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第５課</a:t>
            </a:r>
            <a:endParaRPr lang="en-US" sz="4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0662" y="1877409"/>
            <a:ext cx="11051482" cy="3194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 dirty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週末</a:t>
            </a:r>
            <a:endParaRPr lang="en-US" sz="66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 rot="721955">
            <a:off x="8373741" y="975725"/>
            <a:ext cx="2562832" cy="12700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/>
              <a:t>パート</a:t>
            </a:r>
            <a:endParaRPr lang="en-US" sz="3600" dirty="0"/>
          </a:p>
          <a:p>
            <a:r>
              <a:rPr lang="en-US" sz="3600" dirty="0"/>
              <a:t>PART </a:t>
            </a:r>
          </a:p>
        </p:txBody>
      </p:sp>
      <p:sp>
        <p:nvSpPr>
          <p:cNvPr id="9" name="Rounded Rectangle 8"/>
          <p:cNvSpPr/>
          <p:nvPr/>
        </p:nvSpPr>
        <p:spPr>
          <a:xfrm rot="829033">
            <a:off x="9743122" y="1235365"/>
            <a:ext cx="838200" cy="838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/>
              <a:t>１</a:t>
            </a:r>
            <a:endParaRPr lang="en-US" sz="9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92811">
            <a:off x="429051" y="4681533"/>
            <a:ext cx="2466975" cy="1847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30536">
            <a:off x="9435799" y="4863310"/>
            <a:ext cx="2466975" cy="1847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3931" y="5150341"/>
            <a:ext cx="2905125" cy="1571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5734" y="4976632"/>
            <a:ext cx="2543175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0402" y="2213035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2534" y="2641121"/>
            <a:ext cx="2619375" cy="1743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7530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685800"/>
            <a:ext cx="9509760" cy="5343779"/>
          </a:xfrm>
        </p:spPr>
        <p:txBody>
          <a:bodyPr/>
          <a:lstStyle/>
          <a:p>
            <a:pPr marL="45720" indent="0">
              <a:buNone/>
            </a:pPr>
            <a:r>
              <a:rPr lang="ja-JP" altLang="en-US" dirty="0" smtClean="0"/>
              <a:t>３．</a:t>
            </a:r>
            <a:endParaRPr lang="en-US" altLang="ja-JP" dirty="0" smtClean="0"/>
          </a:p>
          <a:p>
            <a:pPr marL="45720" indent="0">
              <a:buNone/>
            </a:pPr>
            <a:r>
              <a:rPr lang="en-US" altLang="ja-JP" dirty="0"/>
              <a:t>A</a:t>
            </a:r>
            <a:r>
              <a:rPr lang="ja-JP" altLang="en-US" dirty="0" smtClean="0"/>
              <a:t>：きのう、はたらきましたか？</a:t>
            </a:r>
            <a:endParaRPr lang="en-US" altLang="ja-JP" dirty="0" smtClean="0"/>
          </a:p>
          <a:p>
            <a:pPr marL="45720" indent="0">
              <a:buNone/>
            </a:pPr>
            <a:r>
              <a:rPr lang="en-US" altLang="ja-JP" dirty="0"/>
              <a:t>B</a:t>
            </a:r>
            <a:r>
              <a:rPr lang="ja-JP" altLang="en-US" dirty="0" smtClean="0"/>
              <a:t>：いいえ、　はたらきませんでした。</a:t>
            </a:r>
            <a:endParaRPr lang="en-US" altLang="ja-JP" dirty="0" smtClean="0"/>
          </a:p>
          <a:p>
            <a:pPr marL="45720" indent="0">
              <a:buNone/>
            </a:pPr>
            <a:r>
              <a:rPr lang="en-US" altLang="ja-JP" dirty="0"/>
              <a:t>A</a:t>
            </a:r>
            <a:r>
              <a:rPr lang="ja-JP" altLang="en-US" dirty="0" smtClean="0"/>
              <a:t>：</a:t>
            </a:r>
            <a:r>
              <a:rPr lang="ja-JP" altLang="en-US" dirty="0" smtClean="0">
                <a:solidFill>
                  <a:srgbClr val="FF0000"/>
                </a:solidFill>
              </a:rPr>
              <a:t>どうして</a:t>
            </a:r>
            <a:r>
              <a:rPr lang="ja-JP" altLang="en-US" dirty="0" smtClean="0"/>
              <a:t>　はたらきませんでしたか。</a:t>
            </a:r>
            <a:endParaRPr lang="en-US" altLang="ja-JP" dirty="0" smtClean="0"/>
          </a:p>
          <a:p>
            <a:pPr marL="45720" indent="0">
              <a:buNone/>
            </a:pPr>
            <a:r>
              <a:rPr lang="en-US" altLang="ja-JP" dirty="0" smtClean="0"/>
              <a:t>B</a:t>
            </a:r>
            <a:r>
              <a:rPr lang="ja-JP" altLang="en-US" dirty="0" smtClean="0"/>
              <a:t>：かぜでした</a:t>
            </a:r>
            <a:r>
              <a:rPr lang="ja-JP" altLang="en-US" dirty="0" smtClean="0">
                <a:solidFill>
                  <a:srgbClr val="FF0000"/>
                </a:solidFill>
              </a:rPr>
              <a:t>から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4572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４</a:t>
            </a:r>
            <a:r>
              <a:rPr lang="ja-JP" altLang="en-US" dirty="0" smtClean="0">
                <a:solidFill>
                  <a:schemeClr val="tx1"/>
                </a:solidFill>
              </a:rPr>
              <a:t>．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altLang="ja-JP" dirty="0">
                <a:solidFill>
                  <a:schemeClr val="tx1"/>
                </a:solidFill>
              </a:rPr>
              <a:t>A</a:t>
            </a:r>
            <a:r>
              <a:rPr lang="ja-JP" altLang="en-US" dirty="0" smtClean="0">
                <a:solidFill>
                  <a:schemeClr val="tx1"/>
                </a:solidFill>
              </a:rPr>
              <a:t>：げつようび、どこかへ　いきましたか？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altLang="ja-JP" dirty="0">
                <a:solidFill>
                  <a:schemeClr val="tx1"/>
                </a:solidFill>
              </a:rPr>
              <a:t>B</a:t>
            </a:r>
            <a:r>
              <a:rPr lang="ja-JP" altLang="en-US" dirty="0" smtClean="0">
                <a:solidFill>
                  <a:schemeClr val="tx1"/>
                </a:solidFill>
              </a:rPr>
              <a:t>：いいえ、どこも　いきませんでした。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altLang="ja-JP" dirty="0">
                <a:solidFill>
                  <a:schemeClr val="tx1"/>
                </a:solidFill>
              </a:rPr>
              <a:t>A</a:t>
            </a:r>
            <a:r>
              <a:rPr lang="ja-JP" altLang="en-US" dirty="0" smtClean="0">
                <a:solidFill>
                  <a:schemeClr val="tx1"/>
                </a:solidFill>
              </a:rPr>
              <a:t>：どうして　いきませんでしたか？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altLang="ja-JP" dirty="0">
                <a:solidFill>
                  <a:schemeClr val="tx1"/>
                </a:solidFill>
              </a:rPr>
              <a:t>B</a:t>
            </a:r>
            <a:r>
              <a:rPr lang="ja-JP" altLang="en-US" dirty="0" smtClean="0">
                <a:solidFill>
                  <a:schemeClr val="tx1"/>
                </a:solidFill>
              </a:rPr>
              <a:t>：あめでしたから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85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457200" y="838200"/>
            <a:ext cx="10287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ここのビールが安いですから、毎晩　飲みます。</a:t>
            </a:r>
            <a:endParaRPr lang="en-US" sz="14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" name="TextBox 10"/>
          <p:cNvSpPr txBox="1">
            <a:spLocks noChangeArrowheads="1"/>
          </p:cNvSpPr>
          <p:nvPr/>
        </p:nvSpPr>
        <p:spPr bwMode="auto">
          <a:xfrm>
            <a:off x="3581400" y="609600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やす</a:t>
            </a:r>
            <a:endParaRPr lang="en-US" sz="14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" name="TextBox 11"/>
          <p:cNvSpPr txBox="1">
            <a:spLocks noChangeArrowheads="1"/>
          </p:cNvSpPr>
          <p:nvPr/>
        </p:nvSpPr>
        <p:spPr bwMode="auto">
          <a:xfrm>
            <a:off x="6535737" y="584022"/>
            <a:ext cx="2608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まいばん　の</a:t>
            </a:r>
            <a:endParaRPr lang="en-US" sz="14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819400" y="1447800"/>
            <a:ext cx="5791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Vì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bia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ở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đây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rẻ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nên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nào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cũng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uống</a:t>
            </a:r>
            <a:endParaRPr lang="en-US" sz="1000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1295400" y="24384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おいしいですから、たくさん食べました。</a:t>
            </a:r>
            <a:endParaRPr lang="en-US" sz="14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7086600" y="2195513"/>
            <a:ext cx="627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た</a:t>
            </a:r>
            <a:endParaRPr lang="en-US" sz="140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2590800" y="3048000"/>
            <a:ext cx="5791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latin typeface="Tahoma" panose="020B0604030504040204" pitchFamily="34" charset="0"/>
                <a:cs typeface="Tahoma" panose="020B0604030504040204" pitchFamily="34" charset="0"/>
              </a:rPr>
              <a:t>Vì ngon nên tôi đã ăn rất nhiều</a:t>
            </a:r>
            <a:endParaRPr lang="en-US" sz="100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1295400" y="3810000"/>
            <a:ext cx="8534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36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A</a:t>
            </a:r>
            <a:r>
              <a:rPr lang="ja-JP" altLang="en-US" sz="36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さんは　かぜをひきましたから、</a:t>
            </a:r>
            <a:endParaRPr lang="en-US" altLang="ja-JP" sz="36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きょう　やすみます。</a:t>
            </a:r>
            <a:endParaRPr lang="en-US" sz="14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2590800" y="5029200"/>
            <a:ext cx="5791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latin typeface="Tahoma" panose="020B0604030504040204" pitchFamily="34" charset="0"/>
                <a:cs typeface="Tahoma" panose="020B0604030504040204" pitchFamily="34" charset="0"/>
              </a:rPr>
              <a:t>Bạn A vì bị cảm nên hôm nay (sẽ) nghỉ</a:t>
            </a:r>
            <a:endParaRPr lang="en-US" sz="100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86400" y="847546"/>
            <a:ext cx="1143000" cy="6096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62400" y="2438400"/>
            <a:ext cx="1143000" cy="6096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772400" y="3810000"/>
            <a:ext cx="1143000" cy="6096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7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85800" y="533400"/>
            <a:ext cx="10744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時間が　ありませんから、</a:t>
            </a:r>
            <a:r>
              <a:rPr lang="en-US" altLang="ja-JP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Hai Phong </a:t>
            </a: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へ　行きません。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2000" y="304800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じかん</a:t>
            </a:r>
            <a:endParaRPr lang="en-US" sz="14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555037" y="328614"/>
            <a:ext cx="550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い</a:t>
            </a:r>
            <a:endParaRPr lang="en-US" sz="140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990600" y="1143000"/>
            <a:ext cx="777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Vì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nên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Hải Phòng.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85800" y="2133600"/>
            <a:ext cx="944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明日は　休みですから、今晩　映画を　見ます。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434138" y="1890713"/>
            <a:ext cx="2862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えいが　　　み</a:t>
            </a:r>
            <a:endParaRPr lang="en-US" sz="14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1600200" y="2743200"/>
            <a:ext cx="7696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Vì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mai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nghỉ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nên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nay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xem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phim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3400" y="3581400"/>
            <a:ext cx="8534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昨日の夜　</a:t>
            </a:r>
            <a:r>
              <a:rPr lang="en-US" altLang="ja-JP" sz="32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12</a:t>
            </a:r>
            <a:r>
              <a:rPr lang="ja-JP" altLang="en-US" sz="32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時まで　勉強しましたから、　いま　とても　ねむいです。</a:t>
            </a:r>
            <a:endParaRPr lang="en-US" sz="320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914400" y="4724400"/>
            <a:ext cx="777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i="1">
                <a:latin typeface="Tahoma" panose="020B0604030504040204" pitchFamily="34" charset="0"/>
                <a:cs typeface="Tahoma" panose="020B0604030504040204" pitchFamily="34" charset="0"/>
              </a:rPr>
              <a:t>Vì tối hôm qua học đến 12h nên bây giờ rất buồn ngủ</a:t>
            </a:r>
            <a:endParaRPr lang="en-US" sz="1000" i="1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87400" y="1917700"/>
            <a:ext cx="355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あした　　やす</a:t>
            </a:r>
            <a:endParaRPr lang="en-US" sz="14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029200" y="1857375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こんばん</a:t>
            </a:r>
            <a:endParaRPr lang="en-US" sz="14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09600" y="3348038"/>
            <a:ext cx="2133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きのう　よる</a:t>
            </a:r>
            <a:endParaRPr lang="en-US" sz="140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276600" y="3338513"/>
            <a:ext cx="609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じ</a:t>
            </a:r>
            <a:endParaRPr lang="en-US" sz="140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648200" y="3348038"/>
            <a:ext cx="1752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べんきょう</a:t>
            </a:r>
            <a:endParaRPr lang="en-US" sz="140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TextBox 2"/>
          <p:cNvSpPr txBox="1">
            <a:spLocks noChangeArrowheads="1"/>
          </p:cNvSpPr>
          <p:nvPr/>
        </p:nvSpPr>
        <p:spPr bwMode="auto">
          <a:xfrm>
            <a:off x="2438400" y="5410200"/>
            <a:ext cx="4572000" cy="646331"/>
          </a:xfrm>
          <a:prstGeom prst="rect">
            <a:avLst/>
          </a:prstGeom>
          <a:ln>
            <a:headEnd/>
            <a:tailEnd/>
          </a:ln>
          <a:scene3d>
            <a:camera prst="perspectiveHeroicExtremeRightFacing"/>
            <a:lightRig rig="threePt" dir="t"/>
          </a:scene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ja-JP" sz="3600" dirty="0" err="1">
                <a:latin typeface="Tahoma" pitchFamily="34" charset="0"/>
                <a:cs typeface="Tahoma" pitchFamily="34" charset="0"/>
              </a:rPr>
              <a:t>Câu</a:t>
            </a:r>
            <a:r>
              <a:rPr lang="en-US" altLang="ja-JP" sz="3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3600" dirty="0" err="1">
                <a:latin typeface="Tahoma" pitchFamily="34" charset="0"/>
                <a:cs typeface="Tahoma" pitchFamily="34" charset="0"/>
              </a:rPr>
              <a:t>trần</a:t>
            </a:r>
            <a:r>
              <a:rPr lang="en-US" altLang="ja-JP" sz="3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3600" dirty="0" err="1">
                <a:latin typeface="Tahoma" pitchFamily="34" charset="0"/>
                <a:cs typeface="Tahoma" pitchFamily="34" charset="0"/>
              </a:rPr>
              <a:t>thuật</a:t>
            </a:r>
            <a:endParaRPr lang="en-US" sz="12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83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257800" y="1016000"/>
            <a:ext cx="2667000" cy="584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ねむいです。</a:t>
            </a:r>
            <a:endParaRPr lang="en-US" sz="12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657600" y="2387600"/>
            <a:ext cx="7315200" cy="584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</a:rPr>
              <a:t>昨日　勉強しませんでした。</a:t>
            </a:r>
            <a:endParaRPr lang="en-US" sz="12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953000" y="4953000"/>
            <a:ext cx="4800600" cy="584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</a:rPr>
              <a:t>ビールを飲みません。</a:t>
            </a:r>
            <a:endParaRPr lang="en-US" sz="12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733800" y="3581400"/>
            <a:ext cx="7467600" cy="584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たくさん食べました。</a:t>
            </a:r>
            <a:endParaRPr lang="en-US" sz="12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419600" y="2209800"/>
            <a:ext cx="1219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きのう</a:t>
            </a:r>
            <a:endParaRPr lang="en-US" sz="12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486400" y="2209800"/>
            <a:ext cx="1828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000">
                <a:latin typeface="NtMotoyaKyotai" panose="02020200000000000000" pitchFamily="18" charset="-128"/>
                <a:ea typeface="NtMotoyaKyotai" panose="02020200000000000000" pitchFamily="18" charset="-128"/>
              </a:rPr>
              <a:t>べんきょう</a:t>
            </a:r>
            <a:endParaRPr lang="en-US" sz="12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76200" y="210234"/>
            <a:ext cx="3505200" cy="646331"/>
          </a:xfrm>
          <a:prstGeom prst="rect">
            <a:avLst/>
          </a:prstGeom>
          <a:ln>
            <a:headEnd/>
            <a:tailEnd/>
          </a:ln>
          <a:scene3d>
            <a:camera prst="perspectiveHeroicExtremeRightFacing"/>
            <a:lightRig rig="threePt" dir="t"/>
          </a:scene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ja-JP" sz="3600" dirty="0" err="1">
                <a:latin typeface="Tahoma" pitchFamily="34" charset="0"/>
                <a:cs typeface="Tahoma" pitchFamily="34" charset="0"/>
              </a:rPr>
              <a:t>Câu</a:t>
            </a:r>
            <a:r>
              <a:rPr lang="en-US" altLang="ja-JP" sz="3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3600" dirty="0" err="1">
                <a:latin typeface="Tahoma" pitchFamily="34" charset="0"/>
                <a:cs typeface="Tahoma" pitchFamily="34" charset="0"/>
              </a:rPr>
              <a:t>hỏi</a:t>
            </a:r>
            <a:r>
              <a:rPr lang="en-US" altLang="ja-JP" sz="3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3600" dirty="0" err="1">
                <a:latin typeface="Tahoma" pitchFamily="34" charset="0"/>
                <a:cs typeface="Tahoma" pitchFamily="34" charset="0"/>
              </a:rPr>
              <a:t>lý</a:t>
            </a:r>
            <a:r>
              <a:rPr lang="en-US" altLang="ja-JP" sz="3600" dirty="0">
                <a:latin typeface="Tahoma" pitchFamily="34" charset="0"/>
                <a:cs typeface="Tahoma" pitchFamily="34" charset="0"/>
              </a:rPr>
              <a:t> do</a:t>
            </a:r>
            <a:endParaRPr lang="en-US" sz="1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629400" y="4706938"/>
            <a:ext cx="990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>
                <a:latin typeface="NtMotoyaKyotai" panose="02020200000000000000" pitchFamily="18" charset="-128"/>
                <a:ea typeface="NtMotoyaKyotai" panose="02020200000000000000" pitchFamily="18" charset="-128"/>
              </a:rPr>
              <a:t>の</a:t>
            </a:r>
            <a:endParaRPr lang="en-US" sz="14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6477000" y="228600"/>
            <a:ext cx="3505200" cy="707886"/>
          </a:xfrm>
          <a:prstGeom prst="rect">
            <a:avLst/>
          </a:prstGeom>
          <a:ln>
            <a:headEnd/>
            <a:tailEnd/>
          </a:ln>
          <a:scene3d>
            <a:camera prst="perspectiveHeroicExtremeLeftFacing"/>
            <a:lightRig rig="threePt" dir="t"/>
          </a:scene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4000">
                <a:latin typeface="HG丸ｺﾞｼｯｸM-PRO" pitchFamily="49" charset="-128"/>
                <a:ea typeface="HG丸ｺﾞｼｯｸM-PRO" pitchFamily="49" charset="-128"/>
                <a:cs typeface="Tahoma" pitchFamily="34" charset="0"/>
              </a:rPr>
              <a:t>どうして</a:t>
            </a:r>
            <a:endParaRPr lang="en-US" sz="1200" dirty="0">
              <a:latin typeface="HG丸ｺﾞｼｯｸM-PRO" pitchFamily="49" charset="-128"/>
              <a:ea typeface="HG丸ｺﾞｼｯｸM-PRO" pitchFamily="49" charset="-128"/>
              <a:cs typeface="Tahoma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486400" y="304800"/>
            <a:ext cx="914400" cy="4572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429000" y="1004888"/>
            <a:ext cx="1828800" cy="58578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どうして</a:t>
            </a:r>
            <a:endParaRPr lang="en-US" sz="120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373938" y="1004888"/>
            <a:ext cx="838200" cy="585787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か。</a:t>
            </a:r>
            <a:endParaRPr lang="en-US" sz="1200">
              <a:solidFill>
                <a:srgbClr val="FF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743200" y="2362200"/>
            <a:ext cx="1828800" cy="584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どうして</a:t>
            </a:r>
            <a:endParaRPr lang="en-US" sz="120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569970" y="2376488"/>
            <a:ext cx="838200" cy="585787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か。</a:t>
            </a:r>
            <a:endParaRPr lang="en-US" sz="12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505200" y="3567113"/>
            <a:ext cx="1828800" cy="584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どうして</a:t>
            </a:r>
            <a:endParaRPr lang="en-US" sz="12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9119316" y="3585112"/>
            <a:ext cx="838200" cy="58420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か。</a:t>
            </a:r>
            <a:endParaRPr lang="en-US" sz="12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106738" y="4938713"/>
            <a:ext cx="2151062" cy="584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どうして</a:t>
            </a:r>
            <a:endParaRPr lang="en-US" sz="120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8991600" y="4953000"/>
            <a:ext cx="838200" cy="58420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か。</a:t>
            </a:r>
            <a:endParaRPr lang="en-US" sz="1200">
              <a:solidFill>
                <a:srgbClr val="FF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Striped Right Arrow 21"/>
          <p:cNvSpPr/>
          <p:nvPr/>
        </p:nvSpPr>
        <p:spPr>
          <a:xfrm>
            <a:off x="3276600" y="1676400"/>
            <a:ext cx="838200" cy="457200"/>
          </a:xfrm>
          <a:prstGeom prst="striped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343400" y="1600200"/>
            <a:ext cx="5791200" cy="584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70C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きのう　ねませんでしたから。</a:t>
            </a:r>
            <a:endParaRPr lang="en-US" sz="1200" dirty="0">
              <a:solidFill>
                <a:srgbClr val="0070C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4" name="Striped Right Arrow 23"/>
          <p:cNvSpPr/>
          <p:nvPr/>
        </p:nvSpPr>
        <p:spPr>
          <a:xfrm>
            <a:off x="3124200" y="5562600"/>
            <a:ext cx="838200" cy="457200"/>
          </a:xfrm>
          <a:prstGeom prst="striped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191000" y="5591330"/>
            <a:ext cx="5791200" cy="584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>
                <a:solidFill>
                  <a:srgbClr val="0070C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きらいですから。</a:t>
            </a:r>
            <a:endParaRPr lang="en-US" sz="1200">
              <a:solidFill>
                <a:srgbClr val="0070C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6" name="Striped Right Arrow 25"/>
          <p:cNvSpPr/>
          <p:nvPr/>
        </p:nvSpPr>
        <p:spPr>
          <a:xfrm>
            <a:off x="3124200" y="4267200"/>
            <a:ext cx="838200" cy="457200"/>
          </a:xfrm>
          <a:prstGeom prst="striped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191000" y="4191000"/>
            <a:ext cx="5791200" cy="584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>
                <a:solidFill>
                  <a:srgbClr val="0070C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おいしいですから。</a:t>
            </a:r>
            <a:endParaRPr lang="en-US" sz="1200">
              <a:solidFill>
                <a:srgbClr val="0070C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8" name="Striped Right Arrow 27"/>
          <p:cNvSpPr/>
          <p:nvPr/>
        </p:nvSpPr>
        <p:spPr>
          <a:xfrm>
            <a:off x="3124200" y="3048000"/>
            <a:ext cx="838200" cy="457200"/>
          </a:xfrm>
          <a:prstGeom prst="striped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191000" y="2971800"/>
            <a:ext cx="5791200" cy="584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>
                <a:solidFill>
                  <a:srgbClr val="0070C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わすれましたから</a:t>
            </a: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</a:rPr>
              <a:t>。</a:t>
            </a:r>
            <a:endParaRPr lang="en-US" sz="12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8839200" y="2133600"/>
            <a:ext cx="990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735888" y="3505200"/>
            <a:ext cx="990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688263" y="4724400"/>
            <a:ext cx="990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407640" y="6109740"/>
            <a:ext cx="990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8882063" y="1622425"/>
            <a:ext cx="1066800" cy="508000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5" name="TextBox 2"/>
          <p:cNvSpPr txBox="1">
            <a:spLocks noChangeArrowheads="1"/>
          </p:cNvSpPr>
          <p:nvPr/>
        </p:nvSpPr>
        <p:spPr bwMode="auto">
          <a:xfrm rot="413511">
            <a:off x="75387" y="5253164"/>
            <a:ext cx="6096000" cy="1015663"/>
          </a:xfrm>
          <a:prstGeom prst="rect">
            <a:avLst/>
          </a:prstGeom>
          <a:ln>
            <a:headEnd/>
            <a:tailEnd/>
          </a:ln>
          <a:scene3d>
            <a:camera prst="perspectiveContrastingRightFacing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6000" dirty="0">
                <a:latin typeface="HG丸ｺﾞｼｯｸM-PRO" pitchFamily="49" charset="-128"/>
                <a:ea typeface="HG丸ｺﾞｼｯｸM-PRO" pitchFamily="49" charset="-128"/>
                <a:cs typeface="Tahoma" pitchFamily="34" charset="0"/>
              </a:rPr>
              <a:t>どうしてですか。</a:t>
            </a:r>
            <a:endParaRPr lang="en-US" sz="2000" dirty="0">
              <a:latin typeface="HG丸ｺﾞｼｯｸM-PRO" pitchFamily="49" charset="-128"/>
              <a:ea typeface="HG丸ｺﾞｼｯｸM-PRO" pitchFamily="49" charset="-128"/>
              <a:cs typeface="Tahoma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507" y="129684"/>
            <a:ext cx="1231693" cy="9190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139" y="904070"/>
            <a:ext cx="1582738" cy="8244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10" y="1966913"/>
            <a:ext cx="1569797" cy="13858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898" y="3535693"/>
            <a:ext cx="1741702" cy="13045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705600" y="3352800"/>
            <a:ext cx="99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た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057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8" grpId="0"/>
      <p:bldP spid="11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4" grpId="0" animBg="1"/>
      <p:bldP spid="34" grpId="1" animBg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97188">
            <a:off x="10645572" y="86238"/>
            <a:ext cx="1388557" cy="13056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64321">
            <a:off x="82033" y="194538"/>
            <a:ext cx="2419235" cy="1451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914400" y="1647204"/>
            <a:ext cx="4038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sao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tiếng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Nhật?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596462" y="2935664"/>
            <a:ext cx="464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sao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Đại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FPT?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596462" y="4150133"/>
            <a:ext cx="6629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sao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mai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609600" y="5410200"/>
            <a:ext cx="6400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sao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tháng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trước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nghỉ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vậy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97329" y="2870991"/>
            <a:ext cx="9127671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FontTx/>
              <a:buNone/>
              <a:defRPr sz="32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9pPr>
          </a:lstStyle>
          <a:p>
            <a:r>
              <a:rPr lang="ja-JP" altLang="en-US" dirty="0"/>
              <a:t>どうして　</a:t>
            </a:r>
            <a:r>
              <a:rPr lang="en-US" altLang="ja-JP" dirty="0"/>
              <a:t>FPT</a:t>
            </a:r>
            <a:r>
              <a:rPr lang="ja-JP" altLang="en-US" dirty="0"/>
              <a:t>大学で　べんきょうしますか。</a:t>
            </a:r>
            <a:endParaRPr lang="en-US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97329" y="4027023"/>
            <a:ext cx="8839200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FontTx/>
              <a:buNone/>
              <a:defRPr sz="32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9pPr>
          </a:lstStyle>
          <a:p>
            <a:r>
              <a:rPr lang="ja-JP" altLang="en-US" dirty="0"/>
              <a:t>どうして　明日　私たちと　行きませんか。</a:t>
            </a:r>
            <a:endParaRPr lang="en-US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52098" y="5328882"/>
            <a:ext cx="8487102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FontTx/>
              <a:buNone/>
              <a:defRPr sz="32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9pPr>
          </a:lstStyle>
          <a:p>
            <a:r>
              <a:rPr lang="ja-JP" altLang="en-US" dirty="0"/>
              <a:t>どうして　先月　２週間　休みましたか。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5745" y="1591849"/>
            <a:ext cx="8615855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どうして　日本語を　べんきょうしますか。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361998" y="2605550"/>
            <a:ext cx="1409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だいがく</a:t>
            </a:r>
            <a:endParaRPr lang="en-US" sz="14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252222" y="5098049"/>
            <a:ext cx="4427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せんげつ　しゅうかん　やす</a:t>
            </a:r>
            <a:endParaRPr lang="en-US" sz="14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555712" y="3772353"/>
            <a:ext cx="4427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あした　　　　　　　　い</a:t>
            </a:r>
            <a:endParaRPr lang="en-US" sz="14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72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4" grpId="0" animBg="1"/>
      <p:bldP spid="5" grpId="0"/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048000" y="331387"/>
            <a:ext cx="6169718" cy="115486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第５課</a:t>
            </a:r>
            <a:endParaRPr lang="en-US" sz="4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200" y="2286000"/>
            <a:ext cx="11051482" cy="3194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5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今度の休みに</a:t>
            </a:r>
            <a:endParaRPr lang="en-US" sz="54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 rot="721955">
            <a:off x="8373741" y="975725"/>
            <a:ext cx="2562832" cy="12700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/>
              <a:t>パート</a:t>
            </a:r>
            <a:endParaRPr lang="en-US" sz="3600" dirty="0"/>
          </a:p>
          <a:p>
            <a:r>
              <a:rPr lang="en-US" sz="3600" dirty="0"/>
              <a:t>PART </a:t>
            </a:r>
          </a:p>
        </p:txBody>
      </p:sp>
      <p:sp>
        <p:nvSpPr>
          <p:cNvPr id="9" name="Rounded Rectangle 8"/>
          <p:cNvSpPr/>
          <p:nvPr/>
        </p:nvSpPr>
        <p:spPr>
          <a:xfrm rot="829033">
            <a:off x="9743122" y="1235365"/>
            <a:ext cx="838200" cy="838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/>
              <a:t>３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05342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867" y="-13757"/>
            <a:ext cx="3657600" cy="1247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6529" y="672052"/>
            <a:ext cx="1714807" cy="15004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0467" y="-109918"/>
            <a:ext cx="3000375" cy="152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4842" y="4861886"/>
            <a:ext cx="2628900" cy="1743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4036" y="4539993"/>
            <a:ext cx="2286000" cy="152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50058" y="3871286"/>
            <a:ext cx="2466975" cy="1847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ounded Rectangle 7"/>
          <p:cNvSpPr/>
          <p:nvPr/>
        </p:nvSpPr>
        <p:spPr>
          <a:xfrm>
            <a:off x="6267448" y="1995487"/>
            <a:ext cx="4333874" cy="9906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54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　好き</a:t>
            </a:r>
            <a:endParaRPr lang="en-US" sz="54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67448" y="3648740"/>
            <a:ext cx="4333874" cy="9906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54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　嫌い</a:t>
            </a:r>
            <a:endParaRPr lang="en-US" sz="54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1999" y="1800224"/>
            <a:ext cx="1015348" cy="9667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Rounded Rectangle 10"/>
          <p:cNvSpPr/>
          <p:nvPr/>
        </p:nvSpPr>
        <p:spPr>
          <a:xfrm>
            <a:off x="2115522" y="1970620"/>
            <a:ext cx="2151678" cy="7096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きみ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15522" y="2969692"/>
            <a:ext cx="2151678" cy="7096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日本語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9837" y="2933234"/>
            <a:ext cx="1153762" cy="7677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Rounded Rectangle 13"/>
          <p:cNvSpPr/>
          <p:nvPr/>
        </p:nvSpPr>
        <p:spPr>
          <a:xfrm>
            <a:off x="2115521" y="3907004"/>
            <a:ext cx="2151679" cy="7096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アメリカ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2449" y="3837949"/>
            <a:ext cx="1352550" cy="847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Rounded Rectangle 15"/>
          <p:cNvSpPr/>
          <p:nvPr/>
        </p:nvSpPr>
        <p:spPr>
          <a:xfrm>
            <a:off x="8434385" y="2063313"/>
            <a:ext cx="2042567" cy="886146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54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です。</a:t>
            </a:r>
            <a:endParaRPr lang="en-US" sz="54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452778" y="3696038"/>
            <a:ext cx="2042567" cy="879064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54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です。</a:t>
            </a:r>
            <a:endParaRPr lang="en-US" sz="54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201" y="4861886"/>
            <a:ext cx="2377709" cy="9417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2115521" y="4947186"/>
            <a:ext cx="2151679" cy="7096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スポーツ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8601" y="406673"/>
            <a:ext cx="1373846" cy="12435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Rounded Rectangle 20"/>
          <p:cNvSpPr/>
          <p:nvPr/>
        </p:nvSpPr>
        <p:spPr>
          <a:xfrm>
            <a:off x="2091361" y="940628"/>
            <a:ext cx="2151678" cy="7096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料理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724400" y="1995486"/>
            <a:ext cx="1371600" cy="26438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0">
                <a:latin typeface="HGMaruGothicMPRO" panose="020F0609000000000000" pitchFamily="49" charset="-128"/>
                <a:ea typeface="HGMaruGothicMPRO" panose="020F0609000000000000" pitchFamily="49" charset="-128"/>
              </a:rPr>
              <a:t>が</a:t>
            </a:r>
            <a:endParaRPr lang="en-US" sz="80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cxnSp>
        <p:nvCxnSpPr>
          <p:cNvPr id="24" name="Straight Arrow Connector 23"/>
          <p:cNvCxnSpPr>
            <a:stCxn id="21" idx="3"/>
            <a:endCxn id="22" idx="1"/>
          </p:cNvCxnSpPr>
          <p:nvPr/>
        </p:nvCxnSpPr>
        <p:spPr>
          <a:xfrm>
            <a:off x="4243039" y="1295435"/>
            <a:ext cx="481361" cy="2021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22" idx="1"/>
          </p:cNvCxnSpPr>
          <p:nvPr/>
        </p:nvCxnSpPr>
        <p:spPr>
          <a:xfrm>
            <a:off x="4267200" y="2325427"/>
            <a:ext cx="457200" cy="99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  <a:endCxn id="22" idx="1"/>
          </p:cNvCxnSpPr>
          <p:nvPr/>
        </p:nvCxnSpPr>
        <p:spPr>
          <a:xfrm flipV="1">
            <a:off x="4267200" y="3317413"/>
            <a:ext cx="457200" cy="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3"/>
            <a:endCxn id="22" idx="1"/>
          </p:cNvCxnSpPr>
          <p:nvPr/>
        </p:nvCxnSpPr>
        <p:spPr>
          <a:xfrm flipV="1">
            <a:off x="4267200" y="3317413"/>
            <a:ext cx="457200" cy="94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22" idx="1"/>
          </p:cNvCxnSpPr>
          <p:nvPr/>
        </p:nvCxnSpPr>
        <p:spPr>
          <a:xfrm flipV="1">
            <a:off x="4267200" y="3317413"/>
            <a:ext cx="457200" cy="198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138062" y="1863761"/>
            <a:ext cx="5849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す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138044" y="3534891"/>
            <a:ext cx="9233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きら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539814" y="743210"/>
            <a:ext cx="14225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りょうり</a:t>
            </a:r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253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19" grpId="0" animBg="1"/>
      <p:bldP spid="21" grpId="0" animBg="1"/>
      <p:bldP spid="22" grpId="0" animBg="1"/>
      <p:bldP spid="29" grpId="0"/>
      <p:bldP spid="31" grpId="0"/>
      <p:bldP spid="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10088880" cy="5115179"/>
          </a:xfrm>
        </p:spPr>
        <p:txBody>
          <a:bodyPr/>
          <a:lstStyle/>
          <a:p>
            <a:r>
              <a:rPr lang="en-US" altLang="ja-JP" dirty="0" smtClean="0"/>
              <a:t>N</a:t>
            </a:r>
            <a:r>
              <a:rPr lang="ja-JP" altLang="en-US" dirty="0" smtClean="0"/>
              <a:t>　が　好きです。</a:t>
            </a:r>
            <a:endParaRPr lang="en-US" altLang="ja-JP" dirty="0" smtClean="0"/>
          </a:p>
          <a:p>
            <a:r>
              <a:rPr lang="en-US" altLang="ja-JP" dirty="0" smtClean="0"/>
              <a:t>N</a:t>
            </a:r>
            <a:r>
              <a:rPr lang="ja-JP" altLang="en-US" dirty="0" smtClean="0"/>
              <a:t>　が　すきじゃありません。</a:t>
            </a:r>
            <a:endParaRPr lang="en-US" altLang="ja-JP" dirty="0" smtClean="0"/>
          </a:p>
          <a:p>
            <a:r>
              <a:rPr lang="en-US" altLang="ja-JP" dirty="0" smtClean="0"/>
              <a:t>N</a:t>
            </a:r>
            <a:r>
              <a:rPr lang="ja-JP" altLang="en-US" dirty="0" smtClean="0"/>
              <a:t>　が　</a:t>
            </a:r>
            <a:r>
              <a:rPr lang="ja-JP" altLang="en-US" dirty="0"/>
              <a:t>きら</a:t>
            </a:r>
            <a:r>
              <a:rPr lang="ja-JP" altLang="en-US" dirty="0" smtClean="0"/>
              <a:t>いです。</a:t>
            </a:r>
            <a:endParaRPr lang="en-US" altLang="ja-JP" dirty="0" smtClean="0"/>
          </a:p>
          <a:p>
            <a:r>
              <a:rPr lang="ja-JP" altLang="en-US" dirty="0" smtClean="0"/>
              <a:t>？　なにが　すきですか？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34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97188">
            <a:off x="10645572" y="86238"/>
            <a:ext cx="1388557" cy="13056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64321">
            <a:off x="73536" y="210978"/>
            <a:ext cx="2168646" cy="13011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1665303"/>
            <a:ext cx="6096000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私は　日本料理が　好きです。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38400" y="1403864"/>
            <a:ext cx="236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りょうり　　　す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838200" y="2280535"/>
            <a:ext cx="411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thích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món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Nhật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38200" y="3733800"/>
            <a:ext cx="7696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thích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hát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lắm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689556" y="5870156"/>
            <a:ext cx="10439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thích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tiếng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Nhật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nhưng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toàn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thích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phim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Nhật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1544" y="3190844"/>
            <a:ext cx="9185856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私は　この歌が　あまり　好きではありません。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395470" y="2955163"/>
            <a:ext cx="36994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うた　　　　　　　　　　す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05874" y="4609618"/>
            <a:ext cx="8228526" cy="1077218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私は　日本語が　好きですが、</a:t>
            </a:r>
            <a:r>
              <a:rPr lang="en-US" altLang="ja-JP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/>
            </a:r>
            <a:br>
              <a:rPr lang="en-US" altLang="ja-JP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</a:b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日本の映画が　全然　好きではありません。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619500" y="4380931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す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524000" y="5499611"/>
            <a:ext cx="3429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えいが　　　ぜんぜん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752600" y="1665303"/>
            <a:ext cx="1676400" cy="61523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14"/>
          <p:cNvSpPr/>
          <p:nvPr/>
        </p:nvSpPr>
        <p:spPr>
          <a:xfrm rot="152256">
            <a:off x="3344417" y="151368"/>
            <a:ext cx="3733800" cy="1339202"/>
          </a:xfrm>
          <a:prstGeom prst="wedgeEllipseCallout">
            <a:avLst>
              <a:gd name="adj1" fmla="val -49639"/>
              <a:gd name="adj2" fmla="val 692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なに</a:t>
            </a:r>
            <a:endParaRPr lang="en-US" sz="60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712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 animBg="1"/>
      <p:bldP spid="10" grpId="0"/>
      <p:bldP spid="11" grpId="0" animBg="1"/>
      <p:bldP spid="12" grpId="0"/>
      <p:bldP spid="13" grpId="0"/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97188">
            <a:off x="10645572" y="86238"/>
            <a:ext cx="1388557" cy="13056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64321">
            <a:off x="73536" y="210978"/>
            <a:ext cx="2168646" cy="13011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1665303"/>
            <a:ext cx="8686800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私は　ベトナムの音楽が　とても　好きです。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712872" y="1431781"/>
            <a:ext cx="13925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おんがく　　　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838200" y="2280535"/>
            <a:ext cx="457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rất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thích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âm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nhạc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Việt Nam.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38200" y="3733800"/>
            <a:ext cx="7696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rất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ghét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chiếc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áo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anh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Kim. 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1544" y="3190844"/>
            <a:ext cx="11167056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私は　キムさんの　新しいシ</a:t>
            </a:r>
            <a:r>
              <a:rPr lang="ja-JP" altLang="en-US" sz="32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ャツ</a:t>
            </a: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が　とても　きらいです。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038600" y="2909313"/>
            <a:ext cx="1143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あたら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800600" y="1676400"/>
            <a:ext cx="4038600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大好き</a:t>
            </a: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324600" y="3200400"/>
            <a:ext cx="4065968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大きらい</a:t>
            </a: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91544" y="4926659"/>
            <a:ext cx="5604456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私は　あなたが　好きです。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TextBox 2"/>
          <p:cNvSpPr txBox="1">
            <a:spLocks noChangeArrowheads="1"/>
          </p:cNvSpPr>
          <p:nvPr/>
        </p:nvSpPr>
        <p:spPr bwMode="auto">
          <a:xfrm>
            <a:off x="872544" y="5541891"/>
            <a:ext cx="20230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altLang="ja-JP" sz="2400" i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altLang="ja-JP" sz="2400" i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!</a:t>
            </a:r>
            <a:endParaRPr lang="en-US" sz="1000" i="1" dirty="0">
              <a:solidFill>
                <a:srgbClr val="FF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17470">
            <a:off x="6858000" y="4318982"/>
            <a:ext cx="2171700" cy="2105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2723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9" grpId="0" animBg="1"/>
      <p:bldP spid="10" grpId="0"/>
      <p:bldP spid="14" grpId="0" animBg="1"/>
      <p:bldP spid="15" grpId="0" animBg="1"/>
      <p:bldP spid="16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6858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2057400"/>
            <a:ext cx="9144000" cy="2895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ja-JP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と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わたしは　かぞく</a:t>
            </a:r>
            <a:r>
              <a:rPr lang="ja-JP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と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ごはんを　たべます。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tivi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ともだち</a:t>
            </a:r>
            <a:r>
              <a:rPr lang="ja-JP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と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テレビを　みます。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25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 smtClean="0"/>
              <a:t>あいしてるよ</a:t>
            </a:r>
            <a:endParaRPr lang="en-US" altLang="ja-JP" sz="6000" dirty="0" smtClean="0"/>
          </a:p>
          <a:p>
            <a:r>
              <a:rPr lang="ja-JP" altLang="en-US" sz="6000" dirty="0" smtClean="0"/>
              <a:t>きみのことが　すきです。</a:t>
            </a:r>
            <a:endParaRPr lang="en-US" sz="6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sz="2800" dirty="0" smtClean="0"/>
              <a:t>N</a:t>
            </a:r>
            <a:r>
              <a:rPr lang="ja-JP" altLang="en-US" sz="2800" dirty="0" smtClean="0"/>
              <a:t>　が　ほしいです。</a:t>
            </a:r>
            <a:endParaRPr lang="en-US" altLang="ja-JP" sz="2800" dirty="0" smtClean="0"/>
          </a:p>
          <a:p>
            <a:r>
              <a:rPr lang="en-US" altLang="ja-JP" sz="2800" dirty="0" smtClean="0"/>
              <a:t>N</a:t>
            </a:r>
            <a:r>
              <a:rPr lang="ja-JP" altLang="en-US" sz="2800" dirty="0" smtClean="0"/>
              <a:t>　が　ほしくないです。</a:t>
            </a:r>
            <a:endParaRPr lang="en-US" altLang="ja-JP" sz="2800" dirty="0" smtClean="0"/>
          </a:p>
          <a:p>
            <a:r>
              <a:rPr lang="ja-JP" altLang="en-US" sz="2800" dirty="0" smtClean="0"/>
              <a:t>？　なに　が　ほしいですか。</a:t>
            </a:r>
            <a:endParaRPr lang="en-US" altLang="ja-JP" sz="2800" dirty="0" smtClean="0"/>
          </a:p>
          <a:p>
            <a:r>
              <a:rPr lang="ja-JP" altLang="en-US" sz="2800" dirty="0" smtClean="0"/>
              <a:t>なにも　ほしくないです。</a:t>
            </a:r>
            <a:endParaRPr lang="en-US" altLang="ja-JP" sz="2800" dirty="0" smtClean="0"/>
          </a:p>
          <a:p>
            <a:pPr marL="45720" indent="0">
              <a:buNone/>
            </a:pPr>
            <a:r>
              <a:rPr lang="ja-JP" altLang="en-US" sz="2800" dirty="0" smtClean="0"/>
              <a:t>？い</a:t>
            </a:r>
            <a:r>
              <a:rPr lang="ja-JP" altLang="en-US" sz="2800" dirty="0"/>
              <a:t>ま</a:t>
            </a:r>
            <a:r>
              <a:rPr lang="ja-JP" altLang="en-US" sz="2800" dirty="0" smtClean="0"/>
              <a:t>、　なにが　ほしいですか。</a:t>
            </a:r>
            <a:endParaRPr lang="en-US" altLang="ja-JP" sz="2800" dirty="0" smtClean="0"/>
          </a:p>
          <a:p>
            <a:pPr marL="45720" indent="0">
              <a:buNone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あたらしい　じてんしゃが　ほしいです。</a:t>
            </a:r>
            <a:endParaRPr lang="en-US" altLang="ja-JP" sz="2800" dirty="0" smtClean="0"/>
          </a:p>
          <a:p>
            <a:pPr marL="45720" indent="0">
              <a:buNone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きれい</a:t>
            </a:r>
            <a:r>
              <a:rPr lang="ja-JP" altLang="en-US" sz="2800" dirty="0" smtClean="0">
                <a:solidFill>
                  <a:srgbClr val="FF0000"/>
                </a:solidFill>
              </a:rPr>
              <a:t>な</a:t>
            </a:r>
            <a:r>
              <a:rPr lang="ja-JP" altLang="en-US" sz="2800" dirty="0" smtClean="0"/>
              <a:t>　いえが　ほしいです。</a:t>
            </a:r>
            <a:endParaRPr lang="en-US" altLang="ja-JP" sz="2800" dirty="0" smtClean="0"/>
          </a:p>
          <a:p>
            <a:pPr marL="4572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218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81000" y="304800"/>
            <a:ext cx="5715000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私は　お金が　ありません。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62000" y="920032"/>
            <a:ext cx="2819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tiền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81000" y="1670768"/>
            <a:ext cx="7696200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私は　この小さい　時計が　好きです。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62000" y="2286000"/>
            <a:ext cx="46308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thích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chiếc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hồ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nhỏ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1000" y="3036736"/>
            <a:ext cx="6477000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私は　簡単な人が　きらいです。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2000" y="3651968"/>
            <a:ext cx="472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ghét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giản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69158">
            <a:off x="9112121" y="3966424"/>
            <a:ext cx="2552700" cy="1790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38276">
            <a:off x="8597971" y="1267678"/>
            <a:ext cx="1396854" cy="13968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10583">
            <a:off x="7718946" y="190510"/>
            <a:ext cx="1083973" cy="12499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1561" y="2706463"/>
            <a:ext cx="1767720" cy="11763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Explosion 2 11"/>
          <p:cNvSpPr/>
          <p:nvPr/>
        </p:nvSpPr>
        <p:spPr>
          <a:xfrm>
            <a:off x="6340412" y="4402704"/>
            <a:ext cx="3841040" cy="2072014"/>
          </a:xfrm>
          <a:prstGeom prst="irregularSeal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ほしい</a:t>
            </a:r>
            <a:endParaRPr lang="en-US" sz="40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000356" y="1470713"/>
            <a:ext cx="10288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とけい　　　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524000" y="2806224"/>
            <a:ext cx="1295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かんたん　　　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81000" y="4568985"/>
            <a:ext cx="6477000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私は　新しい家が　ほしいです。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62000" y="5184217"/>
            <a:ext cx="472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muốn</a:t>
            </a:r>
            <a:r>
              <a:rPr lang="en-US" altLang="ja-JP" sz="2400" i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ja-JP" sz="2400" i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ngôi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524000" y="4280894"/>
            <a:ext cx="2057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あたら　　うち　　　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8" name="Oval Callout 17"/>
          <p:cNvSpPr/>
          <p:nvPr/>
        </p:nvSpPr>
        <p:spPr>
          <a:xfrm rot="353573">
            <a:off x="8904403" y="2263470"/>
            <a:ext cx="3213009" cy="1478257"/>
          </a:xfrm>
          <a:prstGeom prst="wedgeEllipseCallout">
            <a:avLst>
              <a:gd name="adj1" fmla="val -56806"/>
              <a:gd name="adj2" fmla="val 15601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“</a:t>
            </a:r>
            <a:r>
              <a:rPr lang="en-US" sz="2400" b="1" dirty="0" err="1"/>
              <a:t>Muốn</a:t>
            </a:r>
            <a:r>
              <a:rPr lang="en-US" sz="2400" b="1" dirty="0"/>
              <a:t> </a:t>
            </a:r>
            <a:r>
              <a:rPr lang="en-US" sz="2400" b="1" dirty="0" err="1"/>
              <a:t>có</a:t>
            </a:r>
            <a:r>
              <a:rPr lang="en-US" sz="2400" b="1" dirty="0"/>
              <a:t>…”</a:t>
            </a:r>
          </a:p>
          <a:p>
            <a:pPr algn="ctr"/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ngôi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ngôi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endParaRPr lang="en-US" sz="2000" dirty="0"/>
          </a:p>
        </p:txBody>
      </p:sp>
      <p:sp>
        <p:nvSpPr>
          <p:cNvPr id="19" name="Oval Callout 18"/>
          <p:cNvSpPr/>
          <p:nvPr/>
        </p:nvSpPr>
        <p:spPr>
          <a:xfrm rot="21075941">
            <a:off x="6019338" y="2745849"/>
            <a:ext cx="3213009" cy="1478257"/>
          </a:xfrm>
          <a:prstGeom prst="wedgeEllipseCallout">
            <a:avLst>
              <a:gd name="adj1" fmla="val 16117"/>
              <a:gd name="adj2" fmla="val 11690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Dùng</a:t>
            </a:r>
            <a:r>
              <a:rPr lang="en-US" sz="2400" b="1" dirty="0"/>
              <a:t> </a:t>
            </a:r>
            <a:r>
              <a:rPr lang="en-US" sz="2400" b="1" dirty="0" err="1"/>
              <a:t>như</a:t>
            </a:r>
            <a:r>
              <a:rPr lang="en-US" sz="2400" b="1" dirty="0"/>
              <a:t> 1 </a:t>
            </a:r>
            <a:r>
              <a:rPr lang="en-US" sz="2400" b="1" dirty="0" err="1"/>
              <a:t>tính</a:t>
            </a:r>
            <a:r>
              <a:rPr lang="en-US" sz="2400" b="1" dirty="0"/>
              <a:t> </a:t>
            </a:r>
            <a:r>
              <a:rPr lang="en-US" sz="2400" b="1" dirty="0" err="1"/>
              <a:t>từ</a:t>
            </a:r>
            <a:r>
              <a:rPr lang="en-US" sz="2400" b="1" dirty="0"/>
              <a:t> </a:t>
            </a:r>
            <a:r>
              <a:rPr lang="en-US" sz="2400" b="1" dirty="0" err="1"/>
              <a:t>đuôi</a:t>
            </a:r>
            <a:r>
              <a:rPr lang="en-US" sz="2400" b="1" dirty="0"/>
              <a:t> i</a:t>
            </a:r>
            <a:endParaRPr lang="en-US" sz="2000" dirty="0"/>
          </a:p>
        </p:txBody>
      </p:sp>
      <p:sp>
        <p:nvSpPr>
          <p:cNvPr id="20" name="Rounded Rectangle 19"/>
          <p:cNvSpPr/>
          <p:nvPr/>
        </p:nvSpPr>
        <p:spPr>
          <a:xfrm>
            <a:off x="1670082" y="4539595"/>
            <a:ext cx="1676400" cy="61523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Callout 20"/>
          <p:cNvSpPr/>
          <p:nvPr/>
        </p:nvSpPr>
        <p:spPr>
          <a:xfrm rot="152256">
            <a:off x="3261899" y="3025660"/>
            <a:ext cx="3733800" cy="1339202"/>
          </a:xfrm>
          <a:prstGeom prst="wedgeEllipseCallout">
            <a:avLst>
              <a:gd name="adj1" fmla="val -49639"/>
              <a:gd name="adj2" fmla="val 692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なに</a:t>
            </a:r>
            <a:endParaRPr lang="en-US" sz="60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288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 animBg="1"/>
      <p:bldP spid="7" grpId="0"/>
      <p:bldP spid="12" grpId="0" animBg="1"/>
      <p:bldP spid="13" grpId="0"/>
      <p:bldP spid="14" grpId="0"/>
      <p:bldP spid="15" grpId="0" animBg="1"/>
      <p:bldP spid="16" grpId="0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398431" y="514856"/>
            <a:ext cx="4495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Bây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giờ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muốn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cái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990600" y="457200"/>
            <a:ext cx="5105400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b="1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今　何が　ほしいですか。</a:t>
            </a:r>
            <a:endParaRPr lang="en-US" sz="1200" b="1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85552" y="1586905"/>
            <a:ext cx="4710448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車が　ほしいです。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398" y="1041975"/>
            <a:ext cx="1979625" cy="14828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98431" y="2844071"/>
            <a:ext cx="4710448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お金が　ほしいです。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623" y="2531856"/>
            <a:ext cx="1676400" cy="11155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385552" y="4101237"/>
            <a:ext cx="4710448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2060"/>
                </a:solidFill>
                <a:latin typeface="HGSeikaishotaiPRO" panose="03000609000000000000" pitchFamily="65" charset="-128"/>
                <a:ea typeface="HGSeikaishotaiPRO" panose="03000609000000000000" pitchFamily="65" charset="-128"/>
              </a:rPr>
              <a:t>恋</a:t>
            </a: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人が　ほしいです。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623" y="3854194"/>
            <a:ext cx="1467119" cy="10291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385552" y="5358403"/>
            <a:ext cx="4710448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b="1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何も　ほしくないです。</a:t>
            </a:r>
            <a:endParaRPr lang="en-US" sz="1200" b="1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2938" y="4883367"/>
            <a:ext cx="1514474" cy="1534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321157" y="1341134"/>
            <a:ext cx="10288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くるま　　　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199882" y="3854194"/>
            <a:ext cx="12037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こいびと　　　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872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4" grpId="0" animBg="1"/>
      <p:bldP spid="7" grpId="0" animBg="1"/>
      <p:bldP spid="9" grpId="0" animBg="1"/>
      <p:bldP spid="11" grpId="0" animBg="1"/>
      <p:bldP spid="13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8845" y="1084263"/>
            <a:ext cx="22098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Uống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cà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phê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8845" y="1898650"/>
            <a:ext cx="22098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Mua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ô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tô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8845" y="2581275"/>
            <a:ext cx="22098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Xem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vi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8845" y="3298825"/>
            <a:ext cx="22098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Đi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Nhật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45" y="4060825"/>
            <a:ext cx="22098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Về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nước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8845" y="4916488"/>
            <a:ext cx="22098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Học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tiếng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Nhật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8845" y="5692775"/>
            <a:ext cx="22098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Thực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tập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tại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Fsoft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42445" y="990600"/>
            <a:ext cx="3657600" cy="5238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コーヒーをのみます。</a:t>
            </a:r>
            <a:endParaRPr lang="en-US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42445" y="1762125"/>
            <a:ext cx="2667000" cy="5238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車をかいます。</a:t>
            </a:r>
            <a:endParaRPr lang="en-US" b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42445" y="2447925"/>
            <a:ext cx="2819400" cy="5238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テレビをみます。</a:t>
            </a:r>
            <a:endParaRPr lang="en-US" b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2445" y="3209925"/>
            <a:ext cx="2819400" cy="5238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日本へいきます。</a:t>
            </a:r>
            <a:endParaRPr lang="en-US" b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42445" y="3971925"/>
            <a:ext cx="2819400" cy="5238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国へかえります。</a:t>
            </a:r>
            <a:endParaRPr lang="en-US" b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42445" y="4810125"/>
            <a:ext cx="4572000" cy="5238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日本語をべんきょうします。</a:t>
            </a:r>
            <a:endParaRPr lang="en-US" b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42445" y="5572125"/>
            <a:ext cx="4572000" cy="5238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ja-JP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Fsoft</a:t>
            </a:r>
            <a:r>
              <a:rPr lang="ja-JP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でじっしゅうします。</a:t>
            </a:r>
            <a:endParaRPr lang="en-US" b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33245" y="1035050"/>
            <a:ext cx="1143000" cy="4318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たい</a:t>
            </a:r>
            <a:endParaRPr lang="en-US" b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66445" y="1801813"/>
            <a:ext cx="1143000" cy="4318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たい</a:t>
            </a:r>
            <a:endParaRPr lang="en-US" b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12520" y="2492375"/>
            <a:ext cx="1143000" cy="4318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たい</a:t>
            </a:r>
            <a:endParaRPr lang="en-US" b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12520" y="3254375"/>
            <a:ext cx="1143000" cy="4318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たい</a:t>
            </a:r>
            <a:endParaRPr lang="en-US" b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6483" y="4016375"/>
            <a:ext cx="1143000" cy="4318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たい</a:t>
            </a:r>
            <a:endParaRPr lang="en-US" b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95283" y="4854575"/>
            <a:ext cx="1143000" cy="4318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たい</a:t>
            </a:r>
            <a:endParaRPr lang="en-US" b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61920" y="5619750"/>
            <a:ext cx="1143000" cy="430213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たい</a:t>
            </a:r>
            <a:endParaRPr lang="en-US" b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3045" y="1905000"/>
            <a:ext cx="838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Muốn</a:t>
            </a:r>
            <a:endParaRPr lang="en-US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5745" y="1087438"/>
            <a:ext cx="8382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Muốn</a:t>
            </a:r>
            <a:endParaRPr lang="en-US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3045" y="2590800"/>
            <a:ext cx="838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Muốn</a:t>
            </a:r>
            <a:endParaRPr lang="en-US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3045" y="3306763"/>
            <a:ext cx="8382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Muốn</a:t>
            </a:r>
            <a:endParaRPr lang="en-US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800" y="4048036"/>
            <a:ext cx="838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Muốn</a:t>
            </a:r>
            <a:endParaRPr lang="en-US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3045" y="4906963"/>
            <a:ext cx="8382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Muốn</a:t>
            </a:r>
            <a:endParaRPr lang="en-US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3045" y="5700713"/>
            <a:ext cx="8382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Muốn</a:t>
            </a:r>
            <a:endParaRPr lang="en-US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62225">
            <a:off x="9638309" y="23755"/>
            <a:ext cx="2093467" cy="21028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1" name="Rounded Rectangle 30"/>
          <p:cNvSpPr/>
          <p:nvPr/>
        </p:nvSpPr>
        <p:spPr>
          <a:xfrm>
            <a:off x="6109483" y="1693833"/>
            <a:ext cx="6082517" cy="30527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dirty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【</a:t>
            </a:r>
            <a:r>
              <a:rPr lang="en-US" altLang="ja-JP" sz="9600" dirty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V</a:t>
            </a:r>
            <a:r>
              <a:rPr lang="ja-JP" altLang="en-US" sz="6000" dirty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ます</a:t>
            </a:r>
            <a:r>
              <a:rPr lang="en-US" altLang="ja-JP" sz="6000" dirty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】</a:t>
            </a:r>
          </a:p>
          <a:p>
            <a:pPr algn="ctr"/>
            <a:r>
              <a:rPr lang="ja-JP" altLang="en-US" sz="11500" dirty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たい</a:t>
            </a:r>
            <a:endParaRPr lang="en-US" sz="115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32" name="Multiply 31"/>
          <p:cNvSpPr/>
          <p:nvPr/>
        </p:nvSpPr>
        <p:spPr>
          <a:xfrm>
            <a:off x="8670120" y="1460501"/>
            <a:ext cx="1600200" cy="2214562"/>
          </a:xfrm>
          <a:prstGeom prst="mathMultiply">
            <a:avLst>
              <a:gd name="adj1" fmla="val 1064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 rot="21293729">
            <a:off x="7339968" y="4804839"/>
            <a:ext cx="3571829" cy="7159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đuôi</a:t>
            </a:r>
            <a:r>
              <a:rPr lang="en-US" sz="3200" dirty="0"/>
              <a:t> i</a:t>
            </a:r>
          </a:p>
        </p:txBody>
      </p:sp>
      <p:sp>
        <p:nvSpPr>
          <p:cNvPr id="34" name="Rounded Rectangle 33"/>
          <p:cNvSpPr/>
          <p:nvPr/>
        </p:nvSpPr>
        <p:spPr>
          <a:xfrm rot="21293729">
            <a:off x="7413874" y="5503729"/>
            <a:ext cx="4695783" cy="7159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Ghép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câu</a:t>
            </a:r>
            <a:r>
              <a:rPr lang="en-US" sz="3200" dirty="0"/>
              <a:t> </a:t>
            </a:r>
            <a:r>
              <a:rPr lang="en-US" sz="3200" dirty="0" err="1"/>
              <a:t>bình</a:t>
            </a:r>
            <a:r>
              <a:rPr lang="en-US" sz="3200" dirty="0"/>
              <a:t> </a:t>
            </a:r>
            <a:r>
              <a:rPr lang="en-US" sz="3200" dirty="0" err="1"/>
              <a:t>thường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179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 animBg="1"/>
      <p:bldP spid="32" grpId="0" animBg="1"/>
      <p:bldP spid="33" grpId="0" animBg="1"/>
      <p:bldP spid="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70583">
            <a:off x="9189103" y="135850"/>
            <a:ext cx="2619375" cy="17430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44947">
            <a:off x="152400" y="228600"/>
            <a:ext cx="3686175" cy="1238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81000" y="1454366"/>
            <a:ext cx="5791200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私は　日本へ　行きたいです。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2000" y="2069598"/>
            <a:ext cx="46308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muốn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Nhật.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9228" y="2755398"/>
            <a:ext cx="7794171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私は　この大学で　勉強したくないです。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40228" y="3370630"/>
            <a:ext cx="61939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muốn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đại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57051" y="4147419"/>
            <a:ext cx="7794171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～さんは　こい</a:t>
            </a:r>
            <a:r>
              <a:rPr lang="ja-JP" altLang="en-US" sz="32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び</a:t>
            </a:r>
            <a:r>
              <a:rPr lang="ja-JP" altLang="en-US" sz="320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と に</a:t>
            </a: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　会いたいですか。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38052" y="4762651"/>
            <a:ext cx="52817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muốn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gặp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52697" y="5539440"/>
            <a:ext cx="7794171" cy="5847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私は　自分の会社を　作りたいです。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33698" y="6154672"/>
            <a:ext cx="46308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muốn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mở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ty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riêng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 rot="346973">
            <a:off x="5605473" y="1590235"/>
            <a:ext cx="6324600" cy="1149566"/>
          </a:xfrm>
          <a:prstGeom prst="roundRect">
            <a:avLst/>
          </a:prstGeom>
          <a:effectLst>
            <a:softEdge rad="31750"/>
          </a:effectLst>
          <a:scene3d>
            <a:camera prst="perspectiveBelow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何をしたいですか。</a:t>
            </a:r>
            <a:endParaRPr lang="en-US" sz="54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581400" y="5562600"/>
            <a:ext cx="426265" cy="587741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が</a:t>
            </a:r>
            <a:endParaRPr lang="en-US" sz="12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362200" y="1447800"/>
            <a:ext cx="533400" cy="5847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124200" y="2743200"/>
            <a:ext cx="533400" cy="5847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657600" y="4191000"/>
            <a:ext cx="533400" cy="5847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612705" y="5535109"/>
            <a:ext cx="503821" cy="5847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864616" y="2566897"/>
            <a:ext cx="15282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べんきょう　　　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625598" y="5324157"/>
            <a:ext cx="37389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じぶん　かいしゃ　　　つく　　　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831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あした　だいがく　</a:t>
            </a:r>
            <a:r>
              <a:rPr lang="ja-JP" altLang="en-US" dirty="0" smtClean="0">
                <a:solidFill>
                  <a:srgbClr val="FF0000"/>
                </a:solidFill>
              </a:rPr>
              <a:t>へ</a:t>
            </a:r>
            <a:r>
              <a:rPr lang="ja-JP" altLang="en-US" dirty="0" smtClean="0"/>
              <a:t>　いきます。</a:t>
            </a:r>
            <a:r>
              <a:rPr lang="en-US" altLang="ja-JP" dirty="0" smtClean="0"/>
              <a:t>( di </a:t>
            </a:r>
            <a:r>
              <a:rPr lang="en-US" altLang="ja-JP" dirty="0" err="1" smtClean="0"/>
              <a:t>toi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truong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dai</a:t>
            </a:r>
            <a:r>
              <a:rPr lang="en-US" altLang="ja-JP" dirty="0" smtClean="0"/>
              <a:t> hoc)</a:t>
            </a:r>
          </a:p>
          <a:p>
            <a:r>
              <a:rPr lang="ja-JP" altLang="en-US" dirty="0" smtClean="0"/>
              <a:t>ともだち　に　</a:t>
            </a:r>
            <a:r>
              <a:rPr lang="ja-JP" altLang="en-US" dirty="0" smtClean="0">
                <a:solidFill>
                  <a:srgbClr val="FF0000"/>
                </a:solidFill>
              </a:rPr>
              <a:t>あいます</a:t>
            </a:r>
            <a:r>
              <a:rPr lang="ja-JP" altLang="en-US" dirty="0" smtClean="0"/>
              <a:t>。</a:t>
            </a:r>
            <a:r>
              <a:rPr lang="en-US" altLang="ja-JP" dirty="0" smtClean="0"/>
              <a:t>(gap ban)</a:t>
            </a:r>
            <a:endParaRPr lang="en-US" dirty="0"/>
          </a:p>
          <a:p>
            <a:r>
              <a:rPr lang="ja-JP" altLang="en-US" dirty="0" smtClean="0"/>
              <a:t>あした　だいがく　へ　ともだちに　</a:t>
            </a:r>
            <a:r>
              <a:rPr lang="ja-JP" altLang="en-US" dirty="0" smtClean="0">
                <a:solidFill>
                  <a:srgbClr val="FF0000"/>
                </a:solidFill>
              </a:rPr>
              <a:t>あいに</a:t>
            </a:r>
            <a:r>
              <a:rPr lang="ja-JP" altLang="en-US" dirty="0" smtClean="0"/>
              <a:t>　いきます。</a:t>
            </a:r>
            <a:endParaRPr lang="en-US" altLang="ja-JP" dirty="0" smtClean="0"/>
          </a:p>
          <a:p>
            <a:r>
              <a:rPr lang="ja-JP" altLang="en-US" dirty="0"/>
              <a:t>スーパー</a:t>
            </a:r>
            <a:r>
              <a:rPr lang="ja-JP" altLang="en-US" dirty="0" smtClean="0"/>
              <a:t>へいきます。</a:t>
            </a:r>
            <a:endParaRPr lang="en-US" altLang="ja-JP" dirty="0" smtClean="0"/>
          </a:p>
          <a:p>
            <a:r>
              <a:rPr lang="ja-JP" altLang="en-US" dirty="0"/>
              <a:t>かいもの</a:t>
            </a:r>
            <a:r>
              <a:rPr lang="ja-JP" altLang="en-US" dirty="0" smtClean="0"/>
              <a:t>をします。</a:t>
            </a:r>
            <a:endParaRPr lang="en-US" altLang="ja-JP" dirty="0" smtClean="0"/>
          </a:p>
          <a:p>
            <a:r>
              <a:rPr lang="ja-JP" altLang="en-US" dirty="0" smtClean="0"/>
              <a:t>→　スーパー　へ　かいものを　しに　いきます。</a:t>
            </a:r>
            <a:endParaRPr lang="en-US" altLang="ja-JP" dirty="0" smtClean="0"/>
          </a:p>
          <a:p>
            <a:r>
              <a:rPr lang="ja-JP" altLang="en-US" dirty="0" smtClean="0"/>
              <a:t>　　スーパー　へ　かいもの　に　いきます。</a:t>
            </a:r>
            <a:endParaRPr lang="en-US" altLang="ja-JP" dirty="0" smtClean="0"/>
          </a:p>
          <a:p>
            <a:r>
              <a:rPr lang="ja-JP" altLang="en-US" dirty="0"/>
              <a:t>こんば</a:t>
            </a:r>
            <a:r>
              <a:rPr lang="ja-JP" altLang="en-US" dirty="0" smtClean="0"/>
              <a:t>ん　　えいがを　みに　いきます。</a:t>
            </a:r>
            <a:endParaRPr lang="en-US" altLang="ja-JP" dirty="0" smtClean="0"/>
          </a:p>
          <a:p>
            <a:r>
              <a:rPr lang="ja-JP" altLang="en-US" dirty="0"/>
              <a:t>ふじさ</a:t>
            </a:r>
            <a:r>
              <a:rPr lang="ja-JP" altLang="en-US" dirty="0" smtClean="0"/>
              <a:t>ん　へ　しゃしんを　とりに　いきます。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4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317749" y="1035542"/>
            <a:ext cx="32004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Ngày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mai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(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tôi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sẽ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)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đi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siêu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thị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38912" y="1035542"/>
            <a:ext cx="28194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(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Tôi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sẽ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)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Mua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giầy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mới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95525" y="2798763"/>
            <a:ext cx="5135562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Ngày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mai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(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tôi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sẽ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)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đi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siêu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thị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(</a:t>
            </a:r>
            <a:r>
              <a:rPr lang="en-US" sz="1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để</a:t>
            </a:r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)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mua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giầy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mới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78087" y="3937383"/>
            <a:ext cx="32004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Hôm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qua (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tôi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đã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)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đến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trường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30887" y="3913570"/>
            <a:ext cx="28194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(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Tôi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đã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)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Gặp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thầy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Cường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55329" y="5820978"/>
            <a:ext cx="582136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Hôm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qua (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tôi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đã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)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đến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trường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(</a:t>
            </a:r>
            <a:r>
              <a:rPr lang="en-US" sz="1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để</a:t>
            </a:r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)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gặp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thầy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Cường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35087" y="1337438"/>
            <a:ext cx="4814888" cy="5238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明日スーパーへ　いきます。</a:t>
            </a:r>
            <a:endParaRPr lang="en-US" b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68975" y="1337438"/>
            <a:ext cx="4814887" cy="5238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あたらしいくつをかいます。</a:t>
            </a:r>
            <a:endParaRPr lang="en-US" b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35087" y="1340613"/>
            <a:ext cx="2743200" cy="5238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明日スーパーへ　</a:t>
            </a:r>
            <a:endParaRPr lang="en-US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71950" y="1337438"/>
            <a:ext cx="1941512" cy="5238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いきます。 　</a:t>
            </a:r>
            <a:endParaRPr lang="en-US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61037" y="1337438"/>
            <a:ext cx="3162300" cy="5238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あたらしいくつを</a:t>
            </a:r>
            <a:endParaRPr lang="en-US" b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10600" y="1337438"/>
            <a:ext cx="1849437" cy="5238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かいます。</a:t>
            </a:r>
            <a:endParaRPr lang="en-US" b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76418" y="2234376"/>
            <a:ext cx="849312" cy="5238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に</a:t>
            </a:r>
            <a:endParaRPr lang="en-US" b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GSeikaishotaiPRO" panose="03000609000000000000" pitchFamily="65" charset="-128"/>
              <a:ea typeface="HGSeikaishotaiPRO" panose="03000609000000000000" pitchFamily="65" charset="-128"/>
              <a:cs typeface="Tahoma" panose="020B060403050404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7436036" y="2233691"/>
            <a:ext cx="1447800" cy="523875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58887" y="4325937"/>
            <a:ext cx="5410200" cy="5238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きのう　がっこうへ　来ました。</a:t>
            </a:r>
            <a:endParaRPr lang="en-US" b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16687" y="4325937"/>
            <a:ext cx="3922713" cy="5238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Ｃ先生に　あいました。</a:t>
            </a:r>
            <a:endParaRPr lang="en-US" b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41475" y="5268912"/>
            <a:ext cx="8609012" cy="5238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きのう　がっこうへ　Ｃ先生に　あい</a:t>
            </a:r>
            <a:r>
              <a:rPr lang="ja-JP" altLang="en-US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に</a:t>
            </a:r>
            <a:r>
              <a:rPr lang="ja-JP" alt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来ました。</a:t>
            </a:r>
            <a:endParaRPr lang="en-US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6629400" y="5181600"/>
            <a:ext cx="1173163" cy="64135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4162" y="15874"/>
            <a:ext cx="11658600" cy="51425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457200" y="1983772"/>
            <a:ext cx="2895600" cy="17713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600" dirty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N1</a:t>
            </a:r>
          </a:p>
          <a:p>
            <a:pPr algn="ctr"/>
            <a:r>
              <a:rPr lang="en-US" altLang="ja-JP" sz="4000" dirty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【PLACE】</a:t>
            </a:r>
            <a:endParaRPr lang="en-US" sz="40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049587" y="2456861"/>
            <a:ext cx="1108075" cy="82516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へ</a:t>
            </a:r>
            <a:endParaRPr lang="en-US" sz="60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39" name="Left Brace 38"/>
          <p:cNvSpPr/>
          <p:nvPr/>
        </p:nvSpPr>
        <p:spPr>
          <a:xfrm>
            <a:off x="4199732" y="1861313"/>
            <a:ext cx="803275" cy="2052257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847432" y="1983771"/>
            <a:ext cx="2611438" cy="8251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V</a:t>
            </a:r>
            <a:r>
              <a:rPr lang="ja-JP" altLang="en-US" sz="6000" dirty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ます</a:t>
            </a:r>
            <a:endParaRPr lang="en-US" sz="60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847432" y="2929542"/>
            <a:ext cx="2611438" cy="8251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N2</a:t>
            </a:r>
            <a:endParaRPr lang="en-US" sz="60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42" name="Right Brace 41"/>
          <p:cNvSpPr/>
          <p:nvPr/>
        </p:nvSpPr>
        <p:spPr>
          <a:xfrm>
            <a:off x="8584687" y="1774985"/>
            <a:ext cx="513741" cy="2224912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7365020" y="2456657"/>
            <a:ext cx="1162050" cy="82516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に</a:t>
            </a:r>
            <a:endParaRPr lang="en-US" sz="60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9157307" y="1646845"/>
            <a:ext cx="2660070" cy="8251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dirty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行きます</a:t>
            </a:r>
            <a:endParaRPr lang="en-US" sz="44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9144000" y="2515478"/>
            <a:ext cx="2660070" cy="8251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dirty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来ます</a:t>
            </a:r>
            <a:endParaRPr lang="en-US" sz="44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144000" y="3394622"/>
            <a:ext cx="2660070" cy="8251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dirty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帰ります</a:t>
            </a:r>
            <a:endParaRPr lang="en-US" sz="44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47" name="Multiply 46"/>
          <p:cNvSpPr/>
          <p:nvPr/>
        </p:nvSpPr>
        <p:spPr>
          <a:xfrm>
            <a:off x="5719763" y="1555257"/>
            <a:ext cx="1273174" cy="1713600"/>
          </a:xfrm>
          <a:prstGeom prst="mathMultiply">
            <a:avLst>
              <a:gd name="adj1" fmla="val 1064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29076">
            <a:off x="378067" y="118936"/>
            <a:ext cx="3307905" cy="16222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9" name="Oval Callout 48"/>
          <p:cNvSpPr/>
          <p:nvPr/>
        </p:nvSpPr>
        <p:spPr>
          <a:xfrm rot="21088159">
            <a:off x="2892706" y="3900154"/>
            <a:ext cx="2701357" cy="1063832"/>
          </a:xfrm>
          <a:prstGeom prst="wedgeEllipseCallout">
            <a:avLst>
              <a:gd name="adj1" fmla="val 58920"/>
              <a:gd name="adj2" fmla="val -5301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DANH ĐỘNG TỪ</a:t>
            </a:r>
          </a:p>
        </p:txBody>
      </p:sp>
    </p:spTree>
    <p:extLst>
      <p:ext uri="{BB962C8B-B14F-4D97-AF65-F5344CB8AC3E}">
        <p14:creationId xmlns:p14="http://schemas.microsoft.com/office/powerpoint/2010/main" val="372741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-0.01875 0.12917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" y="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85185E-6 L 0.20938 -1.85185E-6 C 0.30339 -1.85185E-6 0.41902 0.03704 0.41902 0.06736 L 0.41902 0.13565 " pathEditMode="relative" rAng="0" ptsTypes="AAAA">
                                      <p:cBhvr>
                                        <p:cTn id="7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51" y="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-0.14127 0.12963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70" y="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85185E-6 L -0.10377 0.12847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5" y="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500"/>
                            </p:stCondLst>
                            <p:childTnLst>
                              <p:par>
                                <p:cTn id="1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500"/>
                            </p:stCondLst>
                            <p:childTnLst>
                              <p:par>
                                <p:cTn id="1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1447800" y="156442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Tuần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sau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(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tôi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sẽ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)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đi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TP.HCM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chơi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447800" y="2848715"/>
            <a:ext cx="7863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Tối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nay (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tôi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sẽ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)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đi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Vincom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xem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phim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với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người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yêu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447800" y="4220315"/>
            <a:ext cx="7863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Sang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năm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(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tôi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sẽ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)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về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nước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cưới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vợ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(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kết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hôn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95400" y="1042140"/>
            <a:ext cx="8267894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FontTx/>
              <a:buNone/>
              <a:defRPr sz="32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9pPr>
          </a:lstStyle>
          <a:p>
            <a:r>
              <a:rPr lang="ja-JP" altLang="en-US" dirty="0"/>
              <a:t>来週　ホーチミンへ　あそびに　いきます。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295400" y="2348653"/>
            <a:ext cx="9982200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FontTx/>
              <a:buNone/>
              <a:defRPr sz="32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9pPr>
          </a:lstStyle>
          <a:p>
            <a:r>
              <a:rPr lang="ja-JP" altLang="en-US" dirty="0"/>
              <a:t>今晩　</a:t>
            </a:r>
            <a:r>
              <a:rPr lang="ja-JP" altLang="en-US" dirty="0">
                <a:latin typeface="HGSeikaishotaiPRO" panose="03000609000000000000" pitchFamily="65" charset="-128"/>
                <a:ea typeface="HGSeikaishotaiPRO" panose="03000609000000000000" pitchFamily="65" charset="-128"/>
              </a:rPr>
              <a:t>恋</a:t>
            </a:r>
            <a:r>
              <a:rPr lang="ja-JP" altLang="en-US" dirty="0"/>
              <a:t>人と　</a:t>
            </a:r>
            <a:r>
              <a:rPr lang="en-US" altLang="ja-JP" dirty="0" err="1"/>
              <a:t>Vincom</a:t>
            </a:r>
            <a:r>
              <a:rPr lang="ja-JP" altLang="en-US" dirty="0"/>
              <a:t>へ　映画を　見に　いきます。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96963" y="838940"/>
            <a:ext cx="16002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らいしゅう</a:t>
            </a:r>
            <a:endParaRPr lang="en-US" sz="2000" b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GSeikaishotaiPRO" panose="03000609000000000000" pitchFamily="65" charset="-128"/>
              <a:ea typeface="HGSeikaishotaiPRO" panose="03000609000000000000" pitchFamily="65" charset="-128"/>
              <a:cs typeface="Tahoma" panose="020B060403050404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96963" y="2148628"/>
            <a:ext cx="71326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こんばん</a:t>
            </a:r>
            <a:r>
              <a:rPr lang="en-US" altLang="ja-JP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  </a:t>
            </a:r>
            <a:r>
              <a:rPr lang="ja-JP" altLang="en-US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こいびと　　　　</a:t>
            </a:r>
            <a:r>
              <a:rPr lang="ja-JP" altLang="en-US"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　</a:t>
            </a:r>
            <a:r>
              <a:rPr lang="ja-JP" altLang="en-US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　　        </a:t>
            </a:r>
            <a:r>
              <a:rPr lang="en-US" altLang="ja-JP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  </a:t>
            </a:r>
            <a:r>
              <a:rPr lang="ja-JP" altLang="en-US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えいが          み</a:t>
            </a:r>
            <a:endParaRPr lang="en-US" sz="2000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GSeikaishotaiPRO" panose="03000609000000000000" pitchFamily="65" charset="-128"/>
              <a:ea typeface="HGSeikaishotaiPRO" panose="03000609000000000000" pitchFamily="65" charset="-128"/>
              <a:cs typeface="Tahoma" panose="020B060403050404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68413" y="3698028"/>
            <a:ext cx="7951787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FontTx/>
              <a:buNone/>
              <a:defRPr sz="32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9pPr>
          </a:lstStyle>
          <a:p>
            <a:r>
              <a:rPr lang="ja-JP" altLang="en-US" dirty="0"/>
              <a:t>来年　国へ　けっこんしに　かえります。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254125" y="4753715"/>
            <a:ext cx="7432675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FontTx/>
              <a:buNone/>
              <a:defRPr sz="32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9pPr>
          </a:lstStyle>
          <a:p>
            <a:r>
              <a:rPr lang="ja-JP" altLang="en-US" dirty="0"/>
              <a:t>来年　国へ　けっこんに　かえります。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 bwMode="auto">
          <a:xfrm>
            <a:off x="4876800" y="1066800"/>
            <a:ext cx="1676400" cy="525463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5638800" y="2286000"/>
            <a:ext cx="2590800" cy="695325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3352800" y="3733800"/>
            <a:ext cx="2579140" cy="523875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ounded Rectangular Callout 61"/>
          <p:cNvSpPr/>
          <p:nvPr/>
        </p:nvSpPr>
        <p:spPr bwMode="auto">
          <a:xfrm rot="335133">
            <a:off x="7366000" y="-18310"/>
            <a:ext cx="2146300" cy="1154113"/>
          </a:xfrm>
          <a:prstGeom prst="wedgeRoundRectCallout">
            <a:avLst>
              <a:gd name="adj1" fmla="val -75961"/>
              <a:gd name="adj2" fmla="val 4999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Rounded Rectangular Callout 63"/>
          <p:cNvSpPr/>
          <p:nvPr/>
        </p:nvSpPr>
        <p:spPr bwMode="auto">
          <a:xfrm rot="335133">
            <a:off x="7366000" y="-15135"/>
            <a:ext cx="2146300" cy="1152525"/>
          </a:xfrm>
          <a:prstGeom prst="wedgeRoundRectCallout">
            <a:avLst>
              <a:gd name="adj1" fmla="val -86907"/>
              <a:gd name="adj2" fmla="val 15781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Rounded Rectangular Callout 64"/>
          <p:cNvSpPr/>
          <p:nvPr/>
        </p:nvSpPr>
        <p:spPr bwMode="auto">
          <a:xfrm rot="335133">
            <a:off x="7366000" y="-15135"/>
            <a:ext cx="2146300" cy="1152525"/>
          </a:xfrm>
          <a:prstGeom prst="wedgeRoundRectCallout">
            <a:avLst>
              <a:gd name="adj1" fmla="val -103108"/>
              <a:gd name="adj2" fmla="val 32367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lnSpc>
                <a:spcPct val="200000"/>
              </a:lnSpc>
              <a:defRPr/>
            </a:pPr>
            <a:r>
              <a:rPr lang="ja-JP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なにをしに</a:t>
            </a:r>
            <a:endParaRPr lang="en-US" sz="28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" name="Oval Callout 65"/>
          <p:cNvSpPr/>
          <p:nvPr/>
        </p:nvSpPr>
        <p:spPr bwMode="auto">
          <a:xfrm rot="466629">
            <a:off x="8694620" y="5019621"/>
            <a:ext cx="3011487" cy="1579563"/>
          </a:xfrm>
          <a:prstGeom prst="wedgeEllipseCallout">
            <a:avLst>
              <a:gd name="adj1" fmla="val -159488"/>
              <a:gd name="adj2" fmla="val 1208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vi-VN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Với </a:t>
            </a:r>
            <a:endParaRPr lang="en-US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defRPr/>
            </a:pPr>
            <a:r>
              <a:rPr lang="vi-VN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DANH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ĐỘNG TỪ </a:t>
            </a:r>
            <a:b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thể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 eaLnBrk="1" hangingPunct="1">
              <a:defRPr/>
            </a:pP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ghép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trực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tiếp</a:t>
            </a:r>
            <a:endParaRPr lang="en-US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Rounded Rectangle 66"/>
          <p:cNvSpPr/>
          <p:nvPr/>
        </p:nvSpPr>
        <p:spPr bwMode="auto">
          <a:xfrm>
            <a:off x="3276600" y="4800600"/>
            <a:ext cx="2271712" cy="525463"/>
          </a:xfrm>
          <a:prstGeom prst="roundRect">
            <a:avLst/>
          </a:prstGeom>
          <a:noFill/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463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 animBg="1"/>
      <p:bldP spid="54" grpId="0" animBg="1"/>
      <p:bldP spid="55" grpId="0"/>
      <p:bldP spid="56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04800"/>
            <a:ext cx="9509760" cy="4127627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Mùa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hè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dọn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dẹp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Hôm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FPT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Hôm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Hôm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hôm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Kim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Hôn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60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093685" y="1942776"/>
            <a:ext cx="660041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×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990599" y="197103"/>
            <a:ext cx="1524000" cy="461963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ăn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76201" y="1265077"/>
            <a:ext cx="1276352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私は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9" name="TextBox 3"/>
          <p:cNvSpPr txBox="1">
            <a:spLocks noChangeArrowheads="1"/>
          </p:cNvSpPr>
          <p:nvPr/>
        </p:nvSpPr>
        <p:spPr bwMode="auto">
          <a:xfrm>
            <a:off x="2362200" y="197102"/>
            <a:ext cx="1268012" cy="46166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bữa</a:t>
            </a:r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tối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3429000" y="197102"/>
            <a:ext cx="990600" cy="461963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ngon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4191000" y="196804"/>
            <a:ext cx="1905000" cy="46166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hàng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extBox 3"/>
          <p:cNvSpPr txBox="1">
            <a:spLocks noChangeArrowheads="1"/>
          </p:cNvSpPr>
          <p:nvPr/>
        </p:nvSpPr>
        <p:spPr bwMode="auto">
          <a:xfrm>
            <a:off x="5943600" y="196208"/>
            <a:ext cx="1447800" cy="46166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nổi</a:t>
            </a:r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tiếng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7239000" y="196207"/>
            <a:ext cx="1676400" cy="46166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 Nhật</a:t>
            </a:r>
          </a:p>
        </p:txBody>
      </p:sp>
      <p:sp>
        <p:nvSpPr>
          <p:cNvPr id="24" name="TextBox 3"/>
          <p:cNvSpPr txBox="1">
            <a:spLocks noChangeArrowheads="1"/>
          </p:cNvSpPr>
          <p:nvPr/>
        </p:nvSpPr>
        <p:spPr bwMode="auto">
          <a:xfrm>
            <a:off x="1752598" y="683213"/>
            <a:ext cx="2667001" cy="46166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 7 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giờ</a:t>
            </a:r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 9 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giờ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3"/>
          <p:cNvSpPr txBox="1">
            <a:spLocks noChangeArrowheads="1"/>
          </p:cNvSpPr>
          <p:nvPr/>
        </p:nvSpPr>
        <p:spPr bwMode="auto">
          <a:xfrm>
            <a:off x="4346546" y="683630"/>
            <a:ext cx="1179785" cy="46166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 nay</a:t>
            </a:r>
          </a:p>
        </p:txBody>
      </p: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5366196" y="682735"/>
            <a:ext cx="2690649" cy="46166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gia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đình</a:t>
            </a:r>
            <a:endParaRPr lang="en-US" sz="2400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9337332" y="5486400"/>
            <a:ext cx="2280746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食べます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6991354" y="4045062"/>
            <a:ext cx="1905001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晩ご飯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5051400" y="4045062"/>
            <a:ext cx="2054254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おいしい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5509782" y="3357108"/>
            <a:ext cx="2719555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レストラン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4031635" y="3357108"/>
            <a:ext cx="1610859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有名な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516878" y="3357108"/>
            <a:ext cx="1619251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日本の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774891" y="1964478"/>
            <a:ext cx="1354523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今晩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7829554" y="4783533"/>
            <a:ext cx="1371600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家族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1352552" y="2649998"/>
            <a:ext cx="4440621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７時から９時まで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11374989" y="5486400"/>
            <a:ext cx="486177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8984898" y="4783533"/>
            <a:ext cx="718800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と</a:t>
            </a:r>
            <a:endParaRPr lang="en-US" sz="3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8651629" y="4045062"/>
            <a:ext cx="733052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を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8085019" y="3361416"/>
            <a:ext cx="660041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で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042706" y="1964478"/>
            <a:ext cx="7620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659444" y="2663044"/>
            <a:ext cx="970768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4518145" y="2663044"/>
            <a:ext cx="970768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7998845" y="3352800"/>
            <a:ext cx="7620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8630760" y="4038600"/>
            <a:ext cx="7620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941698" y="4789995"/>
            <a:ext cx="7620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9742887" y="4764008"/>
            <a:ext cx="1604817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一</a:t>
            </a:r>
            <a:r>
              <a:rPr lang="ja-JP" altLang="en-US" sz="3600" dirty="0">
                <a:latin typeface="+mj-ea"/>
                <a:ea typeface="+mj-ea"/>
                <a:cs typeface="Tahoma" panose="020B0604030504040204" pitchFamily="34" charset="0"/>
              </a:rPr>
              <a:t>緒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に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47" name="TextBox 3"/>
          <p:cNvSpPr txBox="1">
            <a:spLocks noChangeArrowheads="1"/>
          </p:cNvSpPr>
          <p:nvPr/>
        </p:nvSpPr>
        <p:spPr bwMode="auto">
          <a:xfrm>
            <a:off x="9860714" y="4631525"/>
            <a:ext cx="10571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いっしょ　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48" name="TextBox 3"/>
          <p:cNvSpPr txBox="1">
            <a:spLocks noChangeArrowheads="1"/>
          </p:cNvSpPr>
          <p:nvPr/>
        </p:nvSpPr>
        <p:spPr bwMode="auto">
          <a:xfrm>
            <a:off x="7988457" y="4631525"/>
            <a:ext cx="10571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かぞく　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49" name="TextBox 3"/>
          <p:cNvSpPr txBox="1">
            <a:spLocks noChangeArrowheads="1"/>
          </p:cNvSpPr>
          <p:nvPr/>
        </p:nvSpPr>
        <p:spPr bwMode="auto">
          <a:xfrm>
            <a:off x="7219381" y="3952922"/>
            <a:ext cx="14113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ばん　　はん　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50" name="TextBox 3"/>
          <p:cNvSpPr txBox="1">
            <a:spLocks noChangeArrowheads="1"/>
          </p:cNvSpPr>
          <p:nvPr/>
        </p:nvSpPr>
        <p:spPr bwMode="auto">
          <a:xfrm>
            <a:off x="4119508" y="3227003"/>
            <a:ext cx="14113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ゆうめい　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51" name="TextBox 3"/>
          <p:cNvSpPr txBox="1">
            <a:spLocks noChangeArrowheads="1"/>
          </p:cNvSpPr>
          <p:nvPr/>
        </p:nvSpPr>
        <p:spPr bwMode="auto">
          <a:xfrm>
            <a:off x="950821" y="1852041"/>
            <a:ext cx="14113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こんばん　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52" name="TextBox 3"/>
          <p:cNvSpPr txBox="1">
            <a:spLocks noChangeArrowheads="1"/>
          </p:cNvSpPr>
          <p:nvPr/>
        </p:nvSpPr>
        <p:spPr bwMode="auto">
          <a:xfrm>
            <a:off x="4031635" y="1379612"/>
            <a:ext cx="45089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bữa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042706" y="1807056"/>
            <a:ext cx="9818460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私は　レストランで　晩ご飯を　食べます。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54" name="TextBox 3"/>
          <p:cNvSpPr txBox="1">
            <a:spLocks noChangeArrowheads="1"/>
          </p:cNvSpPr>
          <p:nvPr/>
        </p:nvSpPr>
        <p:spPr bwMode="auto">
          <a:xfrm>
            <a:off x="6951936" y="1719775"/>
            <a:ext cx="30302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ばん　　はん　　　　　た　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" name="Oval Callout 2"/>
          <p:cNvSpPr/>
          <p:nvPr/>
        </p:nvSpPr>
        <p:spPr>
          <a:xfrm rot="190652">
            <a:off x="8709137" y="1251431"/>
            <a:ext cx="3483242" cy="2131203"/>
          </a:xfrm>
          <a:prstGeom prst="wedgeEllipseCallout">
            <a:avLst>
              <a:gd name="adj1" fmla="val -23204"/>
              <a:gd name="adj2" fmla="val 11736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</a:p>
          <a:p>
            <a:pPr algn="ctr"/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 </a:t>
            </a:r>
            <a:r>
              <a:rPr lang="en-US" sz="2800" dirty="0" err="1"/>
              <a:t>cùng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</a:p>
          <a:p>
            <a:pPr algn="ctr"/>
            <a:r>
              <a:rPr lang="en-US" sz="2800" dirty="0" err="1"/>
              <a:t>hành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187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" grpId="0" animBg="1"/>
      <p:bldP spid="12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2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37" grpId="0" animBg="1"/>
      <p:bldP spid="47" grpId="0"/>
      <p:bldP spid="48" grpId="0"/>
      <p:bldP spid="49" grpId="0"/>
      <p:bldP spid="50" grpId="0"/>
      <p:bldP spid="51" grpId="0"/>
      <p:bldP spid="52" grpId="0"/>
      <p:bldP spid="52" grpId="1"/>
      <p:bldP spid="53" grpId="0" animBg="1"/>
      <p:bldP spid="53" grpId="1" animBg="1"/>
      <p:bldP spid="54" grpId="0"/>
      <p:bldP spid="54" grpId="1"/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533400"/>
            <a:ext cx="9509760" cy="4127627"/>
          </a:xfrm>
        </p:spPr>
        <p:txBody>
          <a:bodyPr/>
          <a:lstStyle/>
          <a:p>
            <a:pPr marL="45720" indent="0">
              <a:buNone/>
            </a:pP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5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219200"/>
            <a:ext cx="9509760" cy="4810379"/>
          </a:xfrm>
        </p:spPr>
        <p:txBody>
          <a:bodyPr/>
          <a:lstStyle/>
          <a:p>
            <a:pPr marL="45720" indent="0">
              <a:buNone/>
            </a:pP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" indent="0">
              <a:buNone/>
            </a:pPr>
            <a:r>
              <a:rPr lang="ja-JP" altLang="en-US" dirty="0" smtClean="0"/>
              <a:t>あした、　ともだち</a:t>
            </a:r>
            <a:r>
              <a:rPr lang="ja-JP" altLang="en-US" dirty="0" smtClean="0">
                <a:solidFill>
                  <a:srgbClr val="FF0000"/>
                </a:solidFill>
              </a:rPr>
              <a:t>と　</a:t>
            </a:r>
            <a:r>
              <a:rPr lang="ja-JP" altLang="en-US" dirty="0" smtClean="0"/>
              <a:t>スーパー</a:t>
            </a:r>
            <a:r>
              <a:rPr lang="ja-JP" altLang="en-US" dirty="0" smtClean="0">
                <a:solidFill>
                  <a:srgbClr val="FF0000"/>
                </a:solidFill>
              </a:rPr>
              <a:t>へ　</a:t>
            </a:r>
            <a:r>
              <a:rPr lang="ja-JP" altLang="en-US" dirty="0" smtClean="0">
                <a:solidFill>
                  <a:schemeClr val="tx1"/>
                </a:solidFill>
              </a:rPr>
              <a:t>いきま</a:t>
            </a:r>
            <a:r>
              <a:rPr lang="ja-JP" altLang="en-US" dirty="0" smtClean="0">
                <a:solidFill>
                  <a:srgbClr val="FF0000"/>
                </a:solidFill>
              </a:rPr>
              <a:t>す。</a:t>
            </a:r>
            <a:endParaRPr lang="en-US" altLang="ja-JP" dirty="0">
              <a:solidFill>
                <a:srgbClr val="FF0000"/>
              </a:solidFill>
            </a:endParaRPr>
          </a:p>
          <a:p>
            <a:pPr marL="45720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あさって、わたしは　ルームメイト</a:t>
            </a:r>
            <a:r>
              <a:rPr lang="ja-JP" altLang="en-US" dirty="0" smtClean="0">
                <a:solidFill>
                  <a:srgbClr val="C00000"/>
                </a:solidFill>
              </a:rPr>
              <a:t>と</a:t>
            </a:r>
            <a:r>
              <a:rPr lang="ja-JP" altLang="en-US" dirty="0" smtClean="0">
                <a:solidFill>
                  <a:schemeClr val="tx1"/>
                </a:solidFill>
              </a:rPr>
              <a:t>　</a:t>
            </a:r>
            <a:r>
              <a:rPr lang="ja-JP" altLang="en-US" dirty="0">
                <a:solidFill>
                  <a:schemeClr val="tx1"/>
                </a:solidFill>
              </a:rPr>
              <a:t>ゲーム</a:t>
            </a:r>
            <a:r>
              <a:rPr lang="ja-JP" altLang="en-US" dirty="0" smtClean="0">
                <a:solidFill>
                  <a:schemeClr val="tx1"/>
                </a:solidFill>
              </a:rPr>
              <a:t>を　</a:t>
            </a:r>
            <a:r>
              <a:rPr lang="ja-JP" altLang="en-US" dirty="0" smtClean="0">
                <a:solidFill>
                  <a:srgbClr val="FF0000"/>
                </a:solidFill>
              </a:rPr>
              <a:t>します</a:t>
            </a:r>
            <a:r>
              <a:rPr lang="ja-JP" altLang="en-US" dirty="0" smtClean="0">
                <a:solidFill>
                  <a:schemeClr val="tx1"/>
                </a:solidFill>
              </a:rPr>
              <a:t>。</a:t>
            </a:r>
            <a:endParaRPr lang="en-US" altLang="ja-JP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khứ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ja-JP" altLang="en-US" dirty="0"/>
              <a:t>きのう</a:t>
            </a:r>
            <a:r>
              <a:rPr lang="ja-JP" altLang="en-US" dirty="0" smtClean="0"/>
              <a:t>、</a:t>
            </a:r>
            <a:r>
              <a:rPr lang="ja-JP" altLang="en-US" dirty="0"/>
              <a:t>　ともだち</a:t>
            </a:r>
            <a:r>
              <a:rPr lang="ja-JP" altLang="en-US" dirty="0">
                <a:solidFill>
                  <a:srgbClr val="FF0000"/>
                </a:solidFill>
              </a:rPr>
              <a:t>と　</a:t>
            </a:r>
            <a:r>
              <a:rPr lang="ja-JP" altLang="en-US" dirty="0"/>
              <a:t>スーパー</a:t>
            </a:r>
            <a:r>
              <a:rPr lang="ja-JP" altLang="en-US" dirty="0">
                <a:solidFill>
                  <a:srgbClr val="FF0000"/>
                </a:solidFill>
              </a:rPr>
              <a:t>へ　</a:t>
            </a:r>
            <a:r>
              <a:rPr lang="ja-JP" altLang="en-US" dirty="0">
                <a:solidFill>
                  <a:schemeClr val="tx1"/>
                </a:solidFill>
              </a:rPr>
              <a:t>いき</a:t>
            </a:r>
            <a:r>
              <a:rPr lang="ja-JP" altLang="en-US" dirty="0" smtClean="0">
                <a:solidFill>
                  <a:schemeClr val="tx1"/>
                </a:solidFill>
              </a:rPr>
              <a:t>ま</a:t>
            </a:r>
            <a:r>
              <a:rPr lang="ja-JP" altLang="en-US" dirty="0" smtClean="0">
                <a:solidFill>
                  <a:srgbClr val="FF0000"/>
                </a:solidFill>
              </a:rPr>
              <a:t>した。</a:t>
            </a:r>
            <a:endParaRPr lang="en-US" altLang="ja-JP" dirty="0">
              <a:solidFill>
                <a:srgbClr val="FF0000"/>
              </a:solidFill>
            </a:endParaRPr>
          </a:p>
          <a:p>
            <a:pPr marL="4572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おととい</a:t>
            </a:r>
            <a:r>
              <a:rPr lang="ja-JP" altLang="en-US" dirty="0" smtClean="0">
                <a:solidFill>
                  <a:schemeClr val="tx1"/>
                </a:solidFill>
              </a:rPr>
              <a:t>、</a:t>
            </a:r>
            <a:r>
              <a:rPr lang="ja-JP" altLang="en-US" dirty="0">
                <a:solidFill>
                  <a:schemeClr val="tx1"/>
                </a:solidFill>
              </a:rPr>
              <a:t>わたしは　ルームメイト</a:t>
            </a:r>
            <a:r>
              <a:rPr lang="ja-JP" altLang="en-US" dirty="0">
                <a:solidFill>
                  <a:srgbClr val="C00000"/>
                </a:solidFill>
              </a:rPr>
              <a:t>と</a:t>
            </a:r>
            <a:r>
              <a:rPr lang="ja-JP" altLang="en-US" dirty="0">
                <a:solidFill>
                  <a:schemeClr val="tx1"/>
                </a:solidFill>
              </a:rPr>
              <a:t>　ゲームを　</a:t>
            </a:r>
            <a:r>
              <a:rPr lang="ja-JP" altLang="en-US" dirty="0">
                <a:solidFill>
                  <a:srgbClr val="FF0000"/>
                </a:solidFill>
              </a:rPr>
              <a:t>し</a:t>
            </a:r>
            <a:r>
              <a:rPr lang="ja-JP" altLang="en-US" dirty="0" smtClean="0">
                <a:solidFill>
                  <a:srgbClr val="FF0000"/>
                </a:solidFill>
              </a:rPr>
              <a:t>ました</a:t>
            </a:r>
            <a:r>
              <a:rPr lang="ja-JP" altLang="en-US" dirty="0" smtClean="0">
                <a:solidFill>
                  <a:schemeClr val="tx1"/>
                </a:solidFill>
              </a:rPr>
              <a:t>。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01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2025316" y="5481637"/>
            <a:ext cx="5372100" cy="461963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sz="2400" i="1" dirty="0">
                <a:latin typeface="Tahoma" panose="020B0604030504040204" pitchFamily="34" charset="0"/>
                <a:cs typeface="Tahoma" panose="020B0604030504040204" pitchFamily="34" charset="0"/>
              </a:rPr>
              <a:t>Ngày mai tôi </a:t>
            </a:r>
            <a:r>
              <a:rPr lang="en-US" sz="2400" i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khong</a:t>
            </a:r>
            <a:r>
              <a:rPr lang="en-US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đi </a:t>
            </a:r>
            <a:r>
              <a:rPr lang="vi-VN" sz="2400" i="1" dirty="0">
                <a:latin typeface="Tahoma" panose="020B0604030504040204" pitchFamily="34" charset="0"/>
                <a:cs typeface="Tahoma" panose="020B0604030504040204" pitchFamily="34" charset="0"/>
              </a:rPr>
              <a:t>đến ngân hàng.</a:t>
            </a:r>
            <a:endParaRPr lang="en-US" sz="2400" i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1644316" y="4827363"/>
            <a:ext cx="7804484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明日　私は　銀行へ　行きません。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01820">
            <a:off x="10102037" y="172244"/>
            <a:ext cx="1981200" cy="198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133600" y="1035274"/>
            <a:ext cx="3810000" cy="461963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sz="2400" i="1" dirty="0">
                <a:latin typeface="Tahoma" panose="020B0604030504040204" pitchFamily="34" charset="0"/>
                <a:cs typeface="Tahoma" panose="020B0604030504040204" pitchFamily="34" charset="0"/>
              </a:rPr>
              <a:t>Thứ 7 bạn Lan sẽ về quê.</a:t>
            </a:r>
            <a:endParaRPr lang="en-US" sz="2400" i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1752600" y="381000"/>
            <a:ext cx="8839200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土曜日　ランさんは　田舎へ　帰ります。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144963" y="2402835"/>
            <a:ext cx="6032500" cy="46166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sz="2400" i="1" dirty="0">
                <a:latin typeface="Tahoma" panose="020B0604030504040204" pitchFamily="34" charset="0"/>
                <a:cs typeface="Tahoma" panose="020B0604030504040204" pitchFamily="34" charset="0"/>
              </a:rPr>
              <a:t>Ngày 15 tháng sau, anh Kim sẽ đến đây.</a:t>
            </a:r>
            <a:endParaRPr lang="en-US" sz="2400" i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243263" y="1748561"/>
            <a:ext cx="10223500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来月の１５日に、キムさんは　ここへ　来ます。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017963" y="3992028"/>
            <a:ext cx="6934200" cy="46166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sz="2400" i="1" dirty="0">
                <a:latin typeface="Tahoma" panose="020B0604030504040204" pitchFamily="34" charset="0"/>
                <a:cs typeface="Tahoma" panose="020B0604030504040204" pitchFamily="34" charset="0"/>
              </a:rPr>
              <a:t>Trưa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kia</a:t>
            </a:r>
            <a:r>
              <a:rPr lang="vi-VN" sz="2400" i="1" dirty="0">
                <a:latin typeface="Tahoma" panose="020B0604030504040204" pitchFamily="34" charset="0"/>
                <a:cs typeface="Tahoma" panose="020B0604030504040204" pitchFamily="34" charset="0"/>
              </a:rPr>
              <a:t>, tôi sẽ ăn cơm cùng với thầy giáo.</a:t>
            </a:r>
            <a:endParaRPr lang="en-US" sz="2400" i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179763" y="3137314"/>
            <a:ext cx="10287000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明後日の昼、私は　先生と　ご飯を　食べます。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1263316" y="4854530"/>
            <a:ext cx="1809750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きのう</a:t>
            </a:r>
            <a:endParaRPr lang="en-US" sz="3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152399" y="393790"/>
            <a:ext cx="1676401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先週の</a:t>
            </a:r>
            <a:endParaRPr lang="en-US" sz="3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485376" y="3129417"/>
            <a:ext cx="2641599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おとといの</a:t>
            </a:r>
            <a:endParaRPr lang="en-US" sz="3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7388634" y="4789140"/>
            <a:ext cx="3403692" cy="692497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91440" rIns="27432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ませんでした。</a:t>
            </a:r>
            <a:endParaRPr lang="en-US" sz="3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9218190" y="333886"/>
            <a:ext cx="1806550" cy="692497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91440" rIns="27432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ました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9984372" y="1722032"/>
            <a:ext cx="2091991" cy="692497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91440" rIns="27432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ました。</a:t>
            </a:r>
            <a:endParaRPr lang="en-US" sz="3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10028488" y="3091148"/>
            <a:ext cx="1895475" cy="692497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91440" rIns="27432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ました。</a:t>
            </a:r>
            <a:endParaRPr lang="en-US" sz="3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1014662" y="1767070"/>
            <a:ext cx="1852863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先月の</a:t>
            </a:r>
            <a:endParaRPr lang="en-US" sz="3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95600" y="152400"/>
            <a:ext cx="7049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どようび　　　　　　　　　　　　</a:t>
            </a:r>
            <a:r>
              <a:rPr lang="ja-JP" altLang="en-US" sz="200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r>
              <a:rPr lang="ja-JP" altLang="en-US" sz="200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    い</a:t>
            </a:r>
            <a:r>
              <a:rPr lang="ja-JP" altLang="en-US" sz="2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なか　　</a:t>
            </a:r>
            <a:r>
              <a:rPr lang="ja-JP" altLang="en-US" sz="200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r>
              <a:rPr lang="ja-JP" altLang="en-US" sz="200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         </a:t>
            </a:r>
            <a:r>
              <a:rPr lang="ja-JP" altLang="en-US" sz="2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かえ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87216" y="1578422"/>
            <a:ext cx="1274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せんげつ　　　　　　　　　　　　　　　　　　　　　　　　　　　　　</a:t>
            </a:r>
            <a:endParaRPr lang="en-US" sz="20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67000" y="2902723"/>
            <a:ext cx="9256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あさって　　　ひる　　　　　　　せんせい　　　　　はん　　　　た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02192" y="4608197"/>
            <a:ext cx="6664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ぎんこう　　　い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579426" y="1036505"/>
            <a:ext cx="2510953" cy="461963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sz="2400" i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Thứ 7 </a:t>
            </a:r>
            <a:r>
              <a:rPr lang="en-US" sz="2400" i="1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US" sz="2400" i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trước</a:t>
            </a:r>
            <a:endParaRPr lang="en-US" sz="2400" i="1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Box 3"/>
          <p:cNvSpPr txBox="1">
            <a:spLocks noChangeArrowheads="1"/>
          </p:cNvSpPr>
          <p:nvPr/>
        </p:nvSpPr>
        <p:spPr bwMode="auto">
          <a:xfrm>
            <a:off x="1806176" y="2416418"/>
            <a:ext cx="3157641" cy="46166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sz="2400" i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15 </a:t>
            </a:r>
            <a:r>
              <a:rPr lang="en-US" sz="2400" i="1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tháng</a:t>
            </a:r>
            <a:r>
              <a:rPr lang="en-US" sz="2400" i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trước</a:t>
            </a:r>
            <a:r>
              <a:rPr lang="en-US" sz="2400" i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</a:p>
        </p:txBody>
      </p:sp>
      <p:sp>
        <p:nvSpPr>
          <p:cNvPr id="25" name="TextBox 3"/>
          <p:cNvSpPr txBox="1">
            <a:spLocks noChangeArrowheads="1"/>
          </p:cNvSpPr>
          <p:nvPr/>
        </p:nvSpPr>
        <p:spPr bwMode="auto">
          <a:xfrm>
            <a:off x="2017963" y="5481935"/>
            <a:ext cx="1456808" cy="46166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Hôm</a:t>
            </a:r>
            <a:r>
              <a:rPr lang="en-US" sz="2400" i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qua</a:t>
            </a:r>
          </a:p>
        </p:txBody>
      </p: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106360" y="3992027"/>
            <a:ext cx="2058404" cy="46166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Trưa</a:t>
            </a:r>
            <a:r>
              <a:rPr lang="en-US" sz="2400" i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hôm</a:t>
            </a:r>
            <a:r>
              <a:rPr lang="en-US" sz="2400" i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kia</a:t>
            </a:r>
            <a:r>
              <a:rPr lang="en-US" sz="2400" i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5525" y="174550"/>
            <a:ext cx="1532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せんしゅう</a:t>
            </a:r>
            <a:endParaRPr lang="en-US" sz="20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448780" y="2908738"/>
            <a:ext cx="2641599" cy="307777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sz="14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29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04800"/>
            <a:ext cx="11947358" cy="6096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rot="21250126">
            <a:off x="342220" y="483202"/>
            <a:ext cx="228916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動詞</a:t>
            </a:r>
            <a:endParaRPr lang="en-US" sz="48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295400" y="3048000"/>
            <a:ext cx="5273842" cy="6858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626895" y="2438401"/>
            <a:ext cx="3124200" cy="17726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2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V</a:t>
            </a:r>
            <a:r>
              <a:rPr lang="ja-JP" altLang="en-US" sz="48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ます</a:t>
            </a:r>
            <a:endParaRPr lang="en-US" sz="48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1316420" y="5061730"/>
            <a:ext cx="5273842" cy="6858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590800" y="4475747"/>
            <a:ext cx="3124200" cy="177265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2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V</a:t>
            </a:r>
            <a:r>
              <a:rPr lang="ja-JP" altLang="en-US" sz="48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ません</a:t>
            </a:r>
            <a:endParaRPr lang="en-US" sz="48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69242" y="2438401"/>
            <a:ext cx="3505200" cy="17726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2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V</a:t>
            </a:r>
            <a:r>
              <a:rPr lang="ja-JP" altLang="en-US" sz="48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ました</a:t>
            </a:r>
            <a:endParaRPr lang="en-US" sz="48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69242" y="4475747"/>
            <a:ext cx="5334000" cy="177265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2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V</a:t>
            </a:r>
            <a:r>
              <a:rPr lang="ja-JP" altLang="en-US" sz="48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ませんでした</a:t>
            </a:r>
            <a:endParaRPr lang="en-US" sz="48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4800" y="2438401"/>
            <a:ext cx="1981199" cy="17726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KHẲNG </a:t>
            </a:r>
          </a:p>
          <a:p>
            <a:pPr algn="ctr"/>
            <a:r>
              <a:rPr lang="en-US" altLang="ja-JP" sz="3600" dirty="0"/>
              <a:t>ĐỊNH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292769" y="4475747"/>
            <a:ext cx="1981199" cy="177265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PHỦ </a:t>
            </a:r>
          </a:p>
          <a:p>
            <a:pPr algn="ctr"/>
            <a:r>
              <a:rPr lang="en-US" altLang="ja-JP" sz="3600" dirty="0"/>
              <a:t>ĐỊNH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2971801" y="1343522"/>
            <a:ext cx="2434390" cy="9705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HIỆN TẠI</a:t>
            </a:r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6946231" y="1393431"/>
            <a:ext cx="2434390" cy="9705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QUÁ KHỨ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38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2" grpId="0" animBg="1"/>
      <p:bldP spid="4" grpId="0" animBg="1"/>
      <p:bldP spid="1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hôm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きの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うの　ばん、</a:t>
            </a:r>
            <a:r>
              <a:rPr lang="ja-JP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どこへ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いきましたか。</a:t>
            </a:r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スーパーへ　行きました。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hôm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きのうの　ばん、</a:t>
            </a:r>
            <a:r>
              <a:rPr lang="ja-JP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どこか（へ）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いきましたか。（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へ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ja-JP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はい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、スーパーへ　いきました。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ja-JP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いいえ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、どこも　いきませんでした。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72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52400"/>
            <a:ext cx="9509760" cy="6400800"/>
          </a:xfrm>
        </p:spPr>
        <p:txBody>
          <a:bodyPr/>
          <a:lstStyle/>
          <a:p>
            <a:pPr marL="45720" indent="0">
              <a:buNone/>
            </a:pPr>
            <a:r>
              <a:rPr lang="ja-JP" altLang="en-US" dirty="0" smtClean="0"/>
              <a:t>１．</a:t>
            </a:r>
            <a:r>
              <a:rPr lang="en-US" altLang="ja-JP" dirty="0" smtClean="0"/>
              <a:t>V</a:t>
            </a:r>
            <a:r>
              <a:rPr lang="ja-JP" altLang="en-US" dirty="0" smtClean="0"/>
              <a:t>ます→　</a:t>
            </a:r>
            <a:r>
              <a:rPr lang="en-US" altLang="ja-JP" dirty="0" smtClean="0"/>
              <a:t>V</a:t>
            </a:r>
            <a:r>
              <a:rPr lang="ja-JP" altLang="en-US" dirty="0" smtClean="0"/>
              <a:t>ました</a:t>
            </a:r>
            <a:endParaRPr lang="en-US" altLang="ja-JP" dirty="0" smtClean="0"/>
          </a:p>
          <a:p>
            <a:pPr marL="4572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V</a:t>
            </a:r>
            <a:r>
              <a:rPr lang="ja-JP" altLang="en-US" dirty="0" smtClean="0"/>
              <a:t>ません→　</a:t>
            </a:r>
            <a:r>
              <a:rPr lang="en-US" altLang="ja-JP" dirty="0" smtClean="0"/>
              <a:t>V</a:t>
            </a:r>
            <a:r>
              <a:rPr lang="ja-JP" altLang="en-US" dirty="0" smtClean="0"/>
              <a:t>ませんでした</a:t>
            </a:r>
            <a:endParaRPr lang="en-US" altLang="ja-JP" dirty="0" smtClean="0"/>
          </a:p>
          <a:p>
            <a:pPr marL="45720" indent="0">
              <a:buNone/>
            </a:pPr>
            <a:r>
              <a:rPr lang="ja-JP" altLang="en-US" dirty="0" smtClean="0"/>
              <a:t>２．　しゅうまつ、</a:t>
            </a:r>
            <a:r>
              <a:rPr lang="ja-JP" altLang="en-US" dirty="0" smtClean="0">
                <a:solidFill>
                  <a:srgbClr val="FF0000"/>
                </a:solidFill>
              </a:rPr>
              <a:t>どこへ</a:t>
            </a:r>
            <a:r>
              <a:rPr lang="ja-JP" altLang="en-US" dirty="0" smtClean="0">
                <a:solidFill>
                  <a:schemeClr val="tx1"/>
                </a:solidFill>
              </a:rPr>
              <a:t>　いきましたか。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　　　　デパートへ　いきました。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３．　しゅうまつ、</a:t>
            </a:r>
            <a:r>
              <a:rPr lang="ja-JP" altLang="en-US" dirty="0" smtClean="0">
                <a:solidFill>
                  <a:srgbClr val="FF0000"/>
                </a:solidFill>
              </a:rPr>
              <a:t>どこか（へ）</a:t>
            </a:r>
            <a:r>
              <a:rPr lang="ja-JP" altLang="en-US" dirty="0" smtClean="0">
                <a:solidFill>
                  <a:schemeClr val="tx1"/>
                </a:solidFill>
              </a:rPr>
              <a:t>いきましたか。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　　　</a:t>
            </a:r>
            <a:r>
              <a:rPr lang="ja-JP" altLang="en-US" dirty="0" smtClean="0">
                <a:solidFill>
                  <a:srgbClr val="FF0000"/>
                </a:solidFill>
              </a:rPr>
              <a:t>はい、</a:t>
            </a:r>
            <a:r>
              <a:rPr lang="ja-JP" altLang="en-US" dirty="0" smtClean="0">
                <a:solidFill>
                  <a:schemeClr val="tx1"/>
                </a:solidFill>
              </a:rPr>
              <a:t>デパートへ　行きました。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　　　</a:t>
            </a:r>
            <a:r>
              <a:rPr lang="ja-JP" altLang="en-US" dirty="0" smtClean="0">
                <a:solidFill>
                  <a:srgbClr val="FF0000"/>
                </a:solidFill>
              </a:rPr>
              <a:t>いいえ</a:t>
            </a:r>
            <a:r>
              <a:rPr lang="ja-JP" altLang="en-US" dirty="0" smtClean="0">
                <a:solidFill>
                  <a:schemeClr val="tx1"/>
                </a:solidFill>
              </a:rPr>
              <a:t>、どこも　いきませんでした。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４．　</a:t>
            </a:r>
            <a:r>
              <a:rPr lang="en-US" altLang="ja-JP" dirty="0" smtClean="0">
                <a:solidFill>
                  <a:schemeClr val="tx1"/>
                </a:solidFill>
              </a:rPr>
              <a:t>N</a:t>
            </a:r>
            <a:r>
              <a:rPr lang="ja-JP" altLang="en-US" dirty="0" smtClean="0">
                <a:solidFill>
                  <a:schemeClr val="tx1"/>
                </a:solidFill>
              </a:rPr>
              <a:t>（</a:t>
            </a:r>
            <a:r>
              <a:rPr lang="en-US" altLang="ja-JP" dirty="0" smtClean="0">
                <a:solidFill>
                  <a:schemeClr val="tx1"/>
                </a:solidFill>
              </a:rPr>
              <a:t>person)</a:t>
            </a:r>
            <a:r>
              <a:rPr lang="ja-JP" altLang="en-US" dirty="0" smtClean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rgbClr val="FF0000"/>
                </a:solidFill>
              </a:rPr>
              <a:t>と </a:t>
            </a:r>
            <a:r>
              <a:rPr lang="en-US" altLang="ja-JP" dirty="0" smtClean="0">
                <a:solidFill>
                  <a:srgbClr val="FF0000"/>
                </a:solidFill>
              </a:rPr>
              <a:t>=</a:t>
            </a: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lang="en-US" altLang="ja-JP" dirty="0" smtClean="0">
                <a:solidFill>
                  <a:srgbClr val="FF0000"/>
                </a:solidFill>
              </a:rPr>
              <a:t>(with N)</a:t>
            </a:r>
          </a:p>
          <a:p>
            <a:pPr marL="4572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</a:t>
            </a:r>
            <a:r>
              <a:rPr lang="ja-JP" altLang="en-US" dirty="0" smtClean="0">
                <a:solidFill>
                  <a:schemeClr val="tx1"/>
                </a:solidFill>
              </a:rPr>
              <a:t>きのう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ja-JP" altLang="en-US" dirty="0" smtClean="0">
                <a:solidFill>
                  <a:schemeClr val="tx1"/>
                </a:solidFill>
              </a:rPr>
              <a:t>わたしは　いえ　</a:t>
            </a:r>
            <a:r>
              <a:rPr lang="ja-JP" altLang="en-US" dirty="0" smtClean="0">
                <a:solidFill>
                  <a:srgbClr val="FF0000"/>
                </a:solidFill>
              </a:rPr>
              <a:t>で</a:t>
            </a:r>
            <a:r>
              <a:rPr lang="ja-JP" altLang="en-US" dirty="0" smtClean="0">
                <a:solidFill>
                  <a:schemeClr val="tx1"/>
                </a:solidFill>
              </a:rPr>
              <a:t>　かぞく　</a:t>
            </a:r>
            <a:r>
              <a:rPr lang="ja-JP" altLang="en-US" dirty="0" smtClean="0">
                <a:solidFill>
                  <a:srgbClr val="FF0000"/>
                </a:solidFill>
              </a:rPr>
              <a:t>と</a:t>
            </a:r>
            <a:r>
              <a:rPr lang="ja-JP" altLang="en-US" dirty="0" smtClean="0">
                <a:solidFill>
                  <a:schemeClr val="tx1"/>
                </a:solidFill>
              </a:rPr>
              <a:t>　えいが　</a:t>
            </a:r>
            <a:r>
              <a:rPr lang="ja-JP" altLang="en-US" dirty="0" smtClean="0">
                <a:solidFill>
                  <a:srgbClr val="FF0000"/>
                </a:solidFill>
              </a:rPr>
              <a:t>を</a:t>
            </a:r>
            <a:r>
              <a:rPr lang="ja-JP" altLang="en-US" dirty="0" smtClean="0">
                <a:solidFill>
                  <a:schemeClr val="tx1"/>
                </a:solidFill>
              </a:rPr>
              <a:t>　みました。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５．</a:t>
            </a:r>
            <a:r>
              <a:rPr lang="en-US" altLang="ja-JP" dirty="0" smtClean="0">
                <a:solidFill>
                  <a:schemeClr val="tx1"/>
                </a:solidFill>
              </a:rPr>
              <a:t>A:</a:t>
            </a:r>
            <a:r>
              <a:rPr lang="ja-JP" altLang="en-US" dirty="0" smtClean="0">
                <a:solidFill>
                  <a:schemeClr val="tx1"/>
                </a:solidFill>
              </a:rPr>
              <a:t>　きのう、なにを　しましたか。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　</a:t>
            </a:r>
            <a:r>
              <a:rPr lang="en-US" altLang="ja-JP" dirty="0" smtClean="0">
                <a:solidFill>
                  <a:schemeClr val="tx1"/>
                </a:solidFill>
              </a:rPr>
              <a:t>B:</a:t>
            </a:r>
            <a:r>
              <a:rPr lang="ja-JP" altLang="en-US" dirty="0" smtClean="0">
                <a:solidFill>
                  <a:schemeClr val="tx1"/>
                </a:solidFill>
              </a:rPr>
              <a:t>　ともだちの　いえ　へ　いきました。</a:t>
            </a:r>
            <a:r>
              <a:rPr lang="ja-JP" altLang="en-US" dirty="0" smtClean="0">
                <a:solidFill>
                  <a:srgbClr val="FF0000"/>
                </a:solidFill>
              </a:rPr>
              <a:t>それから</a:t>
            </a:r>
            <a:r>
              <a:rPr lang="ja-JP" altLang="en-US" dirty="0" smtClean="0">
                <a:solidFill>
                  <a:schemeClr val="tx1"/>
                </a:solidFill>
              </a:rPr>
              <a:t>、ゲームをしました。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　</a:t>
            </a:r>
            <a:r>
              <a:rPr lang="en-US" altLang="ja-JP" dirty="0" smtClean="0">
                <a:solidFill>
                  <a:schemeClr val="tx1"/>
                </a:solidFill>
              </a:rPr>
              <a:t>A:</a:t>
            </a:r>
            <a:r>
              <a:rPr lang="ja-JP" altLang="en-US" dirty="0" smtClean="0">
                <a:solidFill>
                  <a:schemeClr val="tx1"/>
                </a:solidFill>
              </a:rPr>
              <a:t>　そうですか。</a:t>
            </a:r>
            <a:r>
              <a:rPr lang="ja-JP" altLang="en-US" dirty="0" smtClean="0">
                <a:solidFill>
                  <a:srgbClr val="FF0000"/>
                </a:solidFill>
              </a:rPr>
              <a:t>どのくらい　しましたか</a:t>
            </a:r>
            <a:r>
              <a:rPr lang="ja-JP" altLang="en-US" dirty="0" smtClean="0">
                <a:solidFill>
                  <a:schemeClr val="tx1"/>
                </a:solidFill>
              </a:rPr>
              <a:t>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　</a:t>
            </a:r>
            <a:r>
              <a:rPr lang="en-US" altLang="ja-JP" dirty="0" smtClean="0">
                <a:solidFill>
                  <a:schemeClr val="tx1"/>
                </a:solidFill>
              </a:rPr>
              <a:t>B:</a:t>
            </a:r>
            <a:r>
              <a:rPr lang="ja-JP" altLang="en-US" dirty="0" smtClean="0">
                <a:solidFill>
                  <a:schemeClr val="tx1"/>
                </a:solidFill>
              </a:rPr>
              <a:t>　３じかんくらい　しました。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37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2"/>
  <p:tag name="MMPROD_UIDATA" val="&lt;database version=&quot;9.0&quot;&gt;&lt;object type=&quot;1&quot; unique_id=&quot;10001&quot;&gt;&lt;object type=&quot;2&quot; unique_id=&quot;19062&quot;&gt;&lt;object type=&quot;3&quot; unique_id=&quot;19063&quot;&gt;&lt;property id=&quot;20148&quot; value=&quot;5&quot;/&gt;&lt;property id=&quot;20300&quot; value=&quot;Slide 1&quot;/&gt;&lt;property id=&quot;20307&quot; value=&quot;265&quot;/&gt;&lt;/object&gt;&lt;object type=&quot;3&quot; unique_id=&quot;19064&quot;&gt;&lt;property id=&quot;20148&quot; value=&quot;5&quot;/&gt;&lt;property id=&quot;20300&quot; value=&quot;Slide 7&quot;/&gt;&lt;property id=&quot;20307&quot; value=&quot;274&quot;/&gt;&lt;/object&gt;&lt;object type=&quot;3&quot; unique_id=&quot;19065&quot;&gt;&lt;property id=&quot;20148&quot; value=&quot;5&quot;/&gt;&lt;property id=&quot;20300&quot; value=&quot;Slide 8&quot;/&gt;&lt;property id=&quot;20307&quot; value=&quot;289&quot;/&gt;&lt;/object&gt;&lt;object type=&quot;3&quot; unique_id=&quot;19131&quot;&gt;&lt;property id=&quot;20148&quot; value=&quot;5&quot;/&gt;&lt;property id=&quot;20300&quot; value=&quot;Slide 2&quot;/&gt;&lt;property id=&quot;20307&quot; value=&quot;290&quot;/&gt;&lt;/object&gt;&lt;object type=&quot;3&quot; unique_id=&quot;19132&quot;&gt;&lt;property id=&quot;20148&quot; value=&quot;5&quot;/&gt;&lt;property id=&quot;20300&quot; value=&quot;Slide 16&quot;/&gt;&lt;property id=&quot;20307&quot; value=&quot;291&quot;/&gt;&lt;/object&gt;&lt;object type=&quot;3&quot; unique_id=&quot;19161&quot;&gt;&lt;property id=&quot;20148&quot; value=&quot;5&quot;/&gt;&lt;property id=&quot;20300&quot; value=&quot;Slide 5&quot;/&gt;&lt;property id=&quot;20307&quot; value=&quot;293&quot;/&gt;&lt;/object&gt;&lt;object type=&quot;3&quot; unique_id=&quot;19162&quot;&gt;&lt;property id=&quot;20148&quot; value=&quot;5&quot;/&gt;&lt;property id=&quot;20300&quot; value=&quot;Slide 4&quot;/&gt;&lt;property id=&quot;20307&quot; value=&quot;292&quot;/&gt;&lt;/object&gt;&lt;object type=&quot;3&quot; unique_id=&quot;19236&quot;&gt;&lt;property id=&quot;20148&quot; value=&quot;5&quot;/&gt;&lt;property id=&quot;20300&quot; value=&quot;Slide 6&quot;/&gt;&lt;property id=&quot;20307&quot; value=&quot;294&quot;/&gt;&lt;/object&gt;&lt;object type=&quot;3&quot; unique_id=&quot;19358&quot;&gt;&lt;property id=&quot;20148&quot; value=&quot;5&quot;/&gt;&lt;property id=&quot;20300&quot; value=&quot;Slide 9&quot;/&gt;&lt;property id=&quot;20307&quot; value=&quot;295&quot;/&gt;&lt;/object&gt;&lt;object type=&quot;3&quot; unique_id=&quot;19359&quot;&gt;&lt;property id=&quot;20148&quot; value=&quot;5&quot;/&gt;&lt;property id=&quot;20300&quot; value=&quot;Slide 10&quot;/&gt;&lt;property id=&quot;20307&quot; value=&quot;296&quot;/&gt;&lt;/object&gt;&lt;object type=&quot;3&quot; unique_id=&quot;19360&quot;&gt;&lt;property id=&quot;20148&quot; value=&quot;5&quot;/&gt;&lt;property id=&quot;20300&quot; value=&quot;Slide 11&quot;/&gt;&lt;property id=&quot;20307&quot; value=&quot;297&quot;/&gt;&lt;/object&gt;&lt;object type=&quot;3&quot; unique_id=&quot;19361&quot;&gt;&lt;property id=&quot;20148&quot; value=&quot;5&quot;/&gt;&lt;property id=&quot;20300&quot; value=&quot;Slide 12&quot;/&gt;&lt;property id=&quot;20307&quot; value=&quot;298&quot;/&gt;&lt;/object&gt;&lt;object type=&quot;3&quot; unique_id=&quot;19362&quot;&gt;&lt;property id=&quot;20148&quot; value=&quot;5&quot;/&gt;&lt;property id=&quot;20300&quot; value=&quot;Slide 13&quot;/&gt;&lt;property id=&quot;20307&quot; value=&quot;299&quot;/&gt;&lt;/object&gt;&lt;object type=&quot;3&quot; unique_id=&quot;19528&quot;&gt;&lt;property id=&quot;20148&quot; value=&quot;5&quot;/&gt;&lt;property id=&quot;20300&quot; value=&quot;Slide 14&quot;/&gt;&lt;property id=&quot;20307&quot; value=&quot;300&quot;/&gt;&lt;/object&gt;&lt;object type=&quot;3&quot; unique_id=&quot;19529&quot;&gt;&lt;property id=&quot;20148&quot; value=&quot;5&quot;/&gt;&lt;property id=&quot;20300&quot; value=&quot;Slide 15&quot;/&gt;&lt;property id=&quot;20307&quot; value=&quot;301&quot;/&gt;&lt;/object&gt;&lt;object type=&quot;3&quot; unique_id=&quot;19531&quot;&gt;&lt;property id=&quot;20148&quot; value=&quot;5&quot;/&gt;&lt;property id=&quot;20300&quot; value=&quot;Slide 17&quot;/&gt;&lt;property id=&quot;20307&quot; value=&quot;303&quot;/&gt;&lt;/object&gt;&lt;object type=&quot;3&quot; unique_id=&quot;19779&quot;&gt;&lt;property id=&quot;20148&quot; value=&quot;5&quot;/&gt;&lt;property id=&quot;20300&quot; value=&quot;Slide 18&quot;/&gt;&lt;property id=&quot;20307&quot; value=&quot;304&quot;/&gt;&lt;/object&gt;&lt;object type=&quot;3&quot; unique_id=&quot;19780&quot;&gt;&lt;property id=&quot;20148&quot; value=&quot;5&quot;/&gt;&lt;property id=&quot;20300&quot; value=&quot;Slide 20&quot;/&gt;&lt;property id=&quot;20307&quot; value=&quot;305&quot;/&gt;&lt;/object&gt;&lt;object type=&quot;3&quot; unique_id=&quot;19781&quot;&gt;&lt;property id=&quot;20148&quot; value=&quot;5&quot;/&gt;&lt;property id=&quot;20300&quot; value=&quot;Slide 21&quot;/&gt;&lt;property id=&quot;20307&quot; value=&quot;306&quot;/&gt;&lt;/object&gt;&lt;object type=&quot;3&quot; unique_id=&quot;19782&quot;&gt;&lt;property id=&quot;20148&quot; value=&quot;5&quot;/&gt;&lt;property id=&quot;20300&quot; value=&quot;Slide 22&quot;/&gt;&lt;property id=&quot;20307&quot; value=&quot;307&quot;/&gt;&lt;/object&gt;&lt;object type=&quot;3&quot; unique_id=&quot;19783&quot;&gt;&lt;property id=&quot;20148&quot; value=&quot;5&quot;/&gt;&lt;property id=&quot;20300&quot; value=&quot;Slide 23&quot;/&gt;&lt;property id=&quot;20307&quot; value=&quot;308&quot;/&gt;&lt;/object&gt;&lt;object type=&quot;3&quot; unique_id=&quot;19857&quot;&gt;&lt;property id=&quot;20148&quot; value=&quot;5&quot;/&gt;&lt;property id=&quot;20300&quot; value=&quot;Slide 19&quot;/&gt;&lt;property id=&quot;20307&quot; value=&quot;309&quot;/&gt;&lt;/object&gt;&lt;object type=&quot;3&quot; unique_id=&quot;20897&quot;&gt;&lt;property id=&quot;20148&quot; value=&quot;5&quot;/&gt;&lt;property id=&quot;20300&quot; value=&quot;Slide 24&quot;/&gt;&lt;property id=&quot;20307&quot; value=&quot;310&quot;/&gt;&lt;/object&gt;&lt;object type=&quot;3&quot; unique_id=&quot;20976&quot;&gt;&lt;property id=&quot;20148&quot; value=&quot;5&quot;/&gt;&lt;property id=&quot;20300&quot; value=&quot;Slide 25&quot;/&gt;&lt;property id=&quot;20307&quot; value=&quot;311&quot;/&gt;&lt;/object&gt;&lt;object type=&quot;3&quot; unique_id=&quot;21112&quot;&gt;&lt;property id=&quot;20148&quot; value=&quot;5&quot;/&gt;&lt;property id=&quot;20300&quot; value=&quot;Slide 3&quot;/&gt;&lt;property id=&quot;20307&quot; value=&quot;312&quot;/&gt;&lt;/object&gt;&lt;/object&gt;&lt;object type=&quot;8&quot; unique_id=&quot;1907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3149403-D037-43A9-A21D-FD77B99076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0</TotalTime>
  <Words>2003</Words>
  <Application>Microsoft Office PowerPoint</Application>
  <PresentationFormat>Widescreen</PresentationFormat>
  <Paragraphs>507</Paragraphs>
  <Slides>40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7" baseType="lpstr">
      <vt:lpstr>Euphemia</vt:lpstr>
      <vt:lpstr>HGｺﾞｼｯｸM</vt:lpstr>
      <vt:lpstr>HG丸ｺﾞｼｯｸM-PRO</vt:lpstr>
      <vt:lpstr>HG丸ｺﾞｼｯｸM-PRO</vt:lpstr>
      <vt:lpstr>HGPSoeiKakupoptai</vt:lpstr>
      <vt:lpstr>HGSeikaishotaiPRO</vt:lpstr>
      <vt:lpstr>HGSoeiKakupoptai</vt:lpstr>
      <vt:lpstr>Kozuka Mincho Pro H</vt:lpstr>
      <vt:lpstr>ＭＳ Ｐゴシック</vt:lpstr>
      <vt:lpstr>NtMotoyaKyotai</vt:lpstr>
      <vt:lpstr>Arial</vt:lpstr>
      <vt:lpstr>Corbel</vt:lpstr>
      <vt:lpstr>Tahoma</vt:lpstr>
      <vt:lpstr>Times New Roman</vt:lpstr>
      <vt:lpstr>Wingdings</vt:lpstr>
      <vt:lpstr>Wingdings 2</vt:lpstr>
      <vt:lpstr>Banded Design Blue 16x9</vt:lpstr>
      <vt:lpstr>PowerPoint Presentation</vt:lpstr>
      <vt:lpstr>PowerPoint Presentation</vt:lpstr>
      <vt:lpstr>Cách diễn đạt làm gì cùng với 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Cách hỏi tại sao? Và cách nói lý 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2014-12-10T05:37:18Z</dcterms:created>
  <dcterms:modified xsi:type="dcterms:W3CDTF">2021-09-30T10:42:36Z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TC034172719991</vt:lpwstr>
  </property>
</Properties>
</file>