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45"/>
  </p:notesMasterIdLst>
  <p:sldIdLst>
    <p:sldId id="256" r:id="rId3"/>
    <p:sldId id="259" r:id="rId4"/>
    <p:sldId id="258" r:id="rId5"/>
    <p:sldId id="265" r:id="rId6"/>
    <p:sldId id="257" r:id="rId7"/>
    <p:sldId id="294" r:id="rId8"/>
    <p:sldId id="264" r:id="rId9"/>
    <p:sldId id="291" r:id="rId10"/>
    <p:sldId id="306" r:id="rId11"/>
    <p:sldId id="266" r:id="rId12"/>
    <p:sldId id="292" r:id="rId13"/>
    <p:sldId id="293" r:id="rId14"/>
    <p:sldId id="295" r:id="rId15"/>
    <p:sldId id="267" r:id="rId16"/>
    <p:sldId id="273" r:id="rId17"/>
    <p:sldId id="290" r:id="rId18"/>
    <p:sldId id="261" r:id="rId19"/>
    <p:sldId id="282" r:id="rId20"/>
    <p:sldId id="307" r:id="rId21"/>
    <p:sldId id="298" r:id="rId22"/>
    <p:sldId id="283" r:id="rId23"/>
    <p:sldId id="287" r:id="rId24"/>
    <p:sldId id="289" r:id="rId25"/>
    <p:sldId id="299" r:id="rId26"/>
    <p:sldId id="301" r:id="rId27"/>
    <p:sldId id="284" r:id="rId28"/>
    <p:sldId id="296" r:id="rId29"/>
    <p:sldId id="297" r:id="rId30"/>
    <p:sldId id="286" r:id="rId31"/>
    <p:sldId id="285" r:id="rId32"/>
    <p:sldId id="309" r:id="rId33"/>
    <p:sldId id="300" r:id="rId34"/>
    <p:sldId id="308" r:id="rId35"/>
    <p:sldId id="260" r:id="rId36"/>
    <p:sldId id="304" r:id="rId37"/>
    <p:sldId id="274" r:id="rId38"/>
    <p:sldId id="302" r:id="rId39"/>
    <p:sldId id="310" r:id="rId40"/>
    <p:sldId id="303" r:id="rId41"/>
    <p:sldId id="305" r:id="rId42"/>
    <p:sldId id="311" r:id="rId43"/>
    <p:sldId id="277" r:id="rId44"/>
  </p:sldIdLst>
  <p:sldSz cx="9144000" cy="5143500" type="screen16x9"/>
  <p:notesSz cx="6858000" cy="9144000"/>
  <p:custDataLst>
    <p:tags r:id="rId46"/>
  </p:custDataLst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87621" autoAdjust="0"/>
  </p:normalViewPr>
  <p:slideViewPr>
    <p:cSldViewPr>
      <p:cViewPr varScale="1">
        <p:scale>
          <a:sx n="116" d="100"/>
          <a:sy n="116" d="100"/>
        </p:scale>
        <p:origin x="60" y="13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81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78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63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37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1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6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4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55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61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43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33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89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63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36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8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11/17/2021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11/17/2021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kumimoji="0" lang="en-US" smtClean="0"/>
              <a:pPr/>
              <a:t>11/17/2021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kumimoji="0" lang="en-US" smtClean="0"/>
              <a:pPr/>
              <a:t>11/17/2021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kumimoji="0" lang="en-US" smtClean="0"/>
              <a:pPr/>
              <a:t>11/17/2021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kumimoji="0" lang="en-US" smtClean="0"/>
              <a:pPr/>
              <a:t>11/17/2021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kumimoji="0" lang="en-US" smtClean="0"/>
              <a:pPr/>
              <a:t>11/17/2021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kumimoji="0" lang="en-US" smtClean="0"/>
              <a:pPr/>
              <a:t>11/17/2021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kumimoji="0" lang="en-US" smtClean="0"/>
              <a:pPr/>
              <a:t>11/17/2021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11/17/2021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b="0" i="0" u="none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71600" y="114300"/>
            <a:ext cx="6858000" cy="29908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一緒に</a:t>
            </a:r>
            <a:endParaRPr lang="en-US" sz="13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549915" y="3237497"/>
            <a:ext cx="2501370" cy="7817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第</a:t>
            </a:r>
            <a:r>
              <a:rPr lang="ja-JP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６</a:t>
            </a:r>
            <a:r>
              <a:rPr lang="ja-JP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課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15198" y="4542535"/>
            <a:ext cx="3779454" cy="55127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SoeiKakupoptai" panose="040B0A09000000000000" pitchFamily="49" charset="-128"/>
                <a:ea typeface="HGSoeiKakupoptai" panose="040B0A09000000000000" pitchFamily="49" charset="-128"/>
              </a:rPr>
              <a:t>『</a:t>
            </a:r>
            <a:r>
              <a:rPr lang="ja-JP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SoeiKakupoptai" panose="040B0A09000000000000" pitchFamily="49" charset="-128"/>
                <a:ea typeface="HGSoeiKakupoptai" panose="040B0A09000000000000" pitchFamily="49" charset="-128"/>
              </a:rPr>
              <a:t>できる日本語</a:t>
            </a:r>
            <a:r>
              <a:rPr lang="en-US" altLang="ja-JP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SoeiKakupoptai" panose="040B0A09000000000000" pitchFamily="49" charset="-128"/>
                <a:ea typeface="HGSoeiKakupoptai" panose="040B0A09000000000000" pitchFamily="49" charset="-128"/>
              </a:rPr>
              <a:t>』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90800" y="285750"/>
            <a:ext cx="2667000" cy="533400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ja-JP" altLang="en-US" sz="4400" b="1" dirty="0" smtClean="0">
                <a:ln/>
                <a:solidFill>
                  <a:schemeClr val="accent4"/>
                </a:solidFill>
                <a:latin typeface="HGSSoeiKakupoptai" panose="040B0A00000000000000" pitchFamily="50" charset="-128"/>
                <a:ea typeface="HGSSoeiKakupoptai" panose="040B0A00000000000000" pitchFamily="50" charset="-128"/>
              </a:rPr>
              <a:t>いっしょ</a:t>
            </a:r>
            <a:endParaRPr lang="en-US" sz="4400" b="1" dirty="0">
              <a:ln/>
              <a:solidFill>
                <a:schemeClr val="accent4"/>
              </a:solidFill>
              <a:latin typeface="HGSSoeiKakupoptai" panose="040B0A00000000000000" pitchFamily="50" charset="-128"/>
              <a:ea typeface="HGSSoeiKakupoptai" panose="040B0A00000000000000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"/>
          <p:cNvSpPr txBox="1">
            <a:spLocks noChangeArrowheads="1"/>
          </p:cNvSpPr>
          <p:nvPr/>
        </p:nvSpPr>
        <p:spPr bwMode="auto">
          <a:xfrm>
            <a:off x="1679893" y="4593110"/>
            <a:ext cx="4406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 ở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đốc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tiệc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 rot="201608">
            <a:off x="6019800" y="209550"/>
            <a:ext cx="2667000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あります</a:t>
            </a:r>
            <a:endParaRPr lang="en-US" sz="36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057400" y="1421612"/>
            <a:ext cx="50250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phố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siêu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733744" y="1347175"/>
            <a:ext cx="6267256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私の町に　スーパーが　ありません。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438400" y="1172884"/>
            <a:ext cx="76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まち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19251">
            <a:off x="47344" y="807758"/>
            <a:ext cx="1639055" cy="12277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https://encrypted-tbn3.gstatic.com/images?q=tbn:ANd9GcT43F7cbSu0_j0nPGkThPPTtP-9RsREBz5uzcTfqkBp9haXydY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1456">
            <a:off x="265527" y="2179270"/>
            <a:ext cx="1638300" cy="9497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381056" y="2319520"/>
            <a:ext cx="50250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 Hải Phòng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ô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1426703" y="4549350"/>
            <a:ext cx="733104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今晩　社長の家で　パーティーが　あります。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1417788" y="4352954"/>
            <a:ext cx="30105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こんばん　しゃちょう　うち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31811">
            <a:off x="6822180" y="2804837"/>
            <a:ext cx="2033151" cy="1267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3"/>
          <p:cNvSpPr txBox="1">
            <a:spLocks noChangeArrowheads="1"/>
          </p:cNvSpPr>
          <p:nvPr/>
        </p:nvSpPr>
        <p:spPr bwMode="auto">
          <a:xfrm rot="21388333">
            <a:off x="7822695" y="3969756"/>
            <a:ext cx="11344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1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Party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438714">
            <a:off x="4756696" y="2729708"/>
            <a:ext cx="1776121" cy="1440869"/>
          </a:xfrm>
          <a:prstGeom prst="rect">
            <a:avLst/>
          </a:prstGeom>
        </p:spPr>
      </p:pic>
      <p:sp>
        <p:nvSpPr>
          <p:cNvPr id="14" name="TextBox 3"/>
          <p:cNvSpPr txBox="1">
            <a:spLocks noChangeArrowheads="1"/>
          </p:cNvSpPr>
          <p:nvPr/>
        </p:nvSpPr>
        <p:spPr bwMode="auto">
          <a:xfrm rot="21388333">
            <a:off x="5271145" y="3969754"/>
            <a:ext cx="11344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1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Meeting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326567">
            <a:off x="2073762" y="2926652"/>
            <a:ext cx="2219345" cy="1353259"/>
          </a:xfrm>
          <a:prstGeom prst="rect">
            <a:avLst/>
          </a:prstGeom>
        </p:spPr>
      </p:pic>
      <p:sp>
        <p:nvSpPr>
          <p:cNvPr id="16" name="TextBox 3"/>
          <p:cNvSpPr txBox="1">
            <a:spLocks noChangeArrowheads="1"/>
          </p:cNvSpPr>
          <p:nvPr/>
        </p:nvSpPr>
        <p:spPr bwMode="auto">
          <a:xfrm rot="21388333">
            <a:off x="2507858" y="4088437"/>
            <a:ext cx="1627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1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Football match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1364994" y="2249952"/>
            <a:ext cx="701040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ハイフォンに　自動車工場が　あります。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3805175" y="2058898"/>
            <a:ext cx="24479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じどうしゃこうじょう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18244" y="1259599"/>
            <a:ext cx="8225756" cy="17001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【Place】</a:t>
            </a:r>
            <a:r>
              <a:rPr lang="ja-JP" altLang="en-US" sz="4000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で　～が　あります。</a:t>
            </a:r>
            <a:endParaRPr lang="en-US" sz="40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431723" y="1449908"/>
            <a:ext cx="914400" cy="10787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3"/>
          <p:cNvSpPr txBox="1">
            <a:spLocks noChangeArrowheads="1"/>
          </p:cNvSpPr>
          <p:nvPr/>
        </p:nvSpPr>
        <p:spPr bwMode="auto">
          <a:xfrm>
            <a:off x="1953591" y="4602800"/>
            <a:ext cx="4406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mai ở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họp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1584355" y="4574677"/>
            <a:ext cx="641664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明日　会社で　会議が　あります。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1601771" y="4402623"/>
            <a:ext cx="36867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あした　　かいしゃ　　　かいぎ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38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" grpId="0" animBg="1"/>
      <p:bldP spid="3" grpId="0"/>
      <p:bldP spid="4" grpId="0" animBg="1"/>
      <p:bldP spid="5" grpId="0"/>
      <p:bldP spid="8" grpId="0"/>
      <p:bldP spid="9" grpId="0" animBg="1"/>
      <p:bldP spid="9" grpId="1" animBg="1"/>
      <p:bldP spid="10" grpId="0"/>
      <p:bldP spid="10" grpId="1"/>
      <p:bldP spid="12" grpId="0"/>
      <p:bldP spid="14" grpId="0"/>
      <p:bldP spid="16" grpId="0"/>
      <p:bldP spid="20" grpId="0" animBg="1"/>
      <p:bldP spid="21" grpId="0"/>
      <p:bldP spid="17" grpId="0" animBg="1"/>
      <p:bldP spid="15" grpId="0" animBg="1"/>
      <p:bldP spid="22" grpId="0"/>
      <p:bldP spid="24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dirty="0" smtClean="0"/>
              <a:t>Place</a:t>
            </a:r>
            <a:r>
              <a:rPr lang="ja-JP" altLang="en-US" dirty="0" smtClean="0">
                <a:solidFill>
                  <a:srgbClr val="FF0000"/>
                </a:solidFill>
              </a:rPr>
              <a:t>に</a:t>
            </a:r>
            <a:r>
              <a:rPr lang="ja-JP" altLang="en-US" dirty="0" smtClean="0"/>
              <a:t>　</a:t>
            </a:r>
            <a:r>
              <a:rPr lang="en-US" altLang="ja-JP" dirty="0" smtClean="0"/>
              <a:t>N</a:t>
            </a:r>
            <a:r>
              <a:rPr lang="ja-JP" altLang="en-US" dirty="0" smtClean="0"/>
              <a:t>が　あります。</a:t>
            </a:r>
            <a:endParaRPr lang="en-US" altLang="ja-JP" dirty="0" smtClean="0"/>
          </a:p>
          <a:p>
            <a:endParaRPr lang="en-US" dirty="0"/>
          </a:p>
          <a:p>
            <a:r>
              <a:rPr lang="ja-JP" altLang="en-US" dirty="0" smtClean="0"/>
              <a:t>わたしのまち</a:t>
            </a:r>
            <a:r>
              <a:rPr lang="ja-JP" altLang="en-US" dirty="0" smtClean="0">
                <a:solidFill>
                  <a:srgbClr val="FF0000"/>
                </a:solidFill>
              </a:rPr>
              <a:t>に</a:t>
            </a:r>
            <a:r>
              <a:rPr lang="ja-JP" altLang="en-US" dirty="0" smtClean="0"/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きょうかい</a:t>
            </a:r>
            <a:r>
              <a:rPr lang="ja-JP" altLang="en-US" dirty="0" smtClean="0"/>
              <a:t>が　あります。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Place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 smtClean="0"/>
              <a:t>　</a:t>
            </a:r>
            <a:r>
              <a:rPr lang="en-US" altLang="ja-JP" dirty="0" smtClean="0"/>
              <a:t>N</a:t>
            </a:r>
            <a:r>
              <a:rPr lang="ja-JP" altLang="en-US" dirty="0" smtClean="0"/>
              <a:t>が　あります。</a:t>
            </a:r>
            <a:endParaRPr lang="en-US" altLang="ja-JP" dirty="0" smtClean="0"/>
          </a:p>
          <a:p>
            <a:r>
              <a:rPr lang="ja-JP" altLang="en-US" dirty="0" smtClean="0"/>
              <a:t>らいしゅう　ハノイ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 smtClean="0"/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サッカーのしあい</a:t>
            </a:r>
            <a:r>
              <a:rPr lang="ja-JP" altLang="en-US" dirty="0" smtClean="0"/>
              <a:t>が　あります。</a:t>
            </a:r>
            <a:endParaRPr lang="en-US" altLang="ja-JP" dirty="0" smtClean="0"/>
          </a:p>
          <a:p>
            <a:r>
              <a:rPr lang="ja-JP" altLang="en-US" dirty="0" smtClean="0"/>
              <a:t>こんばん、私のいえで　パーティーがああります。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9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えいがの　チケットが　</a:t>
            </a:r>
            <a:r>
              <a:rPr lang="ja-JP" altLang="en-US" dirty="0" smtClean="0">
                <a:solidFill>
                  <a:srgbClr val="FF0000"/>
                </a:solidFill>
              </a:rPr>
              <a:t>２まい</a:t>
            </a:r>
            <a:r>
              <a:rPr lang="ja-JP" altLang="en-US" dirty="0" smtClean="0"/>
              <a:t>　あります。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ja-JP" altLang="en-US" dirty="0" smtClean="0"/>
              <a:t>おんがくの</a:t>
            </a:r>
            <a:r>
              <a:rPr lang="en-US" altLang="ja-JP" dirty="0" smtClean="0"/>
              <a:t>CD</a:t>
            </a:r>
            <a:r>
              <a:rPr lang="ja-JP" altLang="en-US" dirty="0" smtClean="0"/>
              <a:t>が　３まい　あります。</a:t>
            </a:r>
            <a:endParaRPr lang="en-US" altLang="ja-JP" dirty="0" smtClean="0"/>
          </a:p>
          <a:p>
            <a:r>
              <a:rPr lang="ja-JP" altLang="en-US" dirty="0" smtClean="0"/>
              <a:t>おんがくの</a:t>
            </a:r>
            <a:r>
              <a:rPr lang="en-US" altLang="ja-JP" dirty="0" smtClean="0"/>
              <a:t>CD</a:t>
            </a:r>
            <a:r>
              <a:rPr lang="ja-JP" altLang="en-US" dirty="0" smtClean="0"/>
              <a:t>を　４まい　買いました。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765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85750"/>
            <a:ext cx="8229600" cy="4572000"/>
          </a:xfrm>
        </p:spPr>
        <p:txBody>
          <a:bodyPr>
            <a:normAutofit fontScale="32500" lnSpcReduction="20000"/>
          </a:bodyPr>
          <a:lstStyle/>
          <a:p>
            <a:pPr lvl="0"/>
            <a:r>
              <a:rPr lang="en-US" sz="4900" dirty="0" err="1"/>
              <a:t>Chủ</a:t>
            </a:r>
            <a:r>
              <a:rPr lang="en-US" sz="4900" dirty="0"/>
              <a:t> </a:t>
            </a:r>
            <a:r>
              <a:rPr lang="en-US" sz="4900" dirty="0" err="1"/>
              <a:t>nhật</a:t>
            </a:r>
            <a:r>
              <a:rPr lang="en-US" sz="4900" dirty="0"/>
              <a:t> </a:t>
            </a:r>
            <a:r>
              <a:rPr lang="en-US" sz="4900" dirty="0" err="1"/>
              <a:t>tuần</a:t>
            </a:r>
            <a:r>
              <a:rPr lang="en-US" sz="4900" dirty="0"/>
              <a:t> </a:t>
            </a:r>
            <a:r>
              <a:rPr lang="en-US" sz="4900" dirty="0" err="1"/>
              <a:t>này</a:t>
            </a:r>
            <a:r>
              <a:rPr lang="en-US" sz="4900" dirty="0"/>
              <a:t>, </a:t>
            </a:r>
            <a:r>
              <a:rPr lang="en-US" sz="4900" dirty="0" err="1"/>
              <a:t>cùng</a:t>
            </a:r>
            <a:r>
              <a:rPr lang="en-US" sz="4900" dirty="0"/>
              <a:t> </a:t>
            </a:r>
            <a:r>
              <a:rPr lang="en-US" sz="4900" dirty="0" err="1"/>
              <a:t>đi</a:t>
            </a:r>
            <a:r>
              <a:rPr lang="en-US" sz="4900" dirty="0"/>
              <a:t> </a:t>
            </a:r>
            <a:r>
              <a:rPr lang="en-US" sz="4900" dirty="0" err="1"/>
              <a:t>xem</a:t>
            </a:r>
            <a:r>
              <a:rPr lang="en-US" sz="4900" dirty="0"/>
              <a:t> </a:t>
            </a:r>
            <a:r>
              <a:rPr lang="en-US" sz="4900" dirty="0" err="1"/>
              <a:t>phim</a:t>
            </a:r>
            <a:r>
              <a:rPr lang="en-US" sz="4900" dirty="0"/>
              <a:t> </a:t>
            </a:r>
            <a:r>
              <a:rPr lang="en-US" sz="4900" dirty="0" err="1"/>
              <a:t>với</a:t>
            </a:r>
            <a:r>
              <a:rPr lang="en-US" sz="4900" dirty="0"/>
              <a:t> </a:t>
            </a:r>
            <a:r>
              <a:rPr lang="en-US" sz="4900" dirty="0" err="1"/>
              <a:t>tớ</a:t>
            </a:r>
            <a:r>
              <a:rPr lang="en-US" sz="4900" dirty="0"/>
              <a:t> </a:t>
            </a:r>
            <a:r>
              <a:rPr lang="en-US" sz="4900" dirty="0" err="1"/>
              <a:t>nhé</a:t>
            </a:r>
            <a:r>
              <a:rPr lang="en-US" sz="4900" dirty="0" smtClean="0"/>
              <a:t>. </a:t>
            </a:r>
            <a:r>
              <a:rPr lang="ja-JP" altLang="en-US" sz="4900" dirty="0" smtClean="0"/>
              <a:t>今週の日よう日一緒にえいがを見に行きませんか。</a:t>
            </a:r>
            <a:endParaRPr lang="en-US" sz="4900" dirty="0"/>
          </a:p>
          <a:p>
            <a:r>
              <a:rPr lang="en-US" sz="4900" dirty="0" err="1"/>
              <a:t>Chủ</a:t>
            </a:r>
            <a:r>
              <a:rPr lang="en-US" sz="4900" dirty="0"/>
              <a:t> </a:t>
            </a:r>
            <a:r>
              <a:rPr lang="en-US" sz="4900" dirty="0" err="1"/>
              <a:t>nhật</a:t>
            </a:r>
            <a:r>
              <a:rPr lang="en-US" sz="4900" dirty="0"/>
              <a:t> </a:t>
            </a:r>
            <a:r>
              <a:rPr lang="en-US" sz="4900" dirty="0" err="1"/>
              <a:t>tuần</a:t>
            </a:r>
            <a:r>
              <a:rPr lang="en-US" sz="4900" dirty="0"/>
              <a:t> </a:t>
            </a:r>
            <a:r>
              <a:rPr lang="en-US" sz="4900" dirty="0" err="1"/>
              <a:t>này</a:t>
            </a:r>
            <a:r>
              <a:rPr lang="en-US" sz="4900" dirty="0"/>
              <a:t> </a:t>
            </a:r>
            <a:r>
              <a:rPr lang="en-US" sz="4900" dirty="0" err="1"/>
              <a:t>thì</a:t>
            </a:r>
            <a:r>
              <a:rPr lang="en-US" sz="4900" dirty="0"/>
              <a:t> </a:t>
            </a:r>
            <a:r>
              <a:rPr lang="en-US" sz="4900" dirty="0" err="1"/>
              <a:t>không</a:t>
            </a:r>
            <a:r>
              <a:rPr lang="en-US" sz="4900" dirty="0"/>
              <a:t> </a:t>
            </a:r>
            <a:r>
              <a:rPr lang="en-US" sz="4900" dirty="0" err="1"/>
              <a:t>được</a:t>
            </a:r>
            <a:r>
              <a:rPr lang="en-US" sz="4900" dirty="0"/>
              <a:t> </a:t>
            </a:r>
            <a:r>
              <a:rPr lang="en-US" sz="4900" dirty="0" err="1"/>
              <a:t>rồi</a:t>
            </a:r>
            <a:r>
              <a:rPr lang="en-US" sz="4900" dirty="0"/>
              <a:t>. </a:t>
            </a:r>
            <a:r>
              <a:rPr lang="en-US" sz="4900" dirty="0" err="1"/>
              <a:t>Vì</a:t>
            </a:r>
            <a:r>
              <a:rPr lang="en-US" sz="4900" dirty="0"/>
              <a:t> </a:t>
            </a:r>
            <a:r>
              <a:rPr lang="en-US" sz="4900" dirty="0" err="1"/>
              <a:t>thứ</a:t>
            </a:r>
            <a:r>
              <a:rPr lang="en-US" sz="4900" dirty="0"/>
              <a:t> 2 </a:t>
            </a:r>
            <a:r>
              <a:rPr lang="en-US" sz="4900" dirty="0" err="1"/>
              <a:t>tôi</a:t>
            </a:r>
            <a:r>
              <a:rPr lang="en-US" sz="4900" dirty="0"/>
              <a:t> </a:t>
            </a:r>
            <a:r>
              <a:rPr lang="en-US" sz="4900" dirty="0" err="1"/>
              <a:t>có</a:t>
            </a:r>
            <a:r>
              <a:rPr lang="en-US" sz="4900" dirty="0"/>
              <a:t> </a:t>
            </a:r>
            <a:r>
              <a:rPr lang="en-US" sz="4900" dirty="0" err="1"/>
              <a:t>bài</a:t>
            </a:r>
            <a:r>
              <a:rPr lang="en-US" sz="4900" dirty="0"/>
              <a:t> </a:t>
            </a:r>
            <a:r>
              <a:rPr lang="en-US" sz="4900" dirty="0" err="1"/>
              <a:t>kiểm</a:t>
            </a:r>
            <a:r>
              <a:rPr lang="en-US" sz="4900" dirty="0"/>
              <a:t> </a:t>
            </a:r>
            <a:r>
              <a:rPr lang="en-US" sz="4900" dirty="0" err="1"/>
              <a:t>tra</a:t>
            </a:r>
            <a:r>
              <a:rPr lang="en-US" sz="4900" dirty="0" smtClean="0"/>
              <a:t>.</a:t>
            </a:r>
            <a:r>
              <a:rPr lang="ja-JP" altLang="en-US" sz="4900" dirty="0" smtClean="0"/>
              <a:t>　こんしゅうのにちようびはちょっと。げつようびに　テストがありますから。</a:t>
            </a:r>
            <a:endParaRPr lang="en-US" sz="4900" dirty="0"/>
          </a:p>
          <a:p>
            <a:pPr lvl="0"/>
            <a:r>
              <a:rPr lang="en-US" sz="4900" dirty="0" err="1"/>
              <a:t>Thứ</a:t>
            </a:r>
            <a:r>
              <a:rPr lang="en-US" sz="4900" dirty="0"/>
              <a:t> </a:t>
            </a:r>
            <a:r>
              <a:rPr lang="en-US" sz="4900" dirty="0" err="1"/>
              <a:t>bảy</a:t>
            </a:r>
            <a:r>
              <a:rPr lang="en-US" sz="4900" dirty="0"/>
              <a:t> </a:t>
            </a:r>
            <a:r>
              <a:rPr lang="en-US" sz="4900" dirty="0" err="1"/>
              <a:t>tuần</a:t>
            </a:r>
            <a:r>
              <a:rPr lang="en-US" sz="4900" dirty="0"/>
              <a:t> </a:t>
            </a:r>
            <a:r>
              <a:rPr lang="en-US" sz="4900" dirty="0" err="1"/>
              <a:t>sau</a:t>
            </a:r>
            <a:r>
              <a:rPr lang="en-US" sz="4900" dirty="0"/>
              <a:t> </a:t>
            </a:r>
            <a:r>
              <a:rPr lang="en-US" sz="4900" dirty="0" err="1"/>
              <a:t>cùng</a:t>
            </a:r>
            <a:r>
              <a:rPr lang="en-US" sz="4900" dirty="0"/>
              <a:t> </a:t>
            </a:r>
            <a:r>
              <a:rPr lang="en-US" sz="4900" dirty="0" err="1"/>
              <a:t>chơi</a:t>
            </a:r>
            <a:r>
              <a:rPr lang="en-US" sz="4900" dirty="0"/>
              <a:t> </a:t>
            </a:r>
            <a:r>
              <a:rPr lang="en-US" sz="4900" dirty="0" err="1"/>
              <a:t>bóng</a:t>
            </a:r>
            <a:r>
              <a:rPr lang="en-US" sz="4900" dirty="0"/>
              <a:t> </a:t>
            </a:r>
            <a:r>
              <a:rPr lang="en-US" sz="4900" dirty="0" err="1"/>
              <a:t>đá</a:t>
            </a:r>
            <a:r>
              <a:rPr lang="en-US" sz="4900" dirty="0"/>
              <a:t> </a:t>
            </a:r>
            <a:r>
              <a:rPr lang="en-US" sz="4900" dirty="0" err="1" smtClean="0"/>
              <a:t>nhé</a:t>
            </a:r>
            <a:r>
              <a:rPr lang="ja-JP" altLang="en-US" sz="4900" dirty="0" smtClean="0"/>
              <a:t>　らいしゅうの</a:t>
            </a:r>
            <a:endParaRPr lang="en-US" sz="4900" dirty="0"/>
          </a:p>
          <a:p>
            <a:r>
              <a:rPr lang="en-US" sz="4900" dirty="0"/>
              <a:t>Hay </a:t>
            </a:r>
            <a:r>
              <a:rPr lang="en-US" sz="4900" dirty="0" err="1"/>
              <a:t>quá</a:t>
            </a:r>
            <a:r>
              <a:rPr lang="en-US" sz="4900" dirty="0"/>
              <a:t> </a:t>
            </a:r>
            <a:r>
              <a:rPr lang="en-US" sz="4900" dirty="0" err="1"/>
              <a:t>nhỉ</a:t>
            </a:r>
            <a:r>
              <a:rPr lang="en-US" sz="4900" dirty="0"/>
              <a:t>. </a:t>
            </a:r>
            <a:r>
              <a:rPr lang="en-US" sz="4900" dirty="0" err="1"/>
              <a:t>Cùng</a:t>
            </a:r>
            <a:r>
              <a:rPr lang="en-US" sz="4900" dirty="0"/>
              <a:t> </a:t>
            </a:r>
            <a:r>
              <a:rPr lang="en-US" sz="4900" dirty="0" err="1"/>
              <a:t>đi</a:t>
            </a:r>
            <a:r>
              <a:rPr lang="en-US" sz="4900" dirty="0"/>
              <a:t> </a:t>
            </a:r>
            <a:r>
              <a:rPr lang="en-US" sz="4900" dirty="0" err="1"/>
              <a:t>xem</a:t>
            </a:r>
            <a:r>
              <a:rPr lang="en-US" sz="4900" dirty="0"/>
              <a:t> </a:t>
            </a:r>
            <a:r>
              <a:rPr lang="en-US" sz="4900" dirty="0" err="1"/>
              <a:t>thôi</a:t>
            </a:r>
            <a:r>
              <a:rPr lang="en-US" sz="4900" dirty="0"/>
              <a:t>.</a:t>
            </a:r>
          </a:p>
          <a:p>
            <a:pPr lvl="0"/>
            <a:r>
              <a:rPr lang="en-US" sz="4900" dirty="0" err="1"/>
              <a:t>Nghỉ</a:t>
            </a:r>
            <a:r>
              <a:rPr lang="en-US" sz="4900" dirty="0"/>
              <a:t> </a:t>
            </a:r>
            <a:r>
              <a:rPr lang="en-US" sz="4900" dirty="0" err="1"/>
              <a:t>hè</a:t>
            </a:r>
            <a:r>
              <a:rPr lang="en-US" sz="4900" dirty="0"/>
              <a:t>, </a:t>
            </a:r>
            <a:r>
              <a:rPr lang="en-US" sz="4900" dirty="0" err="1"/>
              <a:t>cùng</a:t>
            </a:r>
            <a:r>
              <a:rPr lang="en-US" sz="4900" dirty="0"/>
              <a:t> </a:t>
            </a:r>
            <a:r>
              <a:rPr lang="en-US" sz="4900" dirty="0" err="1"/>
              <a:t>đi</a:t>
            </a:r>
            <a:r>
              <a:rPr lang="en-US" sz="4900" dirty="0"/>
              <a:t> </a:t>
            </a:r>
            <a:r>
              <a:rPr lang="en-US" sz="4900" dirty="0" err="1"/>
              <a:t>leo</a:t>
            </a:r>
            <a:r>
              <a:rPr lang="en-US" sz="4900" dirty="0"/>
              <a:t> </a:t>
            </a:r>
            <a:r>
              <a:rPr lang="en-US" sz="4900" dirty="0" err="1"/>
              <a:t>núi</a:t>
            </a:r>
            <a:r>
              <a:rPr lang="en-US" sz="4900" dirty="0"/>
              <a:t> </a:t>
            </a:r>
            <a:r>
              <a:rPr lang="en-US" sz="4900" dirty="0" err="1"/>
              <a:t>nhé</a:t>
            </a:r>
            <a:endParaRPr lang="en-US" sz="4900" dirty="0"/>
          </a:p>
          <a:p>
            <a:r>
              <a:rPr lang="en-US" sz="4900" dirty="0" err="1"/>
              <a:t>Nghỉ</a:t>
            </a:r>
            <a:r>
              <a:rPr lang="en-US" sz="4900" dirty="0"/>
              <a:t> </a:t>
            </a:r>
            <a:r>
              <a:rPr lang="en-US" sz="4900" dirty="0" err="1"/>
              <a:t>hè</a:t>
            </a:r>
            <a:r>
              <a:rPr lang="en-US" sz="4900" dirty="0"/>
              <a:t> </a:t>
            </a:r>
            <a:r>
              <a:rPr lang="en-US" sz="4900" dirty="0" err="1"/>
              <a:t>tớ</a:t>
            </a:r>
            <a:r>
              <a:rPr lang="en-US" sz="4900" dirty="0"/>
              <a:t> </a:t>
            </a:r>
            <a:r>
              <a:rPr lang="en-US" sz="4900" dirty="0" err="1"/>
              <a:t>không</a:t>
            </a:r>
            <a:r>
              <a:rPr lang="en-US" sz="4900" dirty="0"/>
              <a:t> </a:t>
            </a:r>
            <a:r>
              <a:rPr lang="en-US" sz="4900" dirty="0" err="1"/>
              <a:t>đi</a:t>
            </a:r>
            <a:r>
              <a:rPr lang="en-US" sz="4900" dirty="0"/>
              <a:t> </a:t>
            </a:r>
            <a:r>
              <a:rPr lang="en-US" sz="4900" dirty="0" err="1"/>
              <a:t>được</a:t>
            </a:r>
            <a:r>
              <a:rPr lang="en-US" sz="4900" dirty="0"/>
              <a:t>. </a:t>
            </a:r>
            <a:r>
              <a:rPr lang="en-US" sz="4900" dirty="0" err="1"/>
              <a:t>Vì</a:t>
            </a:r>
            <a:r>
              <a:rPr lang="en-US" sz="4900" dirty="0"/>
              <a:t> </a:t>
            </a:r>
            <a:r>
              <a:rPr lang="en-US" sz="4900" dirty="0" err="1"/>
              <a:t>tớ</a:t>
            </a:r>
            <a:r>
              <a:rPr lang="en-US" sz="4900" dirty="0"/>
              <a:t> </a:t>
            </a:r>
            <a:r>
              <a:rPr lang="en-US" sz="4900" dirty="0" err="1"/>
              <a:t>phải</a:t>
            </a:r>
            <a:r>
              <a:rPr lang="en-US" sz="4900" dirty="0"/>
              <a:t> </a:t>
            </a:r>
            <a:r>
              <a:rPr lang="en-US" sz="4900" dirty="0" err="1"/>
              <a:t>làm</a:t>
            </a:r>
            <a:r>
              <a:rPr lang="en-US" sz="4900" dirty="0"/>
              <a:t> </a:t>
            </a:r>
            <a:r>
              <a:rPr lang="en-US" sz="4900" dirty="0" err="1"/>
              <a:t>thêm</a:t>
            </a:r>
            <a:r>
              <a:rPr lang="en-US" sz="4900" dirty="0"/>
              <a:t>.</a:t>
            </a:r>
          </a:p>
          <a:p>
            <a:pPr lvl="0"/>
            <a:r>
              <a:rPr lang="en-US" sz="4900" dirty="0" err="1"/>
              <a:t>Ngày</a:t>
            </a:r>
            <a:r>
              <a:rPr lang="en-US" sz="4900" dirty="0"/>
              <a:t> 20 </a:t>
            </a:r>
            <a:r>
              <a:rPr lang="en-US" sz="4900" dirty="0" err="1"/>
              <a:t>tháng</a:t>
            </a:r>
            <a:r>
              <a:rPr lang="en-US" sz="4900" dirty="0"/>
              <a:t> </a:t>
            </a:r>
            <a:r>
              <a:rPr lang="en-US" sz="4900" dirty="0" err="1"/>
              <a:t>này</a:t>
            </a:r>
            <a:r>
              <a:rPr lang="en-US" sz="4900" dirty="0"/>
              <a:t> </a:t>
            </a:r>
            <a:r>
              <a:rPr lang="en-US" sz="4900" dirty="0" err="1"/>
              <a:t>cùng</a:t>
            </a:r>
            <a:r>
              <a:rPr lang="en-US" sz="4900" dirty="0"/>
              <a:t> </a:t>
            </a:r>
            <a:r>
              <a:rPr lang="en-US" sz="4900" dirty="0" err="1"/>
              <a:t>đi</a:t>
            </a:r>
            <a:r>
              <a:rPr lang="en-US" sz="4900" dirty="0"/>
              <a:t> </a:t>
            </a:r>
            <a:r>
              <a:rPr lang="en-US" sz="4900" dirty="0" err="1"/>
              <a:t>đến</a:t>
            </a:r>
            <a:r>
              <a:rPr lang="en-US" sz="4900" dirty="0"/>
              <a:t> </a:t>
            </a:r>
            <a:r>
              <a:rPr lang="en-US" sz="4900" dirty="0" err="1"/>
              <a:t>buổi</a:t>
            </a:r>
            <a:r>
              <a:rPr lang="en-US" sz="4900" dirty="0"/>
              <a:t> </a:t>
            </a:r>
            <a:r>
              <a:rPr lang="en-US" sz="4900" dirty="0" err="1"/>
              <a:t>hòa</a:t>
            </a:r>
            <a:r>
              <a:rPr lang="en-US" sz="4900" dirty="0"/>
              <a:t> </a:t>
            </a:r>
            <a:r>
              <a:rPr lang="en-US" sz="4900" dirty="0" err="1"/>
              <a:t>nhạc</a:t>
            </a:r>
            <a:r>
              <a:rPr lang="en-US" sz="4900" dirty="0"/>
              <a:t> </a:t>
            </a:r>
            <a:r>
              <a:rPr lang="en-US" sz="4900" dirty="0" err="1"/>
              <a:t>nhé</a:t>
            </a:r>
            <a:r>
              <a:rPr lang="en-US" sz="4900" dirty="0"/>
              <a:t>.</a:t>
            </a:r>
          </a:p>
          <a:p>
            <a:pPr lvl="0"/>
            <a:r>
              <a:rPr lang="en-US" sz="4900" dirty="0" err="1"/>
              <a:t>Tối</a:t>
            </a:r>
            <a:r>
              <a:rPr lang="en-US" sz="4900" dirty="0"/>
              <a:t> nay, </a:t>
            </a:r>
            <a:r>
              <a:rPr lang="en-US" sz="4900" dirty="0" err="1"/>
              <a:t>cùng</a:t>
            </a:r>
            <a:r>
              <a:rPr lang="en-US" sz="4900" dirty="0"/>
              <a:t> </a:t>
            </a:r>
            <a:r>
              <a:rPr lang="en-US" sz="4900" dirty="0" err="1"/>
              <a:t>đi</a:t>
            </a:r>
            <a:r>
              <a:rPr lang="en-US" sz="4900" dirty="0"/>
              <a:t> </a:t>
            </a:r>
            <a:r>
              <a:rPr lang="en-US" sz="4900" dirty="0" err="1"/>
              <a:t>hát</a:t>
            </a:r>
            <a:r>
              <a:rPr lang="en-US" sz="4900" dirty="0"/>
              <a:t> karaoke </a:t>
            </a:r>
            <a:r>
              <a:rPr lang="en-US" sz="4900" dirty="0" err="1"/>
              <a:t>nhé</a:t>
            </a:r>
            <a:r>
              <a:rPr lang="en-US" sz="4900" dirty="0"/>
              <a:t>.</a:t>
            </a:r>
          </a:p>
          <a:p>
            <a:pPr lvl="0"/>
            <a:r>
              <a:rPr lang="en-US" sz="4900" dirty="0" err="1"/>
              <a:t>Thứ</a:t>
            </a:r>
            <a:r>
              <a:rPr lang="en-US" sz="4900" dirty="0"/>
              <a:t> 5 </a:t>
            </a:r>
            <a:r>
              <a:rPr lang="en-US" sz="4900" dirty="0" err="1"/>
              <a:t>tuần</a:t>
            </a:r>
            <a:r>
              <a:rPr lang="en-US" sz="4900" dirty="0"/>
              <a:t> </a:t>
            </a:r>
            <a:r>
              <a:rPr lang="en-US" sz="4900" dirty="0" err="1"/>
              <a:t>sau</a:t>
            </a:r>
            <a:r>
              <a:rPr lang="en-US" sz="4900" dirty="0"/>
              <a:t> </a:t>
            </a:r>
            <a:r>
              <a:rPr lang="en-US" sz="4900" dirty="0" err="1"/>
              <a:t>cùng</a:t>
            </a:r>
            <a:r>
              <a:rPr lang="en-US" sz="4900" dirty="0"/>
              <a:t> </a:t>
            </a:r>
            <a:r>
              <a:rPr lang="en-US" sz="4900" dirty="0" err="1"/>
              <a:t>đi</a:t>
            </a:r>
            <a:r>
              <a:rPr lang="en-US" sz="4900" dirty="0"/>
              <a:t> </a:t>
            </a:r>
            <a:r>
              <a:rPr lang="en-US" sz="4900" dirty="0" err="1"/>
              <a:t>đến</a:t>
            </a:r>
            <a:r>
              <a:rPr lang="en-US" sz="4900" dirty="0"/>
              <a:t> Yokohama </a:t>
            </a:r>
            <a:r>
              <a:rPr lang="en-US" sz="4900" dirty="0" err="1"/>
              <a:t>để</a:t>
            </a:r>
            <a:r>
              <a:rPr lang="en-US" sz="4900" dirty="0"/>
              <a:t> </a:t>
            </a:r>
            <a:r>
              <a:rPr lang="en-US" sz="4900" dirty="0" err="1"/>
              <a:t>xem</a:t>
            </a:r>
            <a:r>
              <a:rPr lang="en-US" sz="4900" dirty="0"/>
              <a:t> </a:t>
            </a:r>
            <a:r>
              <a:rPr lang="en-US" sz="4900" dirty="0" err="1"/>
              <a:t>trận</a:t>
            </a:r>
            <a:r>
              <a:rPr lang="en-US" sz="4900" dirty="0"/>
              <a:t> </a:t>
            </a:r>
            <a:r>
              <a:rPr lang="en-US" sz="4900" dirty="0" err="1"/>
              <a:t>đấu</a:t>
            </a:r>
            <a:r>
              <a:rPr lang="en-US" sz="4900" dirty="0"/>
              <a:t> </a:t>
            </a:r>
            <a:r>
              <a:rPr lang="en-US" sz="4900" dirty="0" err="1"/>
              <a:t>bóng</a:t>
            </a:r>
            <a:r>
              <a:rPr lang="en-US" sz="4900" dirty="0"/>
              <a:t> </a:t>
            </a:r>
            <a:r>
              <a:rPr lang="en-US" sz="4900" dirty="0" err="1"/>
              <a:t>chày</a:t>
            </a:r>
            <a:r>
              <a:rPr lang="en-US" sz="4900" dirty="0"/>
              <a:t> </a:t>
            </a:r>
            <a:r>
              <a:rPr lang="en-US" sz="4900" dirty="0" err="1"/>
              <a:t>nhé</a:t>
            </a:r>
            <a:r>
              <a:rPr lang="en-US" sz="4900" dirty="0"/>
              <a:t>.</a:t>
            </a:r>
          </a:p>
          <a:p>
            <a:pPr lvl="0"/>
            <a:r>
              <a:rPr lang="en-US" sz="4900" dirty="0" err="1"/>
              <a:t>Tháng</a:t>
            </a:r>
            <a:r>
              <a:rPr lang="en-US" sz="4900" dirty="0"/>
              <a:t> </a:t>
            </a:r>
            <a:r>
              <a:rPr lang="en-US" sz="4900" dirty="0" err="1"/>
              <a:t>sau</a:t>
            </a:r>
            <a:r>
              <a:rPr lang="en-US" sz="4900" dirty="0"/>
              <a:t> ở </a:t>
            </a:r>
            <a:r>
              <a:rPr lang="en-US" sz="4900" dirty="0" err="1"/>
              <a:t>Hà</a:t>
            </a:r>
            <a:r>
              <a:rPr lang="en-US" sz="4900" dirty="0"/>
              <a:t> </a:t>
            </a:r>
            <a:r>
              <a:rPr lang="en-US" sz="4900" dirty="0" err="1"/>
              <a:t>Nội</a:t>
            </a:r>
            <a:r>
              <a:rPr lang="en-US" sz="4900" dirty="0"/>
              <a:t> </a:t>
            </a:r>
            <a:r>
              <a:rPr lang="en-US" sz="4900" dirty="0" err="1"/>
              <a:t>có</a:t>
            </a:r>
            <a:r>
              <a:rPr lang="en-US" sz="4900" dirty="0"/>
              <a:t> </a:t>
            </a:r>
            <a:r>
              <a:rPr lang="en-US" sz="4900" dirty="0" err="1"/>
              <a:t>lễ</a:t>
            </a:r>
            <a:r>
              <a:rPr lang="en-US" sz="4900" dirty="0"/>
              <a:t> </a:t>
            </a:r>
            <a:r>
              <a:rPr lang="en-US" sz="4900" dirty="0" err="1"/>
              <a:t>hội</a:t>
            </a:r>
            <a:r>
              <a:rPr lang="en-US" sz="4900" dirty="0"/>
              <a:t>.</a:t>
            </a:r>
          </a:p>
          <a:p>
            <a:pPr lvl="0"/>
            <a:r>
              <a:rPr lang="en-US" sz="4900" dirty="0" err="1"/>
              <a:t>Cùng</a:t>
            </a:r>
            <a:r>
              <a:rPr lang="en-US" sz="4900" dirty="0"/>
              <a:t> </a:t>
            </a:r>
            <a:r>
              <a:rPr lang="en-US" sz="4900" dirty="0" err="1"/>
              <a:t>đi</a:t>
            </a:r>
            <a:r>
              <a:rPr lang="en-US" sz="4900" dirty="0"/>
              <a:t> </a:t>
            </a:r>
            <a:r>
              <a:rPr lang="en-US" sz="4900" dirty="0" err="1"/>
              <a:t>biển</a:t>
            </a:r>
            <a:r>
              <a:rPr lang="en-US" sz="4900" dirty="0"/>
              <a:t> </a:t>
            </a:r>
            <a:r>
              <a:rPr lang="en-US" sz="4900" dirty="0" err="1"/>
              <a:t>với</a:t>
            </a:r>
            <a:r>
              <a:rPr lang="en-US" sz="4900" dirty="0"/>
              <a:t> </a:t>
            </a:r>
            <a:r>
              <a:rPr lang="en-US" sz="4900" dirty="0" err="1"/>
              <a:t>tớ</a:t>
            </a:r>
            <a:r>
              <a:rPr lang="en-US" sz="4900" dirty="0"/>
              <a:t> </a:t>
            </a:r>
            <a:r>
              <a:rPr lang="en-US" sz="4900" dirty="0" err="1"/>
              <a:t>nhé</a:t>
            </a:r>
            <a:r>
              <a:rPr lang="en-US" sz="4900" dirty="0"/>
              <a:t>.</a:t>
            </a:r>
          </a:p>
          <a:p>
            <a:pPr lvl="0"/>
            <a:r>
              <a:rPr lang="en-US" sz="4900" dirty="0" err="1"/>
              <a:t>Cùng</a:t>
            </a:r>
            <a:r>
              <a:rPr lang="en-US" sz="4900" dirty="0"/>
              <a:t> </a:t>
            </a:r>
            <a:r>
              <a:rPr lang="en-US" sz="4900" dirty="0" err="1"/>
              <a:t>đi</a:t>
            </a:r>
            <a:r>
              <a:rPr lang="en-US" sz="4900" dirty="0"/>
              <a:t> </a:t>
            </a:r>
            <a:r>
              <a:rPr lang="en-US" sz="4900" dirty="0" err="1"/>
              <a:t>uống</a:t>
            </a:r>
            <a:r>
              <a:rPr lang="en-US" sz="4900" dirty="0"/>
              <a:t> </a:t>
            </a:r>
            <a:r>
              <a:rPr lang="en-US" sz="4900" dirty="0" err="1"/>
              <a:t>bia</a:t>
            </a:r>
            <a:r>
              <a:rPr lang="en-US" sz="4900" dirty="0"/>
              <a:t> </a:t>
            </a:r>
            <a:r>
              <a:rPr lang="en-US" sz="4900" dirty="0" err="1"/>
              <a:t>với</a:t>
            </a:r>
            <a:r>
              <a:rPr lang="en-US" sz="4900" dirty="0"/>
              <a:t> </a:t>
            </a:r>
            <a:r>
              <a:rPr lang="en-US" sz="4900" dirty="0" err="1"/>
              <a:t>tớ</a:t>
            </a:r>
            <a:r>
              <a:rPr lang="en-US" sz="4900" dirty="0"/>
              <a:t> </a:t>
            </a:r>
            <a:r>
              <a:rPr lang="en-US" sz="4900" dirty="0" err="1"/>
              <a:t>nhé</a:t>
            </a:r>
            <a:r>
              <a:rPr lang="en-US" sz="4900" dirty="0"/>
              <a:t>.</a:t>
            </a:r>
          </a:p>
          <a:p>
            <a:pPr lvl="0"/>
            <a:r>
              <a:rPr lang="en-US" sz="4900" dirty="0" err="1"/>
              <a:t>Tớ</a:t>
            </a:r>
            <a:r>
              <a:rPr lang="en-US" sz="4900" dirty="0"/>
              <a:t> </a:t>
            </a:r>
            <a:r>
              <a:rPr lang="en-US" sz="4900" dirty="0" err="1"/>
              <a:t>có</a:t>
            </a:r>
            <a:r>
              <a:rPr lang="en-US" sz="4900" dirty="0"/>
              <a:t> 2 </a:t>
            </a:r>
            <a:r>
              <a:rPr lang="en-US" sz="4900" dirty="0" err="1"/>
              <a:t>chiếc</a:t>
            </a:r>
            <a:r>
              <a:rPr lang="en-US" sz="4900" dirty="0"/>
              <a:t> </a:t>
            </a:r>
            <a:r>
              <a:rPr lang="en-US" sz="4900" dirty="0" err="1"/>
              <a:t>vé</a:t>
            </a:r>
            <a:r>
              <a:rPr lang="en-US" sz="4900" dirty="0"/>
              <a:t> </a:t>
            </a:r>
            <a:r>
              <a:rPr lang="en-US" sz="4900" dirty="0" err="1"/>
              <a:t>xem</a:t>
            </a:r>
            <a:r>
              <a:rPr lang="en-US" sz="4900" dirty="0"/>
              <a:t> </a:t>
            </a:r>
            <a:r>
              <a:rPr lang="en-US" sz="4900" dirty="0" err="1"/>
              <a:t>phim</a:t>
            </a:r>
            <a:r>
              <a:rPr lang="en-US" sz="4900" dirty="0"/>
              <a:t>. </a:t>
            </a:r>
            <a:r>
              <a:rPr lang="en-US" sz="4900" dirty="0" err="1"/>
              <a:t>Cậu</a:t>
            </a:r>
            <a:r>
              <a:rPr lang="en-US" sz="4900" dirty="0"/>
              <a:t> </a:t>
            </a:r>
            <a:r>
              <a:rPr lang="en-US" sz="4900" dirty="0" err="1"/>
              <a:t>đi</a:t>
            </a:r>
            <a:r>
              <a:rPr lang="en-US" sz="4900" dirty="0"/>
              <a:t> </a:t>
            </a:r>
            <a:r>
              <a:rPr lang="en-US" sz="4900" dirty="0" err="1"/>
              <a:t>cùng</a:t>
            </a:r>
            <a:r>
              <a:rPr lang="en-US" sz="4900" dirty="0"/>
              <a:t> </a:t>
            </a:r>
            <a:r>
              <a:rPr lang="en-US" sz="4900" dirty="0" err="1"/>
              <a:t>tớ</a:t>
            </a:r>
            <a:r>
              <a:rPr lang="en-US" sz="4900" dirty="0"/>
              <a:t> </a:t>
            </a:r>
            <a:r>
              <a:rPr lang="en-US" sz="4900" dirty="0" err="1"/>
              <a:t>tối</a:t>
            </a:r>
            <a:r>
              <a:rPr lang="en-US" sz="4900" dirty="0"/>
              <a:t> </a:t>
            </a:r>
            <a:r>
              <a:rPr lang="en-US" sz="4900" dirty="0" err="1"/>
              <a:t>thứ</a:t>
            </a:r>
            <a:r>
              <a:rPr lang="en-US" sz="4900" dirty="0"/>
              <a:t> 7 </a:t>
            </a:r>
            <a:r>
              <a:rPr lang="en-US" sz="4900" dirty="0" err="1"/>
              <a:t>tuần</a:t>
            </a:r>
            <a:r>
              <a:rPr lang="en-US" sz="4900" dirty="0"/>
              <a:t> </a:t>
            </a:r>
            <a:r>
              <a:rPr lang="en-US" sz="4900" dirty="0" err="1"/>
              <a:t>này</a:t>
            </a:r>
            <a:r>
              <a:rPr lang="en-US" sz="4900" dirty="0"/>
              <a:t> </a:t>
            </a:r>
            <a:r>
              <a:rPr lang="en-US" sz="4900" dirty="0" err="1"/>
              <a:t>nhé</a:t>
            </a:r>
            <a:r>
              <a:rPr lang="en-US" sz="4900" dirty="0"/>
              <a:t>.</a:t>
            </a:r>
          </a:p>
          <a:p>
            <a:r>
              <a:rPr lang="en-US" sz="4900" dirty="0" err="1"/>
              <a:t>Ôi</a:t>
            </a:r>
            <a:r>
              <a:rPr lang="en-US" sz="4900" dirty="0"/>
              <a:t> </a:t>
            </a:r>
            <a:r>
              <a:rPr lang="en-US" sz="4900" dirty="0" err="1"/>
              <a:t>xin</a:t>
            </a:r>
            <a:r>
              <a:rPr lang="en-US" sz="4900" dirty="0"/>
              <a:t> </a:t>
            </a:r>
            <a:r>
              <a:rPr lang="en-US" sz="4900" dirty="0" err="1"/>
              <a:t>lỗi</a:t>
            </a:r>
            <a:r>
              <a:rPr lang="en-US" sz="4900" dirty="0"/>
              <a:t> </a:t>
            </a:r>
            <a:r>
              <a:rPr lang="en-US" sz="4900" dirty="0" err="1"/>
              <a:t>tớ</a:t>
            </a:r>
            <a:r>
              <a:rPr lang="en-US" sz="4900" dirty="0"/>
              <a:t> </a:t>
            </a:r>
            <a:r>
              <a:rPr lang="en-US" sz="4900" dirty="0" err="1"/>
              <a:t>phải</a:t>
            </a:r>
            <a:r>
              <a:rPr lang="en-US" sz="4900" dirty="0"/>
              <a:t> </a:t>
            </a:r>
            <a:r>
              <a:rPr lang="en-US" sz="4900" dirty="0" err="1"/>
              <a:t>làm</a:t>
            </a:r>
            <a:r>
              <a:rPr lang="en-US" sz="4900" dirty="0"/>
              <a:t> </a:t>
            </a:r>
            <a:r>
              <a:rPr lang="en-US" sz="4900" dirty="0" err="1"/>
              <a:t>thêm</a:t>
            </a:r>
            <a:r>
              <a:rPr lang="en-US" sz="4900" dirty="0"/>
              <a:t> </a:t>
            </a:r>
            <a:r>
              <a:rPr lang="en-US" sz="4900" dirty="0" err="1"/>
              <a:t>vào</a:t>
            </a:r>
            <a:r>
              <a:rPr lang="en-US" sz="4900" dirty="0"/>
              <a:t> </a:t>
            </a:r>
            <a:r>
              <a:rPr lang="en-US" sz="4900" dirty="0" err="1"/>
              <a:t>thứ</a:t>
            </a:r>
            <a:r>
              <a:rPr lang="en-US" sz="4900" dirty="0"/>
              <a:t> 7.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crypted-tbn2.gstatic.com/images?q=tbn:ANd9GcRmp5E4pgidlc8rstonJ0YyNLKAizIJV5sMG-vttrYi-_eAzlB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0686">
            <a:off x="195348" y="106200"/>
            <a:ext cx="1622358" cy="9858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encrypted-tbn2.gstatic.com/images?q=tbn:ANd9GcRmp5E4pgidlc8rstonJ0YyNLKAizIJV5sMG-vttrYi-_eAzlB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5823">
            <a:off x="202500" y="527813"/>
            <a:ext cx="1622358" cy="9858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061559" y="1692346"/>
            <a:ext cx="28152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hòa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nhạc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152400" y="2200930"/>
            <a:ext cx="4455546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私は　コンサートの切</a:t>
            </a:r>
            <a:r>
              <a:rPr lang="ja-JP" altLang="en-US" sz="2800" dirty="0" smtClean="0">
                <a:latin typeface="Kozuka Mincho Pro EL" panose="02020200000000000000" pitchFamily="18" charset="-128"/>
                <a:ea typeface="Kozuka Mincho Pro EL" panose="02020200000000000000" pitchFamily="18" charset="-128"/>
                <a:cs typeface="Tahoma" panose="020B0604030504040204" pitchFamily="34" charset="0"/>
              </a:rPr>
              <a:t>符</a:t>
            </a:r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を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317072" y="2019014"/>
            <a:ext cx="8739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きっぷ　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313" y="2876903"/>
            <a:ext cx="6651989" cy="2444606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05682" y="2168143"/>
            <a:ext cx="2423219" cy="95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2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枚　買いました。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4630675" y="1938446"/>
            <a:ext cx="8739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　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 rot="21388333">
            <a:off x="161741" y="1319210"/>
            <a:ext cx="11344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1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Concert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813809" y="1601369"/>
            <a:ext cx="86144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8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2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枚</a:t>
            </a:r>
            <a:endParaRPr lang="en-US" sz="28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8078015" y="1432092"/>
            <a:ext cx="8739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まい　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061559" y="1675340"/>
            <a:ext cx="4552660" cy="369332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i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chiếc</a:t>
            </a:r>
            <a:r>
              <a:rPr lang="en-US" i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 </a:t>
            </a:r>
            <a:r>
              <a:rPr lang="en-US" i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tấm</a:t>
            </a:r>
            <a:r>
              <a:rPr lang="en-US" i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hòa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nhạc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 rot="187314">
            <a:off x="6393162" y="150049"/>
            <a:ext cx="2461459" cy="1017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助数詞</a:t>
            </a:r>
            <a:endParaRPr lang="en-US" sz="4000" dirty="0"/>
          </a:p>
        </p:txBody>
      </p:sp>
      <p:sp>
        <p:nvSpPr>
          <p:cNvPr id="17" name="TextBox 3"/>
          <p:cNvSpPr txBox="1">
            <a:spLocks noChangeArrowheads="1"/>
          </p:cNvSpPr>
          <p:nvPr/>
        </p:nvSpPr>
        <p:spPr bwMode="auto">
          <a:xfrm rot="224613">
            <a:off x="6940295" y="110095"/>
            <a:ext cx="15632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000" dirty="0" smtClean="0">
                <a:solidFill>
                  <a:schemeClr val="bg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じょすうし　</a:t>
            </a:r>
            <a:endParaRPr lang="en-US" sz="2000" dirty="0">
              <a:solidFill>
                <a:schemeClr val="bg1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6" name="Striped Right Arrow 15"/>
          <p:cNvSpPr/>
          <p:nvPr/>
        </p:nvSpPr>
        <p:spPr>
          <a:xfrm rot="10973366">
            <a:off x="4722354" y="208238"/>
            <a:ext cx="1607664" cy="826774"/>
          </a:xfrm>
          <a:prstGeom prst="strip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88279">
            <a:off x="5029027" y="446355"/>
            <a:ext cx="122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TRỢ SỐ TỪ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21376015">
            <a:off x="1874958" y="168243"/>
            <a:ext cx="2827579" cy="9067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b="1" dirty="0" smtClean="0"/>
              <a:t>CHỦNG LOẠI</a:t>
            </a:r>
          </a:p>
          <a:p>
            <a:pPr algn="ctr"/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0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0.10816 -0.00339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9" y="-185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09877E-6 L 0.0934 0.0018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648 L -0.36823 0.11481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20" y="6049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0648 L -0.37222 0.1049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54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0" grpId="0" animBg="1"/>
      <p:bldP spid="10" grpId="1" animBg="1"/>
      <p:bldP spid="11" grpId="0"/>
      <p:bldP spid="11" grpId="1"/>
      <p:bldP spid="12" grpId="0"/>
      <p:bldP spid="13" grpId="0" animBg="1"/>
      <p:bldP spid="13" grpId="1" animBg="1"/>
      <p:bldP spid="14" grpId="0"/>
      <p:bldP spid="14" grpId="1"/>
      <p:bldP spid="15" grpId="0" animBg="1"/>
      <p:bldP spid="9" grpId="0" animBg="1"/>
      <p:bldP spid="17" grpId="0"/>
      <p:bldP spid="16" grpId="0" animBg="1"/>
      <p:bldP spid="19" grpId="0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1" y="2223939"/>
            <a:ext cx="502920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あそこに</a:t>
            </a:r>
            <a:r>
              <a:rPr lang="ja-JP" altLang="en-US" sz="2400" dirty="0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傘</a:t>
            </a:r>
            <a:r>
              <a:rPr lang="en-US" sz="2400" dirty="0" err="1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が</a:t>
            </a:r>
            <a:r>
              <a:rPr lang="ja-JP" altLang="en-US" sz="2400" dirty="0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smtClean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5本</a:t>
            </a:r>
            <a:r>
              <a:rPr lang="ja-JP" altLang="en-US" sz="2400" dirty="0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あります</a:t>
            </a:r>
            <a:r>
              <a:rPr 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24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405425"/>
            <a:ext cx="5912209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ケーキを</a:t>
            </a:r>
            <a:r>
              <a:rPr lang="ja-JP" altLang="en-US" sz="2400" dirty="0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五つ</a:t>
            </a:r>
            <a:r>
              <a:rPr lang="ja-JP" altLang="en-US" sz="2400" dirty="0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買かいます</a:t>
            </a:r>
            <a:r>
              <a:rPr 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24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657" y="3840786"/>
            <a:ext cx="7983182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（</a:t>
            </a:r>
            <a:r>
              <a:rPr lang="en-US" sz="2400" dirty="0" err="1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Order）</a:t>
            </a:r>
            <a:r>
              <a:rPr lang="en-US" sz="2400" dirty="0" err="1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ハンバーガーを</a:t>
            </a:r>
            <a:r>
              <a:rPr lang="ja-JP" altLang="en-US" sz="2400" dirty="0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三つ</a:t>
            </a:r>
            <a:r>
              <a:rPr lang="ja-JP" altLang="en-US" sz="2400" dirty="0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ください</a:t>
            </a:r>
            <a:r>
              <a:rPr 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</a:p>
        </p:txBody>
      </p:sp>
      <p:sp>
        <p:nvSpPr>
          <p:cNvPr id="6" name="Rectangle 5"/>
          <p:cNvSpPr/>
          <p:nvPr/>
        </p:nvSpPr>
        <p:spPr>
          <a:xfrm>
            <a:off x="402657" y="4585154"/>
            <a:ext cx="8360344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（</a:t>
            </a:r>
            <a:r>
              <a:rPr lang="en-US" sz="2400" dirty="0" err="1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Order）</a:t>
            </a:r>
            <a:r>
              <a:rPr lang="en-US" sz="2400" dirty="0" err="1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スパゲッティを</a:t>
            </a:r>
            <a:r>
              <a:rPr lang="ja-JP" altLang="en-US" sz="2400" dirty="0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二つ</a:t>
            </a:r>
            <a:r>
              <a:rPr lang="ja-JP" altLang="en-US" sz="2400" dirty="0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お願いします</a:t>
            </a:r>
            <a:r>
              <a:rPr 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24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096419"/>
            <a:ext cx="6650604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 smtClean="0" bmk="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切手を</a:t>
            </a:r>
            <a:r>
              <a:rPr lang="ja-JP" altLang="en-US" sz="2400" dirty="0" smtClean="0" bmk="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smtClean="0" bmk="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10枚と</a:t>
            </a:r>
            <a:r>
              <a:rPr lang="ja-JP" altLang="en-US" sz="2400" dirty="0" smtClean="0" bmk="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はがきを</a:t>
            </a:r>
            <a:r>
              <a:rPr lang="ja-JP" altLang="en-US" sz="2400" dirty="0" smtClean="0" bmk="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smtClean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3枚</a:t>
            </a:r>
            <a:r>
              <a:rPr lang="ja-JP" altLang="en-US" sz="2400" dirty="0" smtClean="0" bmk="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買います</a:t>
            </a:r>
            <a:r>
              <a:rPr lang="ja-JP" altLang="en-US" sz="2400" dirty="0" bmk="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24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-24665"/>
            <a:ext cx="1844842" cy="1254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2006601" y="2064574"/>
            <a:ext cx="1066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かさ</a:t>
            </a:r>
            <a:endParaRPr lang="en-US" sz="105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3400" y="2945728"/>
            <a:ext cx="495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きって　　　　　まい　　　　　　　　　　　まい</a:t>
            </a:r>
            <a:endParaRPr lang="en-US" sz="105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10200" y="4423603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ねが</a:t>
            </a:r>
            <a:endParaRPr lang="en-US" sz="105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-71488"/>
            <a:ext cx="1844842" cy="1254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083" y="-87988"/>
            <a:ext cx="1844842" cy="1254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22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489578"/>
            <a:ext cx="6899889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先生</a:t>
            </a:r>
            <a:r>
              <a:rPr lang="ja-JP" altLang="en-US" sz="2400" dirty="0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　</a:t>
            </a:r>
            <a:r>
              <a:rPr lang="en-US" sz="2400" dirty="0" err="1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辞書が</a:t>
            </a:r>
            <a:r>
              <a:rPr lang="ja-JP" altLang="en-US" sz="2400" dirty="0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smtClean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2冊</a:t>
            </a:r>
            <a:r>
              <a:rPr lang="en-US" sz="2400" dirty="0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と</a:t>
            </a:r>
            <a:r>
              <a:rPr lang="ja-JP" altLang="en-US" sz="2400" dirty="0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雑誌が</a:t>
            </a:r>
            <a:r>
              <a:rPr lang="en-US" sz="2400" dirty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1</a:t>
            </a:r>
            <a:r>
              <a:rPr lang="en-US" sz="2400" dirty="0" smtClean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冊</a:t>
            </a:r>
            <a:r>
              <a:rPr lang="ja-JP" altLang="en-US" sz="2400" dirty="0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あります</a:t>
            </a:r>
            <a:r>
              <a:rPr lang="ja-JP" altLang="en-US" sz="2400" dirty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2400" dirty="0" bmk="">
              <a:solidFill>
                <a:schemeClr val="dk1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8648" y="2005215"/>
            <a:ext cx="6746936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bmk=""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A: </a:t>
            </a:r>
            <a:r>
              <a:rPr lang="en-US" sz="2400" dirty="0" err="1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そこにハンカチが</a:t>
            </a:r>
            <a:r>
              <a:rPr lang="ja-JP" altLang="en-US" sz="2400" dirty="0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何枚</a:t>
            </a:r>
            <a:r>
              <a:rPr lang="ja-JP" altLang="en-US" sz="2400" dirty="0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ありますか</a:t>
            </a:r>
            <a:r>
              <a:rPr lang="en-US" sz="2400" dirty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br>
              <a:rPr lang="en-US" sz="2400" dirty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</a:br>
            <a:r>
              <a:rPr lang="en-US" sz="2400" dirty="0" bmk=""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B: </a:t>
            </a:r>
            <a:r>
              <a:rPr lang="en-US" sz="2400" dirty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3</a:t>
            </a:r>
            <a:r>
              <a:rPr lang="en-US" sz="2400" dirty="0" smtClean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枚</a:t>
            </a:r>
            <a:r>
              <a:rPr lang="ja-JP" alt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あります</a:t>
            </a:r>
            <a:r>
              <a:rPr lang="en-US" sz="2400" dirty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1470" y="2968778"/>
            <a:ext cx="5355696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bmk="">
                <a:solidFill>
                  <a:schemeClr val="dk1"/>
                </a:solidFill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A: </a:t>
            </a:r>
            <a:r>
              <a:rPr lang="en-US" sz="2400" dirty="0" err="1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コーラを</a:t>
            </a:r>
            <a:r>
              <a:rPr lang="ja-JP" altLang="en-US" sz="2400" dirty="0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何本</a:t>
            </a:r>
            <a:r>
              <a:rPr lang="ja-JP" altLang="en-US" sz="2400" dirty="0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買いましたか</a:t>
            </a:r>
            <a:r>
              <a:rPr lang="en-US" sz="2400" dirty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br>
              <a:rPr lang="en-US" sz="2400" dirty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</a:br>
            <a:r>
              <a:rPr lang="en-US" sz="2400" dirty="0" bmk=""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B: </a:t>
            </a:r>
            <a:r>
              <a:rPr lang="en-US" sz="2400" dirty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6</a:t>
            </a:r>
            <a:r>
              <a:rPr lang="en-US" sz="2400" dirty="0" smtClean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本</a:t>
            </a:r>
            <a:r>
              <a:rPr lang="ja-JP" altLang="en-US" sz="2400" dirty="0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買いました</a:t>
            </a:r>
            <a:r>
              <a:rPr lang="ja-JP" altLang="en-US" sz="2400" dirty="0" smtClean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2400" dirty="0" bmk="">
              <a:solidFill>
                <a:schemeClr val="dk1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579" y="0"/>
            <a:ext cx="1844842" cy="1254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88648" y="1353420"/>
            <a:ext cx="53739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せんせい　　じしょ　　　　さつ　　　ざっし　　さつ　　</a:t>
            </a:r>
            <a:endParaRPr lang="en-US" sz="105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3276600" y="1852196"/>
            <a:ext cx="1066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なんまい</a:t>
            </a:r>
            <a:endParaRPr lang="en-US" sz="105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2020270" y="2800350"/>
            <a:ext cx="1066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なんぽん</a:t>
            </a:r>
            <a:endParaRPr lang="en-US" sz="105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6616" y="3955000"/>
            <a:ext cx="6855298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駅の前に</a:t>
            </a:r>
            <a:r>
              <a:rPr lang="ja-JP" alt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銀行が</a:t>
            </a:r>
            <a:r>
              <a:rPr lang="ja-JP" alt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二つ</a:t>
            </a:r>
            <a:r>
              <a:rPr lang="ja-JP" alt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あります</a:t>
            </a:r>
            <a:r>
              <a:rPr 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br>
              <a:rPr 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</a:br>
            <a:r>
              <a:rPr lang="en-US" altLang="ja-JP" sz="2400" dirty="0" err="1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A</a:t>
            </a:r>
            <a:r>
              <a:rPr lang="en-US" sz="2400" dirty="0" err="1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銀行と</a:t>
            </a:r>
            <a:r>
              <a:rPr lang="ja-JP" alt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altLang="ja-JP" sz="2400" dirty="0" err="1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B</a:t>
            </a:r>
            <a:r>
              <a:rPr lang="en-US" sz="2400" dirty="0" err="1" smtClean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銀行です</a:t>
            </a:r>
            <a:r>
              <a:rPr 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81428" y="3785723"/>
            <a:ext cx="33999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えき　　　　　ぎんこう</a:t>
            </a:r>
            <a:endParaRPr lang="en-US" sz="105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072" y="-7124"/>
            <a:ext cx="1844842" cy="1254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79" y="-18751"/>
            <a:ext cx="1844842" cy="1254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2717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7" grpId="0"/>
      <p:bldP spid="9" grpId="0"/>
      <p:bldP spid="13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59763" y="263491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第６課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2014548"/>
            <a:ext cx="7924800" cy="2386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どちらがいいですか。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 rot="721955">
            <a:off x="6268133" y="1180758"/>
            <a:ext cx="2309116" cy="116372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/>
              <a:t>パート</a:t>
            </a:r>
            <a:endParaRPr lang="en-US" sz="3600" dirty="0" smtClean="0"/>
          </a:p>
          <a:p>
            <a:r>
              <a:rPr lang="en-US" sz="3600" dirty="0" smtClean="0"/>
              <a:t>PART 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 rot="829033">
            <a:off x="7900380" y="1418705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/>
              <a:t>２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0805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09550"/>
            <a:ext cx="3771900" cy="22347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2057400" y="2266950"/>
            <a:ext cx="346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 A</a:t>
            </a:r>
            <a:r>
              <a:rPr lang="ja-JP" altLang="en-US" smtClean="0">
                <a:solidFill>
                  <a:srgbClr val="FF0000"/>
                </a:solidFill>
              </a:rPr>
              <a:t>  </a:t>
            </a:r>
            <a:r>
              <a:rPr lang="en-US" altLang="ja-JP" dirty="0" smtClean="0">
                <a:solidFill>
                  <a:srgbClr val="FF0000"/>
                </a:solidFill>
              </a:rPr>
              <a:t>B</a:t>
            </a:r>
            <a:r>
              <a:rPr lang="ja-JP" altLang="en-US" dirty="0" smtClean="0">
                <a:solidFill>
                  <a:srgbClr val="FF0000"/>
                </a:solidFill>
              </a:rPr>
              <a:t>　　</a:t>
            </a:r>
            <a:r>
              <a:rPr lang="en-US" altLang="ja-JP" dirty="0" smtClean="0">
                <a:solidFill>
                  <a:srgbClr val="FF0000"/>
                </a:solidFill>
              </a:rPr>
              <a:t>C</a:t>
            </a:r>
            <a:r>
              <a:rPr lang="ja-JP" altLang="en-US" smtClean="0">
                <a:solidFill>
                  <a:srgbClr val="FF0000"/>
                </a:solidFill>
              </a:rPr>
              <a:t>　　</a:t>
            </a:r>
            <a:r>
              <a:rPr lang="en-US" altLang="ja-JP" dirty="0" smtClean="0">
                <a:solidFill>
                  <a:srgbClr val="FF0000"/>
                </a:solidFill>
              </a:rPr>
              <a:t>D</a:t>
            </a: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ja-JP" altLang="en-US" smtClean="0">
                <a:solidFill>
                  <a:srgbClr val="FF0000"/>
                </a:solidFill>
              </a:rPr>
              <a:t>　      　</a:t>
            </a:r>
            <a:r>
              <a:rPr lang="en-US" altLang="ja-JP" dirty="0" smtClean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28600" y="1507570"/>
            <a:ext cx="3751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E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大きいです。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5783262" y="1411526"/>
            <a:ext cx="38179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小さいです。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74762" y="1336120"/>
            <a:ext cx="804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おお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773863" y="1240076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ちい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362200" y="2917825"/>
            <a:ext cx="5500687" cy="584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E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　</a:t>
            </a:r>
            <a:r>
              <a:rPr lang="en-US" altLang="ja-JP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より　大きいです。</a:t>
            </a:r>
            <a:endParaRPr lang="en-US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2362200" y="4060825"/>
            <a:ext cx="5500687" cy="584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　</a:t>
            </a:r>
            <a:r>
              <a:rPr lang="en-US" altLang="ja-JP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E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より　小さいです。</a:t>
            </a:r>
            <a:endParaRPr lang="en-US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57600" y="2952750"/>
            <a:ext cx="914400" cy="5842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657600" y="4019550"/>
            <a:ext cx="914400" cy="5842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 rot="20224341">
            <a:off x="22225" y="3316288"/>
            <a:ext cx="2286000" cy="1136650"/>
          </a:xfrm>
          <a:prstGeom prst="wedgeRoundRectCallout">
            <a:avLst>
              <a:gd name="adj1" fmla="val 108120"/>
              <a:gd name="adj2" fmla="val 10041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2819400" y="3476625"/>
            <a:ext cx="19954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A.</a:t>
            </a:r>
            <a:endParaRPr lang="en-US" sz="2400" dirty="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2819400" y="4672013"/>
            <a:ext cx="1995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E.</a:t>
            </a:r>
            <a:endParaRPr lang="en-US" sz="2400" dirty="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 rot="20224341">
            <a:off x="7937" y="3317875"/>
            <a:ext cx="2286000" cy="1136650"/>
          </a:xfrm>
          <a:prstGeom prst="wedgeRoundRectCallout">
            <a:avLst>
              <a:gd name="adj1" fmla="val 114305"/>
              <a:gd name="adj2" fmla="val 5030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600" dirty="0" err="1">
                <a:solidFill>
                  <a:schemeClr val="tx1"/>
                </a:solidFill>
              </a:rPr>
              <a:t>Căn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cứ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  <a:p>
            <a:pPr algn="ctr" eaLnBrk="1" hangingPunct="1">
              <a:defRPr/>
            </a:pPr>
            <a:r>
              <a:rPr lang="en-US" sz="3600" dirty="0">
                <a:solidFill>
                  <a:schemeClr val="tx1"/>
                </a:solidFill>
              </a:rPr>
              <a:t>so </a:t>
            </a:r>
            <a:r>
              <a:rPr lang="en-US" sz="3600" dirty="0" err="1">
                <a:solidFill>
                  <a:schemeClr val="tx1"/>
                </a:solidFill>
              </a:rPr>
              <a:t>sánh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4814887" y="3479800"/>
            <a:ext cx="3581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So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.)</a:t>
            </a:r>
            <a:endParaRPr lang="en-US" sz="2400" i="1" dirty="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4792662" y="4622800"/>
            <a:ext cx="3581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So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smtClean="0">
                <a:latin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.)</a:t>
            </a:r>
            <a:endParaRPr lang="en-US" sz="2400" i="1" dirty="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09600" y="217556"/>
            <a:ext cx="2438400" cy="753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Mẫu</a:t>
            </a:r>
            <a:r>
              <a:rPr lang="en-US" sz="2800" dirty="0" smtClean="0"/>
              <a:t> </a:t>
            </a:r>
            <a:r>
              <a:rPr lang="en-US" sz="2800" dirty="0" err="1" smtClean="0"/>
              <a:t>câu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so </a:t>
            </a:r>
            <a:r>
              <a:rPr lang="en-US" sz="2800" dirty="0" err="1" smtClean="0"/>
              <a:t>sánh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endParaRPr lang="en-US" sz="2800" dirty="0"/>
          </a:p>
        </p:txBody>
      </p:sp>
      <p:sp>
        <p:nvSpPr>
          <p:cNvPr id="19" name="Rounded Rectangle 18"/>
          <p:cNvSpPr/>
          <p:nvPr/>
        </p:nvSpPr>
        <p:spPr>
          <a:xfrm>
            <a:off x="6149975" y="182042"/>
            <a:ext cx="2438400" cy="753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/>
              <a:t>～より</a:t>
            </a:r>
            <a:endParaRPr lang="en-US" sz="4800" dirty="0"/>
          </a:p>
        </p:txBody>
      </p:sp>
      <p:sp>
        <p:nvSpPr>
          <p:cNvPr id="20" name="Right Arrow 19"/>
          <p:cNvSpPr/>
          <p:nvPr/>
        </p:nvSpPr>
        <p:spPr>
          <a:xfrm>
            <a:off x="3048000" y="361951"/>
            <a:ext cx="3101975" cy="407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Callout 20"/>
          <p:cNvSpPr/>
          <p:nvPr/>
        </p:nvSpPr>
        <p:spPr>
          <a:xfrm rot="325178">
            <a:off x="6000750" y="1690116"/>
            <a:ext cx="3143250" cy="1786509"/>
          </a:xfrm>
          <a:prstGeom prst="wedgeEllipseCallout">
            <a:avLst>
              <a:gd name="adj1" fmla="val -19756"/>
              <a:gd name="adj2" fmla="val -9410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ngay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đem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so </a:t>
            </a:r>
            <a:r>
              <a:rPr lang="en-US" sz="2400" dirty="0" err="1" smtClean="0"/>
              <a:t>sánh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672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276350"/>
            <a:ext cx="4648200" cy="3344825"/>
          </a:xfrm>
        </p:spPr>
        <p:txBody>
          <a:bodyPr/>
          <a:lstStyle/>
          <a:p>
            <a:r>
              <a:rPr lang="en-US" dirty="0" smtClean="0"/>
              <a:t>N1</a:t>
            </a:r>
            <a:r>
              <a:rPr lang="ja-JP" altLang="en-US" dirty="0" smtClean="0"/>
              <a:t>　は　</a:t>
            </a:r>
            <a:r>
              <a:rPr lang="en-US" altLang="ja-JP" dirty="0" smtClean="0"/>
              <a:t>N2</a:t>
            </a:r>
            <a:r>
              <a:rPr lang="ja-JP" altLang="en-US" dirty="0" smtClean="0"/>
              <a:t>　より</a:t>
            </a:r>
            <a:r>
              <a:rPr lang="en-US" altLang="ja-JP" dirty="0" smtClean="0"/>
              <a:t>A</a:t>
            </a:r>
            <a:r>
              <a:rPr lang="ja-JP" altLang="en-US" dirty="0" smtClean="0"/>
              <a:t>です。</a:t>
            </a:r>
            <a:endParaRPr lang="en-US" altLang="ja-JP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333999" y="1352549"/>
            <a:ext cx="3397101" cy="3268625"/>
          </a:xfrm>
        </p:spPr>
        <p:txBody>
          <a:bodyPr/>
          <a:lstStyle/>
          <a:p>
            <a:r>
              <a:rPr lang="ja-JP" altLang="en-US" dirty="0" smtClean="0"/>
              <a:t>きのうは　きょうより　あついです。</a:t>
            </a:r>
            <a:endParaRPr lang="en-US" altLang="ja-JP" dirty="0" smtClean="0"/>
          </a:p>
          <a:p>
            <a:r>
              <a:rPr lang="ja-JP" altLang="en-US" dirty="0" smtClean="0"/>
              <a:t>ホチーミンはハノイより人が多いです。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1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59763" y="263491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第６課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2014548"/>
            <a:ext cx="7620000" cy="2386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一緒に</a:t>
            </a:r>
            <a:endParaRPr lang="en-US" altLang="ja-JP" sz="6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  <a:p>
            <a:pPr algn="ctr"/>
            <a:r>
              <a:rPr lang="ja-JP" alt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行きませんか。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 rot="721955">
            <a:off x="6268133" y="1180758"/>
            <a:ext cx="2309116" cy="116372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/>
              <a:t>パート</a:t>
            </a:r>
            <a:endParaRPr lang="en-US" sz="3600" dirty="0" smtClean="0"/>
          </a:p>
          <a:p>
            <a:r>
              <a:rPr lang="en-US" sz="3600" dirty="0" smtClean="0"/>
              <a:t>PART 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 rot="829033">
            <a:off x="7900380" y="1418705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/>
              <a:t>１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70444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839200" cy="3268624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N</a:t>
            </a:r>
            <a:r>
              <a:rPr lang="ja-JP" altLang="en-US" dirty="0" smtClean="0">
                <a:solidFill>
                  <a:srgbClr val="FF0000"/>
                </a:solidFill>
              </a:rPr>
              <a:t>１は　</a:t>
            </a:r>
            <a:r>
              <a:rPr lang="en-US" altLang="ja-JP" dirty="0" smtClean="0">
                <a:solidFill>
                  <a:srgbClr val="FF0000"/>
                </a:solidFill>
              </a:rPr>
              <a:t>N2</a:t>
            </a:r>
            <a:r>
              <a:rPr lang="ja-JP" altLang="en-US" dirty="0">
                <a:solidFill>
                  <a:srgbClr val="FFC000"/>
                </a:solidFill>
              </a:rPr>
              <a:t>より</a:t>
            </a: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A</a:t>
            </a:r>
            <a:r>
              <a:rPr lang="ja-JP" altLang="en-US" dirty="0" smtClean="0">
                <a:solidFill>
                  <a:srgbClr val="FF0000"/>
                </a:solidFill>
              </a:rPr>
              <a:t>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/>
              <a:t>8</a:t>
            </a:r>
            <a:r>
              <a:rPr lang="ja-JP" altLang="en-US" dirty="0" smtClean="0"/>
              <a:t>月は　</a:t>
            </a:r>
            <a:r>
              <a:rPr lang="en-US" altLang="ja-JP" dirty="0" smtClean="0"/>
              <a:t>7</a:t>
            </a:r>
            <a:r>
              <a:rPr lang="ja-JP" altLang="en-US" dirty="0" smtClean="0"/>
              <a:t>月より　あめが　すくないです。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7</a:t>
            </a:r>
            <a:r>
              <a:rPr lang="ja-JP" altLang="en-US" dirty="0" smtClean="0"/>
              <a:t>月は　</a:t>
            </a:r>
            <a:r>
              <a:rPr lang="en-US" altLang="ja-JP" dirty="0" smtClean="0"/>
              <a:t>8</a:t>
            </a:r>
            <a:r>
              <a:rPr lang="ja-JP" altLang="en-US" dirty="0" smtClean="0"/>
              <a:t>月より　あめが　おおいです。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7</a:t>
            </a:r>
            <a:r>
              <a:rPr lang="ja-JP" altLang="en-US" dirty="0" smtClean="0"/>
              <a:t>月のほうが　（</a:t>
            </a:r>
            <a:r>
              <a:rPr lang="en-US" altLang="ja-JP" dirty="0" smtClean="0"/>
              <a:t>8</a:t>
            </a:r>
            <a:r>
              <a:rPr lang="ja-JP" altLang="en-US" dirty="0" smtClean="0"/>
              <a:t>月より）　あめが　おおいです。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7</a:t>
            </a:r>
            <a:r>
              <a:rPr lang="ja-JP" altLang="en-US" dirty="0" smtClean="0"/>
              <a:t>月</a:t>
            </a:r>
            <a:r>
              <a:rPr lang="ja-JP" altLang="en-US" dirty="0" smtClean="0">
                <a:solidFill>
                  <a:srgbClr val="FFC000"/>
                </a:solidFill>
              </a:rPr>
              <a:t>のほう</a:t>
            </a:r>
            <a:r>
              <a:rPr lang="ja-JP" altLang="en-US" dirty="0" smtClean="0"/>
              <a:t>が　あめが　おおいです。</a:t>
            </a:r>
            <a:r>
              <a:rPr lang="ja-JP" altLang="en-US" dirty="0"/>
              <a:t>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ハノイは　ハイフォンより　ちかいです。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→ハノイのほうが　ちかいです。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ハノイのほうが　ハイフォンより　ちかいです。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3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296" y="2909571"/>
            <a:ext cx="3954489" cy="10953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363185"/>
            <a:ext cx="1371600" cy="1390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1627664"/>
            <a:ext cx="1691435" cy="11255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00" y="57150"/>
            <a:ext cx="2876550" cy="951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85925" y="1895175"/>
            <a:ext cx="590550" cy="59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003360">
            <a:off x="5143563" y="2639811"/>
            <a:ext cx="1456290" cy="16348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67525" y="3161982"/>
            <a:ext cx="590550" cy="59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3796748" y="1812272"/>
            <a:ext cx="533400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400" dirty="0" smtClean="0" bmk="">
                <a:solidFill>
                  <a:schemeClr val="dk1"/>
                </a:solidFill>
                <a:latin typeface="EPSON 太角ゴシック体Ｂ" panose="020B0709000000000000" pitchFamily="49" charset="-128"/>
                <a:ea typeface="EPSON 太角ゴシック体Ｂ" panose="020B0709000000000000" pitchFamily="49" charset="-128"/>
                <a:cs typeface="Tahoma" panose="020B0604030504040204" pitchFamily="34" charset="0"/>
              </a:rPr>
              <a:t>英語は　日本語より　やさしいです。</a:t>
            </a:r>
            <a:endParaRPr lang="en-US" sz="2400" dirty="0" bmk="">
              <a:solidFill>
                <a:schemeClr val="dk1"/>
              </a:solidFill>
              <a:latin typeface="EPSON 太角ゴシック体Ｂ" panose="020B0709000000000000" pitchFamily="49" charset="-128"/>
              <a:ea typeface="EPSON 太角ゴシック体Ｂ" panose="020B07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2800" y="4309718"/>
            <a:ext cx="579120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400" dirty="0" smtClean="0" bmk="">
                <a:solidFill>
                  <a:schemeClr val="dk1"/>
                </a:solidFill>
                <a:latin typeface="EPSON 太角ゴシック体Ｂ" panose="020B0709000000000000" pitchFamily="49" charset="-128"/>
                <a:ea typeface="EPSON 太角ゴシック体Ｂ" panose="020B0709000000000000" pitchFamily="49" charset="-128"/>
                <a:cs typeface="Tahoma" panose="020B0604030504040204" pitchFamily="34" charset="0"/>
              </a:rPr>
              <a:t>東京は　大阪より　物価が　高いです。</a:t>
            </a:r>
            <a:endParaRPr lang="en-US" sz="2400" dirty="0" bmk="">
              <a:solidFill>
                <a:schemeClr val="dk1"/>
              </a:solidFill>
              <a:latin typeface="EPSON 太角ゴシック体Ｂ" panose="020B0709000000000000" pitchFamily="49" charset="-128"/>
              <a:ea typeface="EPSON 太角ゴシック体Ｂ" panose="020B07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06687" y="1605301"/>
            <a:ext cx="2289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えいご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35624" y="4125568"/>
            <a:ext cx="50701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とうきょう　おおさか　　</a:t>
            </a:r>
            <a:r>
              <a:rPr lang="en-US" altLang="ja-JP" sz="18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  </a:t>
            </a:r>
            <a:r>
              <a:rPr lang="ja-JP" altLang="en-US" sz="18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ぶっか　　たか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602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57150"/>
            <a:ext cx="2876550" cy="951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5925" y="1895175"/>
            <a:ext cx="590550" cy="59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2250" y="3181350"/>
            <a:ext cx="590550" cy="59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070" y="1477733"/>
            <a:ext cx="1423988" cy="10079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2920" y="1361713"/>
            <a:ext cx="1795462" cy="11501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6837" y="2591117"/>
            <a:ext cx="1395413" cy="15724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5157" y="2529470"/>
            <a:ext cx="2178843" cy="15823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12"/>
          <p:cNvSpPr/>
          <p:nvPr/>
        </p:nvSpPr>
        <p:spPr>
          <a:xfrm>
            <a:off x="228070" y="2512659"/>
            <a:ext cx="4039130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400" dirty="0" smtClean="0" bmk="">
                <a:solidFill>
                  <a:schemeClr val="dk1"/>
                </a:solidFill>
                <a:latin typeface="EPSON 太角ゴシック体Ｂ" panose="020B0709000000000000" pitchFamily="49" charset="-128"/>
                <a:ea typeface="EPSON 太角ゴシック体Ｂ" panose="020B0709000000000000" pitchFamily="49" charset="-128"/>
                <a:cs typeface="Tahoma" panose="020B0604030504040204" pitchFamily="34" charset="0"/>
              </a:rPr>
              <a:t>ハノイは　ホーチミンより</a:t>
            </a:r>
            <a:endParaRPr lang="en-US" altLang="ja-JP" sz="2400" dirty="0" smtClean="0" bmk="">
              <a:solidFill>
                <a:schemeClr val="dk1"/>
              </a:solidFill>
              <a:latin typeface="EPSON 太角ゴシック体Ｂ" panose="020B0709000000000000" pitchFamily="49" charset="-128"/>
              <a:ea typeface="EPSON 太角ゴシック体Ｂ" panose="020B0709000000000000" pitchFamily="49" charset="-128"/>
              <a:cs typeface="Tahoma" panose="020B0604030504040204" pitchFamily="34" charset="0"/>
            </a:endParaRPr>
          </a:p>
          <a:p>
            <a:r>
              <a:rPr lang="ja-JP" altLang="en-US" sz="2400" dirty="0" smtClean="0" bmk="">
                <a:latin typeface="EPSON 太角ゴシック体Ｂ" panose="020B0709000000000000" pitchFamily="49" charset="-128"/>
                <a:ea typeface="EPSON 太角ゴシック体Ｂ" panose="020B0709000000000000" pitchFamily="49" charset="-128"/>
                <a:cs typeface="Tahoma" panose="020B0604030504040204" pitchFamily="34" charset="0"/>
              </a:rPr>
              <a:t>人口が　多いです</a:t>
            </a:r>
            <a:r>
              <a:rPr lang="ja-JP" altLang="en-US" sz="2400" dirty="0" smtClean="0" bmk="">
                <a:solidFill>
                  <a:schemeClr val="dk1"/>
                </a:solidFill>
                <a:latin typeface="EPSON 太角ゴシック体Ｂ" panose="020B0709000000000000" pitchFamily="49" charset="-128"/>
                <a:ea typeface="EPSON 太角ゴシック体Ｂ" panose="020B0709000000000000" pitchFamily="49" charset="-128"/>
                <a:cs typeface="Tahoma" panose="020B0604030504040204" pitchFamily="34" charset="0"/>
              </a:rPr>
              <a:t>。</a:t>
            </a:r>
            <a:endParaRPr lang="en-US" sz="2400" dirty="0" bmk="">
              <a:solidFill>
                <a:schemeClr val="dk1"/>
              </a:solidFill>
              <a:latin typeface="EPSON 太角ゴシック体Ｂ" panose="020B0709000000000000" pitchFamily="49" charset="-128"/>
              <a:ea typeface="EPSON 太角ゴシック体Ｂ" panose="020B07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05200" y="4139404"/>
            <a:ext cx="541020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400" dirty="0" smtClean="0" bmk="">
                <a:solidFill>
                  <a:schemeClr val="dk1"/>
                </a:solidFill>
                <a:latin typeface="EPSON 太角ゴシック体Ｂ" panose="020B0709000000000000" pitchFamily="49" charset="-128"/>
                <a:ea typeface="EPSON 太角ゴシック体Ｂ" panose="020B0709000000000000" pitchFamily="49" charset="-128"/>
                <a:cs typeface="Tahoma" panose="020B0604030504040204" pitchFamily="34" charset="0"/>
              </a:rPr>
              <a:t>私は　あの人より　背が　高いです。</a:t>
            </a:r>
            <a:endParaRPr lang="en-US" sz="2400" dirty="0" bmk="">
              <a:solidFill>
                <a:schemeClr val="dk1"/>
              </a:solidFill>
              <a:latin typeface="EPSON 太角ゴシック体Ｂ" panose="020B0709000000000000" pitchFamily="49" charset="-128"/>
              <a:ea typeface="EPSON 太角ゴシック体Ｂ" panose="020B07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416268" y="3136496"/>
            <a:ext cx="804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おお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289812" y="4447193"/>
            <a:ext cx="1866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せ　　　たか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74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57150"/>
            <a:ext cx="2876550" cy="951474"/>
          </a:xfrm>
          <a:prstGeom prst="rect">
            <a:avLst/>
          </a:prstGeom>
        </p:spPr>
      </p:pic>
      <p:pic>
        <p:nvPicPr>
          <p:cNvPr id="7170" name="Picture 2" descr="https://encrypted-tbn3.gstatic.com/images?q=tbn:ANd9GcTbnsxKnbbcKS_1dHFssfwh7v4O483G2K_57ATP8pmc0Ti4Z6P2f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44" y="1371162"/>
            <a:ext cx="1676400" cy="10447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1317157"/>
            <a:ext cx="1962150" cy="10988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28800" y="1608383"/>
            <a:ext cx="590550" cy="59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45467">
            <a:off x="4645086" y="1155584"/>
            <a:ext cx="1585367" cy="1496147"/>
          </a:xfrm>
          <a:prstGeom prst="rect">
            <a:avLst/>
          </a:prstGeom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04800" y="2747933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新幹線</a:t>
            </a:r>
            <a:r>
              <a:rPr lang="ja-JP" altLang="en-US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と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　飛行機</a:t>
            </a:r>
            <a:r>
              <a:rPr lang="ja-JP" altLang="en-US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と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どちらが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　速いです</a:t>
            </a:r>
            <a:r>
              <a:rPr lang="ja-JP" altLang="en-US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49060" y="2574745"/>
            <a:ext cx="683753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しんかんせん　　　　ひこうき　　　　　　　　　　　　　はや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3"/>
          <p:cNvSpPr txBox="1">
            <a:spLocks noChangeArrowheads="1"/>
          </p:cNvSpPr>
          <p:nvPr/>
        </p:nvSpPr>
        <p:spPr bwMode="auto">
          <a:xfrm rot="21388333">
            <a:off x="6002818" y="1736899"/>
            <a:ext cx="11306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2000" b="1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Fast</a:t>
            </a:r>
            <a:endParaRPr lang="en-US" sz="2000" b="1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 rot="317231">
            <a:off x="907111" y="551975"/>
            <a:ext cx="603956" cy="838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897294" y="3519096"/>
            <a:ext cx="55797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新幹線</a:t>
            </a:r>
            <a:r>
              <a:rPr lang="ja-JP" altLang="en-US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のほうが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　速いです。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41555" y="3345952"/>
            <a:ext cx="403524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しんかんせん　　　　　　</a:t>
            </a:r>
            <a:r>
              <a:rPr lang="ja-JP" altLang="en-US" sz="180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　       </a:t>
            </a:r>
            <a:r>
              <a:rPr lang="ja-JP" altLang="en-US" sz="18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　はや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Down Arrow 18"/>
          <p:cNvSpPr/>
          <p:nvPr/>
        </p:nvSpPr>
        <p:spPr>
          <a:xfrm rot="21158606">
            <a:off x="3193696" y="456828"/>
            <a:ext cx="603956" cy="838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908583" y="4272975"/>
            <a:ext cx="55797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どちらも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　速いです。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590800" y="4095750"/>
            <a:ext cx="69555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はや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58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6" grpId="0" animBg="1"/>
      <p:bldP spid="6" grpId="1" animBg="1"/>
      <p:bldP spid="6" grpId="2" animBg="1"/>
      <p:bldP spid="17" grpId="0"/>
      <p:bldP spid="18" grpId="0"/>
      <p:bldP spid="19" grpId="0" animBg="1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514350"/>
            <a:ext cx="8534400" cy="4343399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？　</a:t>
            </a:r>
            <a:r>
              <a:rPr lang="en-US" altLang="ja-JP" dirty="0" smtClean="0"/>
              <a:t>N1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ja-JP" altLang="en-US" dirty="0" smtClean="0"/>
              <a:t>　</a:t>
            </a:r>
            <a:r>
              <a:rPr lang="en-US" altLang="ja-JP" dirty="0" smtClean="0"/>
              <a:t>N2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ja-JP" altLang="en-US" dirty="0" smtClean="0"/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どちらが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</a:t>
            </a:r>
            <a:r>
              <a:rPr lang="ja-JP" altLang="en-US" dirty="0" smtClean="0"/>
              <a:t>ですか。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→　</a:t>
            </a:r>
            <a:r>
              <a:rPr lang="en-US" altLang="ja-JP" dirty="0" smtClean="0"/>
              <a:t>N1</a:t>
            </a:r>
            <a:r>
              <a:rPr lang="ja-JP" altLang="en-US" dirty="0" smtClean="0"/>
              <a:t>／</a:t>
            </a:r>
            <a:r>
              <a:rPr lang="en-US" altLang="ja-JP" dirty="0" smtClean="0"/>
              <a:t>N2</a:t>
            </a:r>
            <a:r>
              <a:rPr lang="ja-JP" altLang="en-US" dirty="0" smtClean="0"/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のほう</a:t>
            </a:r>
            <a:r>
              <a:rPr lang="ja-JP" altLang="en-US" dirty="0" smtClean="0"/>
              <a:t>が　</a:t>
            </a:r>
            <a:r>
              <a:rPr lang="en-US" altLang="ja-JP" dirty="0" smtClean="0"/>
              <a:t>A</a:t>
            </a:r>
            <a:r>
              <a:rPr lang="ja-JP" altLang="en-US" dirty="0" smtClean="0"/>
              <a:t>です。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N1</a:t>
            </a:r>
            <a:r>
              <a:rPr lang="ja-JP" altLang="en-US" dirty="0" smtClean="0"/>
              <a:t>／</a:t>
            </a:r>
            <a:r>
              <a:rPr lang="en-US" altLang="ja-JP" dirty="0" smtClean="0"/>
              <a:t>N2</a:t>
            </a:r>
            <a:r>
              <a:rPr lang="ja-JP" altLang="en-US" dirty="0" smtClean="0"/>
              <a:t>のほうが（</a:t>
            </a:r>
            <a:r>
              <a:rPr lang="en-US" altLang="ja-JP" dirty="0" smtClean="0"/>
              <a:t>N2/N1</a:t>
            </a:r>
            <a:r>
              <a:rPr lang="ja-JP" altLang="en-US" dirty="0" smtClean="0"/>
              <a:t>より）　</a:t>
            </a:r>
            <a:r>
              <a:rPr lang="en-US" altLang="ja-JP" dirty="0" smtClean="0"/>
              <a:t>A</a:t>
            </a:r>
            <a:r>
              <a:rPr lang="ja-JP" altLang="en-US" dirty="0" smtClean="0"/>
              <a:t>です。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　</a:t>
            </a:r>
            <a:r>
              <a:rPr lang="ja-JP" altLang="en-US" dirty="0" smtClean="0">
                <a:solidFill>
                  <a:srgbClr val="FF0000"/>
                </a:solidFill>
              </a:rPr>
              <a:t>どちらも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</a:t>
            </a:r>
            <a:r>
              <a:rPr lang="ja-JP" altLang="en-US" dirty="0" smtClean="0"/>
              <a:t>です。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１．なつと　ふゆと　どちらが　すきですか。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ふゆのほうが　すきです。</a:t>
            </a:r>
            <a:endParaRPr lang="en-US" altLang="ja-JP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ja-JP" altLang="en-US" dirty="0" smtClean="0"/>
              <a:t>　２．</a:t>
            </a:r>
            <a:r>
              <a:rPr lang="en-US" altLang="ja-JP" dirty="0" smtClean="0"/>
              <a:t>FPT</a:t>
            </a:r>
            <a:r>
              <a:rPr lang="ja-JP" altLang="en-US" dirty="0" smtClean="0"/>
              <a:t>だいがくと　</a:t>
            </a:r>
            <a:r>
              <a:rPr lang="en-US" altLang="ja-JP" dirty="0" smtClean="0"/>
              <a:t>B</a:t>
            </a:r>
            <a:r>
              <a:rPr lang="ja-JP" altLang="en-US" dirty="0" smtClean="0"/>
              <a:t>だいがくと　どちらが　がくせいが　おおいですか。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FPT</a:t>
            </a:r>
            <a:r>
              <a:rPr lang="ja-JP" altLang="en-US" dirty="0" smtClean="0"/>
              <a:t>大学のほうが　学生が　おおいです。</a:t>
            </a:r>
            <a:endParaRPr lang="en-US" altLang="ja-JP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077200" cy="3268624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１．アメリカのえいが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ja-JP" altLang="en-US" dirty="0" smtClean="0"/>
              <a:t>　日本のえいが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ja-JP" altLang="en-US" dirty="0" smtClean="0"/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どちらが</a:t>
            </a:r>
            <a:r>
              <a:rPr lang="ja-JP" altLang="en-US" dirty="0" smtClean="0"/>
              <a:t>　おもしろいですか。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日本のえいが</a:t>
            </a:r>
            <a:r>
              <a:rPr lang="ja-JP" altLang="en-US" dirty="0" smtClean="0">
                <a:solidFill>
                  <a:srgbClr val="FF0000"/>
                </a:solidFill>
              </a:rPr>
              <a:t>のほうが</a:t>
            </a:r>
            <a:r>
              <a:rPr lang="ja-JP" altLang="en-US" dirty="0" smtClean="0"/>
              <a:t>　おもしろいです。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２．日本のえいが</a:t>
            </a:r>
            <a:r>
              <a:rPr lang="ja-JP" altLang="en-US" dirty="0" smtClean="0">
                <a:solidFill>
                  <a:srgbClr val="FF0000"/>
                </a:solidFill>
              </a:rPr>
              <a:t>は</a:t>
            </a:r>
            <a:r>
              <a:rPr lang="ja-JP" altLang="en-US" dirty="0" smtClean="0"/>
              <a:t>　アメリカのえいが</a:t>
            </a:r>
            <a:r>
              <a:rPr lang="ja-JP" altLang="en-US" dirty="0" smtClean="0">
                <a:solidFill>
                  <a:srgbClr val="FF0000"/>
                </a:solidFill>
              </a:rPr>
              <a:t>より</a:t>
            </a:r>
            <a:r>
              <a:rPr lang="ja-JP" altLang="en-US" dirty="0" smtClean="0"/>
              <a:t>　おもしろいです。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３．えいが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 smtClean="0"/>
              <a:t>どこのえいが</a:t>
            </a:r>
            <a:r>
              <a:rPr lang="ja-JP" altLang="en-US" dirty="0" smtClean="0">
                <a:solidFill>
                  <a:srgbClr val="FF0000"/>
                </a:solidFill>
              </a:rPr>
              <a:t>が</a:t>
            </a:r>
            <a:r>
              <a:rPr lang="ja-JP" altLang="en-US" dirty="0" smtClean="0"/>
              <a:t>　いちばん　おもしろいですか。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09550"/>
            <a:ext cx="3771900" cy="22347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2438400" y="2273013"/>
            <a:ext cx="346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A</a:t>
            </a: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B</a:t>
            </a:r>
            <a:r>
              <a:rPr lang="ja-JP" altLang="en-US" dirty="0" smtClean="0">
                <a:solidFill>
                  <a:srgbClr val="FF0000"/>
                </a:solidFill>
              </a:rPr>
              <a:t>　　</a:t>
            </a:r>
            <a:r>
              <a:rPr lang="en-US" altLang="ja-JP" dirty="0" smtClean="0">
                <a:solidFill>
                  <a:srgbClr val="FF0000"/>
                </a:solidFill>
              </a:rPr>
              <a:t>C</a:t>
            </a:r>
            <a:r>
              <a:rPr lang="ja-JP" altLang="en-US" dirty="0" smtClean="0">
                <a:solidFill>
                  <a:srgbClr val="FF0000"/>
                </a:solidFill>
              </a:rPr>
              <a:t>　　　　</a:t>
            </a:r>
            <a:r>
              <a:rPr lang="en-US" altLang="ja-JP" dirty="0" smtClean="0">
                <a:solidFill>
                  <a:srgbClr val="FF0000"/>
                </a:solidFill>
              </a:rPr>
              <a:t>D</a:t>
            </a:r>
            <a:r>
              <a:rPr lang="ja-JP" altLang="en-US" dirty="0" smtClean="0">
                <a:solidFill>
                  <a:srgbClr val="FF0000"/>
                </a:solidFill>
              </a:rPr>
              <a:t>　　　　　　　　</a:t>
            </a:r>
            <a:r>
              <a:rPr lang="en-US" altLang="ja-JP" dirty="0" smtClean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38400" y="1962150"/>
            <a:ext cx="609600" cy="6801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90600" y="2952750"/>
            <a:ext cx="70104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en-US" altLang="ja-JP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B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より　ちょっと</a:t>
            </a:r>
            <a:r>
              <a:rPr lang="ja-JP" altLang="en-US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　   小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さいで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す。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15000" y="2737308"/>
            <a:ext cx="804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ちい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048000" y="3562350"/>
            <a:ext cx="18288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すこし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03372" y="204611"/>
            <a:ext cx="1852083" cy="24377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93245" y="1962150"/>
            <a:ext cx="413632" cy="6801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066800" y="4375056"/>
            <a:ext cx="70104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en-US" altLang="ja-JP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E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より　ずっと　小さいで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す。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95600" y="2876550"/>
            <a:ext cx="2073628" cy="1202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48000" y="4400550"/>
            <a:ext cx="1371600" cy="6011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 rot="21330840">
            <a:off x="679205" y="2275891"/>
            <a:ext cx="2121077" cy="1216677"/>
          </a:xfrm>
          <a:prstGeom prst="wedgeRoundRectCallout">
            <a:avLst>
              <a:gd name="adj1" fmla="val 77327"/>
              <a:gd name="adj2" fmla="val 78086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 smtClean="0"/>
          </a:p>
          <a:p>
            <a:pPr algn="ctr"/>
            <a:r>
              <a:rPr lang="en-US" sz="2800" dirty="0" smtClean="0"/>
              <a:t>MỘT CHÚT</a:t>
            </a:r>
          </a:p>
          <a:p>
            <a:pPr algn="ctr"/>
            <a:r>
              <a:rPr lang="en-US" sz="2800" dirty="0" smtClean="0"/>
              <a:t>MỘT ÍT</a:t>
            </a:r>
            <a:endParaRPr lang="en-US" sz="2800" dirty="0"/>
          </a:p>
        </p:txBody>
      </p:sp>
      <p:sp>
        <p:nvSpPr>
          <p:cNvPr id="14" name="Rounded Rectangular Callout 13"/>
          <p:cNvSpPr/>
          <p:nvPr/>
        </p:nvSpPr>
        <p:spPr>
          <a:xfrm rot="479206">
            <a:off x="6343718" y="3380015"/>
            <a:ext cx="2121077" cy="1216677"/>
          </a:xfrm>
          <a:prstGeom prst="wedgeRoundRectCallout">
            <a:avLst>
              <a:gd name="adj1" fmla="val -106320"/>
              <a:gd name="adj2" fmla="val 73349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 smtClean="0"/>
          </a:p>
          <a:p>
            <a:pPr algn="ctr"/>
            <a:r>
              <a:rPr lang="en-US" sz="2800" dirty="0" smtClean="0"/>
              <a:t>HƠN HẲN</a:t>
            </a:r>
          </a:p>
          <a:p>
            <a:pPr algn="ctr"/>
            <a:r>
              <a:rPr lang="en-US" sz="2800" dirty="0" smtClean="0"/>
              <a:t>RẤT NHIỀU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982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4" grpId="1" animBg="1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620000" cy="32686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</a:t>
            </a:r>
            <a:r>
              <a:rPr lang="ja-JP" altLang="en-US" dirty="0" smtClean="0"/>
              <a:t>１（</a:t>
            </a:r>
            <a:r>
              <a:rPr lang="en-US" altLang="ja-JP" dirty="0" err="1" smtClean="0"/>
              <a:t>phạm</a:t>
            </a:r>
            <a:r>
              <a:rPr lang="en-US" altLang="ja-JP" dirty="0" smtClean="0"/>
              <a:t> vi)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 smtClean="0"/>
              <a:t>　</a:t>
            </a:r>
            <a:r>
              <a:rPr lang="en-US" altLang="ja-JP" dirty="0" smtClean="0"/>
              <a:t>N2</a:t>
            </a:r>
            <a:r>
              <a:rPr lang="ja-JP" altLang="en-US" dirty="0" smtClean="0">
                <a:solidFill>
                  <a:srgbClr val="FF0000"/>
                </a:solidFill>
              </a:rPr>
              <a:t>が</a:t>
            </a:r>
            <a:r>
              <a:rPr lang="ja-JP" altLang="en-US" dirty="0" smtClean="0"/>
              <a:t>　いちばん　</a:t>
            </a:r>
            <a:r>
              <a:rPr lang="en-US" altLang="ja-JP" dirty="0" smtClean="0"/>
              <a:t>A</a:t>
            </a:r>
            <a:r>
              <a:rPr lang="ja-JP" altLang="en-US" dirty="0" smtClean="0"/>
              <a:t>です。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ja-JP" altLang="en-US" dirty="0" smtClean="0"/>
              <a:t>１．スポーツで　テニスが　いちばん　すきです。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２．日本りょうりで　すしが　いちばん　おいしいです。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３．ベトナムのかしゅで　ミータームが　いちばん　有名です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dirty="0" smtClean="0"/>
              <a:t>4.</a:t>
            </a:r>
            <a:r>
              <a:rPr lang="ja-JP" altLang="en-US" dirty="0" smtClean="0"/>
              <a:t>　一年で　</a:t>
            </a:r>
            <a:r>
              <a:rPr lang="en-US" altLang="ja-JP" dirty="0" smtClean="0"/>
              <a:t>7</a:t>
            </a:r>
            <a:r>
              <a:rPr lang="ja-JP" altLang="en-US" dirty="0" smtClean="0"/>
              <a:t>月が　いちばん　あついです。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５</a:t>
            </a:r>
            <a:r>
              <a:rPr lang="ja-JP" altLang="en-US" dirty="0" smtClean="0"/>
              <a:t>．ベトナムで　ハノイが　いちばん　人が多いです。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6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305800" cy="3268624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 smtClean="0">
                <a:solidFill>
                  <a:srgbClr val="00B050"/>
                </a:solidFill>
              </a:rPr>
              <a:t>N1</a:t>
            </a:r>
            <a:r>
              <a:rPr lang="ja-JP" altLang="en-US" dirty="0" smtClean="0">
                <a:solidFill>
                  <a:srgbClr val="00B050"/>
                </a:solidFill>
              </a:rPr>
              <a:t>で　</a:t>
            </a:r>
            <a:r>
              <a:rPr lang="ja-JP" altLang="en-US" dirty="0" smtClean="0">
                <a:solidFill>
                  <a:srgbClr val="FF0000"/>
                </a:solidFill>
              </a:rPr>
              <a:t>なにが</a:t>
            </a:r>
            <a:r>
              <a:rPr lang="ja-JP" altLang="en-US" dirty="0" smtClean="0">
                <a:solidFill>
                  <a:srgbClr val="00B050"/>
                </a:solidFill>
              </a:rPr>
              <a:t>　いちばん　</a:t>
            </a:r>
            <a:r>
              <a:rPr lang="en-US" altLang="ja-JP" dirty="0" smtClean="0">
                <a:solidFill>
                  <a:srgbClr val="00B050"/>
                </a:solidFill>
              </a:rPr>
              <a:t>A</a:t>
            </a:r>
            <a:r>
              <a:rPr lang="ja-JP" altLang="en-US" dirty="0" smtClean="0">
                <a:solidFill>
                  <a:srgbClr val="00B050"/>
                </a:solidFill>
              </a:rPr>
              <a:t>ですか？</a:t>
            </a:r>
            <a:endParaRPr lang="en-US" altLang="ja-JP" dirty="0" smtClean="0">
              <a:solidFill>
                <a:srgbClr val="00B050"/>
              </a:solidFill>
            </a:endParaRP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ja-JP" altLang="en-US" dirty="0" smtClean="0">
                <a:solidFill>
                  <a:srgbClr val="FF0000"/>
                </a:solidFill>
              </a:rPr>
              <a:t>だれ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ja-JP" altLang="en-US" dirty="0" smtClean="0">
                <a:solidFill>
                  <a:srgbClr val="FF0000"/>
                </a:solidFill>
              </a:rPr>
              <a:t>どこ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ja-JP" altLang="en-US" dirty="0" smtClean="0">
                <a:solidFill>
                  <a:srgbClr val="FF0000"/>
                </a:solidFill>
              </a:rPr>
              <a:t>いつ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ja-JP" altLang="en-US" dirty="0" smtClean="0">
                <a:solidFill>
                  <a:srgbClr val="FF0000"/>
                </a:solidFill>
              </a:rPr>
              <a:t>何月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ベトナムで　どこが　いちばん　人が　おおいですか。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ホ</a:t>
            </a:r>
            <a:r>
              <a:rPr lang="ja-JP" altLang="en-US" dirty="0" smtClean="0"/>
              <a:t>ー</a:t>
            </a:r>
            <a:r>
              <a:rPr lang="ja-JP" altLang="en-US" dirty="0"/>
              <a:t>チ</a:t>
            </a:r>
            <a:r>
              <a:rPr lang="ja-JP" altLang="en-US" dirty="0" smtClean="0"/>
              <a:t>ー</a:t>
            </a:r>
            <a:r>
              <a:rPr lang="ja-JP" altLang="en-US" dirty="0"/>
              <a:t>ミ</a:t>
            </a:r>
            <a:r>
              <a:rPr lang="ja-JP" altLang="en-US" dirty="0" smtClean="0"/>
              <a:t>ンが　いちばん　人が　おおいです。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一ね</a:t>
            </a:r>
            <a:r>
              <a:rPr lang="ja-JP" altLang="en-US" dirty="0"/>
              <a:t>ん</a:t>
            </a:r>
            <a:r>
              <a:rPr lang="ja-JP" altLang="en-US" dirty="0" smtClean="0"/>
              <a:t>で　いつが　いちばん　すきですか。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あきが　いちばん　すきです。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733699"/>
            <a:ext cx="3771900" cy="22347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2438400" y="2797162"/>
            <a:ext cx="346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A</a:t>
            </a: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B</a:t>
            </a:r>
            <a:r>
              <a:rPr lang="ja-JP" altLang="en-US" dirty="0" smtClean="0">
                <a:solidFill>
                  <a:srgbClr val="FF0000"/>
                </a:solidFill>
              </a:rPr>
              <a:t>　　</a:t>
            </a:r>
            <a:r>
              <a:rPr lang="en-US" altLang="ja-JP" dirty="0" smtClean="0">
                <a:solidFill>
                  <a:srgbClr val="FF0000"/>
                </a:solidFill>
              </a:rPr>
              <a:t>C</a:t>
            </a:r>
            <a:r>
              <a:rPr lang="ja-JP" altLang="en-US" dirty="0" smtClean="0">
                <a:solidFill>
                  <a:srgbClr val="FF0000"/>
                </a:solidFill>
              </a:rPr>
              <a:t>　　　　</a:t>
            </a:r>
            <a:r>
              <a:rPr lang="en-US" altLang="ja-JP" dirty="0" smtClean="0">
                <a:solidFill>
                  <a:srgbClr val="FF0000"/>
                </a:solidFill>
              </a:rPr>
              <a:t>D</a:t>
            </a:r>
            <a:r>
              <a:rPr lang="ja-JP" altLang="en-US" dirty="0" smtClean="0">
                <a:solidFill>
                  <a:srgbClr val="FF0000"/>
                </a:solidFill>
              </a:rPr>
              <a:t>　　　　　　　　</a:t>
            </a:r>
            <a:r>
              <a:rPr lang="en-US" altLang="ja-JP" dirty="0" smtClean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066800" y="3431684"/>
            <a:ext cx="49530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一番　小さいで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す。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09800" y="3297206"/>
            <a:ext cx="196294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いちばん　ちい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03372" y="728760"/>
            <a:ext cx="1852083" cy="24377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93245" y="2486299"/>
            <a:ext cx="413632" cy="6801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066800" y="4400550"/>
            <a:ext cx="70104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は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ja-JP" altLang="en-US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一番　大きいで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す。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05000" y="3409950"/>
            <a:ext cx="1257476" cy="6175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828800" y="4400550"/>
            <a:ext cx="1371600" cy="6011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209801" y="4236288"/>
            <a:ext cx="196294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いちばん　おお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9600" y="217556"/>
            <a:ext cx="2438400" cy="753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Mẫu</a:t>
            </a:r>
            <a:r>
              <a:rPr lang="en-US" sz="2800" dirty="0" smtClean="0"/>
              <a:t> </a:t>
            </a:r>
            <a:r>
              <a:rPr lang="en-US" sz="2800" dirty="0" err="1" smtClean="0"/>
              <a:t>câu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so </a:t>
            </a:r>
            <a:r>
              <a:rPr lang="en-US" sz="2800" dirty="0" err="1" smtClean="0"/>
              <a:t>sánh</a:t>
            </a:r>
            <a:r>
              <a:rPr lang="vi-VN" sz="2800" dirty="0"/>
              <a:t> </a:t>
            </a:r>
            <a:r>
              <a:rPr lang="vi-VN" sz="2800" dirty="0" smtClean="0"/>
              <a:t>nhất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6149974" y="182042"/>
            <a:ext cx="2689225" cy="753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/>
              <a:t>いちばん</a:t>
            </a:r>
            <a:endParaRPr lang="en-US" sz="4800" dirty="0"/>
          </a:p>
        </p:txBody>
      </p:sp>
      <p:sp>
        <p:nvSpPr>
          <p:cNvPr id="16" name="Right Arrow 15"/>
          <p:cNvSpPr/>
          <p:nvPr/>
        </p:nvSpPr>
        <p:spPr>
          <a:xfrm>
            <a:off x="3048000" y="344670"/>
            <a:ext cx="3101975" cy="442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/>
          <p:cNvSpPr/>
          <p:nvPr/>
        </p:nvSpPr>
        <p:spPr>
          <a:xfrm rot="325178">
            <a:off x="5515652" y="1667156"/>
            <a:ext cx="3629435" cy="1786509"/>
          </a:xfrm>
          <a:prstGeom prst="wedgeEllipseCallout">
            <a:avLst>
              <a:gd name="adj1" fmla="val 10971"/>
              <a:gd name="adj2" fmla="val -9177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ngay</a:t>
            </a:r>
            <a:r>
              <a:rPr lang="en-US" sz="2400" dirty="0" smtClean="0"/>
              <a:t> </a:t>
            </a:r>
            <a:r>
              <a:rPr lang="en-US" sz="2400" dirty="0" err="1" smtClean="0"/>
              <a:t>phía</a:t>
            </a:r>
            <a:r>
              <a:rPr lang="en-US" sz="2400" dirty="0"/>
              <a:t>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đem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so </a:t>
            </a:r>
            <a:r>
              <a:rPr lang="en-US" sz="2400" dirty="0" err="1" smtClean="0"/>
              <a:t>sánh</a:t>
            </a:r>
            <a:r>
              <a:rPr lang="en-US" sz="2400" dirty="0" smtClean="0"/>
              <a:t>; </a:t>
            </a:r>
          </a:p>
          <a:p>
            <a:pPr algn="ctr"/>
            <a:r>
              <a:rPr lang="en-US" sz="2400" dirty="0" err="1" smtClean="0"/>
              <a:t>như</a:t>
            </a:r>
            <a:r>
              <a:rPr lang="en-US" sz="2400" dirty="0" smtClean="0"/>
              <a:t> 1 </a:t>
            </a:r>
            <a:r>
              <a:rPr lang="en-US" sz="2400" dirty="0" err="1" smtClean="0"/>
              <a:t>phó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614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2019700" y="1537186"/>
            <a:ext cx="44958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映画を　見に　</a:t>
            </a:r>
            <a:r>
              <a:rPr lang="ja-JP" altLang="en-US" sz="280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行きす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057400" y="1367909"/>
            <a:ext cx="4800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えいが　　　　み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351876" y="2733258"/>
            <a:ext cx="60198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1" hangingPunct="1">
              <a:defRPr sz="28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  <a:extLst/>
          </a:lstStyle>
          <a:p>
            <a:r>
              <a:rPr lang="ja-JP" altLang="en-US" dirty="0" smtClean="0"/>
              <a:t>映</a:t>
            </a:r>
            <a:r>
              <a:rPr lang="ja-JP" altLang="en-US" dirty="0"/>
              <a:t>画を　見に　行きませんか。</a:t>
            </a:r>
            <a:endParaRPr lang="en-US" dirty="0"/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456952" y="2571750"/>
            <a:ext cx="4800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えいが　　　　み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5238950" y="1537186"/>
            <a:ext cx="14478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ました。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5272817" y="1537186"/>
            <a:ext cx="127655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ません。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5336317" y="1537186"/>
            <a:ext cx="14478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ますか。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5320854" y="1537186"/>
            <a:ext cx="1840029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ましたか。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5326445" y="1535488"/>
            <a:ext cx="260203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ませんでした。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4953000" y="1581150"/>
            <a:ext cx="30480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ませんでしたか。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1232">
            <a:off x="261738" y="1230345"/>
            <a:ext cx="1517824" cy="11369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ounded Rectangle 17"/>
          <p:cNvSpPr/>
          <p:nvPr/>
        </p:nvSpPr>
        <p:spPr>
          <a:xfrm rot="201128">
            <a:off x="4745967" y="272932"/>
            <a:ext cx="4076300" cy="7429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CÁCH DIỄN ĐẠT</a:t>
            </a:r>
          </a:p>
          <a:p>
            <a:pPr algn="ctr"/>
            <a:r>
              <a:rPr lang="en-US" sz="3200" dirty="0" smtClean="0"/>
              <a:t>“RỦ RÊ, MỜI MỌC”</a:t>
            </a:r>
            <a:endParaRPr lang="en-US" sz="3200" dirty="0"/>
          </a:p>
        </p:txBody>
      </p:sp>
      <p:sp>
        <p:nvSpPr>
          <p:cNvPr id="19" name="Rounded Rectangle 18"/>
          <p:cNvSpPr/>
          <p:nvPr/>
        </p:nvSpPr>
        <p:spPr>
          <a:xfrm>
            <a:off x="4857252" y="2733258"/>
            <a:ext cx="2400300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2463171"/>
            <a:ext cx="9144000" cy="268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38200" y="3018884"/>
            <a:ext cx="7779066" cy="18391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一緒</a:t>
            </a:r>
            <a:r>
              <a:rPr lang="ja-JP" altLang="en-US" sz="5400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に　</a:t>
            </a:r>
            <a:r>
              <a:rPr lang="en-US" altLang="ja-JP" sz="5400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V</a:t>
            </a:r>
            <a:r>
              <a:rPr lang="ja-JP" altLang="en-US" sz="5400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ませんか。</a:t>
            </a:r>
            <a:endParaRPr lang="en-US" sz="54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22" name="TextBox 3"/>
          <p:cNvSpPr txBox="1">
            <a:spLocks noChangeArrowheads="1"/>
          </p:cNvSpPr>
          <p:nvPr/>
        </p:nvSpPr>
        <p:spPr bwMode="auto">
          <a:xfrm>
            <a:off x="1436561" y="3134225"/>
            <a:ext cx="18306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400" dirty="0" smtClean="0">
                <a:solidFill>
                  <a:schemeClr val="bg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いっしょ</a:t>
            </a:r>
            <a:endParaRPr lang="en-US" sz="2400" dirty="0">
              <a:solidFill>
                <a:schemeClr val="bg1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2456952" y="4305186"/>
            <a:ext cx="40924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400" i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ja-JP" sz="2400" i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ja-JP" sz="2400" i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altLang="ja-JP" sz="2400" i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altLang="ja-JP" sz="2400" i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altLang="ja-JP" sz="2400" i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altLang="ja-JP" sz="2400" i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</a:t>
            </a:r>
            <a:r>
              <a:rPr lang="en-US" altLang="ja-JP" sz="2400" i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i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2400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30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7"/>
          <p:cNvSpPr txBox="1">
            <a:spLocks noChangeArrowheads="1"/>
          </p:cNvSpPr>
          <p:nvPr/>
        </p:nvSpPr>
        <p:spPr bwMode="auto">
          <a:xfrm>
            <a:off x="2820988" y="4068124"/>
            <a:ext cx="4792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Tahoma" panose="020B0604030504040204" pitchFamily="34" charset="0"/>
                <a:cs typeface="Tahoma" panose="020B0604030504040204" pitchFamily="34" charset="0"/>
              </a:rPr>
              <a:t>Bạn Hoa giỏi tiếng Nhật nhất.</a:t>
            </a:r>
            <a:endParaRPr lang="en-US" sz="180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21" name="TextBox 17"/>
          <p:cNvSpPr txBox="1">
            <a:spLocks noChangeArrowheads="1"/>
          </p:cNvSpPr>
          <p:nvPr/>
        </p:nvSpPr>
        <p:spPr bwMode="auto">
          <a:xfrm>
            <a:off x="1312464" y="4055462"/>
            <a:ext cx="2381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rPr>
              <a:t>Trong </a:t>
            </a:r>
            <a:r>
              <a:rPr lang="en-US" sz="1800" dirty="0" err="1"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rPr>
              <a:t>lớp</a:t>
            </a:r>
            <a:r>
              <a:rPr lang="en-US" sz="1800" dirty="0"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rPr>
              <a:t>này</a:t>
            </a:r>
            <a:r>
              <a:rPr lang="en-US" sz="1800" dirty="0" smtClean="0"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rPr>
              <a:t>,</a:t>
            </a:r>
            <a:endParaRPr lang="en-US" sz="1800" dirty="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913871" y="2395537"/>
            <a:ext cx="1647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rPr>
              <a:t>Ở</a:t>
            </a:r>
            <a:r>
              <a:rPr lang="ja-JP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　</a:t>
            </a:r>
            <a:r>
              <a:rPr lang="en-US" altLang="ja-JP" sz="1800" dirty="0">
                <a:latin typeface="Tahoma" panose="020B0604030504040204" pitchFamily="34" charset="0"/>
                <a:cs typeface="Tahoma" panose="020B0604030504040204" pitchFamily="34" charset="0"/>
              </a:rPr>
              <a:t>Nhật </a:t>
            </a:r>
            <a:r>
              <a:rPr lang="en-US" altLang="ja-JP" sz="1800" dirty="0" err="1">
                <a:latin typeface="Tahoma" panose="020B0604030504040204" pitchFamily="34" charset="0"/>
                <a:cs typeface="Tahoma" panose="020B0604030504040204" pitchFamily="34" charset="0"/>
              </a:rPr>
              <a:t>Bản</a:t>
            </a:r>
            <a:endParaRPr lang="en-US" sz="1800" dirty="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954493" y="3107412"/>
            <a:ext cx="1647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rPr>
              <a:t>Ở</a:t>
            </a:r>
            <a:r>
              <a:rPr lang="ja-JP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　</a:t>
            </a:r>
            <a:r>
              <a:rPr lang="en-US" altLang="ja-JP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Việt Nam</a:t>
            </a:r>
            <a:endParaRPr lang="en-US" sz="1800" dirty="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33800" y="712790"/>
            <a:ext cx="5083175" cy="5857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～が　いちばん　～です。</a:t>
            </a:r>
            <a:endParaRPr lang="en-US" sz="32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17"/>
          <p:cNvSpPr txBox="1">
            <a:spLocks noChangeArrowheads="1"/>
          </p:cNvSpPr>
          <p:nvPr/>
        </p:nvSpPr>
        <p:spPr bwMode="auto">
          <a:xfrm>
            <a:off x="2911239" y="1625065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Tahoma" panose="020B0604030504040204" pitchFamily="34" charset="0"/>
                <a:cs typeface="Tahoma" panose="020B0604030504040204" pitchFamily="34" charset="0"/>
              </a:rPr>
              <a:t>(Tôi) thích bóng đá nhất.</a:t>
            </a:r>
            <a:endParaRPr lang="en-US" sz="180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5" name="TextBox 17"/>
          <p:cNvSpPr txBox="1">
            <a:spLocks noChangeArrowheads="1"/>
          </p:cNvSpPr>
          <p:nvPr/>
        </p:nvSpPr>
        <p:spPr bwMode="auto">
          <a:xfrm>
            <a:off x="2907535" y="3152774"/>
            <a:ext cx="4792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err="1">
                <a:latin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altLang="ja-JP" sz="1800" dirty="0">
                <a:latin typeface="Tahoma" panose="020B0604030504040204" pitchFamily="34" charset="0"/>
                <a:cs typeface="Tahoma" panose="020B0604030504040204" pitchFamily="34" charset="0"/>
              </a:rPr>
              <a:t> 8 </a:t>
            </a:r>
            <a:r>
              <a:rPr lang="en-US" altLang="ja-JP" sz="1800" dirty="0" err="1">
                <a:latin typeface="Tahoma" panose="020B0604030504040204" pitchFamily="34" charset="0"/>
                <a:cs typeface="Tahoma" panose="020B0604030504040204" pitchFamily="34" charset="0"/>
              </a:rPr>
              <a:t>nóng</a:t>
            </a:r>
            <a:r>
              <a:rPr lang="en-US" altLang="ja-JP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800" dirty="0" err="1">
                <a:latin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altLang="ja-JP" sz="18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800" dirty="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7" name="TextBox 17"/>
          <p:cNvSpPr txBox="1">
            <a:spLocks noChangeArrowheads="1"/>
          </p:cNvSpPr>
          <p:nvPr/>
        </p:nvSpPr>
        <p:spPr bwMode="auto">
          <a:xfrm>
            <a:off x="2827338" y="2216952"/>
            <a:ext cx="4792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Tahoma" panose="020B0604030504040204" pitchFamily="34" charset="0"/>
                <a:cs typeface="Tahoma" panose="020B0604030504040204" pitchFamily="34" charset="0"/>
              </a:rPr>
              <a:t>Tokyo rộng lớn Nhất.</a:t>
            </a:r>
            <a:endParaRPr lang="en-US" sz="180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1971" y="129231"/>
            <a:ext cx="3117850" cy="584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～（の　中）で</a:t>
            </a:r>
            <a:endParaRPr lang="en-US" sz="32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46338" y="2278062"/>
            <a:ext cx="6621462" cy="5847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東京が　いちばん　大きいです。</a:t>
            </a:r>
            <a:endParaRPr lang="en-US" sz="32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0147" y="3031550"/>
            <a:ext cx="6621462" cy="5847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8</a:t>
            </a:r>
            <a:r>
              <a:rPr lang="ja-JP" altLang="en-US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月が　いちばん　あついです。</a:t>
            </a:r>
            <a:endParaRPr lang="en-US" sz="32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4490460"/>
            <a:ext cx="8610600" cy="5847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ホアさんは　日本語が　いちばん　上手です。</a:t>
            </a:r>
            <a:endParaRPr lang="en-US" sz="32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-26641" y="1613552"/>
            <a:ext cx="267821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Tahoma" panose="020B0604030504040204" pitchFamily="34" charset="0"/>
                <a:cs typeface="Tahoma" panose="020B0604030504040204" pitchFamily="34" charset="0"/>
              </a:rPr>
              <a:t>Trong </a:t>
            </a:r>
            <a:r>
              <a:rPr lang="en-US" altLang="ja-JP" sz="1800" dirty="0" err="1">
                <a:latin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ja-JP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800" dirty="0" err="1">
                <a:latin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altLang="ja-JP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800" dirty="0" err="1">
                <a:latin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altLang="ja-JP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800" dirty="0" err="1">
                <a:latin typeface="Tahoma" panose="020B0604030504040204" pitchFamily="34" charset="0"/>
                <a:cs typeface="Tahoma" panose="020B0604030504040204" pitchFamily="34" charset="0"/>
              </a:rPr>
              <a:t>thao</a:t>
            </a:r>
            <a:endParaRPr lang="en-US" sz="1800" dirty="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26641" y="1484929"/>
            <a:ext cx="2537531" cy="5847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スポーツで</a:t>
            </a:r>
            <a:endParaRPr lang="en-US" sz="32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6078" y="2264787"/>
            <a:ext cx="1756099" cy="5847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日本で</a:t>
            </a:r>
            <a:endParaRPr lang="en-US" sz="32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" y="3009118"/>
            <a:ext cx="2267747" cy="5847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 smtClean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ベトナムで</a:t>
            </a:r>
            <a:endParaRPr lang="en-US" sz="32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314" y="3913116"/>
            <a:ext cx="5607859" cy="5847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 smtClean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このク</a:t>
            </a:r>
            <a:r>
              <a:rPr lang="ja-JP" altLang="en-US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ラス（の中）で</a:t>
            </a:r>
            <a:endParaRPr lang="en-US" sz="32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905000" y="4476750"/>
            <a:ext cx="609600" cy="58261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33800" y="4476750"/>
            <a:ext cx="609600" cy="58261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17850" y="3031550"/>
            <a:ext cx="609600" cy="5826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214688" y="2266950"/>
            <a:ext cx="609600" cy="5826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420938" y="2266950"/>
            <a:ext cx="931862" cy="5826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409825" y="3015675"/>
            <a:ext cx="852488" cy="58261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81" y="4505323"/>
            <a:ext cx="1684338" cy="5826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820987" y="4505323"/>
            <a:ext cx="1377713" cy="5826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ounded Rectangular Callout 32"/>
          <p:cNvSpPr/>
          <p:nvPr/>
        </p:nvSpPr>
        <p:spPr>
          <a:xfrm rot="21015042">
            <a:off x="222250" y="1567664"/>
            <a:ext cx="1371600" cy="728663"/>
          </a:xfrm>
          <a:prstGeom prst="wedgeRoundRectCallout">
            <a:avLst>
              <a:gd name="adj1" fmla="val 97403"/>
              <a:gd name="adj2" fmla="val 13915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atin typeface="Calibri" panose="020F0502020204030204" pitchFamily="34" charset="0"/>
              </a:rPr>
              <a:t>どこ</a:t>
            </a: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 rot="21015042">
            <a:off x="144700" y="3319225"/>
            <a:ext cx="1371600" cy="728662"/>
          </a:xfrm>
          <a:prstGeom prst="wedgeRoundRectCallout">
            <a:avLst>
              <a:gd name="adj1" fmla="val 55359"/>
              <a:gd name="adj2" fmla="val 150629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Calibri" panose="020F0502020204030204" pitchFamily="34" charset="0"/>
              </a:rPr>
              <a:t>だれ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6" name="Rounded Rectangular Callout 35"/>
          <p:cNvSpPr/>
          <p:nvPr/>
        </p:nvSpPr>
        <p:spPr>
          <a:xfrm rot="1188665">
            <a:off x="4913142" y="3812752"/>
            <a:ext cx="1373188" cy="728663"/>
          </a:xfrm>
          <a:prstGeom prst="wedgeRoundRectCallout">
            <a:avLst>
              <a:gd name="adj1" fmla="val -90015"/>
              <a:gd name="adj2" fmla="val 12593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atin typeface="Calibri" panose="020F0502020204030204" pitchFamily="34" charset="0"/>
              </a:rPr>
              <a:t>なに</a:t>
            </a: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877017" y="4291459"/>
            <a:ext cx="1363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じょうず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6338" y="1488145"/>
            <a:ext cx="6621462" cy="5847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サッカーが　いちばん　すきです。</a:t>
            </a:r>
            <a:endParaRPr lang="en-US" sz="32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038600" y="1532739"/>
            <a:ext cx="609600" cy="581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486025" y="1532739"/>
            <a:ext cx="1552575" cy="58102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ounded Rectangular Callout 33"/>
          <p:cNvSpPr/>
          <p:nvPr/>
        </p:nvSpPr>
        <p:spPr>
          <a:xfrm rot="367354">
            <a:off x="3866768" y="1821540"/>
            <a:ext cx="2535237" cy="1279525"/>
          </a:xfrm>
          <a:prstGeom prst="wedgeRoundRectCallout">
            <a:avLst>
              <a:gd name="adj1" fmla="val -75143"/>
              <a:gd name="adj2" fmla="val 830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Calibri" panose="020F0502020204030204" pitchFamily="34" charset="0"/>
              </a:rPr>
              <a:t>いつ</a:t>
            </a:r>
            <a:endParaRPr lang="en-US" altLang="ja-JP" sz="3600" dirty="0">
              <a:latin typeface="Calibri" panose="020F0502020204030204" pitchFamily="34" charset="0"/>
            </a:endParaRPr>
          </a:p>
          <a:p>
            <a:pPr algn="ctr" eaLnBrk="1" hangingPunct="1"/>
            <a:r>
              <a:rPr lang="ja-JP" altLang="en-US" sz="3600" dirty="0">
                <a:latin typeface="Calibri" panose="020F0502020204030204" pitchFamily="34" charset="0"/>
              </a:rPr>
              <a:t>なんがつ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79463">
            <a:off x="203327" y="173679"/>
            <a:ext cx="1783581" cy="12511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 rot="21382307">
            <a:off x="1535934" y="161763"/>
            <a:ext cx="2743200" cy="584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So sánh nhất</a:t>
            </a:r>
            <a:endParaRPr lang="en-US">
              <a:solidFill>
                <a:schemeClr val="bg1"/>
              </a:solidFill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9" name="Oval Callout 8"/>
          <p:cNvSpPr/>
          <p:nvPr/>
        </p:nvSpPr>
        <p:spPr>
          <a:xfrm rot="20812739">
            <a:off x="2697232" y="223825"/>
            <a:ext cx="1905000" cy="914400"/>
          </a:xfrm>
          <a:prstGeom prst="wedgeEllipseCallout">
            <a:avLst>
              <a:gd name="adj1" fmla="val 94221"/>
              <a:gd name="adj2" fmla="val 659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định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phạm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 rot="857161">
            <a:off x="4040407" y="581116"/>
            <a:ext cx="1371600" cy="728663"/>
          </a:xfrm>
          <a:prstGeom prst="wedgeRoundRectCallout">
            <a:avLst>
              <a:gd name="adj1" fmla="val -77090"/>
              <a:gd name="adj2" fmla="val 14139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Calibri" panose="020F0502020204030204" pitchFamily="34" charset="0"/>
              </a:rPr>
              <a:t>なに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20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9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19" grpId="0"/>
      <p:bldP spid="20" grpId="0"/>
      <p:bldP spid="3" grpId="0" animBg="1"/>
      <p:bldP spid="4" grpId="0"/>
      <p:bldP spid="5" grpId="0"/>
      <p:bldP spid="7" grpId="0"/>
      <p:bldP spid="8" grpId="0" animBg="1"/>
      <p:bldP spid="14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8" grpId="0" animBg="1"/>
      <p:bldP spid="29" grpId="0" animBg="1"/>
      <p:bldP spid="30" grpId="0" animBg="1"/>
      <p:bldP spid="31" grpId="0" animBg="1"/>
      <p:bldP spid="33" grpId="0" animBg="1"/>
      <p:bldP spid="35" grpId="0" animBg="1"/>
      <p:bldP spid="36" grpId="0" animBg="1"/>
      <p:bldP spid="37" grpId="0"/>
      <p:bldP spid="26" grpId="0" animBg="1"/>
      <p:bldP spid="26" grpId="1" animBg="1"/>
      <p:bldP spid="27" grpId="0" animBg="1"/>
      <p:bldP spid="34" grpId="0" animBg="1"/>
      <p:bldP spid="2" grpId="0" animBg="1"/>
      <p:bldP spid="9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あきのほうが　すきです。</a:t>
            </a:r>
            <a:endParaRPr lang="en-US" altLang="ja-JP" dirty="0" smtClean="0"/>
          </a:p>
          <a:p>
            <a:r>
              <a:rPr lang="ja-JP" altLang="en-US" dirty="0"/>
              <a:t>あきのほう</a:t>
            </a:r>
            <a:r>
              <a:rPr lang="ja-JP" altLang="en-US" dirty="0" smtClean="0"/>
              <a:t>が　</a:t>
            </a:r>
            <a:r>
              <a:rPr lang="ja-JP" altLang="en-US" dirty="0"/>
              <a:t>は</a:t>
            </a:r>
            <a:r>
              <a:rPr lang="ja-JP" altLang="en-US" dirty="0" smtClean="0"/>
              <a:t>るより　すきです。</a:t>
            </a:r>
            <a:endParaRPr lang="en-US" altLang="ja-JP" dirty="0" smtClean="0"/>
          </a:p>
          <a:p>
            <a:r>
              <a:rPr lang="ja-JP" altLang="en-US" dirty="0"/>
              <a:t>あき</a:t>
            </a:r>
            <a:r>
              <a:rPr lang="ja-JP" altLang="en-US" dirty="0" smtClean="0"/>
              <a:t>は　はるより　すきです。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4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1.Rạp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r>
              <a:rPr lang="en-US" dirty="0" smtClean="0"/>
              <a:t> A </a:t>
            </a:r>
            <a:r>
              <a:rPr lang="en-US" dirty="0" err="1" smtClean="0"/>
              <a:t>và</a:t>
            </a:r>
            <a:r>
              <a:rPr lang="en-US" dirty="0" smtClean="0"/>
              <a:t> B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err="1" smtClean="0"/>
              <a:t>Rạp</a:t>
            </a:r>
            <a:r>
              <a:rPr lang="en-US" dirty="0" smtClean="0"/>
              <a:t> A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Quán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khát</a:t>
            </a:r>
            <a:r>
              <a:rPr lang="en-US" dirty="0" smtClean="0"/>
              <a:t> 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khát</a:t>
            </a:r>
            <a:r>
              <a:rPr lang="en-US" dirty="0" smtClean="0"/>
              <a:t> B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rẻ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3.</a:t>
            </a:r>
          </a:p>
          <a:p>
            <a:pPr marL="0" indent="0"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mùa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mùa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59763" y="263491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第６課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2014548"/>
            <a:ext cx="7620000" cy="2386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約</a:t>
            </a:r>
            <a:r>
              <a:rPr lang="ja-JP" altLang="en-US" sz="11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束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 rot="721955">
            <a:off x="6268133" y="1180758"/>
            <a:ext cx="2309116" cy="116372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/>
              <a:t>パート</a:t>
            </a:r>
            <a:endParaRPr lang="en-US" sz="3600" dirty="0" smtClean="0"/>
          </a:p>
          <a:p>
            <a:r>
              <a:rPr lang="en-US" sz="3600" dirty="0" smtClean="0"/>
              <a:t>PART 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 rot="829033">
            <a:off x="7900380" y="1418705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/>
              <a:t>３</a:t>
            </a:r>
            <a:endParaRPr lang="en-US" sz="9600" dirty="0"/>
          </a:p>
        </p:txBody>
      </p:sp>
      <p:sp>
        <p:nvSpPr>
          <p:cNvPr id="8" name="Rounded Rectangle 7"/>
          <p:cNvSpPr/>
          <p:nvPr/>
        </p:nvSpPr>
        <p:spPr>
          <a:xfrm>
            <a:off x="3124200" y="2038985"/>
            <a:ext cx="2667000" cy="533400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SSoeiKakupoptai" panose="040B0A00000000000000" pitchFamily="50" charset="-128"/>
                <a:ea typeface="HGSSoeiKakupoptai" panose="040B0A00000000000000" pitchFamily="50" charset="-128"/>
              </a:rPr>
              <a:t>やくそく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SSoeiKakupoptai" panose="040B0A00000000000000" pitchFamily="50" charset="-128"/>
              <a:ea typeface="HGSSoeiKakupoptai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130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ja-JP" altLang="en-US" dirty="0" smtClean="0"/>
              <a:t>１．</a:t>
            </a:r>
            <a:r>
              <a:rPr lang="ja-JP" altLang="en-US" dirty="0" smtClean="0">
                <a:solidFill>
                  <a:srgbClr val="FF0000"/>
                </a:solidFill>
              </a:rPr>
              <a:t>もう</a:t>
            </a:r>
            <a:r>
              <a:rPr lang="ja-JP" altLang="en-US" dirty="0" smtClean="0"/>
              <a:t>　</a:t>
            </a:r>
            <a:r>
              <a:rPr lang="en-US" altLang="ja-JP" dirty="0" smtClean="0"/>
              <a:t>V</a:t>
            </a:r>
            <a:r>
              <a:rPr lang="ja-JP" altLang="en-US" dirty="0" smtClean="0"/>
              <a:t>ました。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もう</a:t>
            </a:r>
            <a:r>
              <a:rPr lang="ja-JP" altLang="en-US" dirty="0" smtClean="0"/>
              <a:t>　</a:t>
            </a:r>
            <a:r>
              <a:rPr lang="en-US" altLang="ja-JP" dirty="0" smtClean="0"/>
              <a:t>V</a:t>
            </a:r>
            <a:r>
              <a:rPr lang="ja-JP" altLang="en-US" dirty="0" smtClean="0"/>
              <a:t>ましたか？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→　はい、</a:t>
            </a:r>
            <a:r>
              <a:rPr lang="ja-JP" altLang="en-US" dirty="0"/>
              <a:t>も</a:t>
            </a:r>
            <a:r>
              <a:rPr lang="ja-JP" altLang="en-US" dirty="0" smtClean="0"/>
              <a:t>う　</a:t>
            </a:r>
            <a:r>
              <a:rPr lang="en-US" altLang="ja-JP" dirty="0" smtClean="0"/>
              <a:t>V</a:t>
            </a:r>
            <a:r>
              <a:rPr lang="ja-JP" altLang="en-US" dirty="0" smtClean="0"/>
              <a:t>ました。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→　いいえ、</a:t>
            </a:r>
            <a:r>
              <a:rPr lang="ja-JP" altLang="en-US" dirty="0" smtClean="0">
                <a:solidFill>
                  <a:srgbClr val="FF0000"/>
                </a:solidFill>
              </a:rPr>
              <a:t>まだです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２</a:t>
            </a:r>
            <a:r>
              <a:rPr lang="ja-JP" altLang="en-US" dirty="0" smtClean="0"/>
              <a:t>．</a:t>
            </a:r>
            <a:r>
              <a:rPr lang="ja-JP" altLang="en-US" dirty="0" smtClean="0">
                <a:solidFill>
                  <a:srgbClr val="FF0000"/>
                </a:solidFill>
              </a:rPr>
              <a:t>ぜひ</a:t>
            </a:r>
            <a:r>
              <a:rPr lang="ja-JP" altLang="en-US" dirty="0" smtClean="0"/>
              <a:t>　</a:t>
            </a:r>
            <a:r>
              <a:rPr lang="en-US" altLang="ja-JP" dirty="0" smtClean="0"/>
              <a:t>V</a:t>
            </a:r>
            <a:r>
              <a:rPr lang="ja-JP" altLang="en-US" dirty="0" smtClean="0"/>
              <a:t>たいです。</a:t>
            </a:r>
            <a:r>
              <a:rPr lang="en-US" altLang="ja-JP" dirty="0" smtClean="0"/>
              <a:t>(</a:t>
            </a:r>
            <a:r>
              <a:rPr lang="ja-JP" altLang="en-US" dirty="0" smtClean="0"/>
              <a:t>ぜひ　日本へ　いきたいです。）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３</a:t>
            </a:r>
            <a:r>
              <a:rPr lang="ja-JP" altLang="en-US" dirty="0" smtClean="0"/>
              <a:t>．そうしましょう。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４</a:t>
            </a:r>
            <a:r>
              <a:rPr lang="ja-JP" altLang="en-US" dirty="0" smtClean="0"/>
              <a:t>．おいしいです</a:t>
            </a:r>
            <a:r>
              <a:rPr lang="ja-JP" altLang="en-US" dirty="0" smtClean="0">
                <a:solidFill>
                  <a:srgbClr val="FF0000"/>
                </a:solidFill>
              </a:rPr>
              <a:t>よ</a:t>
            </a:r>
            <a:r>
              <a:rPr lang="ja-JP" altLang="en-US" dirty="0" smtClean="0"/>
              <a:t>。（</a:t>
            </a:r>
            <a:r>
              <a:rPr lang="en-US" altLang="ja-JP" dirty="0" err="1" smtClean="0"/>
              <a:t>trợ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từ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cuối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câu</a:t>
            </a:r>
            <a:r>
              <a:rPr lang="en-US" altLang="ja-JP" dirty="0" smtClean="0"/>
              <a:t> </a:t>
            </a:r>
            <a:r>
              <a:rPr lang="ja-JP" altLang="en-US" dirty="0" smtClean="0"/>
              <a:t>よ</a:t>
            </a:r>
            <a:r>
              <a:rPr lang="en-US" altLang="ja-JP" dirty="0" smtClean="0"/>
              <a:t>: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đó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đấy</a:t>
            </a:r>
            <a:r>
              <a:rPr lang="en-US" altLang="ja-JP" dirty="0" smtClean="0"/>
              <a:t> 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cung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cấp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thông</a:t>
            </a:r>
            <a:r>
              <a:rPr lang="en-US" altLang="ja-JP" dirty="0" smtClean="0"/>
              <a:t> tin </a:t>
            </a:r>
            <a:r>
              <a:rPr lang="en-US" altLang="ja-JP" dirty="0" err="1" smtClean="0"/>
              <a:t>mới</a:t>
            </a:r>
            <a:r>
              <a:rPr lang="ja-JP" altLang="en-US" dirty="0" smtClean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8844">
            <a:off x="4797684" y="1152640"/>
            <a:ext cx="1987345" cy="18217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739424" y="2109958"/>
            <a:ext cx="1905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cơm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434623" y="1602127"/>
            <a:ext cx="4567767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私は　ご飯を　食べました。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16290" y="1428750"/>
            <a:ext cx="2057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はん　　　た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133600" y="4142038"/>
            <a:ext cx="3314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Linh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uống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thuốc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2436742" y="3634207"/>
            <a:ext cx="626982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リンさんは　薬を　飲みましたか。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42396">
            <a:off x="601203" y="3438403"/>
            <a:ext cx="1728482" cy="17284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603954" y="2107217"/>
            <a:ext cx="21966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cơm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rồi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22827" y="2648790"/>
            <a:ext cx="6267256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私は　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もう　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ご飯を　食べました。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944990" y="2489453"/>
            <a:ext cx="2057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はん　　　た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419600" y="3466998"/>
            <a:ext cx="2057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くすり　　　の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5699471" y="4143764"/>
            <a:ext cx="32921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Linh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uống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thuốc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rồi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à?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2362200" y="4620280"/>
            <a:ext cx="69342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リンさんは　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もう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薬を　飲みましたか。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48300" y="4450347"/>
            <a:ext cx="2057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くすり　　　の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417180" y="2151901"/>
            <a:ext cx="282224" cy="30564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422290" y="4174540"/>
            <a:ext cx="282224" cy="30564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94147" y="285750"/>
            <a:ext cx="1422143" cy="636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もう</a:t>
            </a:r>
            <a:endParaRPr lang="en-US" sz="3600" dirty="0"/>
          </a:p>
        </p:txBody>
      </p:sp>
      <p:sp>
        <p:nvSpPr>
          <p:cNvPr id="20" name="Right Arrow 19"/>
          <p:cNvSpPr/>
          <p:nvPr/>
        </p:nvSpPr>
        <p:spPr>
          <a:xfrm>
            <a:off x="2057400" y="438150"/>
            <a:ext cx="762000" cy="3810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936523" y="1"/>
            <a:ext cx="3488463" cy="12084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nhấn</a:t>
            </a:r>
            <a:r>
              <a:rPr lang="en-US" sz="2400" dirty="0" smtClean="0"/>
              <a:t> </a:t>
            </a:r>
            <a:r>
              <a:rPr lang="en-US" sz="2400" dirty="0" err="1" smtClean="0"/>
              <a:t>mạnh</a:t>
            </a:r>
            <a:r>
              <a:rPr lang="en-US" sz="2400" dirty="0" smtClean="0"/>
              <a:t> ý “</a:t>
            </a:r>
            <a:r>
              <a:rPr lang="en-US" sz="2400" b="1" dirty="0" err="1" smtClean="0"/>
              <a:t>đã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hoàn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thành</a:t>
            </a:r>
            <a:r>
              <a:rPr lang="en-US" sz="2400" dirty="0" smtClean="0"/>
              <a:t>” </a:t>
            </a:r>
            <a:br>
              <a:rPr lang="en-US" sz="2400" dirty="0" smtClean="0"/>
            </a:b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endParaRPr lang="en-US" sz="2400" dirty="0"/>
          </a:p>
        </p:txBody>
      </p:sp>
      <p:sp>
        <p:nvSpPr>
          <p:cNvPr id="22" name="Rounded Rectangle 21"/>
          <p:cNvSpPr/>
          <p:nvPr/>
        </p:nvSpPr>
        <p:spPr>
          <a:xfrm rot="410498">
            <a:off x="5831449" y="585406"/>
            <a:ext cx="1944762" cy="78937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khứ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2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6" grpId="0" animBg="1"/>
      <p:bldP spid="9" grpId="0"/>
      <p:bldP spid="10" grpId="0" animBg="1"/>
      <p:bldP spid="11" grpId="0"/>
      <p:bldP spid="12" grpId="0"/>
      <p:bldP spid="13" grpId="0"/>
      <p:bldP spid="14" grpId="0" animBg="1"/>
      <p:bldP spid="15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077200" cy="326862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? TA</a:t>
            </a:r>
            <a:r>
              <a:rPr lang="ja-JP" altLang="en-US" dirty="0" smtClean="0"/>
              <a:t>さんはもう日本へいきましたか。</a:t>
            </a:r>
            <a:endParaRPr lang="en-US" dirty="0" smtClean="0"/>
          </a:p>
          <a:p>
            <a:r>
              <a:rPr lang="en-US" dirty="0" err="1" smtClean="0"/>
              <a:t>Tớ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.</a:t>
            </a:r>
            <a:r>
              <a:rPr lang="ja-JP" altLang="en-US" dirty="0" smtClean="0"/>
              <a:t>　いいえ、まだです。</a:t>
            </a:r>
            <a:endParaRPr lang="en-US" dirty="0" smtClean="0"/>
          </a:p>
          <a:p>
            <a:r>
              <a:rPr lang="en-US" dirty="0" err="1" smtClean="0"/>
              <a:t>Vậy</a:t>
            </a:r>
            <a:r>
              <a:rPr lang="en-US" dirty="0" smtClean="0"/>
              <a:t> à?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nghỉ</a:t>
            </a:r>
            <a:r>
              <a:rPr lang="en-US" dirty="0" smtClean="0"/>
              <a:t> </a:t>
            </a:r>
            <a:r>
              <a:rPr lang="en-US" dirty="0" err="1" smtClean="0"/>
              <a:t>hè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nhé</a:t>
            </a:r>
            <a:r>
              <a:rPr lang="en-US" dirty="0" smtClean="0"/>
              <a:t>!</a:t>
            </a:r>
            <a:r>
              <a:rPr lang="ja-JP" altLang="en-US" dirty="0" smtClean="0"/>
              <a:t>　そうですか。じゃ、なつやすみ　いっしょに　日本へ　あそびに　いきませんか。</a:t>
            </a:r>
            <a:endParaRPr lang="en-US" dirty="0" smtClean="0"/>
          </a:p>
          <a:p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nhỉ</a:t>
            </a:r>
            <a:r>
              <a:rPr lang="en-US" dirty="0" smtClean="0"/>
              <a:t>!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ja-JP" altLang="en-US" dirty="0" smtClean="0"/>
              <a:t>。いいですね。いきましょう／　</a:t>
            </a:r>
            <a:r>
              <a:rPr lang="ja-JP" altLang="en-US" dirty="0" smtClean="0">
                <a:solidFill>
                  <a:srgbClr val="FF0000"/>
                </a:solidFill>
              </a:rPr>
              <a:t>そうしましょう</a:t>
            </a:r>
            <a:r>
              <a:rPr lang="ja-JP" altLang="en-US" dirty="0" smtClean="0"/>
              <a:t>。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dọn</a:t>
            </a:r>
            <a:r>
              <a:rPr lang="en-US" dirty="0" smtClean="0"/>
              <a:t> </a:t>
            </a:r>
            <a:r>
              <a:rPr lang="en-US" dirty="0" err="1" smtClean="0"/>
              <a:t>dẹp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Rồi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Bạn</a:t>
            </a:r>
            <a:r>
              <a:rPr lang="en-US" dirty="0" smtClean="0"/>
              <a:t> Lan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,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Lan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１．もう　へやを　そうじしましたか。</a:t>
            </a:r>
            <a:endParaRPr lang="en-US" altLang="ja-JP" dirty="0" smtClean="0"/>
          </a:p>
          <a:p>
            <a:r>
              <a:rPr lang="ja-JP" altLang="en-US" dirty="0"/>
              <a:t>はい</a:t>
            </a:r>
            <a:r>
              <a:rPr lang="ja-JP" altLang="en-US" dirty="0" smtClean="0"/>
              <a:t>、もう　そうじしました。</a:t>
            </a:r>
            <a:endParaRPr lang="en-US" altLang="ja-JP" dirty="0" smtClean="0"/>
          </a:p>
          <a:p>
            <a:r>
              <a:rPr lang="ja-JP" altLang="en-US" dirty="0"/>
              <a:t>２</a:t>
            </a:r>
            <a:r>
              <a:rPr lang="ja-JP" altLang="en-US" dirty="0" smtClean="0"/>
              <a:t>．ランさんは　もう　くにへ　かえりましたか。</a:t>
            </a:r>
            <a:endParaRPr lang="en-US" altLang="ja-JP" dirty="0" smtClean="0"/>
          </a:p>
          <a:p>
            <a:r>
              <a:rPr lang="ja-JP" altLang="en-US" dirty="0"/>
              <a:t>いいえ</a:t>
            </a:r>
            <a:r>
              <a:rPr lang="ja-JP" altLang="en-US" dirty="0" smtClean="0"/>
              <a:t>、まだです。らいげつ、かえります。</a:t>
            </a:r>
            <a:endParaRPr lang="en-US" altLang="ja-JP" dirty="0" smtClean="0"/>
          </a:p>
          <a:p>
            <a:r>
              <a:rPr lang="en-US" altLang="ja-JP" dirty="0"/>
              <a:t>3</a:t>
            </a:r>
            <a:r>
              <a:rPr lang="ja-JP" altLang="en-US" dirty="0" smtClean="0"/>
              <a:t>．もう　フランス語を　べんきょうしましたか。</a:t>
            </a:r>
            <a:endParaRPr lang="en-US" altLang="ja-JP" dirty="0" smtClean="0"/>
          </a:p>
          <a:p>
            <a:r>
              <a:rPr lang="ja-JP" altLang="en-US" dirty="0"/>
              <a:t>はい</a:t>
            </a:r>
            <a:r>
              <a:rPr lang="ja-JP" altLang="en-US" dirty="0" smtClean="0"/>
              <a:t>、もう　べんきょうしました。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79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0000" lnSpcReduction="20000"/>
          </a:bodyPr>
          <a:lstStyle/>
          <a:p>
            <a:r>
              <a:rPr lang="ja-JP" altLang="en-US" dirty="0" smtClean="0"/>
              <a:t>１．</a:t>
            </a:r>
            <a:r>
              <a:rPr lang="en-US" dirty="0" smtClean="0"/>
              <a:t>A: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bánh</a:t>
            </a:r>
            <a:r>
              <a:rPr lang="en-US" dirty="0" smtClean="0"/>
              <a:t> </a:t>
            </a:r>
            <a:r>
              <a:rPr lang="en-US" dirty="0" err="1" smtClean="0"/>
              <a:t>xèo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. </a:t>
            </a:r>
            <a:r>
              <a:rPr lang="en-US" dirty="0" err="1" smtClean="0"/>
              <a:t>Bánh</a:t>
            </a:r>
            <a:r>
              <a:rPr lang="en-US" dirty="0" smtClean="0"/>
              <a:t> </a:t>
            </a:r>
            <a:r>
              <a:rPr lang="en-US" dirty="0" err="1" smtClean="0"/>
              <a:t>xèo</a:t>
            </a:r>
            <a:r>
              <a:rPr lang="en-US" dirty="0" smtClean="0"/>
              <a:t> </a:t>
            </a:r>
            <a:r>
              <a:rPr lang="en-US" dirty="0" err="1" smtClean="0"/>
              <a:t>ngon</a:t>
            </a:r>
            <a:r>
              <a:rPr lang="en-US" dirty="0" smtClean="0"/>
              <a:t> </a:t>
            </a:r>
            <a:r>
              <a:rPr lang="en-US" dirty="0" err="1" smtClean="0"/>
              <a:t>lắm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 smtClean="0"/>
              <a:t>B: </a:t>
            </a:r>
            <a:r>
              <a:rPr lang="en-US" dirty="0" err="1" smtClean="0"/>
              <a:t>Thế</a:t>
            </a:r>
            <a:r>
              <a:rPr lang="en-US" dirty="0" smtClean="0"/>
              <a:t> à.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tớ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.</a:t>
            </a:r>
          </a:p>
          <a:p>
            <a:r>
              <a:rPr lang="ja-JP" altLang="en-US" dirty="0"/>
              <a:t>２</a:t>
            </a:r>
            <a:r>
              <a:rPr lang="ja-JP" altLang="en-US" dirty="0" smtClean="0"/>
              <a:t>．</a:t>
            </a:r>
            <a:r>
              <a:rPr lang="en-US" altLang="ja-JP" dirty="0" smtClean="0"/>
              <a:t>A</a:t>
            </a:r>
            <a:r>
              <a:rPr lang="ja-JP" altLang="en-US" dirty="0" smtClean="0"/>
              <a:t>：</a:t>
            </a:r>
            <a:r>
              <a:rPr lang="en-US" altLang="ja-JP" dirty="0" smtClean="0"/>
              <a:t>B </a:t>
            </a:r>
            <a:r>
              <a:rPr lang="en-US" altLang="ja-JP" dirty="0" err="1" smtClean="0"/>
              <a:t>đã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đến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tháp</a:t>
            </a:r>
            <a:r>
              <a:rPr lang="en-US" altLang="ja-JP" dirty="0" smtClean="0"/>
              <a:t> Tokyo </a:t>
            </a:r>
            <a:r>
              <a:rPr lang="en-US" altLang="ja-JP" dirty="0" err="1" smtClean="0"/>
              <a:t>chưa</a:t>
            </a:r>
            <a:r>
              <a:rPr lang="en-US" altLang="ja-JP" dirty="0" smtClean="0"/>
              <a:t>?</a:t>
            </a:r>
          </a:p>
          <a:p>
            <a:r>
              <a:rPr lang="en-US" dirty="0" smtClean="0"/>
              <a:t>B: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.</a:t>
            </a:r>
          </a:p>
          <a:p>
            <a:r>
              <a:rPr lang="en-US" dirty="0" smtClean="0"/>
              <a:t>A: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tháp</a:t>
            </a:r>
            <a:r>
              <a:rPr lang="en-US" dirty="0" smtClean="0"/>
              <a:t> Tokyo </a:t>
            </a:r>
            <a:r>
              <a:rPr lang="en-US" dirty="0" err="1" smtClean="0"/>
              <a:t>nhé</a:t>
            </a:r>
            <a:r>
              <a:rPr lang="en-US" dirty="0" smtClean="0"/>
              <a:t>!</a:t>
            </a:r>
          </a:p>
          <a:p>
            <a:r>
              <a:rPr lang="en-US" dirty="0" smtClean="0"/>
              <a:t>B: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nhỉ</a:t>
            </a:r>
            <a:r>
              <a:rPr lang="en-US" dirty="0" smtClean="0"/>
              <a:t>!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.</a:t>
            </a:r>
          </a:p>
          <a:p>
            <a:r>
              <a:rPr lang="en-US" dirty="0" smtClean="0"/>
              <a:t>A: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nhé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A: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bánh</a:t>
            </a:r>
            <a:r>
              <a:rPr lang="en-US" dirty="0" smtClean="0"/>
              <a:t> </a:t>
            </a:r>
            <a:r>
              <a:rPr lang="en-US" dirty="0" err="1" smtClean="0"/>
              <a:t>xèo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tớ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. </a:t>
            </a:r>
            <a:r>
              <a:rPr lang="en-US" dirty="0" err="1" smtClean="0"/>
              <a:t>Ngon</a:t>
            </a:r>
            <a:r>
              <a:rPr lang="en-US" dirty="0" smtClean="0"/>
              <a:t> </a:t>
            </a:r>
            <a:r>
              <a:rPr lang="en-US" dirty="0" err="1" smtClean="0"/>
              <a:t>lắm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 smtClean="0"/>
              <a:t>B: </a:t>
            </a:r>
            <a:r>
              <a:rPr lang="en-US" dirty="0" err="1" smtClean="0"/>
              <a:t>Vậy</a:t>
            </a:r>
            <a:r>
              <a:rPr lang="en-US" dirty="0" smtClean="0"/>
              <a:t> à.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tớ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4. A: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? </a:t>
            </a:r>
            <a:r>
              <a:rPr lang="en-US" dirty="0" err="1" smtClean="0"/>
              <a:t>Thú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lắm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B: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.</a:t>
            </a:r>
          </a:p>
          <a:p>
            <a:r>
              <a:rPr lang="en-US" dirty="0" smtClean="0"/>
              <a:t>A: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nhé</a:t>
            </a:r>
            <a:r>
              <a:rPr lang="en-US" dirty="0" smtClean="0"/>
              <a:t>.</a:t>
            </a:r>
          </a:p>
          <a:p>
            <a:r>
              <a:rPr lang="en-US" dirty="0" smtClean="0"/>
              <a:t>B: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!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581401"/>
          </a:xfrm>
        </p:spPr>
        <p:txBody>
          <a:bodyPr>
            <a:normAutofit fontScale="25000" lnSpcReduction="20000"/>
          </a:bodyPr>
          <a:lstStyle/>
          <a:p>
            <a:r>
              <a:rPr lang="ja-JP" altLang="en-US" sz="4800" dirty="0" smtClean="0"/>
              <a:t>１．</a:t>
            </a:r>
            <a:r>
              <a:rPr lang="en-US" altLang="ja-JP" sz="4800" dirty="0" smtClean="0"/>
              <a:t>A</a:t>
            </a:r>
            <a:r>
              <a:rPr lang="ja-JP" altLang="en-US" sz="4800" dirty="0" smtClean="0"/>
              <a:t>：い</a:t>
            </a:r>
            <a:r>
              <a:rPr lang="ja-JP" altLang="en-US" sz="4800" dirty="0"/>
              <a:t>っしょ</a:t>
            </a:r>
            <a:r>
              <a:rPr lang="ja-JP" altLang="en-US" sz="4800" dirty="0" smtClean="0"/>
              <a:t>に　おこのみやきを　たべに　いきましょう。</a:t>
            </a:r>
            <a:endParaRPr lang="en-US" altLang="ja-JP" sz="4800" dirty="0" smtClean="0"/>
          </a:p>
          <a:p>
            <a:r>
              <a:rPr lang="en-US" altLang="ja-JP" sz="4800" dirty="0"/>
              <a:t>B</a:t>
            </a:r>
            <a:r>
              <a:rPr lang="ja-JP" altLang="en-US" sz="4800" dirty="0" smtClean="0"/>
              <a:t>：</a:t>
            </a:r>
            <a:r>
              <a:rPr lang="ja-JP" altLang="en-US" sz="4800" dirty="0"/>
              <a:t>へ</a:t>
            </a:r>
            <a:r>
              <a:rPr lang="ja-JP" altLang="en-US" sz="4800" dirty="0" smtClean="0"/>
              <a:t>え。ぜひ　いきたいです。</a:t>
            </a:r>
            <a:endParaRPr lang="en-US" altLang="ja-JP" sz="4800" dirty="0" smtClean="0"/>
          </a:p>
          <a:p>
            <a:r>
              <a:rPr lang="ja-JP" altLang="en-US" sz="4800" dirty="0"/>
              <a:t>２</a:t>
            </a:r>
            <a:r>
              <a:rPr lang="ja-JP" altLang="en-US" sz="4800" dirty="0" smtClean="0"/>
              <a:t>．</a:t>
            </a:r>
            <a:r>
              <a:rPr lang="en-US" altLang="ja-JP" sz="4800" dirty="0" smtClean="0"/>
              <a:t>A</a:t>
            </a:r>
            <a:r>
              <a:rPr lang="ja-JP" altLang="en-US" sz="4800" dirty="0" smtClean="0"/>
              <a:t>：</a:t>
            </a:r>
            <a:r>
              <a:rPr lang="en-US" altLang="ja-JP" sz="4800" dirty="0" smtClean="0"/>
              <a:t>B</a:t>
            </a:r>
            <a:r>
              <a:rPr lang="ja-JP" altLang="en-US" sz="4800" dirty="0" smtClean="0"/>
              <a:t>さんは　もう　とうきょうタワーへ　いきましたか。</a:t>
            </a:r>
            <a:endParaRPr lang="en-US" altLang="ja-JP" sz="4800" dirty="0" smtClean="0"/>
          </a:p>
          <a:p>
            <a:r>
              <a:rPr lang="en-US" altLang="ja-JP" sz="4800" dirty="0" smtClean="0"/>
              <a:t>B</a:t>
            </a:r>
            <a:r>
              <a:rPr lang="ja-JP" altLang="en-US" sz="4800" dirty="0" smtClean="0"/>
              <a:t>：いいえ、まだです。</a:t>
            </a:r>
            <a:endParaRPr lang="en-US" altLang="ja-JP" sz="4800" dirty="0" smtClean="0"/>
          </a:p>
          <a:p>
            <a:r>
              <a:rPr lang="en-US" altLang="ja-JP" sz="4800" dirty="0"/>
              <a:t>A</a:t>
            </a:r>
            <a:r>
              <a:rPr lang="ja-JP" altLang="en-US" sz="4800" dirty="0" smtClean="0"/>
              <a:t>：じゃ、いっしょに　いきませんか。</a:t>
            </a:r>
            <a:endParaRPr lang="en-US" altLang="ja-JP" sz="4800" dirty="0" smtClean="0"/>
          </a:p>
          <a:p>
            <a:r>
              <a:rPr lang="en-US" altLang="ja-JP" sz="4800" dirty="0"/>
              <a:t>B</a:t>
            </a:r>
            <a:r>
              <a:rPr lang="ja-JP" altLang="en-US" sz="4800" dirty="0" smtClean="0"/>
              <a:t>：いきましょう。</a:t>
            </a:r>
            <a:endParaRPr lang="en-US" altLang="ja-JP" sz="4800" dirty="0" smtClean="0"/>
          </a:p>
          <a:p>
            <a:r>
              <a:rPr lang="ja-JP" altLang="en-US" sz="4800" dirty="0"/>
              <a:t>３</a:t>
            </a:r>
            <a:r>
              <a:rPr lang="ja-JP" altLang="en-US" sz="4800" dirty="0" smtClean="0"/>
              <a:t>．</a:t>
            </a:r>
            <a:r>
              <a:rPr lang="en-US" altLang="ja-JP" sz="4800" dirty="0" smtClean="0"/>
              <a:t>A</a:t>
            </a:r>
            <a:r>
              <a:rPr lang="ja-JP" altLang="en-US" sz="4800" dirty="0" smtClean="0"/>
              <a:t>：いっしょに　おこのみやきを　たべに　いきませんか。おいしいですよ。</a:t>
            </a:r>
            <a:endParaRPr lang="en-US" altLang="ja-JP" sz="4800" dirty="0" smtClean="0"/>
          </a:p>
          <a:p>
            <a:r>
              <a:rPr lang="en-US" altLang="ja-JP" sz="4800" dirty="0"/>
              <a:t>B</a:t>
            </a:r>
            <a:r>
              <a:rPr lang="ja-JP" altLang="en-US" sz="4800" dirty="0" smtClean="0"/>
              <a:t>：そうですか。</a:t>
            </a:r>
            <a:r>
              <a:rPr lang="ja-JP" altLang="en-US" sz="4800" dirty="0" smtClean="0">
                <a:solidFill>
                  <a:srgbClr val="FF0000"/>
                </a:solidFill>
              </a:rPr>
              <a:t>ぜひ　いきたいです。</a:t>
            </a:r>
            <a:endParaRPr lang="en-US" altLang="ja-JP" sz="4800" dirty="0" smtClean="0">
              <a:solidFill>
                <a:srgbClr val="FF0000"/>
              </a:solidFill>
            </a:endParaRPr>
          </a:p>
          <a:p>
            <a:r>
              <a:rPr lang="ja-JP" altLang="en-US" sz="4800" dirty="0"/>
              <a:t>４</a:t>
            </a:r>
            <a:r>
              <a:rPr lang="ja-JP" altLang="en-US" sz="4800" dirty="0" smtClean="0"/>
              <a:t>．</a:t>
            </a:r>
            <a:r>
              <a:rPr lang="en-US" altLang="ja-JP" sz="4800" dirty="0" smtClean="0"/>
              <a:t>A</a:t>
            </a:r>
            <a:r>
              <a:rPr lang="ja-JP" altLang="en-US" sz="4800" dirty="0" smtClean="0"/>
              <a:t>：このえいがを　もう　みましたか。とても　おもしろいですよ。</a:t>
            </a:r>
            <a:endParaRPr lang="en-US" altLang="ja-JP" sz="4800" dirty="0" smtClean="0"/>
          </a:p>
          <a:p>
            <a:r>
              <a:rPr lang="en-US" altLang="ja-JP" sz="4800" dirty="0"/>
              <a:t>B</a:t>
            </a:r>
            <a:r>
              <a:rPr lang="ja-JP" altLang="en-US" sz="4800" dirty="0" smtClean="0"/>
              <a:t>：いいえ、まだです。</a:t>
            </a:r>
            <a:endParaRPr lang="en-US" altLang="ja-JP" sz="4800" dirty="0" smtClean="0"/>
          </a:p>
          <a:p>
            <a:r>
              <a:rPr lang="en-US" altLang="ja-JP" sz="4800" dirty="0"/>
              <a:t>A</a:t>
            </a:r>
            <a:r>
              <a:rPr lang="ja-JP" altLang="en-US" sz="4800" dirty="0" smtClean="0"/>
              <a:t>：じゃ、いっしょに　みませんか。</a:t>
            </a:r>
            <a:endParaRPr lang="en-US" altLang="ja-JP" sz="4800" dirty="0" smtClean="0"/>
          </a:p>
          <a:p>
            <a:r>
              <a:rPr lang="en-US" altLang="ja-JP" sz="4800" dirty="0"/>
              <a:t>B</a:t>
            </a:r>
            <a:r>
              <a:rPr lang="ja-JP" altLang="en-US" sz="4800" dirty="0" smtClean="0"/>
              <a:t>：いいですね。そうしましょう。</a:t>
            </a:r>
            <a:endParaRPr lang="en-US" altLang="ja-JP" sz="4800" dirty="0" smtClean="0"/>
          </a:p>
          <a:p>
            <a:endParaRPr lang="en-US" altLang="ja-JP" sz="4800" dirty="0" smtClean="0"/>
          </a:p>
          <a:p>
            <a:endParaRPr lang="en-US" altLang="ja-JP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2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triped Right Arrow 13"/>
          <p:cNvSpPr/>
          <p:nvPr/>
        </p:nvSpPr>
        <p:spPr>
          <a:xfrm>
            <a:off x="3524269" y="2103206"/>
            <a:ext cx="990600" cy="718255"/>
          </a:xfrm>
          <a:prstGeom prst="strip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5308">
            <a:off x="6965611" y="116811"/>
            <a:ext cx="1935614" cy="1161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8425">
            <a:off x="141448" y="2996829"/>
            <a:ext cx="1744811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233855">
            <a:off x="362807" y="1283367"/>
            <a:ext cx="1628410" cy="11781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2590799" y="1516291"/>
            <a:ext cx="6341837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今晩、一</a:t>
            </a:r>
            <a:r>
              <a:rPr lang="ja-JP" altLang="en-US" sz="2800" dirty="0" smtClean="0">
                <a:latin typeface="Kozuka Mincho Pro EL" panose="02020200000000000000" pitchFamily="18" charset="-128"/>
                <a:ea typeface="Kozuka Mincho Pro EL" panose="02020200000000000000" pitchFamily="18" charset="-128"/>
                <a:cs typeface="Tahoma" panose="020B0604030504040204" pitchFamily="34" charset="0"/>
              </a:rPr>
              <a:t>緒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に　テニスを　しませんか。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624666" y="1298438"/>
            <a:ext cx="4800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こんばん　いっしょ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524000" y="3257550"/>
            <a:ext cx="7425569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土曜日、一</a:t>
            </a:r>
            <a:r>
              <a:rPr lang="ja-JP" altLang="en-US" sz="2800" dirty="0" smtClean="0">
                <a:latin typeface="Kozuka Mincho Pro EL" panose="02020200000000000000" pitchFamily="18" charset="-128"/>
                <a:ea typeface="Kozuka Mincho Pro EL" panose="02020200000000000000" pitchFamily="18" charset="-128"/>
                <a:cs typeface="Tahoma" panose="020B0604030504040204" pitchFamily="34" charset="0"/>
              </a:rPr>
              <a:t>緒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に　カラオケに　行きませんか。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1600200" y="3088273"/>
            <a:ext cx="4800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どようび　　　いっしょ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 rot="21388333">
            <a:off x="317091" y="2245731"/>
            <a:ext cx="9987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1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Tonight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 rot="21388333">
            <a:off x="199681" y="4620058"/>
            <a:ext cx="11344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1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Saturday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91716">
            <a:off x="2020871" y="2008360"/>
            <a:ext cx="1519238" cy="10427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4800600" y="2002577"/>
            <a:ext cx="22860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いいですね。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4724400" y="2495550"/>
            <a:ext cx="40386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一</a:t>
            </a:r>
            <a:r>
              <a:rPr lang="ja-JP" altLang="en-US" sz="2800" dirty="0">
                <a:latin typeface="Kozuka Mincho Pro EL" panose="02020200000000000000" pitchFamily="18" charset="-128"/>
                <a:ea typeface="Kozuka Mincho Pro EL" panose="02020200000000000000" pitchFamily="18" charset="-128"/>
                <a:cs typeface="Tahoma" panose="020B0604030504040204" pitchFamily="34" charset="0"/>
              </a:rPr>
              <a:t>緒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に　しましょう。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551754" y="3927755"/>
            <a:ext cx="990600" cy="718255"/>
          </a:xfrm>
          <a:prstGeom prst="strip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91716">
            <a:off x="2048356" y="3832909"/>
            <a:ext cx="1519238" cy="10427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4828085" y="3827126"/>
            <a:ext cx="22860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いいですね。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4828085" y="4355548"/>
            <a:ext cx="40386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一</a:t>
            </a:r>
            <a:r>
              <a:rPr lang="ja-JP" altLang="en-US" sz="2800" dirty="0">
                <a:latin typeface="Kozuka Mincho Pro EL" panose="02020200000000000000" pitchFamily="18" charset="-128"/>
                <a:ea typeface="Kozuka Mincho Pro EL" panose="02020200000000000000" pitchFamily="18" charset="-128"/>
                <a:cs typeface="Tahoma" panose="020B0604030504040204" pitchFamily="34" charset="0"/>
              </a:rPr>
              <a:t>緒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に　行きましょう。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943600" y="2495550"/>
            <a:ext cx="2057400" cy="5284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019800" y="4400550"/>
            <a:ext cx="2430843" cy="5284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7" grpId="0"/>
      <p:bldP spid="8" grpId="0" animBg="1"/>
      <p:bldP spid="9" grpId="0"/>
      <p:bldP spid="10" grpId="0"/>
      <p:bldP spid="11" grpId="0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Nam: </a:t>
            </a:r>
            <a:r>
              <a:rPr lang="en-US" dirty="0" err="1" smtClean="0"/>
              <a:t>Sơn</a:t>
            </a:r>
            <a:r>
              <a:rPr lang="en-US" dirty="0" smtClean="0"/>
              <a:t> </a:t>
            </a:r>
            <a:r>
              <a:rPr lang="en-US" dirty="0" err="1" smtClean="0"/>
              <a:t>ơi</a:t>
            </a:r>
            <a:r>
              <a:rPr lang="en-US" dirty="0" smtClean="0"/>
              <a:t>,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.</a:t>
            </a:r>
          </a:p>
          <a:p>
            <a:r>
              <a:rPr lang="en-US" dirty="0" err="1"/>
              <a:t>Sơn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nhỉ</a:t>
            </a:r>
            <a:r>
              <a:rPr lang="en-US" dirty="0" smtClean="0"/>
              <a:t>.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r>
              <a:rPr lang="en-US" dirty="0" smtClean="0"/>
              <a:t> </a:t>
            </a:r>
            <a:r>
              <a:rPr lang="en-US" dirty="0" err="1" smtClean="0"/>
              <a:t>bây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?</a:t>
            </a:r>
          </a:p>
          <a:p>
            <a:r>
              <a:rPr lang="en-US" dirty="0" smtClean="0"/>
              <a:t>Nam: </a:t>
            </a:r>
            <a:r>
              <a:rPr lang="en-US" dirty="0" err="1" smtClean="0"/>
              <a:t>Quán</a:t>
            </a:r>
            <a:r>
              <a:rPr lang="en-US" dirty="0" smtClean="0"/>
              <a:t> </a:t>
            </a:r>
            <a:r>
              <a:rPr lang="en-US" dirty="0" err="1" smtClean="0"/>
              <a:t>rượu</a:t>
            </a:r>
            <a:r>
              <a:rPr lang="en-US" dirty="0" smtClean="0"/>
              <a:t> ở </a:t>
            </a:r>
            <a:r>
              <a:rPr lang="en-US" dirty="0" err="1" smtClean="0"/>
              <a:t>Hòa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thì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thế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nào</a:t>
            </a:r>
            <a:r>
              <a:rPr lang="en-US" dirty="0" smtClean="0">
                <a:solidFill>
                  <a:srgbClr val="C00000"/>
                </a:solidFill>
              </a:rPr>
              <a:t>? 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/>
              <a:t>Sơn</a:t>
            </a:r>
            <a:r>
              <a:rPr lang="en-US" dirty="0"/>
              <a:t> </a:t>
            </a:r>
            <a:r>
              <a:rPr lang="en-US" dirty="0" smtClean="0"/>
              <a:t>: Hay </a:t>
            </a:r>
            <a:r>
              <a:rPr lang="en-US" dirty="0" err="1" smtClean="0"/>
              <a:t>đấy</a:t>
            </a:r>
            <a:r>
              <a:rPr lang="en-US" dirty="0" smtClean="0"/>
              <a:t> </a:t>
            </a:r>
            <a:r>
              <a:rPr lang="en-US" dirty="0" err="1" smtClean="0"/>
              <a:t>nhỉ</a:t>
            </a:r>
            <a:r>
              <a:rPr lang="en-US" dirty="0" smtClean="0"/>
              <a:t>.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.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mấy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?</a:t>
            </a:r>
          </a:p>
          <a:p>
            <a:r>
              <a:rPr lang="en-US" dirty="0" smtClean="0"/>
              <a:t>Nam: </a:t>
            </a:r>
            <a:r>
              <a:rPr lang="en-US" dirty="0" smtClean="0">
                <a:solidFill>
                  <a:srgbClr val="C00000"/>
                </a:solidFill>
              </a:rPr>
              <a:t>6 </a:t>
            </a:r>
            <a:r>
              <a:rPr lang="en-US" dirty="0" err="1" smtClean="0">
                <a:solidFill>
                  <a:srgbClr val="C00000"/>
                </a:solidFill>
              </a:rPr>
              <a:t>giờ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thì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sao</a:t>
            </a:r>
            <a:r>
              <a:rPr lang="en-US" dirty="0" smtClean="0">
                <a:solidFill>
                  <a:srgbClr val="C00000"/>
                </a:solidFill>
              </a:rPr>
              <a:t>?</a:t>
            </a:r>
          </a:p>
          <a:p>
            <a:r>
              <a:rPr lang="en-US" dirty="0" smtClean="0"/>
              <a:t>Son: 6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nhỉ</a:t>
            </a:r>
            <a:r>
              <a:rPr lang="en-US" dirty="0" smtClean="0"/>
              <a:t>? </a:t>
            </a:r>
            <a:r>
              <a:rPr lang="en-US" dirty="0" err="1" smtClean="0"/>
              <a:t>Tớ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.</a:t>
            </a:r>
            <a:r>
              <a:rPr lang="ja-JP" altLang="en-US" dirty="0" smtClean="0"/>
              <a:t>　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ja-JP" altLang="en-US" dirty="0"/>
              <a:t>ナ</a:t>
            </a:r>
            <a:r>
              <a:rPr lang="ja-JP" altLang="en-US" dirty="0" smtClean="0"/>
              <a:t>ム：ソンさん、いっしょに　飲みに　行きませんか。</a:t>
            </a:r>
            <a:endParaRPr lang="en-US" altLang="ja-JP" dirty="0" smtClean="0"/>
          </a:p>
          <a:p>
            <a:r>
              <a:rPr lang="ja-JP" altLang="en-US" dirty="0"/>
              <a:t>ソ</a:t>
            </a:r>
            <a:r>
              <a:rPr lang="ja-JP" altLang="en-US" dirty="0" smtClean="0"/>
              <a:t>ン：いいですね。どこへ　行きますか。</a:t>
            </a:r>
            <a:endParaRPr lang="en-US" altLang="ja-JP" dirty="0" smtClean="0"/>
          </a:p>
          <a:p>
            <a:r>
              <a:rPr lang="ja-JP" altLang="en-US" dirty="0"/>
              <a:t>ナ</a:t>
            </a:r>
            <a:r>
              <a:rPr lang="ja-JP" altLang="en-US" dirty="0" smtClean="0"/>
              <a:t>ム：</a:t>
            </a:r>
            <a:r>
              <a:rPr lang="ja-JP" altLang="en-US" dirty="0" smtClean="0">
                <a:solidFill>
                  <a:srgbClr val="FF0000"/>
                </a:solidFill>
              </a:rPr>
              <a:t>ホアラックのいざかやは　どうですか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ソ</a:t>
            </a:r>
            <a:r>
              <a:rPr lang="ja-JP" altLang="en-US" dirty="0" smtClean="0"/>
              <a:t>ン：いいですね。　そうしましょう。</a:t>
            </a:r>
            <a:r>
              <a:rPr lang="ja-JP" altLang="en-US" dirty="0"/>
              <a:t>なんじ</a:t>
            </a:r>
            <a:r>
              <a:rPr lang="ja-JP" altLang="en-US" dirty="0" smtClean="0"/>
              <a:t>に　あいますか。</a:t>
            </a:r>
            <a:endParaRPr lang="en-US" altLang="ja-JP" dirty="0" smtClean="0"/>
          </a:p>
          <a:p>
            <a:r>
              <a:rPr lang="ja-JP" altLang="en-US" dirty="0" smtClean="0"/>
              <a:t>ナム：６じは　</a:t>
            </a:r>
            <a:r>
              <a:rPr lang="ja-JP" altLang="en-US" dirty="0" smtClean="0">
                <a:solidFill>
                  <a:srgbClr val="FF0000"/>
                </a:solidFill>
              </a:rPr>
              <a:t>どうですか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ソ</a:t>
            </a:r>
            <a:r>
              <a:rPr lang="ja-JP" altLang="en-US" dirty="0" smtClean="0"/>
              <a:t>ン：６じですね。わかりました。</a:t>
            </a:r>
            <a:endParaRPr lang="en-US" altLang="ja-JP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1. A: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tớ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sắm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B: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qúa</a:t>
            </a:r>
            <a:r>
              <a:rPr lang="en-US" dirty="0" smtClean="0"/>
              <a:t>.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r>
              <a:rPr lang="en-US" dirty="0" smtClean="0"/>
              <a:t> </a:t>
            </a:r>
            <a:r>
              <a:rPr lang="en-US" dirty="0" err="1" smtClean="0"/>
              <a:t>bây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A: </a:t>
            </a:r>
            <a:r>
              <a:rPr lang="en-US" dirty="0" err="1" smtClean="0"/>
              <a:t>Tràng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Plaza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cậu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.</a:t>
            </a:r>
          </a:p>
          <a:p>
            <a:r>
              <a:rPr lang="en-US" dirty="0" smtClean="0"/>
              <a:t>B: Ừ,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nhỉ</a:t>
            </a:r>
            <a:r>
              <a:rPr lang="en-US" dirty="0" smtClean="0"/>
              <a:t>.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A: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B: Hay </a:t>
            </a:r>
            <a:r>
              <a:rPr lang="en-US" dirty="0" err="1" smtClean="0"/>
              <a:t>quá</a:t>
            </a:r>
            <a:r>
              <a:rPr lang="en-US" dirty="0" smtClean="0"/>
              <a:t>. </a:t>
            </a:r>
            <a:r>
              <a:rPr lang="en-US" dirty="0" err="1" smtClean="0"/>
              <a:t>Xem</a:t>
            </a:r>
            <a:r>
              <a:rPr lang="en-US" dirty="0" smtClean="0"/>
              <a:t> ở </a:t>
            </a:r>
            <a:r>
              <a:rPr lang="en-US" dirty="0" err="1" smtClean="0"/>
              <a:t>đâu</a:t>
            </a:r>
            <a:r>
              <a:rPr lang="en-US" dirty="0" smtClean="0"/>
              <a:t>?</a:t>
            </a:r>
          </a:p>
          <a:p>
            <a:r>
              <a:rPr lang="en-US" dirty="0" smtClean="0"/>
              <a:t>A: </a:t>
            </a:r>
            <a:r>
              <a:rPr lang="en-US" dirty="0" err="1" smtClean="0"/>
              <a:t>Rạp</a:t>
            </a:r>
            <a:r>
              <a:rPr lang="en-US" dirty="0" smtClean="0"/>
              <a:t> C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?</a:t>
            </a:r>
          </a:p>
          <a:p>
            <a:r>
              <a:rPr lang="en-US" dirty="0" smtClean="0"/>
              <a:t>B: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đấy</a:t>
            </a:r>
            <a:r>
              <a:rPr lang="en-US" dirty="0" smtClean="0"/>
              <a:t> </a:t>
            </a:r>
            <a:r>
              <a:rPr lang="en-US" dirty="0" err="1" smtClean="0"/>
              <a:t>nhỉ</a:t>
            </a:r>
            <a:r>
              <a:rPr lang="en-US" dirty="0" smtClean="0"/>
              <a:t>. </a:t>
            </a:r>
            <a:r>
              <a:rPr lang="en-US" dirty="0" err="1" smtClean="0"/>
              <a:t>Mấy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?</a:t>
            </a:r>
          </a:p>
          <a:p>
            <a:r>
              <a:rPr lang="en-US" dirty="0" smtClean="0"/>
              <a:t>A: 7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?</a:t>
            </a:r>
          </a:p>
          <a:p>
            <a:r>
              <a:rPr lang="en-US" dirty="0" smtClean="0"/>
              <a:t>B: 7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nhỉ</a:t>
            </a:r>
            <a:r>
              <a:rPr lang="en-US" dirty="0" smtClean="0"/>
              <a:t>? </a:t>
            </a:r>
            <a:r>
              <a:rPr lang="en-US" dirty="0" err="1" smtClean="0"/>
              <a:t>Tớ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ja-JP" altLang="en-US" dirty="0" smtClean="0"/>
              <a:t>１．</a:t>
            </a:r>
            <a:r>
              <a:rPr lang="en-US" altLang="ja-JP" dirty="0" smtClean="0"/>
              <a:t>A</a:t>
            </a:r>
            <a:r>
              <a:rPr lang="ja-JP" altLang="en-US" dirty="0" smtClean="0"/>
              <a:t>：いいしょに　かいものに　いきませんか。</a:t>
            </a:r>
            <a:endParaRPr lang="en-US" altLang="ja-JP" dirty="0" smtClean="0"/>
          </a:p>
          <a:p>
            <a:r>
              <a:rPr lang="en-US" altLang="ja-JP" dirty="0"/>
              <a:t>B</a:t>
            </a:r>
            <a:r>
              <a:rPr lang="ja-JP" altLang="en-US" dirty="0" smtClean="0"/>
              <a:t>：いいですね。どこへ　いきますか。</a:t>
            </a:r>
            <a:endParaRPr lang="en-US" altLang="ja-JP" dirty="0" smtClean="0"/>
          </a:p>
          <a:p>
            <a:r>
              <a:rPr lang="en-US" altLang="ja-JP" dirty="0"/>
              <a:t>A</a:t>
            </a:r>
            <a:r>
              <a:rPr lang="ja-JP" altLang="en-US" dirty="0" smtClean="0"/>
              <a:t>：</a:t>
            </a:r>
            <a:r>
              <a:rPr lang="ja-JP" altLang="en-US" dirty="0"/>
              <a:t>チャ</a:t>
            </a:r>
            <a:r>
              <a:rPr lang="ja-JP" altLang="en-US" dirty="0" smtClean="0"/>
              <a:t>ン</a:t>
            </a:r>
            <a:r>
              <a:rPr lang="ja-JP" altLang="en-US" dirty="0"/>
              <a:t>ティ</a:t>
            </a:r>
            <a:r>
              <a:rPr lang="ja-JP" altLang="en-US" dirty="0" smtClean="0"/>
              <a:t>ンプラザは　どうですか。</a:t>
            </a:r>
            <a:endParaRPr lang="en-US" altLang="ja-JP" dirty="0" smtClean="0"/>
          </a:p>
          <a:p>
            <a:r>
              <a:rPr lang="en-US" altLang="ja-JP" dirty="0"/>
              <a:t>B</a:t>
            </a:r>
            <a:r>
              <a:rPr lang="ja-JP" altLang="en-US" dirty="0" smtClean="0"/>
              <a:t>：ええ、いいですね。そうしましょう。</a:t>
            </a:r>
            <a:endParaRPr lang="en-US" altLang="ja-JP" dirty="0" smtClean="0"/>
          </a:p>
          <a:p>
            <a:r>
              <a:rPr lang="ja-JP" altLang="en-US" dirty="0"/>
              <a:t>２</a:t>
            </a:r>
            <a:r>
              <a:rPr lang="ja-JP" altLang="en-US" dirty="0" smtClean="0"/>
              <a:t>．</a:t>
            </a:r>
            <a:r>
              <a:rPr lang="en-US" altLang="ja-JP" dirty="0" smtClean="0"/>
              <a:t>A</a:t>
            </a:r>
            <a:r>
              <a:rPr lang="ja-JP" altLang="en-US" dirty="0" smtClean="0"/>
              <a:t>：いっしょに　えいがを　みに　いきませんか。</a:t>
            </a:r>
            <a:endParaRPr lang="en-US" altLang="ja-JP" dirty="0" smtClean="0"/>
          </a:p>
          <a:p>
            <a:r>
              <a:rPr lang="en-US" altLang="ja-JP" dirty="0"/>
              <a:t>B</a:t>
            </a:r>
            <a:r>
              <a:rPr lang="ja-JP" altLang="en-US" dirty="0" smtClean="0"/>
              <a:t>：いいですね。どこで　みますか。</a:t>
            </a:r>
            <a:endParaRPr lang="en-US" altLang="ja-JP" dirty="0" smtClean="0"/>
          </a:p>
          <a:p>
            <a:r>
              <a:rPr lang="en-US" altLang="ja-JP" dirty="0"/>
              <a:t>A</a:t>
            </a:r>
            <a:r>
              <a:rPr lang="ja-JP" altLang="en-US" dirty="0"/>
              <a:t>：</a:t>
            </a:r>
            <a:r>
              <a:rPr lang="ja-JP" altLang="en-US" dirty="0" smtClean="0"/>
              <a:t>　</a:t>
            </a:r>
            <a:r>
              <a:rPr lang="en-US" altLang="ja-JP" dirty="0" smtClean="0"/>
              <a:t>C</a:t>
            </a:r>
            <a:r>
              <a:rPr lang="ja-JP" altLang="en-US" dirty="0" smtClean="0"/>
              <a:t>えいがかんは　どうですか。</a:t>
            </a:r>
            <a:endParaRPr lang="en-US" altLang="ja-JP" dirty="0" smtClean="0"/>
          </a:p>
          <a:p>
            <a:r>
              <a:rPr lang="en-US" altLang="ja-JP" dirty="0"/>
              <a:t>B</a:t>
            </a:r>
            <a:r>
              <a:rPr lang="ja-JP" altLang="en-US" dirty="0" smtClean="0"/>
              <a:t>：いいですね。なんじに　あいますか。</a:t>
            </a:r>
            <a:endParaRPr lang="en-US" altLang="ja-JP" dirty="0" smtClean="0"/>
          </a:p>
          <a:p>
            <a:r>
              <a:rPr lang="en-US" altLang="ja-JP" dirty="0"/>
              <a:t>A</a:t>
            </a:r>
            <a:r>
              <a:rPr lang="ja-JP" altLang="en-US" dirty="0" smtClean="0"/>
              <a:t>：ごご</a:t>
            </a:r>
            <a:r>
              <a:rPr lang="en-US" altLang="ja-JP" dirty="0" smtClean="0"/>
              <a:t>7</a:t>
            </a:r>
            <a:r>
              <a:rPr lang="ja-JP" altLang="en-US" dirty="0"/>
              <a:t>じ</a:t>
            </a:r>
            <a:r>
              <a:rPr lang="ja-JP" altLang="en-US" dirty="0" smtClean="0"/>
              <a:t>は　どうですか。</a:t>
            </a:r>
            <a:endParaRPr lang="en-US" altLang="ja-JP" dirty="0" smtClean="0"/>
          </a:p>
          <a:p>
            <a:r>
              <a:rPr lang="en-US" altLang="ja-JP" dirty="0"/>
              <a:t>B</a:t>
            </a:r>
            <a:r>
              <a:rPr lang="ja-JP" altLang="en-US" dirty="0" smtClean="0"/>
              <a:t>：ごご７じですね。わかりました。</a:t>
            </a:r>
            <a:endParaRPr lang="en-US" altLang="ja-JP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74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739424" y="2109958"/>
            <a:ext cx="1905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rồi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nhỉ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434622" y="1602127"/>
            <a:ext cx="322297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もう</a:t>
            </a:r>
            <a:r>
              <a:rPr lang="en-US" altLang="ja-JP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12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時です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ね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13380" y="133350"/>
            <a:ext cx="376484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『</a:t>
            </a:r>
            <a:r>
              <a:rPr lang="ja-JP" altLang="en-US" sz="3200" dirty="0" smtClean="0"/>
              <a:t>ね</a:t>
            </a:r>
            <a:r>
              <a:rPr lang="en-US" altLang="ja-JP" sz="3200" dirty="0"/>
              <a:t>』</a:t>
            </a:r>
            <a:r>
              <a:rPr lang="ja-JP" altLang="en-US" sz="1200" dirty="0" smtClean="0"/>
              <a:t>　　</a:t>
            </a:r>
            <a:r>
              <a:rPr lang="en-US" altLang="ja-JP" sz="1200" dirty="0" smtClean="0"/>
              <a:t>VS</a:t>
            </a:r>
            <a:r>
              <a:rPr lang="ja-JP" altLang="en-US" sz="1200" dirty="0" smtClean="0"/>
              <a:t>　　</a:t>
            </a:r>
            <a:r>
              <a:rPr lang="en-US" altLang="ja-JP" sz="3200" dirty="0" smtClean="0"/>
              <a:t>『</a:t>
            </a:r>
            <a:r>
              <a:rPr lang="ja-JP" altLang="en-US" sz="3200" dirty="0" smtClean="0"/>
              <a:t>よ</a:t>
            </a:r>
            <a:r>
              <a:rPr lang="en-US" altLang="ja-JP" sz="3200" dirty="0" smtClean="0"/>
              <a:t>』</a:t>
            </a:r>
            <a:endParaRPr lang="en-US" sz="3200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725313" y="2987121"/>
            <a:ext cx="1905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rồi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đấy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20511" y="2479290"/>
            <a:ext cx="322297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もう</a:t>
            </a:r>
            <a:r>
              <a:rPr lang="en-US" altLang="ja-JP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12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時です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よ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722491" y="3864284"/>
            <a:ext cx="1905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rồi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à?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417689" y="3356453"/>
            <a:ext cx="322297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もう</a:t>
            </a:r>
            <a:r>
              <a:rPr lang="en-US" altLang="ja-JP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12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時です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708380" y="4741447"/>
            <a:ext cx="2263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rồi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...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03578" y="4233616"/>
            <a:ext cx="322297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もう</a:t>
            </a:r>
            <a:r>
              <a:rPr lang="en-US" altLang="ja-JP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12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時です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が</a:t>
            </a:r>
            <a:r>
              <a:rPr lang="en-US" altLang="ja-JP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…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06333" y="1328121"/>
            <a:ext cx="5029200" cy="3834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4343400" y="1586738"/>
            <a:ext cx="12954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「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ね</a:t>
            </a:r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」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4991100" y="2217680"/>
            <a:ext cx="3162300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(1)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Kêu</a:t>
            </a:r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gọi</a:t>
            </a:r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sự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đồng</a:t>
            </a:r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tình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4991100" y="2725512"/>
            <a:ext cx="3162300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(2)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Xác</a:t>
            </a:r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nhận</a:t>
            </a:r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thông</a:t>
            </a:r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tin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4343400" y="3341064"/>
            <a:ext cx="12954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「</a:t>
            </a:r>
            <a:r>
              <a:rPr lang="ja-JP" altLang="en-US" sz="28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よ</a:t>
            </a:r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」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4991100" y="3972006"/>
            <a:ext cx="3162300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(1)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Đưa</a:t>
            </a:r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ra</a:t>
            </a:r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thông</a:t>
            </a:r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tin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mới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4991100" y="4479838"/>
            <a:ext cx="3771900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(2)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Nhấn</a:t>
            </a:r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mạnh</a:t>
            </a:r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ý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kiến</a:t>
            </a:r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,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tình</a:t>
            </a:r>
            <a:r>
              <a:rPr lang="en-US" altLang="ja-JP" sz="2000" dirty="0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en-US" altLang="ja-JP" sz="2000" dirty="0" err="1" smtClean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cảm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9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01128">
            <a:off x="4649501" y="251890"/>
            <a:ext cx="4076300" cy="7429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CÁCH DIỄN ĐẠT</a:t>
            </a:r>
          </a:p>
          <a:p>
            <a:pPr algn="ctr"/>
            <a:r>
              <a:rPr lang="en-US" sz="3200" dirty="0" smtClean="0"/>
              <a:t>“HÔ HÀO, KÊU GỌI”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76200" y="1581150"/>
            <a:ext cx="9144000" cy="268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87666" y="1885950"/>
            <a:ext cx="8756334" cy="2133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Ⅴ</a:t>
            </a:r>
            <a:r>
              <a:rPr lang="ja-JP" altLang="en-US" sz="5400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ます</a:t>
            </a:r>
            <a:r>
              <a:rPr lang="ja-JP" altLang="en-US" sz="5400" dirty="0" smtClean="0">
                <a:latin typeface="Kozuka Gothic Pro M" panose="020B0700000000000000" pitchFamily="34" charset="-128"/>
                <a:ea typeface="Kozuka Gothic Pro M" panose="020B0700000000000000" pitchFamily="34" charset="-128"/>
                <a:sym typeface="Wingdings 2" panose="05020102010507070707" pitchFamily="18" charset="2"/>
              </a:rPr>
              <a:t>　</a:t>
            </a:r>
            <a:r>
              <a:rPr lang="en-US" altLang="ja-JP" sz="8000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Ⅴ</a:t>
            </a:r>
            <a:r>
              <a:rPr lang="ja-JP" altLang="en-US" sz="5400" dirty="0" smtClean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ましょう。</a:t>
            </a:r>
            <a:endParaRPr lang="en-US" sz="54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533152" y="3423165"/>
            <a:ext cx="40924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400" i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US" altLang="ja-JP" sz="2400" i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mình</a:t>
            </a:r>
            <a:r>
              <a:rPr lang="en-US" altLang="ja-JP" sz="2400" i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altLang="ja-JP" sz="2400" i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US" sz="2400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98101">
            <a:off x="193817" y="97208"/>
            <a:ext cx="2455395" cy="10523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826" y="38817"/>
            <a:ext cx="1746242" cy="1331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56574">
            <a:off x="6086742" y="1196420"/>
            <a:ext cx="2397953" cy="13428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こんしゅうの　きんようび、えいがを　みに　行きます。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ja-JP" altLang="en-US" dirty="0" smtClean="0"/>
              <a:t>い</a:t>
            </a:r>
            <a:r>
              <a:rPr lang="ja-JP" altLang="en-US" dirty="0"/>
              <a:t>っし</a:t>
            </a:r>
            <a:r>
              <a:rPr lang="ja-JP" altLang="en-US" dirty="0" smtClean="0"/>
              <a:t>ょに　こんしゅうの　きんようび、えいがをみに　行きませんか。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675467" y="1929887"/>
            <a:ext cx="4406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đằng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kia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2842624" y="3545273"/>
            <a:ext cx="4406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mai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sắm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9603">
            <a:off x="304800" y="1344579"/>
            <a:ext cx="1938392" cy="121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15492">
            <a:off x="381000" y="3020979"/>
            <a:ext cx="2543175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295400" y="1801779"/>
            <a:ext cx="78486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一</a:t>
            </a:r>
            <a:r>
              <a:rPr lang="ja-JP" altLang="en-US" sz="2800" dirty="0" smtClean="0">
                <a:latin typeface="Kozuka Mincho Pro EL" panose="02020200000000000000" pitchFamily="18" charset="-128"/>
                <a:ea typeface="Kozuka Mincho Pro EL" panose="02020200000000000000" pitchFamily="18" charset="-128"/>
                <a:cs typeface="Tahoma" panose="020B0604030504040204" pitchFamily="34" charset="0"/>
              </a:rPr>
              <a:t>緒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に　あそこのレストランに入りませんか。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295400" y="1580085"/>
            <a:ext cx="7086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いっしょ　　　　　　　　　　　　　　　　　　　　はい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2281841" y="3554379"/>
            <a:ext cx="6404959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明日、一</a:t>
            </a:r>
            <a:r>
              <a:rPr lang="ja-JP" altLang="en-US" sz="2800" dirty="0" smtClean="0">
                <a:latin typeface="Kozuka Mincho Pro EL" panose="02020200000000000000" pitchFamily="18" charset="-128"/>
                <a:ea typeface="Kozuka Mincho Pro EL" panose="02020200000000000000" pitchFamily="18" charset="-128"/>
                <a:cs typeface="Tahoma" panose="020B0604030504040204" pitchFamily="34" charset="0"/>
              </a:rPr>
              <a:t>緒</a:t>
            </a:r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に　買い物に行きませんか。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273374" y="3385102"/>
            <a:ext cx="4800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あした　　　いっしょ　　　か　　もの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 rot="21388333">
            <a:off x="9345" y="2426665"/>
            <a:ext cx="11306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1600" dirty="0" err="1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Overthere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 rot="21388333">
            <a:off x="151249" y="4480215"/>
            <a:ext cx="13071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1600" dirty="0" smtClean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Tomorrow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91716">
            <a:off x="2856570" y="2393633"/>
            <a:ext cx="1519238" cy="10427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66604">
            <a:off x="7365736" y="2304424"/>
            <a:ext cx="1651388" cy="12211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2186368" y="2416469"/>
            <a:ext cx="428474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すみません、ちょっと</a:t>
            </a:r>
            <a:r>
              <a:rPr lang="en-US" altLang="ja-JP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…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2311579" y="4083682"/>
            <a:ext cx="428474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明日は　ちょっと</a:t>
            </a:r>
            <a:r>
              <a:rPr lang="en-US" altLang="ja-JP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…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311579" y="4624277"/>
            <a:ext cx="3784421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 smtClean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いそがしいですから。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267200" y="2348594"/>
            <a:ext cx="2057400" cy="5910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70116" y="4020385"/>
            <a:ext cx="2057400" cy="5910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iped Right Arrow 18"/>
          <p:cNvSpPr/>
          <p:nvPr/>
        </p:nvSpPr>
        <p:spPr>
          <a:xfrm rot="10800000">
            <a:off x="6528829" y="2363096"/>
            <a:ext cx="990600" cy="718255"/>
          </a:xfrm>
          <a:prstGeom prst="strip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5308">
            <a:off x="6965611" y="116811"/>
            <a:ext cx="1935614" cy="1161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7286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" grpId="0" animBg="1"/>
      <p:bldP spid="5" grpId="0"/>
      <p:bldP spid="6" grpId="0" animBg="1"/>
      <p:bldP spid="7" grpId="0"/>
      <p:bldP spid="8" grpId="0"/>
      <p:bldP spid="9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76350"/>
            <a:ext cx="3962400" cy="3725825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A:</a:t>
            </a:r>
            <a:r>
              <a:rPr lang="ja-JP" altLang="en-US" dirty="0" smtClean="0"/>
              <a:t>こん</a:t>
            </a:r>
            <a:r>
              <a:rPr lang="ja-JP" altLang="en-US" dirty="0"/>
              <a:t>し</a:t>
            </a:r>
            <a:r>
              <a:rPr lang="ja-JP" altLang="en-US" dirty="0" smtClean="0"/>
              <a:t>ゅうのにちようび、いっしょに　えいがを見にいきませんか。</a:t>
            </a:r>
            <a:endParaRPr lang="en-US" altLang="ja-JP" dirty="0" smtClean="0"/>
          </a:p>
          <a:p>
            <a:r>
              <a:rPr lang="en-US" altLang="ja-JP" dirty="0" smtClean="0"/>
              <a:t>A:</a:t>
            </a:r>
            <a:r>
              <a:rPr lang="ja-JP" altLang="en-US" dirty="0" smtClean="0"/>
              <a:t>あ、そうですか。ざんねんです。じゃ、またこんど。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876800" y="1244123"/>
            <a:ext cx="3918099" cy="43434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いいですね。いっしょに　いきましょう。（</a:t>
            </a:r>
            <a:r>
              <a:rPr lang="en-US" altLang="ja-JP" dirty="0" smtClean="0"/>
              <a:t>OK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en-US" altLang="ja-JP" dirty="0" smtClean="0"/>
              <a:t>B:</a:t>
            </a:r>
            <a:r>
              <a:rPr lang="ja-JP" altLang="en-US" dirty="0" smtClean="0"/>
              <a:t>こん</a:t>
            </a:r>
            <a:r>
              <a:rPr lang="ja-JP" altLang="en-US" dirty="0"/>
              <a:t>し</a:t>
            </a:r>
            <a:r>
              <a:rPr lang="ja-JP" altLang="en-US" dirty="0" smtClean="0"/>
              <a:t>ゅうのにちようびは　ちょっと・・・</a:t>
            </a:r>
            <a:r>
              <a:rPr lang="en-US" altLang="ja-JP" dirty="0" smtClean="0"/>
              <a:t>(Not Ok)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月よう日、テストがあります</a:t>
            </a:r>
            <a:r>
              <a:rPr lang="ja-JP" altLang="en-US" dirty="0" smtClean="0">
                <a:solidFill>
                  <a:srgbClr val="FF0000"/>
                </a:solidFill>
              </a:rPr>
              <a:t>から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3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dirty="0" smtClean="0"/>
              <a:t>１．</a:t>
            </a:r>
            <a:r>
              <a:rPr lang="en-US" altLang="ja-JP" dirty="0" smtClean="0"/>
              <a:t>A</a:t>
            </a:r>
            <a:r>
              <a:rPr lang="ja-JP" altLang="en-US" dirty="0" smtClean="0"/>
              <a:t>：こんばん・カラオケ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２．</a:t>
            </a:r>
            <a:r>
              <a:rPr lang="en-US" altLang="ja-JP" dirty="0" smtClean="0"/>
              <a:t>A</a:t>
            </a:r>
            <a:r>
              <a:rPr lang="ja-JP" altLang="en-US" dirty="0" smtClean="0"/>
              <a:t>：なつやすみ・りょこう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３．</a:t>
            </a:r>
            <a:r>
              <a:rPr lang="en-US" altLang="ja-JP" dirty="0" smtClean="0"/>
              <a:t>A</a:t>
            </a:r>
            <a:r>
              <a:rPr lang="ja-JP" altLang="en-US" dirty="0" smtClean="0"/>
              <a:t>：あさって・バーベキュー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４．</a:t>
            </a:r>
            <a:r>
              <a:rPr lang="en-US" altLang="ja-JP" dirty="0" smtClean="0"/>
              <a:t>A</a:t>
            </a:r>
            <a:r>
              <a:rPr lang="ja-JP" altLang="en-US" dirty="0" smtClean="0"/>
              <a:t>：らいげつの</a:t>
            </a:r>
            <a:r>
              <a:rPr lang="en-US" altLang="ja-JP" dirty="0" smtClean="0"/>
              <a:t>15</a:t>
            </a:r>
            <a:r>
              <a:rPr lang="ja-JP" altLang="en-US" dirty="0" smtClean="0"/>
              <a:t>日・ドライブ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smtClean="0"/>
              <a:t>B</a:t>
            </a:r>
            <a:r>
              <a:rPr lang="ja-JP" altLang="en-US" dirty="0" smtClean="0"/>
              <a:t>：こんばん・ようじ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B</a:t>
            </a:r>
            <a:r>
              <a:rPr lang="ja-JP" altLang="en-US" dirty="0" smtClean="0"/>
              <a:t>：なつやすみ・アルバイト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B</a:t>
            </a:r>
            <a:r>
              <a:rPr lang="ja-JP" altLang="en-US" dirty="0" smtClean="0"/>
              <a:t>：あさって・げつようび、テスト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らいげつ</a:t>
            </a:r>
            <a:r>
              <a:rPr lang="ja-JP" altLang="en-US" dirty="0" smtClean="0"/>
              <a:t>の</a:t>
            </a:r>
            <a:r>
              <a:rPr lang="en-US" altLang="ja-JP" dirty="0" smtClean="0"/>
              <a:t>15</a:t>
            </a:r>
            <a:r>
              <a:rPr lang="ja-JP" altLang="en-US" dirty="0" smtClean="0"/>
              <a:t>日・やくそく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5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3"/>
  <p:tag name="MMPROD_UIDATA" val="&lt;database version=&quot;9.0&quot;&gt;&lt;object type=&quot;1&quot; unique_id=&quot;10001&quot;&gt;&lt;object type=&quot;2&quot; unique_id=&quot;19881&quot;&gt;&lt;object type=&quot;3&quot; unique_id=&quot;19882&quot;&gt;&lt;property id=&quot;20148&quot; value=&quot;5&quot;/&gt;&lt;property id=&quot;20300&quot; value=&quot;Slide 1&quot;/&gt;&lt;property id=&quot;20307&quot; value=&quot;256&quot;/&gt;&lt;/object&gt;&lt;object type=&quot;3&quot; unique_id=&quot;19883&quot;&gt;&lt;property id=&quot;20148&quot; value=&quot;5&quot;/&gt;&lt;property id=&quot;20300&quot; value=&quot;Slide 5&quot;/&gt;&lt;property id=&quot;20307&quot; value=&quot;257&quot;/&gt;&lt;/object&gt;&lt;object type=&quot;3&quot; unique_id=&quot;21730&quot;&gt;&lt;property id=&quot;20148&quot; value=&quot;5&quot;/&gt;&lt;property id=&quot;20300&quot; value=&quot;Slide 2&quot;/&gt;&lt;property id=&quot;20307&quot; value=&quot;259&quot;/&gt;&lt;/object&gt;&lt;object type=&quot;3&quot; unique_id=&quot;21731&quot;&gt;&lt;property id=&quot;20148&quot; value=&quot;5&quot;/&gt;&lt;property id=&quot;20300&quot; value=&quot;Slide 3&quot;/&gt;&lt;property id=&quot;20307&quot; value=&quot;258&quot;/&gt;&lt;/object&gt;&lt;object type=&quot;3&quot; unique_id=&quot;21780&quot;&gt;&lt;property id=&quot;20148&quot; value=&quot;5&quot;/&gt;&lt;property id=&quot;20300&quot; value=&quot;Slide 11&quot;/&gt;&lt;property id=&quot;20307&quot; value=&quot;261&quot;/&gt;&lt;/object&gt;&lt;object type=&quot;3&quot; unique_id=&quot;21781&quot;&gt;&lt;property id=&quot;20148&quot; value=&quot;5&quot;/&gt;&lt;property id=&quot;20300&quot; value=&quot;Slide 19&quot;/&gt;&lt;property id=&quot;20307&quot; value=&quot;260&quot;/&gt;&lt;/object&gt;&lt;object type=&quot;3&quot; unique_id=&quot;22010&quot;&gt;&lt;property id=&quot;20148&quot; value=&quot;5&quot;/&gt;&lt;property id=&quot;20300&quot; value=&quot;Slide 4&quot;/&gt;&lt;property id=&quot;20307&quot; value=&quot;265&quot;/&gt;&lt;/object&gt;&lt;object type=&quot;3&quot; unique_id=&quot;22011&quot;&gt;&lt;property id=&quot;20148&quot; value=&quot;5&quot;/&gt;&lt;property id=&quot;20300&quot; value=&quot;Slide 6&quot;/&gt;&lt;property id=&quot;20307&quot; value=&quot;264&quot;/&gt;&lt;/object&gt;&lt;object type=&quot;3&quot; unique_id=&quot;22012&quot;&gt;&lt;property id=&quot;20148&quot; value=&quot;5&quot;/&gt;&lt;property id=&quot;20300&quot; value=&quot;Slide 7&quot;/&gt;&lt;property id=&quot;20307&quot; value=&quot;266&quot;/&gt;&lt;/object&gt;&lt;object type=&quot;3&quot; unique_id=&quot;22013&quot;&gt;&lt;property id=&quot;20148&quot; value=&quot;5&quot;/&gt;&lt;property id=&quot;20300&quot; value=&quot;Slide 8&quot;/&gt;&lt;property id=&quot;20307&quot; value=&quot;267&quot;/&gt;&lt;/object&gt;&lt;object type=&quot;3&quot; unique_id=&quot;22183&quot;&gt;&lt;property id=&quot;20148&quot; value=&quot;5&quot;/&gt;&lt;property id=&quot;20300&quot; value=&quot;Slide 9&quot;/&gt;&lt;property id=&quot;20307&quot; value=&quot;273&quot;/&gt;&lt;/object&gt;&lt;object type=&quot;3&quot; unique_id=&quot;23217&quot;&gt;&lt;property id=&quot;20148&quot; value=&quot;5&quot;/&gt;&lt;property id=&quot;20300&quot; value=&quot;Slide 12&quot;/&gt;&lt;property id=&quot;20307&quot; value=&quot;282&quot;/&gt;&lt;/object&gt;&lt;object type=&quot;3&quot; unique_id=&quot;23218&quot;&gt;&lt;property id=&quot;20148&quot; value=&quot;5&quot;/&gt;&lt;property id=&quot;20300&quot; value=&quot;Slide 13&quot;/&gt;&lt;property id=&quot;20307&quot; value=&quot;283&quot;/&gt;&lt;/object&gt;&lt;object type=&quot;3&quot; unique_id=&quot;23219&quot;&gt;&lt;property id=&quot;20148&quot; value=&quot;5&quot;/&gt;&lt;property id=&quot;20300&quot; value=&quot;Slide 14&quot;/&gt;&lt;property id=&quot;20307&quot; value=&quot;287&quot;/&gt;&lt;/object&gt;&lt;object type=&quot;3&quot; unique_id=&quot;23220&quot;&gt;&lt;property id=&quot;20148&quot; value=&quot;5&quot;/&gt;&lt;property id=&quot;20300&quot; value=&quot;Slide 16&quot;/&gt;&lt;property id=&quot;20307&quot; value=&quot;284&quot;/&gt;&lt;/object&gt;&lt;object type=&quot;3&quot; unique_id=&quot;23221&quot;&gt;&lt;property id=&quot;20148&quot; value=&quot;5&quot;/&gt;&lt;property id=&quot;20300&quot; value=&quot;Slide 17&quot;/&gt;&lt;property id=&quot;20307&quot; value=&quot;286&quot;/&gt;&lt;/object&gt;&lt;object type=&quot;3&quot; unique_id=&quot;23222&quot;&gt;&lt;property id=&quot;20148&quot; value=&quot;5&quot;/&gt;&lt;property id=&quot;20300&quot; value=&quot;Slide 18&quot;/&gt;&lt;property id=&quot;20307&quot; value=&quot;285&quot;/&gt;&lt;/object&gt;&lt;object type=&quot;3&quot; unique_id=&quot;23223&quot;&gt;&lt;property id=&quot;20148&quot; value=&quot;5&quot;/&gt;&lt;property id=&quot;20300&quot; value=&quot;Slide 20&quot;/&gt;&lt;property id=&quot;20307&quot; value=&quot;274&quot;/&gt;&lt;/object&gt;&lt;object type=&quot;3&quot; unique_id=&quot;23224&quot;&gt;&lt;property id=&quot;20148&quot; value=&quot;5&quot;/&gt;&lt;property id=&quot;20300&quot; value=&quot;Slide 21&quot;/&gt;&lt;property id=&quot;20307&quot; value=&quot;275&quot;/&gt;&lt;/object&gt;&lt;object type=&quot;3&quot; unique_id=&quot;23225&quot;&gt;&lt;property id=&quot;20148&quot; value=&quot;5&quot;/&gt;&lt;property id=&quot;20300&quot; value=&quot;Slide 22&quot;/&gt;&lt;property id=&quot;20307&quot; value=&quot;276&quot;/&gt;&lt;/object&gt;&lt;object type=&quot;3&quot; unique_id=&quot;23226&quot;&gt;&lt;property id=&quot;20148&quot; value=&quot;5&quot;/&gt;&lt;property id=&quot;20300&quot; value=&quot;Slide 23&quot;/&gt;&lt;property id=&quot;20307&quot; value=&quot;277&quot;/&gt;&lt;/object&gt;&lt;object type=&quot;3&quot; unique_id=&quot;23404&quot;&gt;&lt;property id=&quot;20148&quot; value=&quot;5&quot;/&gt;&lt;property id=&quot;20300&quot; value=&quot;Slide 15&quot;/&gt;&lt;property id=&quot;20307&quot; value=&quot;289&quot;/&gt;&lt;/object&gt;&lt;object type=&quot;3&quot; unique_id=&quot;33445&quot;&gt;&lt;property id=&quot;20148&quot; value=&quot;5&quot;/&gt;&lt;property id=&quot;20300&quot; value=&quot;Slide 10&quot;/&gt;&lt;property id=&quot;20307&quot; value=&quot;290&quot;/&gt;&lt;/object&gt;&lt;/object&gt;&lt;object type=&quot;8&quot; unique_id=&quot;19887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presentation(3)</Template>
  <TotalTime>0</TotalTime>
  <Words>1609</Words>
  <Application>Microsoft Office PowerPoint</Application>
  <PresentationFormat>On-screen Show (16:9)</PresentationFormat>
  <Paragraphs>403</Paragraphs>
  <Slides>42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9" baseType="lpstr">
      <vt:lpstr>EPSON 太角ゴシック体Ｂ</vt:lpstr>
      <vt:lpstr>HGPｺﾞｼｯｸE</vt:lpstr>
      <vt:lpstr>HGPSoeiKakupoptai</vt:lpstr>
      <vt:lpstr>HGSeikaishotaiPRO</vt:lpstr>
      <vt:lpstr>HGSoeiKakupoptai</vt:lpstr>
      <vt:lpstr>HGSSoeiKakupoptai</vt:lpstr>
      <vt:lpstr>Kozuka Gothic Pro M</vt:lpstr>
      <vt:lpstr>Kozuka Mincho Pro EL</vt:lpstr>
      <vt:lpstr>Kozuka Mincho Pro H</vt:lpstr>
      <vt:lpstr>MS PGothic</vt:lpstr>
      <vt:lpstr>NtMotoyaKyotai</vt:lpstr>
      <vt:lpstr>Calibri</vt:lpstr>
      <vt:lpstr>Tahoma</vt:lpstr>
      <vt:lpstr>Tw Cen MT</vt:lpstr>
      <vt:lpstr>Wingdings</vt:lpstr>
      <vt:lpstr>Wingdings 2</vt:lpstr>
      <vt:lpstr>WidescreenPresentation16x9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2014-12-17T03:39:57Z</dcterms:created>
  <dcterms:modified xsi:type="dcterms:W3CDTF">2021-11-17T04:40:55Z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