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4"/>
    <p:sldMasterId id="2147483751" r:id="rId5"/>
    <p:sldMasterId id="2147483778" r:id="rId6"/>
  </p:sldMasterIdLst>
  <p:notesMasterIdLst>
    <p:notesMasterId r:id="rId29"/>
  </p:notesMasterIdLst>
  <p:handoutMasterIdLst>
    <p:handoutMasterId r:id="rId30"/>
  </p:handoutMasterIdLst>
  <p:sldIdLst>
    <p:sldId id="256" r:id="rId7"/>
    <p:sldId id="257" r:id="rId8"/>
    <p:sldId id="297" r:id="rId9"/>
    <p:sldId id="298" r:id="rId10"/>
    <p:sldId id="300" r:id="rId11"/>
    <p:sldId id="301" r:id="rId12"/>
    <p:sldId id="302" r:id="rId13"/>
    <p:sldId id="303" r:id="rId14"/>
    <p:sldId id="304" r:id="rId15"/>
    <p:sldId id="305" r:id="rId16"/>
    <p:sldId id="312" r:id="rId17"/>
    <p:sldId id="264" r:id="rId18"/>
    <p:sldId id="265" r:id="rId19"/>
    <p:sldId id="268" r:id="rId20"/>
    <p:sldId id="270" r:id="rId21"/>
    <p:sldId id="263" r:id="rId22"/>
    <p:sldId id="306" r:id="rId23"/>
    <p:sldId id="307" r:id="rId24"/>
    <p:sldId id="308" r:id="rId25"/>
    <p:sldId id="309" r:id="rId26"/>
    <p:sldId id="310" r:id="rId27"/>
    <p:sldId id="311" r:id="rId28"/>
  </p:sldIdLst>
  <p:sldSz cx="9144000" cy="5715000" type="screen16x1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0000"/>
    <a:srgbClr val="636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1" autoAdjust="0"/>
    <p:restoredTop sz="86058" autoAdjust="0"/>
  </p:normalViewPr>
  <p:slideViewPr>
    <p:cSldViewPr snapToGrid="0" snapToObjects="1">
      <p:cViewPr varScale="1">
        <p:scale>
          <a:sx n="79" d="100"/>
          <a:sy n="79" d="100"/>
        </p:scale>
        <p:origin x="102" y="109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-3944" y="-10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A5B6E0F-1DB3-5A43-B8F9-5E1E696749DF}" type="datetimeFigureOut"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59C1F9FE-B8FF-F345-B45D-636AC2B598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65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C61BC211-ACBD-CB48-B939-364088D2CD6D}" type="datetimeFigureOut"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698500"/>
            <a:ext cx="557847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904D311-73F7-5D42-B843-E8305C73070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20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04D311-73F7-5D42-B843-E8305C7307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1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685800" y="2818228"/>
            <a:ext cx="7772400" cy="122413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4153786"/>
            <a:ext cx="6400800" cy="54521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1480389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/Graph/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1" y="877461"/>
            <a:ext cx="4642821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1400403" y="1525323"/>
            <a:ext cx="6527582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chart/graph/table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8258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>
            <a:spLocks noGrp="1"/>
          </p:cNvSpPr>
          <p:nvPr>
            <p:ph type="title"/>
          </p:nvPr>
        </p:nvSpPr>
        <p:spPr>
          <a:xfrm>
            <a:off x="439046" y="877459"/>
            <a:ext cx="8296392" cy="6478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439738" y="1640910"/>
            <a:ext cx="3952875" cy="353910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rgbClr val="BB0000"/>
                </a:solidFill>
              </a:defRPr>
            </a:lvl1pPr>
            <a:lvl2pPr marL="914400" indent="-457200">
              <a:buFont typeface="Arial" panose="020B0604020202020204" pitchFamily="34" charset="0"/>
              <a:buChar char="‒"/>
              <a:defRPr sz="2400">
                <a:solidFill>
                  <a:srgbClr val="636D6E"/>
                </a:solidFill>
              </a:defRPr>
            </a:lvl2pPr>
            <a:lvl3pPr marL="1257300" indent="-34290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4pPr>
            <a:lvl5pPr marL="2171700" indent="-342900">
              <a:defRPr sz="16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4782563" y="1640910"/>
            <a:ext cx="3952875" cy="353910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rgbClr val="BB0000"/>
                </a:solidFill>
              </a:defRPr>
            </a:lvl1pPr>
            <a:lvl2pPr marL="914400" indent="-457200">
              <a:buFont typeface="Arial" panose="020B0604020202020204" pitchFamily="34" charset="0"/>
              <a:buChar char="‒"/>
              <a:defRPr sz="2400">
                <a:solidFill>
                  <a:srgbClr val="636D6E"/>
                </a:solidFill>
              </a:defRPr>
            </a:lvl2pPr>
            <a:lvl3pPr marL="1257300" indent="-342900"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‒"/>
              <a:defRPr sz="1800">
                <a:solidFill>
                  <a:schemeClr val="tx1"/>
                </a:solidFill>
              </a:defRPr>
            </a:lvl4pPr>
            <a:lvl5pPr marL="2171700" indent="-342900">
              <a:defRPr sz="16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1429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60934"/>
      </p:ext>
    </p:extLst>
  </p:cSld>
  <p:clrMapOvr>
    <a:masterClrMapping/>
  </p:clrMapOvr>
  <p:transition spd="slow">
    <p:fade/>
  </p:transition>
  <p:extLst>
    <p:ext uri="{DCECCB84-F9BA-43D5-87BE-67443E8EF086}">
      <p15:sldGuideLst xmlns:p15="http://schemas.microsoft.com/office/powerpoint/2012/main">
        <p15:guide id="1" orient="horz" pos="180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6237"/>
            <a:ext cx="7772400" cy="12241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6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17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9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1820"/>
            <a:ext cx="7772400" cy="12505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63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362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820"/>
            <a:ext cx="4040188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3278"/>
            <a:ext cx="4040188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8820"/>
            <a:ext cx="4041775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3278"/>
            <a:ext cx="4041775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44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951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63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	P. </a:t>
            </a:r>
            <a:fld id="{D480216D-9EB4-490C-B542-13BA3A24FBF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918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3"/>
            <a:ext cx="3008313" cy="9683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1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87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8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7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528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222"/>
            <a:ext cx="5486400" cy="6702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33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5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9306"/>
            <a:ext cx="2057400" cy="48753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9306"/>
            <a:ext cx="6019800" cy="48753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7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SP24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	P. </a:t>
            </a:r>
            <a:fld id="{ACC41B86-110B-4B23-885F-9E8E05B0B50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0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39046" y="877459"/>
            <a:ext cx="8296392" cy="647863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749300" y="1651183"/>
            <a:ext cx="7986713" cy="3519305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sz="3600">
                <a:solidFill>
                  <a:srgbClr val="BB0000"/>
                </a:solidFill>
              </a:defRPr>
            </a:lvl1pPr>
            <a:lvl2pPr marL="803275" indent="-346075">
              <a:buFont typeface="Arial" panose="020B0604020202020204" pitchFamily="34" charset="0"/>
              <a:buChar char="‒"/>
              <a:defRPr sz="3200">
                <a:solidFill>
                  <a:srgbClr val="636D6E"/>
                </a:solidFill>
              </a:defRPr>
            </a:lvl2pPr>
            <a:lvl3pPr marL="1255713" indent="-341313">
              <a:buFont typeface="Arial" panose="020B0604020202020204" pitchFamily="34" charset="0"/>
              <a:buChar char="•"/>
              <a:defRPr sz="2800">
                <a:solidFill>
                  <a:schemeClr val="accent6"/>
                </a:solidFill>
              </a:defRPr>
            </a:lvl3pPr>
            <a:lvl4pPr marL="1717675" indent="-342900">
              <a:buFont typeface="Arial" panose="020B0604020202020204" pitchFamily="34" charset="0"/>
              <a:buChar char="‒"/>
              <a:defRPr sz="2000">
                <a:solidFill>
                  <a:schemeClr val="accent4"/>
                </a:solidFill>
              </a:defRPr>
            </a:lvl4pPr>
            <a:lvl5pPr marL="2170113" indent="-341313">
              <a:defRPr sz="18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33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0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445435"/>
            <a:ext cx="7194020" cy="368112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10680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758474"/>
            <a:ext cx="9144000" cy="4956528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BB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445435"/>
            <a:ext cx="7194020" cy="3681126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>
            <a:normAutofit/>
          </a:bodyPr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47195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881010" y="4477222"/>
            <a:ext cx="3392206" cy="9116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35495" y="1342941"/>
            <a:ext cx="7200384" cy="315831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>
            <a:normAutofit/>
          </a:bodyPr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quotes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2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9947"/>
            <a:ext cx="914400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68542" y="1196753"/>
            <a:ext cx="3998889" cy="1533562"/>
          </a:xfrm>
          <a:prstGeom prst="rect">
            <a:avLst/>
          </a:prstGeom>
          <a:ln w="28575" cmpd="sng">
            <a:solidFill>
              <a:srgbClr val="636D6E"/>
            </a:solidFill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636D6E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rgbClr val="636D6E"/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rgbClr val="636D6E"/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2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174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9947"/>
            <a:ext cx="388385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1" y="877461"/>
            <a:ext cx="4642821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anchor="ctr"/>
          <a:lstStyle>
            <a:lvl1pPr algn="r">
              <a:lnSpc>
                <a:spcPts val="1640"/>
              </a:lnSpc>
              <a:spcBef>
                <a:spcPts val="0"/>
              </a:spcBef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4392613" y="1582972"/>
            <a:ext cx="4565599" cy="3539104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3200">
                <a:solidFill>
                  <a:srgbClr val="BB0000"/>
                </a:solidFill>
              </a:defRPr>
            </a:lvl1pPr>
            <a:lvl2pPr marL="914400" indent="-457200">
              <a:buFont typeface="Arial" panose="020B0604020202020204" pitchFamily="34" charset="0"/>
              <a:buChar char="‒"/>
              <a:defRPr sz="2800">
                <a:solidFill>
                  <a:srgbClr val="636D6E"/>
                </a:solidFill>
              </a:defRPr>
            </a:lvl2pPr>
            <a:lvl3pPr marL="1257300" indent="-342900"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714500" indent="-342900">
              <a:buFont typeface="Arial" panose="020B0604020202020204" pitchFamily="34" charset="0"/>
              <a:buChar char="‒"/>
              <a:defRPr sz="2000">
                <a:solidFill>
                  <a:schemeClr val="tx1"/>
                </a:solidFill>
              </a:defRPr>
            </a:lvl4pPr>
            <a:lvl5pPr marL="2171700" indent="-342900">
              <a:defRPr sz="1800">
                <a:solidFill>
                  <a:schemeClr val="bg1">
                    <a:lumMod val="6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368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emf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478704"/>
            <a:ext cx="9144000" cy="2469006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 descr="OSU-Engineering-Horiz-RGBHEX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85" y="1342131"/>
            <a:ext cx="4800600" cy="764801"/>
          </a:xfrm>
          <a:prstGeom prst="rect">
            <a:avLst/>
          </a:prstGeom>
        </p:spPr>
      </p:pic>
      <p:pic>
        <p:nvPicPr>
          <p:cNvPr id="8" name="Picture 7" descr="OSU-Engineering-Horiz-RGBHEX.jp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485" y="1189171"/>
            <a:ext cx="6400800" cy="91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1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95" r:id="rId2"/>
    <p:sldLayoutId id="2147483796" r:id="rId3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9144000" cy="758472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Content Placeholder 2"/>
          <p:cNvSpPr txBox="1">
            <a:spLocks/>
          </p:cNvSpPr>
          <p:nvPr userDrawn="1"/>
        </p:nvSpPr>
        <p:spPr>
          <a:xfrm>
            <a:off x="4572000" y="115847"/>
            <a:ext cx="4394094" cy="557343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marL="0" indent="0" algn="r" defTabSz="457200" rtl="0" eaLnBrk="1" latinLnBrk="0" hangingPunct="1">
              <a:lnSpc>
                <a:spcPts val="1640"/>
              </a:lnSpc>
              <a:spcBef>
                <a:spcPts val="0"/>
              </a:spcBef>
              <a:buFont typeface="Arial"/>
              <a:buNone/>
              <a:defRPr sz="13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Department of Electrical and Computer Engineering</a:t>
            </a:r>
          </a:p>
          <a:p>
            <a:r>
              <a:rPr lang="en-US" sz="1300" dirty="0"/>
              <a:t>ECE 3561 Advanced Digital Design</a:t>
            </a:r>
          </a:p>
        </p:txBody>
      </p:sp>
      <p:pic>
        <p:nvPicPr>
          <p:cNvPr id="11" name="Picture 10" descr="OSU-Engineering-K-Horiz-RGBHEX white.eps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906" y="143600"/>
            <a:ext cx="3251200" cy="47127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77906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28950" y="5297488"/>
            <a:ext cx="30861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908694" y="5297488"/>
            <a:ext cx="20574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8388C-8B21-40A6-99C0-600CA8039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3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54" r:id="rId2"/>
    <p:sldLayoutId id="2147483769" r:id="rId3"/>
    <p:sldLayoutId id="2147483767" r:id="rId4"/>
    <p:sldLayoutId id="2147483758" r:id="rId5"/>
    <p:sldLayoutId id="2147483768" r:id="rId6"/>
    <p:sldLayoutId id="2147483763" r:id="rId7"/>
    <p:sldLayoutId id="2147483793" r:id="rId8"/>
    <p:sldLayoutId id="2147483792" r:id="rId9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930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09/27/21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SP24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3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2460974"/>
            <a:ext cx="9144000" cy="1624994"/>
          </a:xfrm>
        </p:spPr>
        <p:txBody>
          <a:bodyPr/>
          <a:lstStyle/>
          <a:p>
            <a:r>
              <a:rPr lang="en-US" sz="3200" dirty="0"/>
              <a:t>ECE 3561</a:t>
            </a:r>
            <a:br>
              <a:rPr lang="en-US" sz="3200" dirty="0"/>
            </a:br>
            <a:r>
              <a:rPr lang="en-US" sz="3200" dirty="0"/>
              <a:t>Advanced Digital Design</a:t>
            </a:r>
            <a:br>
              <a:rPr lang="en-US" sz="3200" dirty="0"/>
            </a:br>
            <a:r>
              <a:rPr lang="en-US" sz="2400" dirty="0"/>
              <a:t>Class 27: Sequential Circuit Design 5 – State Minimization</a:t>
            </a:r>
            <a:endParaRPr lang="en-US" sz="3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168346"/>
            <a:ext cx="6400800" cy="774357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</a:rPr>
              <a:t>Drew Phillips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Spring 2024</a:t>
            </a:r>
          </a:p>
        </p:txBody>
      </p:sp>
    </p:spTree>
    <p:extLst>
      <p:ext uri="{BB962C8B-B14F-4D97-AF65-F5344CB8AC3E}">
        <p14:creationId xmlns:p14="http://schemas.microsoft.com/office/powerpoint/2010/main" val="228447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047D-57BE-5437-2EE2-4DAECB17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Chart Ex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1B45-813D-80E4-326E-6037596F7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5913120" cy="3519305"/>
          </a:xfrm>
        </p:spPr>
        <p:txBody>
          <a:bodyPr/>
          <a:lstStyle/>
          <a:p>
            <a:r>
              <a:rPr lang="en-US" dirty="0"/>
              <a:t>Step 6) Reduce Table</a:t>
            </a:r>
          </a:p>
          <a:p>
            <a:pPr lvl="1"/>
            <a:r>
              <a:rPr lang="en-US" dirty="0"/>
              <a:t>The state table is already minimal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03674-2FCD-F3C3-FE92-852C2A1824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C5C77-380D-F382-BB37-DE478162EA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92769DCB-BEDD-9779-ACB5-15645DB0E5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8" r="5500"/>
          <a:stretch/>
        </p:blipFill>
        <p:spPr bwMode="auto">
          <a:xfrm>
            <a:off x="177229" y="3495612"/>
            <a:ext cx="5132832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F399E6-C66A-59E3-A283-74630DAB9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88" y="2447100"/>
            <a:ext cx="29527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933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DF7F-3630-1EDD-4168-C8DE7DC1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Sequential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E03F-1781-8416-6C59-31DFED402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So far, we have started learning how to identify equivalent states within a single sequential circuit (state machine)</a:t>
            </a:r>
          </a:p>
          <a:p>
            <a:pPr lvl="1"/>
            <a:r>
              <a:rPr lang="en-US" sz="2000" dirty="0"/>
              <a:t>By comparing each pair of states within the machine</a:t>
            </a:r>
          </a:p>
          <a:p>
            <a:r>
              <a:rPr lang="en-US" sz="2400" dirty="0"/>
              <a:t>We can also perform a similar process for determining if two whole sequential circuits (state machines) are equivalent</a:t>
            </a:r>
          </a:p>
          <a:p>
            <a:pPr lvl="1"/>
            <a:r>
              <a:rPr lang="en-US" sz="2000" dirty="0"/>
              <a:t>By comparing each pair of states across the machines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D9511-57A5-2687-718D-E6EAB6D5BB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FE165-7691-0AB1-2F46-E686F954DF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09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9AE4-D93C-61EF-72E4-EC718E24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Sequential Circuits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B05A802-C009-98FE-CD77-11A5751E207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749300" y="1651183"/>
                <a:ext cx="8394700" cy="4063817"/>
              </a:xfrm>
            </p:spPr>
            <p:txBody>
              <a:bodyPr/>
              <a:lstStyle/>
              <a:p>
                <a:r>
                  <a:rPr lang="en-US" dirty="0"/>
                  <a:t>Theorem:</a:t>
                </a:r>
              </a:p>
              <a:p>
                <a:pPr marL="457200" lvl="1" indent="0">
                  <a:buNone/>
                </a:pPr>
                <a:r>
                  <a:rPr lang="en-US" dirty="0"/>
                  <a:t>Sequential circuit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is equivalent to sequential circuit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if for each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there is a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and conversely, for each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there is a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dirty="0"/>
              </a:p>
              <a:p>
                <a:r>
                  <a:rPr lang="en-US" dirty="0"/>
                  <a:t>This is a recursive definition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B05A802-C009-98FE-CD77-11A5751E2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749300" y="1651183"/>
                <a:ext cx="8394700" cy="4063817"/>
              </a:xfrm>
              <a:blipFill>
                <a:blip r:embed="rId2"/>
                <a:stretch>
                  <a:fillRect l="-2033" t="-2399" r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287F6-0772-17C8-AB0F-500D64D54C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5B9A3-546F-962B-EBF4-6F8C21CFDE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00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6F06DF7C-0CEE-B8D9-438C-7E29E1B89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0"/>
          <a:stretch/>
        </p:blipFill>
        <p:spPr bwMode="auto">
          <a:xfrm>
            <a:off x="3843383" y="1750568"/>
            <a:ext cx="5295283" cy="3419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D9AE4-D93C-61EF-72E4-EC718E24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to Two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5A802-C009-98FE-CD77-11A5751E2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3950208" cy="4063817"/>
          </a:xfrm>
        </p:spPr>
        <p:txBody>
          <a:bodyPr/>
          <a:lstStyle/>
          <a:p>
            <a:r>
              <a:rPr lang="en-US" sz="2400" dirty="0"/>
              <a:t>Here are two example state diagrams and state tables</a:t>
            </a:r>
          </a:p>
          <a:p>
            <a:r>
              <a:rPr lang="en-US" sz="2400" dirty="0"/>
              <a:t>Can you tell by looking at the state diagrams if these two circuits/machines are equivalent?</a:t>
            </a:r>
          </a:p>
          <a:p>
            <a:r>
              <a:rPr lang="en-US" sz="2400" dirty="0"/>
              <a:t>Which states are probably equivalent?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287F6-0772-17C8-AB0F-500D64D54C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5B9A3-546F-962B-EBF4-6F8C21CFDE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83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6F06DF7C-0CEE-B8D9-438C-7E29E1B89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0" b="61516"/>
          <a:stretch/>
        </p:blipFill>
        <p:spPr bwMode="auto">
          <a:xfrm>
            <a:off x="381600" y="3946443"/>
            <a:ext cx="4924799" cy="122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D9AE4-D93C-61EF-72E4-EC718E24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to Two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5A802-C009-98FE-CD77-11A5751E2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5767200" cy="3519305"/>
          </a:xfrm>
        </p:spPr>
        <p:txBody>
          <a:bodyPr/>
          <a:lstStyle/>
          <a:p>
            <a:r>
              <a:rPr lang="en-US" sz="1800" dirty="0"/>
              <a:t>We will use a similar implication chart to compare all the state pairs across the two machines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287F6-0772-17C8-AB0F-500D64D54C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5B9A3-546F-962B-EBF4-6F8C21CFDE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14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CDA8EE-0DB2-9502-4036-8D794998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50" y="2126409"/>
            <a:ext cx="27813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18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:a16="http://schemas.microsoft.com/office/drawing/2014/main" id="{6F06DF7C-0CEE-B8D9-438C-7E29E1B89B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0" b="61516"/>
          <a:stretch/>
        </p:blipFill>
        <p:spPr bwMode="auto">
          <a:xfrm>
            <a:off x="381600" y="3946443"/>
            <a:ext cx="4924799" cy="122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D9AE4-D93C-61EF-72E4-EC718E24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to Two Circuits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5A802-C009-98FE-CD77-11A5751E2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5767200" cy="3519305"/>
          </a:xfrm>
        </p:spPr>
        <p:txBody>
          <a:bodyPr/>
          <a:lstStyle/>
          <a:p>
            <a:r>
              <a:rPr lang="en-US" sz="1600" dirty="0"/>
              <a:t>First, put X’s in all the squares for which the two states have </a:t>
            </a:r>
            <a:r>
              <a:rPr lang="en-US" sz="1600" b="1" dirty="0"/>
              <a:t>incompatible outputs</a:t>
            </a:r>
          </a:p>
          <a:p>
            <a:r>
              <a:rPr lang="en-US" sz="1600" dirty="0"/>
              <a:t>Second, for the remaining squares, enter the </a:t>
            </a:r>
            <a:r>
              <a:rPr lang="en-US" sz="1600" b="1" dirty="0"/>
              <a:t>implied pairs</a:t>
            </a:r>
          </a:p>
          <a:p>
            <a:r>
              <a:rPr lang="en-US" sz="1600" dirty="0"/>
              <a:t>Half of the chart is filled-in here for you as an example</a:t>
            </a:r>
          </a:p>
          <a:p>
            <a:r>
              <a:rPr lang="en-US" sz="1600" strike="sngStrike" dirty="0"/>
              <a:t>You will fill-in the rest of the X’s and implied pairs in the PRE quiz</a:t>
            </a:r>
          </a:p>
          <a:p>
            <a:r>
              <a:rPr lang="en-US" sz="1600" dirty="0"/>
              <a:t>We will finish the rest of the steps after that in class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287F6-0772-17C8-AB0F-500D64D54CC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5B9A3-546F-962B-EBF4-6F8C21CFDEE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CDA8EE-0DB2-9502-4036-8D79499883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827555" y="2126409"/>
            <a:ext cx="277549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71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DF7F-3630-1EDD-4168-C8DE7DC1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Sequential Circuits Ex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E03F-1781-8416-6C59-31DFED402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5824650" cy="3519305"/>
          </a:xfrm>
        </p:spPr>
        <p:txBody>
          <a:bodyPr/>
          <a:lstStyle/>
          <a:p>
            <a:r>
              <a:rPr lang="en-US" sz="2400" dirty="0"/>
              <a:t>Let’s pick up </a:t>
            </a:r>
            <a:r>
              <a:rPr lang="en-US" sz="2400" strike="sngStrike" dirty="0"/>
              <a:t>where you left off in the PRE assignment for this class </a:t>
            </a:r>
            <a:r>
              <a:rPr lang="en-US" sz="2400" dirty="0"/>
              <a:t>with comparing two sequential circuits (state machines) to determine if the whole circuits are equivalent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D9511-57A5-2687-718D-E6EAB6D5BB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FE165-7691-0AB1-2F46-E686F954DF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1F7AB9D-1C6C-55C7-7904-12C2D0B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0" b="61516"/>
          <a:stretch/>
        </p:blipFill>
        <p:spPr bwMode="auto">
          <a:xfrm>
            <a:off x="439046" y="3824523"/>
            <a:ext cx="4924799" cy="122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EF6EC0-63A5-2880-3D41-A26AFBD2B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50" y="2467210"/>
            <a:ext cx="27813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89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DF7F-3630-1EDD-4168-C8DE7DC1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Sequential Circuits Ex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E03F-1781-8416-6C59-31DFED402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5827555" cy="3519305"/>
          </a:xfrm>
        </p:spPr>
        <p:txBody>
          <a:bodyPr/>
          <a:lstStyle/>
          <a:p>
            <a:r>
              <a:rPr lang="en-US" sz="2400" dirty="0"/>
              <a:t>After completing Step 1) incompatible Outputs and Step 2) Implied Pairs: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D9511-57A5-2687-718D-E6EAB6D5BB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FE165-7691-0AB1-2F46-E686F954DF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1F7AB9D-1C6C-55C7-7904-12C2D0B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0" b="61516"/>
          <a:stretch/>
        </p:blipFill>
        <p:spPr bwMode="auto">
          <a:xfrm>
            <a:off x="439046" y="3824523"/>
            <a:ext cx="4924799" cy="122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E85854-1411-F385-5640-F6B86281C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50" y="2467210"/>
            <a:ext cx="27813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25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DF7F-3630-1EDD-4168-C8DE7DC1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Sequential Circuits Ex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E03F-1781-8416-6C59-31DFED402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5829412" cy="3519305"/>
          </a:xfrm>
        </p:spPr>
        <p:txBody>
          <a:bodyPr/>
          <a:lstStyle/>
          <a:p>
            <a:r>
              <a:rPr lang="en-US" sz="2400" dirty="0"/>
              <a:t>Step 3) Self-Redundancy</a:t>
            </a:r>
          </a:p>
          <a:p>
            <a:r>
              <a:rPr lang="en-US" sz="2400" dirty="0"/>
              <a:t>Step 4) Eliminate Squares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D9511-57A5-2687-718D-E6EAB6D5BB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FE165-7691-0AB1-2F46-E686F954DF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1F7AB9D-1C6C-55C7-7904-12C2D0B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0" b="61516"/>
          <a:stretch/>
        </p:blipFill>
        <p:spPr bwMode="auto">
          <a:xfrm>
            <a:off x="439046" y="3824523"/>
            <a:ext cx="4924799" cy="122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317A75-A10A-4144-0CD0-C2A010BDB0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50" y="2467210"/>
            <a:ext cx="27813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81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DF7F-3630-1EDD-4168-C8DE7DC1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Sequential Circuits Ex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E03F-1781-8416-6C59-31DFED402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5829412" cy="3519305"/>
          </a:xfrm>
        </p:spPr>
        <p:txBody>
          <a:bodyPr/>
          <a:lstStyle/>
          <a:p>
            <a:r>
              <a:rPr lang="en-US" sz="2400" dirty="0"/>
              <a:t>Step 5) Equivalent States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D9511-57A5-2687-718D-E6EAB6D5BB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FE165-7691-0AB1-2F46-E686F954DF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1F7AB9D-1C6C-55C7-7904-12C2D0B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0" b="61516"/>
          <a:stretch/>
        </p:blipFill>
        <p:spPr bwMode="auto">
          <a:xfrm>
            <a:off x="439046" y="3824523"/>
            <a:ext cx="4924799" cy="122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8B9B29-7B60-712F-EEBD-EDD84B051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50" y="2467210"/>
            <a:ext cx="27813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7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C691-532F-A557-5FBA-F8335693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Circuit Design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5055-17BC-4B98-BE17-E36B7BA5EB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300" y="1651183"/>
            <a:ext cx="7986713" cy="4063817"/>
          </a:xfrm>
        </p:spPr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n-US" sz="2400" b="1" dirty="0"/>
              <a:t>State / Output Diagram / Table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400" b="1" dirty="0"/>
              <a:t>Minimization of Number of States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400" b="1" dirty="0"/>
              <a:t>State Variable Assignment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400" dirty="0"/>
              <a:t>Transition / Output Table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400" dirty="0"/>
              <a:t>Selection of Flip Flop Types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400" dirty="0"/>
              <a:t>Excitation Table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400" dirty="0"/>
              <a:t>Excitation Equations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400" dirty="0"/>
              <a:t>Output Equations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400" dirty="0"/>
              <a:t>Logic Diagram</a:t>
            </a:r>
          </a:p>
          <a:p>
            <a:pPr marL="742950" indent="-742950">
              <a:buFont typeface="+mj-lt"/>
              <a:buAutoNum type="arabicParenR"/>
            </a:pP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22CE9-0B64-BEEC-BDFF-DC524CF736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E48AF-0D0A-0BD7-4D23-D0AF7F645C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209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DF7F-3630-1EDD-4168-C8DE7DC1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Sequential Circuits Ex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E03F-1781-8416-6C59-31DFED402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5829412" cy="3519305"/>
          </a:xfrm>
        </p:spPr>
        <p:txBody>
          <a:bodyPr/>
          <a:lstStyle/>
          <a:p>
            <a:r>
              <a:rPr lang="en-US" sz="2400" dirty="0"/>
              <a:t>Step 6) Reduce Table</a:t>
            </a:r>
          </a:p>
          <a:p>
            <a:pPr lvl="1"/>
            <a:r>
              <a:rPr lang="en-US" sz="2000" dirty="0"/>
              <a:t>Because the circuits are equivalent, you could reduce/combine the state table if you want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D9511-57A5-2687-718D-E6EAB6D5BB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FE165-7691-0AB1-2F46-E686F954DF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1F7AB9D-1C6C-55C7-7904-12C2D0B0B3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0" b="61516"/>
          <a:stretch/>
        </p:blipFill>
        <p:spPr bwMode="auto">
          <a:xfrm>
            <a:off x="439046" y="3824523"/>
            <a:ext cx="4924799" cy="1224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A6C252-37D9-9639-D884-092B9E52B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650" y="2467210"/>
            <a:ext cx="27813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147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DF7F-3630-1EDD-4168-C8DE7DC1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Sequential Circuits Ex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2E03F-1781-8416-6C59-31DFED4022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9144000" cy="3519305"/>
          </a:xfrm>
        </p:spPr>
        <p:txBody>
          <a:bodyPr/>
          <a:lstStyle/>
          <a:p>
            <a:r>
              <a:rPr lang="en-US" sz="2000" dirty="0"/>
              <a:t>Are these two state machines equivalent?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D9511-57A5-2687-718D-E6EAB6D5BB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FE165-7691-0AB1-2F46-E686F954DF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DE0156FB-8755-58BB-41B7-A03613EAC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78" b="12586"/>
          <a:stretch/>
        </p:blipFill>
        <p:spPr>
          <a:xfrm>
            <a:off x="1013396" y="1958530"/>
            <a:ext cx="3968496" cy="1741551"/>
          </a:xfrm>
          <a:prstGeom prst="rect">
            <a:avLst/>
          </a:prstGeom>
        </p:spPr>
      </p:pic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BC601A37-C172-56D2-91A8-11A28A0B68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28"/>
          <a:stretch/>
        </p:blipFill>
        <p:spPr>
          <a:xfrm>
            <a:off x="1037780" y="3722687"/>
            <a:ext cx="3906774" cy="1992313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29016F8B-CFA3-EA92-7D08-FD1C975C5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85" y="2652154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N1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4284A5DB-459D-A3E6-6D46-01AB712D1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85" y="4518373"/>
            <a:ext cx="479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N2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1BE00E8-CD6B-F09E-B1DC-060BFEB2E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2182813"/>
            <a:ext cx="38004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31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DF7F-3630-1EDD-4168-C8DE7DC1C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Sequential Circuits Ex 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D9511-57A5-2687-718D-E6EAB6D5BB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9FE165-7691-0AB1-2F46-E686F954DF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8CD39-11A5-30D6-005F-63F6C5F4F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525" y="2182813"/>
            <a:ext cx="38004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5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2C691-532F-A557-5FBA-F8335693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Chart Method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35055-17BC-4B98-BE17-E36B7BA5EB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300" y="1651183"/>
            <a:ext cx="7986713" cy="4063817"/>
          </a:xfrm>
        </p:spPr>
        <p:txBody>
          <a:bodyPr/>
          <a:lstStyle/>
          <a:p>
            <a:pPr marL="742950" indent="-742950">
              <a:buFont typeface="+mj-lt"/>
              <a:buAutoNum type="arabicParenR"/>
            </a:pPr>
            <a:r>
              <a:rPr lang="en-US" sz="2000" b="1" dirty="0"/>
              <a:t>Incompatible Outputs: </a:t>
            </a:r>
            <a:r>
              <a:rPr lang="en-US" sz="2000" dirty="0"/>
              <a:t>Put X’s on squares for which the states have different outputs.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000" b="1" dirty="0"/>
              <a:t>Implied Pairs: </a:t>
            </a:r>
            <a:r>
              <a:rPr lang="en-US" sz="2000" dirty="0"/>
              <a:t>Enter the implied pairs for the remaining squares based on the next states.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000" b="1" dirty="0"/>
              <a:t>Self-Redundancy: </a:t>
            </a:r>
            <a:r>
              <a:rPr lang="en-US" sz="2000" dirty="0"/>
              <a:t>Remove implied pairs which are the same as the square they are in.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000" b="1" dirty="0"/>
              <a:t>Eliminate Squares: </a:t>
            </a:r>
            <a:r>
              <a:rPr lang="en-US" sz="2000" dirty="0"/>
              <a:t>Do multiple passes through the chart to put X’s in squares with implied pairs which have X’s in them.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000" b="1" dirty="0"/>
              <a:t>Equivalent States: </a:t>
            </a:r>
            <a:r>
              <a:rPr lang="en-US" sz="2000" dirty="0"/>
              <a:t>Identify the equivalent states as the ones with no X’s.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2000" b="1" dirty="0"/>
              <a:t>Reduce Table: </a:t>
            </a:r>
            <a:r>
              <a:rPr lang="en-US" sz="2000" dirty="0"/>
              <a:t>Remove redundant states from the state table (keep 1 of each set).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22CE9-0B64-BEEC-BDFF-DC524CF736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CE48AF-0D0A-0BD7-4D23-D0AF7F645C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12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047D-57BE-5437-2EE2-4DAECB17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Chart Ex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1B45-813D-80E4-326E-6037596F7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9144000" cy="3519305"/>
          </a:xfrm>
        </p:spPr>
        <p:txBody>
          <a:bodyPr/>
          <a:lstStyle/>
          <a:p>
            <a:r>
              <a:rPr lang="en-US" dirty="0"/>
              <a:t>Recall this previous state machine (detects 010 or 1001)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03674-2FCD-F3C3-FE92-852C2A1824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C5C77-380D-F382-BB37-DE478162EA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4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DDC17C-A020-9346-7D55-DFD7DEA1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688" y="2447100"/>
            <a:ext cx="2952750" cy="2552700"/>
          </a:xfrm>
          <a:prstGeom prst="rect">
            <a:avLst/>
          </a:prstGeom>
        </p:spPr>
      </p:pic>
      <p:pic>
        <p:nvPicPr>
          <p:cNvPr id="15" name="Picture 3">
            <a:extLst>
              <a:ext uri="{FF2B5EF4-FFF2-40B4-BE49-F238E27FC236}">
                <a16:creationId xmlns:a16="http://schemas.microsoft.com/office/drawing/2014/main" id="{368B28C7-96EA-2584-66A2-4134FE6A53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8" r="5500"/>
          <a:stretch/>
        </p:blipFill>
        <p:spPr bwMode="auto">
          <a:xfrm>
            <a:off x="177229" y="3495612"/>
            <a:ext cx="5132832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389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047D-57BE-5437-2EE2-4DAECB17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Chart Ex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1B45-813D-80E4-326E-6037596F7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9144000" cy="3519305"/>
          </a:xfrm>
        </p:spPr>
        <p:txBody>
          <a:bodyPr/>
          <a:lstStyle/>
          <a:p>
            <a:r>
              <a:rPr lang="en-US" dirty="0"/>
              <a:t>Step 1) Incompatible Outputs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03674-2FCD-F3C3-FE92-852C2A1824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C5C77-380D-F382-BB37-DE478162EA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5</a:t>
            </a:fld>
            <a:endParaRPr 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FA65DD50-3622-8D71-9D82-0D3340AEA3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8" r="5500"/>
          <a:stretch/>
        </p:blipFill>
        <p:spPr bwMode="auto">
          <a:xfrm>
            <a:off x="177229" y="3495612"/>
            <a:ext cx="5132832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901319-6149-1C38-83D1-A10AF9215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88" y="2447100"/>
            <a:ext cx="29527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49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047D-57BE-5437-2EE2-4DAECB17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Chart Ex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1B45-813D-80E4-326E-6037596F7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9144000" cy="3519305"/>
          </a:xfrm>
        </p:spPr>
        <p:txBody>
          <a:bodyPr/>
          <a:lstStyle/>
          <a:p>
            <a:r>
              <a:rPr lang="en-US" dirty="0"/>
              <a:t>Step 2) Implied Pairs</a:t>
            </a:r>
          </a:p>
          <a:p>
            <a:r>
              <a:rPr lang="en-US" dirty="0"/>
              <a:t>Step 3) Self-Redundancy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03674-2FCD-F3C3-FE92-852C2A1824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C5C77-380D-F382-BB37-DE478162EA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42E8776-53DD-2E4C-1CFA-1CF2B939A8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8" r="5500"/>
          <a:stretch/>
        </p:blipFill>
        <p:spPr bwMode="auto">
          <a:xfrm>
            <a:off x="177229" y="3495612"/>
            <a:ext cx="5132832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941FE-91DF-DCE7-D430-23039D09B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88" y="2447100"/>
            <a:ext cx="29527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098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047D-57BE-5437-2EE2-4DAECB17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Chart Ex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1B45-813D-80E4-326E-6037596F7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9144000" cy="3519305"/>
          </a:xfrm>
        </p:spPr>
        <p:txBody>
          <a:bodyPr/>
          <a:lstStyle/>
          <a:p>
            <a:r>
              <a:rPr lang="en-US" dirty="0"/>
              <a:t>Step 4) Eliminate Squares</a:t>
            </a:r>
          </a:p>
          <a:p>
            <a:pPr lvl="1"/>
            <a:r>
              <a:rPr lang="en-US" dirty="0"/>
              <a:t>First pass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03674-2FCD-F3C3-FE92-852C2A1824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C5C77-380D-F382-BB37-DE478162EA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FE3691BC-7CA7-8109-BCE7-FB605FCD1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8" r="5500"/>
          <a:stretch/>
        </p:blipFill>
        <p:spPr bwMode="auto">
          <a:xfrm>
            <a:off x="177229" y="3495612"/>
            <a:ext cx="5132832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EAAB76-14ED-9FE2-0403-776CD0C29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88" y="2447100"/>
            <a:ext cx="29527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047D-57BE-5437-2EE2-4DAECB17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Chart Ex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1B45-813D-80E4-326E-6037596F7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9144000" cy="3519305"/>
          </a:xfrm>
        </p:spPr>
        <p:txBody>
          <a:bodyPr/>
          <a:lstStyle/>
          <a:p>
            <a:r>
              <a:rPr lang="en-US" dirty="0"/>
              <a:t>Step 4) Eliminate Squares</a:t>
            </a:r>
          </a:p>
          <a:p>
            <a:pPr lvl="1"/>
            <a:r>
              <a:rPr lang="en-US" dirty="0"/>
              <a:t>Second pass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03674-2FCD-F3C3-FE92-852C2A1824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C5C77-380D-F382-BB37-DE478162EA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1ADD645D-E6FA-8EF3-63E4-452C4ABD1D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8" r="5500"/>
          <a:stretch/>
        </p:blipFill>
        <p:spPr bwMode="auto">
          <a:xfrm>
            <a:off x="177229" y="3495612"/>
            <a:ext cx="5132832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D8584-20DB-B47A-3FD8-38FD9564B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88" y="2447100"/>
            <a:ext cx="29527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38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D047D-57BE-5437-2EE2-4DAECB17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Chart Ex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11B45-813D-80E4-326E-6037596F79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651183"/>
            <a:ext cx="5913120" cy="3519305"/>
          </a:xfrm>
        </p:spPr>
        <p:txBody>
          <a:bodyPr/>
          <a:lstStyle/>
          <a:p>
            <a:r>
              <a:rPr lang="en-US" dirty="0"/>
              <a:t>Step 5) Equivalent States</a:t>
            </a:r>
          </a:p>
          <a:p>
            <a:pPr lvl="1"/>
            <a:r>
              <a:rPr lang="en-US" dirty="0"/>
              <a:t>None: no state reduction can be done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03674-2FCD-F3C3-FE92-852C2A1824A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SP24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C5C77-380D-F382-BB37-DE478162EA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888388C-8B21-40A6-99C0-600CA8039917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B640A7F9-8467-A33A-A4AA-2F481151C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8" r="5500"/>
          <a:stretch/>
        </p:blipFill>
        <p:spPr bwMode="auto">
          <a:xfrm>
            <a:off x="177229" y="3495612"/>
            <a:ext cx="5132832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530374-AB69-CFE2-0D91-00D28B60F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88" y="2447100"/>
            <a:ext cx="29527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036065"/>
      </p:ext>
    </p:extLst>
  </p:cSld>
  <p:clrMapOvr>
    <a:masterClrMapping/>
  </p:clrMapOvr>
</p:sld>
</file>

<file path=ppt/theme/theme1.xml><?xml version="1.0" encoding="utf-8"?>
<a:theme xmlns:a="http://schemas.openxmlformats.org/drawingml/2006/main" name="OSU EED Scarlet - Title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SU EED Scarlet - 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A563FCA3D2545B035119565194B96" ma:contentTypeVersion="12" ma:contentTypeDescription="Create a new document." ma:contentTypeScope="" ma:versionID="c64cbb91725d29aa6b25dea2743486fc">
  <xsd:schema xmlns:xsd="http://www.w3.org/2001/XMLSchema" xmlns:xs="http://www.w3.org/2001/XMLSchema" xmlns:p="http://schemas.microsoft.com/office/2006/metadata/properties" xmlns:ns2="c30f48a2-eeff-415d-9285-106639d62221" xmlns:ns3="81f1d1a0-454d-4351-960b-6397756b8cd7" targetNamespace="http://schemas.microsoft.com/office/2006/metadata/properties" ma:root="true" ma:fieldsID="8cfad55bb13adb2d46832e9d269c5b5d" ns2:_="" ns3:_="">
    <xsd:import namespace="c30f48a2-eeff-415d-9285-106639d62221"/>
    <xsd:import namespace="81f1d1a0-454d-4351-960b-6397756b8c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f48a2-eeff-415d-9285-106639d622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1d1a0-454d-4351-960b-6397756b8cd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964F1A-924B-4361-922D-352E1D5897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0f48a2-eeff-415d-9285-106639d62221"/>
    <ds:schemaRef ds:uri="81f1d1a0-454d-4351-960b-6397756b8c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C350ED1-37A1-4E91-92B1-28F8DC704E9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3823B9C-1305-4E3B-8E35-E7731ED421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14641</TotalTime>
  <Words>680</Words>
  <Application>Microsoft Office PowerPoint</Application>
  <PresentationFormat>On-screen Show (16:10)</PresentationFormat>
  <Paragraphs>120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OSU EED Scarlet - Title Slide</vt:lpstr>
      <vt:lpstr>OSU EED Scarlet - Content Slide</vt:lpstr>
      <vt:lpstr>Custom Design</vt:lpstr>
      <vt:lpstr>ECE 3561 Advanced Digital Design Class 27: Sequential Circuit Design 5 – State Minimization</vt:lpstr>
      <vt:lpstr>Sequential Circuit Design Process</vt:lpstr>
      <vt:lpstr>Implication Chart Method Summary</vt:lpstr>
      <vt:lpstr>Implication Chart Ex 2</vt:lpstr>
      <vt:lpstr>Implication Chart Ex 2</vt:lpstr>
      <vt:lpstr>Implication Chart Ex 2</vt:lpstr>
      <vt:lpstr>Implication Chart Ex 2</vt:lpstr>
      <vt:lpstr>Implication Chart Ex 2</vt:lpstr>
      <vt:lpstr>Implication Chart Ex 2</vt:lpstr>
      <vt:lpstr>Implication Chart Ex 2</vt:lpstr>
      <vt:lpstr>Equivalent Sequential Circuits</vt:lpstr>
      <vt:lpstr>Equivalent Sequential Circuits</vt:lpstr>
      <vt:lpstr>Generalization to Two Circuits</vt:lpstr>
      <vt:lpstr>Generalization to Two Circuits</vt:lpstr>
      <vt:lpstr>Generalization to Two Circuits</vt:lpstr>
      <vt:lpstr>Equivalent Sequential Circuits Ex 1</vt:lpstr>
      <vt:lpstr>Equivalent Sequential Circuits Ex 1</vt:lpstr>
      <vt:lpstr>Equivalent Sequential Circuits Ex 1</vt:lpstr>
      <vt:lpstr>Equivalent Sequential Circuits Ex 1</vt:lpstr>
      <vt:lpstr>Equivalent Sequential Circuits Ex 1</vt:lpstr>
      <vt:lpstr>Equivalent Sequential Circuits Ex 2</vt:lpstr>
      <vt:lpstr>Equivalent Sequential Circuits Ex 2</vt:lpstr>
    </vt:vector>
  </TitlesOfParts>
  <Company>OSU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Jacquie Aberegg</dc:creator>
  <cp:lastModifiedBy>Phillips, Drew</cp:lastModifiedBy>
  <cp:revision>285</cp:revision>
  <cp:lastPrinted>2016-08-05T14:58:59Z</cp:lastPrinted>
  <dcterms:created xsi:type="dcterms:W3CDTF">2013-05-24T18:55:25Z</dcterms:created>
  <dcterms:modified xsi:type="dcterms:W3CDTF">2024-03-18T13:33:26Z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0x010100237A563FCA3D2545B035119565194B96</vt:lpwstr>
  </property>
</Properties>
</file>