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  <p:sldMasterId id="2147483778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321" r:id="rId9"/>
    <p:sldId id="322" r:id="rId10"/>
    <p:sldId id="323" r:id="rId11"/>
    <p:sldId id="329" r:id="rId12"/>
    <p:sldId id="326" r:id="rId13"/>
    <p:sldId id="334" r:id="rId14"/>
    <p:sldId id="335" r:id="rId15"/>
    <p:sldId id="336" r:id="rId16"/>
    <p:sldId id="337" r:id="rId17"/>
    <p:sldId id="338" r:id="rId18"/>
    <p:sldId id="330" r:id="rId19"/>
    <p:sldId id="331" r:id="rId20"/>
    <p:sldId id="342" r:id="rId21"/>
    <p:sldId id="343" r:id="rId22"/>
  </p:sldIdLst>
  <p:sldSz cx="9144000" cy="5715000" type="screen16x1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00"/>
    <a:srgbClr val="636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86058" autoAdjust="0"/>
  </p:normalViewPr>
  <p:slideViewPr>
    <p:cSldViewPr snapToGrid="0" snapToObjects="1">
      <p:cViewPr varScale="1">
        <p:scale>
          <a:sx n="79" d="100"/>
          <a:sy n="79" d="100"/>
        </p:scale>
        <p:origin x="114" y="10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3/22/2024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2:46:36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2:46:36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2:46:36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2:46:36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0T22:46:36.3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8500"/>
            <a:ext cx="5578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1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818228"/>
            <a:ext cx="7772400" cy="122413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153786"/>
            <a:ext cx="6400800" cy="5452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1" y="877461"/>
            <a:ext cx="4642821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39046" y="877459"/>
            <a:ext cx="8296392" cy="6478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439738" y="1640910"/>
            <a:ext cx="3952875" cy="353910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rgbClr val="BB0000"/>
                </a:solidFill>
              </a:defRPr>
            </a:lvl1pPr>
            <a:lvl2pPr marL="914400" indent="-457200">
              <a:buFont typeface="Arial" panose="020B0604020202020204" pitchFamily="34" charset="0"/>
              <a:buChar char="‒"/>
              <a:defRPr sz="2400">
                <a:solidFill>
                  <a:srgbClr val="636D6E"/>
                </a:solidFill>
              </a:defRPr>
            </a:lvl2pPr>
            <a:lvl3pPr marL="1257300" indent="-34290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4pPr>
            <a:lvl5pPr marL="2171700" indent="-342900">
              <a:defRPr sz="16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782563" y="1640910"/>
            <a:ext cx="3952875" cy="353910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rgbClr val="BB0000"/>
                </a:solidFill>
              </a:defRPr>
            </a:lvl1pPr>
            <a:lvl2pPr marL="914400" indent="-457200">
              <a:buFont typeface="Arial" panose="020B0604020202020204" pitchFamily="34" charset="0"/>
              <a:buChar char="‒"/>
              <a:defRPr sz="2400">
                <a:solidFill>
                  <a:srgbClr val="636D6E"/>
                </a:solidFill>
              </a:defRPr>
            </a:lvl2pPr>
            <a:lvl3pPr marL="1257300" indent="-34290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4pPr>
            <a:lvl5pPr marL="2171700" indent="-342900">
              <a:defRPr sz="16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42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093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237"/>
            <a:ext cx="7772400" cy="12241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1820"/>
            <a:ext cx="7772400" cy="125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6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95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P. </a:t>
            </a:r>
            <a:fld id="{D480216D-9EB4-490C-B542-13BA3A24FB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91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3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222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3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5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P. </a:t>
            </a:r>
            <a:fld id="{ACC41B86-110B-4B23-885F-9E8E05B0B50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39046" y="877459"/>
            <a:ext cx="8296392" cy="6478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9300" y="1651183"/>
            <a:ext cx="7986713" cy="3519305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3600">
                <a:solidFill>
                  <a:srgbClr val="BB0000"/>
                </a:solidFill>
              </a:defRPr>
            </a:lvl1pPr>
            <a:lvl2pPr marL="803275" indent="-346075">
              <a:buFont typeface="Arial" panose="020B0604020202020204" pitchFamily="34" charset="0"/>
              <a:buChar char="‒"/>
              <a:defRPr sz="3200">
                <a:solidFill>
                  <a:srgbClr val="636D6E"/>
                </a:solidFill>
              </a:defRPr>
            </a:lvl2pPr>
            <a:lvl3pPr marL="1255713" indent="-341313">
              <a:buFont typeface="Arial" panose="020B0604020202020204" pitchFamily="34" charset="0"/>
              <a:buChar char="•"/>
              <a:defRPr sz="2800">
                <a:solidFill>
                  <a:schemeClr val="accent6"/>
                </a:solidFill>
              </a:defRPr>
            </a:lvl3pPr>
            <a:lvl4pPr marL="1717675" indent="-342900">
              <a:buFont typeface="Arial" panose="020B0604020202020204" pitchFamily="34" charset="0"/>
              <a:buChar char="‒"/>
              <a:defRPr sz="2000">
                <a:solidFill>
                  <a:schemeClr val="accent4"/>
                </a:solidFill>
              </a:defRPr>
            </a:lvl4pPr>
            <a:lvl5pPr marL="2170113" indent="-341313">
              <a:defRPr sz="1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33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445435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58474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445435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>
            <a:normAutofit/>
          </a:bodyPr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4477222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5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>
            <a:normAutofit/>
          </a:bodyPr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47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2" y="1196753"/>
            <a:ext cx="3998889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636D6E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rgbClr val="636D6E"/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rgbClr val="636D6E"/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47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1" y="877461"/>
            <a:ext cx="4642821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algn="r">
              <a:lnSpc>
                <a:spcPts val="1640"/>
              </a:lnSpc>
              <a:spcBef>
                <a:spcPts val="0"/>
              </a:spcBef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4392613" y="1582972"/>
            <a:ext cx="4565599" cy="353910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3200">
                <a:solidFill>
                  <a:srgbClr val="BB0000"/>
                </a:solidFill>
              </a:defRPr>
            </a:lvl1pPr>
            <a:lvl2pPr marL="914400" indent="-457200">
              <a:buFont typeface="Arial" panose="020B0604020202020204" pitchFamily="34" charset="0"/>
              <a:buChar char="‒"/>
              <a:defRPr sz="2800">
                <a:solidFill>
                  <a:srgbClr val="636D6E"/>
                </a:solidFill>
              </a:defRPr>
            </a:lvl2pPr>
            <a:lvl3pPr marL="1257300" indent="-342900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</a:defRPr>
            </a:lvl4pPr>
            <a:lvl5pPr marL="2171700" indent="-342900">
              <a:defRPr sz="18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78704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5" y="1342131"/>
            <a:ext cx="4800600" cy="764801"/>
          </a:xfrm>
          <a:prstGeom prst="rect">
            <a:avLst/>
          </a:prstGeom>
        </p:spPr>
      </p:pic>
      <p:pic>
        <p:nvPicPr>
          <p:cNvPr id="8" name="Picture 7" descr="OSU-Engineering-Horiz-RGBHEX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85" y="1189171"/>
            <a:ext cx="6400800" cy="9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95" r:id="rId2"/>
    <p:sldLayoutId id="2147483796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4572000" y="115847"/>
            <a:ext cx="4394094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Department of Electrical and Computer Engineering</a:t>
            </a:r>
          </a:p>
          <a:p>
            <a:r>
              <a:rPr lang="en-US" sz="1300" dirty="0"/>
              <a:t>ECE 3561 Advanced Digital Design</a:t>
            </a:r>
          </a:p>
        </p:txBody>
      </p:sp>
      <p:pic>
        <p:nvPicPr>
          <p:cNvPr id="11" name="Picture 10" descr="OSU-Engineering-K-Horiz-RGBHEX white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6" y="143600"/>
            <a:ext cx="3251200" cy="471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77906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08694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  <p:sldLayoutId id="2147483793" r:id="rId8"/>
    <p:sldLayoutId id="2147483792" r:id="rId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4.png"/><Relationship Id="rId10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10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60974"/>
            <a:ext cx="9144000" cy="1624994"/>
          </a:xfrm>
        </p:spPr>
        <p:txBody>
          <a:bodyPr/>
          <a:lstStyle/>
          <a:p>
            <a:r>
              <a:rPr lang="en-US" sz="3200" dirty="0"/>
              <a:t>ECE 3561</a:t>
            </a:r>
            <a:br>
              <a:rPr lang="en-US" sz="3200" dirty="0"/>
            </a:br>
            <a:r>
              <a:rPr lang="en-US" sz="3200" dirty="0"/>
              <a:t>Advanced Digital Design</a:t>
            </a:r>
            <a:br>
              <a:rPr lang="en-US" sz="3200" dirty="0"/>
            </a:br>
            <a:r>
              <a:rPr lang="en-US" sz="2400" dirty="0"/>
              <a:t>Class 29: Sequential Circuit Design 7 – State Assignment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68346"/>
            <a:ext cx="6400800" cy="77435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Drew Phillips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4) Assign the initial/start state to the “all 0s” square in the assignment map.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1600" dirty="0">
                <a:solidFill>
                  <a:srgbClr val="636D6E"/>
                </a:solidFill>
              </a:rPr>
              <a:t>What is the initial state? Recall a</a:t>
            </a:r>
            <a:r>
              <a:rPr lang="en-US" altLang="en-US" sz="1600" dirty="0">
                <a:solidFill>
                  <a:srgbClr val="636D6E"/>
                </a:solidFill>
                <a:latin typeface="Symbol" pitchFamily="2" charset="2"/>
                <a:ea typeface="ＭＳ Ｐゴシック" panose="020B0600070205080204" pitchFamily="34" charset="-128"/>
              </a:rPr>
              <a:t> º </a:t>
            </a:r>
            <a:r>
              <a:rPr lang="en-US" sz="1600" dirty="0">
                <a:solidFill>
                  <a:srgbClr val="636D6E"/>
                </a:solidFill>
              </a:rPr>
              <a:t>c. Let’s do one map with a = 000 and one with c = 000.</a:t>
            </a:r>
            <a:endParaRPr lang="en-US" sz="2000" dirty="0">
              <a:solidFill>
                <a:srgbClr val="636D6E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14:cNvPr>
              <p14:cNvContentPartPr/>
              <p14:nvPr/>
            </p14:nvContentPartPr>
            <p14:xfrm>
              <a:off x="9999128" y="2300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0128" y="22915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B5E9BDFF-8ACC-1CC4-5F02-4686728B3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2469378"/>
            <a:ext cx="4905375" cy="2686050"/>
          </a:xfrm>
          <a:prstGeom prst="rect">
            <a:avLst/>
          </a:prstGeom>
        </p:spPr>
      </p:pic>
      <p:pic>
        <p:nvPicPr>
          <p:cNvPr id="28" name="Picture 1">
            <a:extLst>
              <a:ext uri="{FF2B5EF4-FFF2-40B4-BE49-F238E27FC236}">
                <a16:creationId xmlns:a16="http://schemas.microsoft.com/office/drawing/2014/main" id="{3D2D27A7-71F2-F66B-9272-8F2F88DED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8" y="2559270"/>
            <a:ext cx="317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0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>
            <a:extLst>
              <a:ext uri="{FF2B5EF4-FFF2-40B4-BE49-F238E27FC236}">
                <a16:creationId xmlns:a16="http://schemas.microsoft.com/office/drawing/2014/main" id="{C026E9DC-96D7-BDCA-F5A6-0B10F94B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8" y="2559270"/>
            <a:ext cx="317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5) Place states in the assignment map to satisfy as many adjacency relationships as possible with this priority:</a:t>
            </a:r>
          </a:p>
          <a:p>
            <a:pPr marL="346075" lvl="1" indent="0">
              <a:buNone/>
            </a:pPr>
            <a:r>
              <a:rPr lang="en-US" sz="1400" dirty="0"/>
              <a:t>		First: relationships from Guidelines 1 and 2 which occur multiple times</a:t>
            </a:r>
          </a:p>
          <a:p>
            <a:pPr marL="346075" lvl="1" indent="0">
              <a:buNone/>
            </a:pPr>
            <a:r>
              <a:rPr lang="en-US" sz="1400" dirty="0"/>
              <a:t>		Second: remaining relationships from Guidelines 1 and 2</a:t>
            </a:r>
          </a:p>
          <a:p>
            <a:pPr marL="346075" lvl="1" indent="0">
              <a:buNone/>
            </a:pPr>
            <a:r>
              <a:rPr lang="en-US" sz="1400" dirty="0"/>
              <a:t>		Third: relationships from Guideline 3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14:cNvPr>
              <p14:cNvContentPartPr/>
              <p14:nvPr/>
            </p14:nvContentPartPr>
            <p14:xfrm>
              <a:off x="9999128" y="2300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90128" y="22915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DD7E167-DB68-6C46-B2DF-298A5C6EF5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38625" y="2469378"/>
            <a:ext cx="49053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0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6) Iterate and/or move states as needed to determine “best” mapping which best satisfies the adjacency relationships.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14:cNvPr>
              <p14:cNvContentPartPr/>
              <p14:nvPr/>
            </p14:nvContentPartPr>
            <p14:xfrm>
              <a:off x="9999128" y="2300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90128" y="22915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">
            <a:extLst>
              <a:ext uri="{FF2B5EF4-FFF2-40B4-BE49-F238E27FC236}">
                <a16:creationId xmlns:a16="http://schemas.microsoft.com/office/drawing/2014/main" id="{F09E8AB0-B647-542A-21C0-97D26E69B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18" y="2559270"/>
            <a:ext cx="317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0E1827-6CB3-B073-986E-4FD900E9AB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625" y="2469378"/>
            <a:ext cx="490537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1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derive the excitation and output equations for both options and compare to determine which is cheaper</a:t>
            </a:r>
          </a:p>
          <a:p>
            <a:r>
              <a:rPr lang="en-US" dirty="0"/>
              <a:t>But it is actually option 2 (c = 000) which is cheaper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0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E9EF656D-DD6C-3BE0-2A60-1BB303BB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9" r="34330" b="70728"/>
          <a:stretch/>
        </p:blipFill>
        <p:spPr bwMode="auto">
          <a:xfrm>
            <a:off x="5987547" y="3181472"/>
            <a:ext cx="3156453" cy="164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r>
              <a:rPr lang="en-US" sz="2400" dirty="0"/>
              <a:t>After we complete the state assignment for option 2, we can update the state table with the state assignments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28F8EA-2A20-B219-539B-AB8825E832D1}"/>
              </a:ext>
            </a:extLst>
          </p:cNvPr>
          <p:cNvCxnSpPr/>
          <p:nvPr/>
        </p:nvCxnSpPr>
        <p:spPr>
          <a:xfrm>
            <a:off x="5234739" y="4110789"/>
            <a:ext cx="613611" cy="0"/>
          </a:xfrm>
          <a:prstGeom prst="straightConnector1">
            <a:avLst/>
          </a:prstGeom>
          <a:ln w="38100">
            <a:solidFill>
              <a:srgbClr val="BB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">
            <a:extLst>
              <a:ext uri="{FF2B5EF4-FFF2-40B4-BE49-F238E27FC236}">
                <a16:creationId xmlns:a16="http://schemas.microsoft.com/office/drawing/2014/main" id="{36597AB9-1290-6BBF-06AC-E3D9D4FB7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7199"/>
            <a:ext cx="2724150" cy="166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4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E9EF656D-DD6C-3BE0-2A60-1BB303BB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9" r="34330" b="70728"/>
          <a:stretch/>
        </p:blipFill>
        <p:spPr bwMode="auto">
          <a:xfrm>
            <a:off x="0" y="2543798"/>
            <a:ext cx="3156453" cy="1643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r>
              <a:rPr lang="en-US" sz="2800" dirty="0"/>
              <a:t>Now we can construct the K-maps and derive the excitation equations and output equation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28F8EA-2A20-B219-539B-AB8825E832D1}"/>
              </a:ext>
            </a:extLst>
          </p:cNvPr>
          <p:cNvCxnSpPr>
            <a:cxnSpLocks/>
          </p:cNvCxnSpPr>
          <p:nvPr/>
        </p:nvCxnSpPr>
        <p:spPr>
          <a:xfrm>
            <a:off x="3156453" y="3501188"/>
            <a:ext cx="448176" cy="0"/>
          </a:xfrm>
          <a:prstGeom prst="straightConnector1">
            <a:avLst/>
          </a:prstGeom>
          <a:ln w="38100">
            <a:solidFill>
              <a:srgbClr val="BB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3">
            <a:extLst>
              <a:ext uri="{FF2B5EF4-FFF2-40B4-BE49-F238E27FC236}">
                <a16:creationId xmlns:a16="http://schemas.microsoft.com/office/drawing/2014/main" id="{106A769F-2FB0-66DE-5ED3-5F99442D4C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7" t="71666"/>
          <a:stretch/>
        </p:blipFill>
        <p:spPr bwMode="auto">
          <a:xfrm>
            <a:off x="3623272" y="2592420"/>
            <a:ext cx="5520728" cy="159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FB6B00C5-0451-F7FD-8299-37FC8FA65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6" t="40588" r="24658" b="45052"/>
          <a:stretch/>
        </p:blipFill>
        <p:spPr bwMode="auto">
          <a:xfrm>
            <a:off x="4264465" y="4364372"/>
            <a:ext cx="1949116" cy="80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767DBF7D-AD81-039D-0889-A16ABC6EC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0" t="58592" r="17153" b="35836"/>
          <a:stretch/>
        </p:blipFill>
        <p:spPr bwMode="auto">
          <a:xfrm>
            <a:off x="6369040" y="4599656"/>
            <a:ext cx="2597054" cy="31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23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r>
              <a:rPr lang="en-US" sz="2800" dirty="0"/>
              <a:t>Finally, we can draw the circuit/logic diagram</a:t>
            </a:r>
          </a:p>
          <a:p>
            <a:r>
              <a:rPr lang="en-US" sz="2800" dirty="0"/>
              <a:t>And the design is complete!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28F8EA-2A20-B219-539B-AB8825E832D1}"/>
              </a:ext>
            </a:extLst>
          </p:cNvPr>
          <p:cNvCxnSpPr>
            <a:cxnSpLocks/>
          </p:cNvCxnSpPr>
          <p:nvPr/>
        </p:nvCxnSpPr>
        <p:spPr>
          <a:xfrm>
            <a:off x="4292268" y="3621504"/>
            <a:ext cx="448176" cy="0"/>
          </a:xfrm>
          <a:prstGeom prst="straightConnector1">
            <a:avLst/>
          </a:prstGeom>
          <a:ln w="38100">
            <a:solidFill>
              <a:srgbClr val="BB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3">
            <a:extLst>
              <a:ext uri="{FF2B5EF4-FFF2-40B4-BE49-F238E27FC236}">
                <a16:creationId xmlns:a16="http://schemas.microsoft.com/office/drawing/2014/main" id="{FB6B00C5-0451-F7FD-8299-37FC8FA65A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26" t="40588" r="24658" b="45052"/>
          <a:stretch/>
        </p:blipFill>
        <p:spPr bwMode="auto">
          <a:xfrm>
            <a:off x="1079834" y="2922620"/>
            <a:ext cx="1949116" cy="80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extLst>
              <a:ext uri="{FF2B5EF4-FFF2-40B4-BE49-F238E27FC236}">
                <a16:creationId xmlns:a16="http://schemas.microsoft.com/office/drawing/2014/main" id="{767DBF7D-AD81-039D-0889-A16ABC6EC2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0" t="58592" r="17153" b="35836"/>
          <a:stretch/>
        </p:blipFill>
        <p:spPr bwMode="auto">
          <a:xfrm>
            <a:off x="752128" y="4131606"/>
            <a:ext cx="2597054" cy="31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606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C691-532F-A557-5FBA-F8335693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 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5055-17BC-4B98-BE17-E36B7BA5EB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300" y="1651183"/>
            <a:ext cx="7986713" cy="4063817"/>
          </a:xfrm>
        </p:spPr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sz="2400" b="1" dirty="0"/>
              <a:t>State / Output Diagram / Table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b="1" dirty="0"/>
              <a:t>Minimization of Number of States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b="1" dirty="0"/>
              <a:t>State Variable Assignment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Transition / Output Table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Selection of Flip Flop Types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Excitation Table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Excitation Equations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Output Equations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Logic Diagram</a:t>
            </a:r>
          </a:p>
          <a:p>
            <a:pPr marL="742950" indent="-742950">
              <a:buFont typeface="+mj-lt"/>
              <a:buAutoNum type="arabicParenR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22CE9-0B64-BEEC-BDFF-DC524CF736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E48AF-0D0A-0BD7-4D23-D0AF7F645C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0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F09B-C631-30E0-E8C1-B1560BF1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State Assignment Procedure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D822C-D4BE-CB1C-FA23-DDC5CA25B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4063817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sz="1600" b="1" dirty="0"/>
              <a:t>​</a:t>
            </a:r>
            <a:r>
              <a:rPr lang="en-US" sz="1600" dirty="0"/>
              <a:t>Apply Guideline 1 to the state table to identify adjacency relationships for </a:t>
            </a:r>
            <a:r>
              <a:rPr lang="en-US" sz="1600" u="sng" dirty="0"/>
              <a:t>states that have the same next state for a given input.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/>
              <a:t>​</a:t>
            </a:r>
            <a:r>
              <a:rPr lang="en-US" sz="1600" dirty="0"/>
              <a:t>Apply Guideline 2 to the state table to identify adjacency relationships for </a:t>
            </a:r>
            <a:r>
              <a:rPr lang="en-US" sz="1600" u="sng" dirty="0"/>
              <a:t>the next states of the same state.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/>
              <a:t>​</a:t>
            </a:r>
            <a:r>
              <a:rPr lang="en-US" sz="1600" dirty="0"/>
              <a:t>Apply Guideline 3 to the state table to identify adjacency relationships for </a:t>
            </a:r>
            <a:r>
              <a:rPr lang="en-US" sz="1600" u="sng" dirty="0"/>
              <a:t>states that have the same output.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/>
              <a:t>​</a:t>
            </a:r>
            <a:r>
              <a:rPr lang="en-US" sz="1600" dirty="0"/>
              <a:t>Assign the initial/start state to the “all 0s” square in the assignment map.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b="1" dirty="0"/>
              <a:t>​</a:t>
            </a:r>
            <a:r>
              <a:rPr lang="en-US" sz="1600" dirty="0"/>
              <a:t>Place states in the assignment map to satisfy as many adjacency relationships as possible with this priority:</a:t>
            </a:r>
          </a:p>
          <a:p>
            <a:pPr marL="346075" lvl="1" indent="0">
              <a:buNone/>
            </a:pPr>
            <a:r>
              <a:rPr lang="en-US" sz="1600" dirty="0"/>
              <a:t>		First: relationships from Guidelines 1 and 2 which occur multiple times</a:t>
            </a:r>
          </a:p>
          <a:p>
            <a:pPr marL="346075" lvl="1" indent="0">
              <a:buNone/>
            </a:pPr>
            <a:r>
              <a:rPr lang="en-US" sz="1600" dirty="0"/>
              <a:t>		Second: remaining relationships from Guidelines 1 and 2</a:t>
            </a:r>
          </a:p>
          <a:p>
            <a:pPr marL="346075" lvl="1" indent="0">
              <a:buNone/>
            </a:pPr>
            <a:r>
              <a:rPr lang="en-US" sz="1600" dirty="0"/>
              <a:t>		Third: relationships from Guideline 3</a:t>
            </a:r>
            <a:endParaRPr lang="en-US" sz="2000" dirty="0"/>
          </a:p>
          <a:p>
            <a:pPr marL="342900" indent="-342900">
              <a:buFont typeface="+mj-lt"/>
              <a:buAutoNum type="arabicParenR"/>
            </a:pPr>
            <a:r>
              <a:rPr lang="en-US" sz="1600" b="1" dirty="0"/>
              <a:t>​</a:t>
            </a:r>
            <a:r>
              <a:rPr lang="en-US" sz="1600" dirty="0"/>
              <a:t>Iterate and/or move states as needed to determine “best” mapping which best satisfies the adjacency relationships.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C9CE9-F646-07A5-1B6A-ADE56776D4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4FBF6-E4DA-BFBC-81F8-0CDDF521446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67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D98F-511C-AC55-4591-3DB59B5B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State Assignment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1CDD0-BC6E-72AC-7758-8045DAE537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After completing a state assignment (encoding), you can perform the rest of the design process steps to determine the FF excitation logic and output logic and to draw the circuit</a:t>
            </a:r>
          </a:p>
          <a:p>
            <a:r>
              <a:rPr lang="en-US" sz="2800" dirty="0"/>
              <a:t>You can use the state assignment map to populate K-maps for the excitation signals and the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EC7CF-F5C3-EBEB-B172-8BC145AE23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0FA61-36F3-5E44-B986-C52748EC422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4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C45E-1B65-3E6F-5FA0-32186EE6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5CDE-E1E7-1AAA-1CF4-2C0461576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Here is another state table</a:t>
            </a:r>
          </a:p>
          <a:p>
            <a:r>
              <a:rPr lang="en-US" dirty="0"/>
              <a:t>Is this state table minimized?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EA08A-79ED-3E3A-5953-D7E83AB586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5A07D-CB28-4D73-24F1-CF340F00BA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5</a:t>
            </a:fld>
            <a:endParaRPr lang="en-US" dirty="0"/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89718C11-B08E-00F8-C282-255A3001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187044"/>
            <a:ext cx="317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B815F14-B727-63B6-FC7B-68F9C5F7214E}"/>
              </a:ext>
            </a:extLst>
          </p:cNvPr>
          <p:cNvGrpSpPr/>
          <p:nvPr/>
        </p:nvGrpSpPr>
        <p:grpSpPr>
          <a:xfrm>
            <a:off x="5591469" y="2951872"/>
            <a:ext cx="2598906" cy="2658320"/>
            <a:chOff x="601494" y="914400"/>
            <a:chExt cx="2598906" cy="26583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C62E215-1872-6301-A348-2CE1277064B7}"/>
                </a:ext>
              </a:extLst>
            </p:cNvPr>
            <p:cNvSpPr/>
            <p:nvPr/>
          </p:nvSpPr>
          <p:spPr>
            <a:xfrm>
              <a:off x="914400" y="9144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10CB7D6-9740-85E6-579E-A801D9EB12C4}"/>
                </a:ext>
              </a:extLst>
            </p:cNvPr>
            <p:cNvSpPr/>
            <p:nvPr/>
          </p:nvSpPr>
          <p:spPr>
            <a:xfrm>
              <a:off x="914400" y="13716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493A14-6E38-FDAE-CC68-D768510DF2D8}"/>
                </a:ext>
              </a:extLst>
            </p:cNvPr>
            <p:cNvSpPr/>
            <p:nvPr/>
          </p:nvSpPr>
          <p:spPr>
            <a:xfrm>
              <a:off x="914400" y="18288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DD9C8E-4A68-8810-D6B2-BB5C80EF0344}"/>
                </a:ext>
              </a:extLst>
            </p:cNvPr>
            <p:cNvSpPr/>
            <p:nvPr/>
          </p:nvSpPr>
          <p:spPr>
            <a:xfrm>
              <a:off x="914400" y="22860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27B3E2-A9DF-9449-D183-2059109EDC79}"/>
                </a:ext>
              </a:extLst>
            </p:cNvPr>
            <p:cNvSpPr/>
            <p:nvPr/>
          </p:nvSpPr>
          <p:spPr>
            <a:xfrm>
              <a:off x="9144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CD58AB1-1FC9-6433-1224-81FE660EFBCA}"/>
                </a:ext>
              </a:extLst>
            </p:cNvPr>
            <p:cNvSpPr/>
            <p:nvPr/>
          </p:nvSpPr>
          <p:spPr>
            <a:xfrm>
              <a:off x="1371600" y="13716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0B4BC5-2CEB-DBAE-1CB4-274C30FBBBAF}"/>
                </a:ext>
              </a:extLst>
            </p:cNvPr>
            <p:cNvSpPr/>
            <p:nvPr/>
          </p:nvSpPr>
          <p:spPr>
            <a:xfrm>
              <a:off x="1371600" y="18288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92C65A-443E-AF8C-7FAE-F83450A39EEF}"/>
                </a:ext>
              </a:extLst>
            </p:cNvPr>
            <p:cNvSpPr/>
            <p:nvPr/>
          </p:nvSpPr>
          <p:spPr>
            <a:xfrm>
              <a:off x="1371600" y="22860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12882A-0C48-FD92-4A4E-E9ADF8F32E0B}"/>
                </a:ext>
              </a:extLst>
            </p:cNvPr>
            <p:cNvSpPr/>
            <p:nvPr/>
          </p:nvSpPr>
          <p:spPr>
            <a:xfrm>
              <a:off x="13716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81EBDE-004E-7869-8D36-A915034A3A85}"/>
                </a:ext>
              </a:extLst>
            </p:cNvPr>
            <p:cNvSpPr/>
            <p:nvPr/>
          </p:nvSpPr>
          <p:spPr>
            <a:xfrm>
              <a:off x="1828800" y="18288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AB3DA2-023B-796B-D6D0-96C34FAF1A10}"/>
                </a:ext>
              </a:extLst>
            </p:cNvPr>
            <p:cNvSpPr/>
            <p:nvPr/>
          </p:nvSpPr>
          <p:spPr>
            <a:xfrm>
              <a:off x="1828800" y="22860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CAC335-1285-F962-07A9-B65B818D67F2}"/>
                </a:ext>
              </a:extLst>
            </p:cNvPr>
            <p:cNvSpPr/>
            <p:nvPr/>
          </p:nvSpPr>
          <p:spPr>
            <a:xfrm>
              <a:off x="18288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2411D2-973A-014D-46E1-BC0E2A412CD0}"/>
                </a:ext>
              </a:extLst>
            </p:cNvPr>
            <p:cNvSpPr/>
            <p:nvPr/>
          </p:nvSpPr>
          <p:spPr>
            <a:xfrm>
              <a:off x="2286000" y="22860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60288FD-23E0-28A5-1931-1A0119FEC7CD}"/>
                </a:ext>
              </a:extLst>
            </p:cNvPr>
            <p:cNvSpPr/>
            <p:nvPr/>
          </p:nvSpPr>
          <p:spPr>
            <a:xfrm>
              <a:off x="22860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B4984A-1109-4CCF-F5D7-909667939B38}"/>
                </a:ext>
              </a:extLst>
            </p:cNvPr>
            <p:cNvSpPr/>
            <p:nvPr/>
          </p:nvSpPr>
          <p:spPr>
            <a:xfrm>
              <a:off x="27432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DEB930-B166-23BA-A333-D63D04696C90}"/>
                </a:ext>
              </a:extLst>
            </p:cNvPr>
            <p:cNvSpPr txBox="1"/>
            <p:nvPr/>
          </p:nvSpPr>
          <p:spPr>
            <a:xfrm>
              <a:off x="986118" y="3200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C8D9642-4BC5-85D2-EE18-48DC83ECE32D}"/>
                </a:ext>
              </a:extLst>
            </p:cNvPr>
            <p:cNvSpPr txBox="1"/>
            <p:nvPr/>
          </p:nvSpPr>
          <p:spPr>
            <a:xfrm>
              <a:off x="1442253" y="32033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CED7055-2283-4C6E-14F8-81820B05D7EA}"/>
                </a:ext>
              </a:extLst>
            </p:cNvPr>
            <p:cNvSpPr txBox="1"/>
            <p:nvPr/>
          </p:nvSpPr>
          <p:spPr>
            <a:xfrm>
              <a:off x="1918882" y="32033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C02739-0C36-09B6-4D08-96BD43D15D50}"/>
                </a:ext>
              </a:extLst>
            </p:cNvPr>
            <p:cNvSpPr txBox="1"/>
            <p:nvPr/>
          </p:nvSpPr>
          <p:spPr>
            <a:xfrm>
              <a:off x="2374582" y="3200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EAF03A3-522D-E8A7-1EB4-59BB2EDEB7A4}"/>
                </a:ext>
              </a:extLst>
            </p:cNvPr>
            <p:cNvSpPr txBox="1"/>
            <p:nvPr/>
          </p:nvSpPr>
          <p:spPr>
            <a:xfrm>
              <a:off x="2830662" y="3200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BF4FC69-6549-EF80-D5B2-3AF8E84F1708}"/>
                </a:ext>
              </a:extLst>
            </p:cNvPr>
            <p:cNvSpPr txBox="1"/>
            <p:nvPr/>
          </p:nvSpPr>
          <p:spPr>
            <a:xfrm>
              <a:off x="601494" y="1002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C31771C-C993-46E8-BDAD-D21983C49FBA}"/>
                </a:ext>
              </a:extLst>
            </p:cNvPr>
            <p:cNvSpPr txBox="1"/>
            <p:nvPr/>
          </p:nvSpPr>
          <p:spPr>
            <a:xfrm>
              <a:off x="614318" y="1459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BD65-36DD-FE63-24F9-6386C4F02FA6}"/>
                </a:ext>
              </a:extLst>
            </p:cNvPr>
            <p:cNvSpPr txBox="1"/>
            <p:nvPr/>
          </p:nvSpPr>
          <p:spPr>
            <a:xfrm>
              <a:off x="601494" y="19166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570092-8FFF-D655-0124-EC57FA95426D}"/>
                </a:ext>
              </a:extLst>
            </p:cNvPr>
            <p:cNvSpPr txBox="1"/>
            <p:nvPr/>
          </p:nvSpPr>
          <p:spPr>
            <a:xfrm>
              <a:off x="601494" y="23828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08889C4-A24C-50C5-7846-9C011AE4BA24}"/>
                </a:ext>
              </a:extLst>
            </p:cNvPr>
            <p:cNvSpPr txBox="1"/>
            <p:nvPr/>
          </p:nvSpPr>
          <p:spPr>
            <a:xfrm>
              <a:off x="665614" y="2834056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59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C45E-1B65-3E6F-5FA0-32186EE6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A5CDE-E1E7-1AAA-1CF4-2C04615766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BEA08A-79ED-3E3A-5953-D7E83AB586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5A07D-CB28-4D73-24F1-CF340F00BA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6</a:t>
            </a:fld>
            <a:endParaRPr lang="en-US" dirty="0"/>
          </a:p>
        </p:txBody>
      </p:sp>
      <p:pic>
        <p:nvPicPr>
          <p:cNvPr id="18" name="Picture 1">
            <a:extLst>
              <a:ext uri="{FF2B5EF4-FFF2-40B4-BE49-F238E27FC236}">
                <a16:creationId xmlns:a16="http://schemas.microsoft.com/office/drawing/2014/main" id="{89718C11-B08E-00F8-C282-255A30015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3187044"/>
            <a:ext cx="317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55B5B34-CAB9-8B66-8EF6-55293B3026AA}"/>
              </a:ext>
            </a:extLst>
          </p:cNvPr>
          <p:cNvGrpSpPr/>
          <p:nvPr/>
        </p:nvGrpSpPr>
        <p:grpSpPr>
          <a:xfrm>
            <a:off x="5591469" y="2951872"/>
            <a:ext cx="2598906" cy="2658320"/>
            <a:chOff x="601494" y="914400"/>
            <a:chExt cx="2598906" cy="26583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9587705-B989-650F-10C6-A215896A779B}"/>
                </a:ext>
              </a:extLst>
            </p:cNvPr>
            <p:cNvSpPr/>
            <p:nvPr/>
          </p:nvSpPr>
          <p:spPr>
            <a:xfrm>
              <a:off x="914400" y="9144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4839C3-D0F2-B2BD-7D0E-2766D54A38B7}"/>
                </a:ext>
              </a:extLst>
            </p:cNvPr>
            <p:cNvSpPr/>
            <p:nvPr/>
          </p:nvSpPr>
          <p:spPr>
            <a:xfrm>
              <a:off x="914400" y="13716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6BA59D-25AC-EB45-6851-122DD4354489}"/>
                </a:ext>
              </a:extLst>
            </p:cNvPr>
            <p:cNvSpPr/>
            <p:nvPr/>
          </p:nvSpPr>
          <p:spPr>
            <a:xfrm>
              <a:off x="914400" y="18288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1DEFF0-A4AF-245D-37D3-6866E066F364}"/>
                </a:ext>
              </a:extLst>
            </p:cNvPr>
            <p:cNvSpPr/>
            <p:nvPr/>
          </p:nvSpPr>
          <p:spPr>
            <a:xfrm>
              <a:off x="914400" y="22860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325BD8-AA07-36DF-B42D-4A5ACD4969BF}"/>
                </a:ext>
              </a:extLst>
            </p:cNvPr>
            <p:cNvSpPr/>
            <p:nvPr/>
          </p:nvSpPr>
          <p:spPr>
            <a:xfrm>
              <a:off x="9144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C25416-F769-DD90-A68C-AF3A9C3A7335}"/>
                </a:ext>
              </a:extLst>
            </p:cNvPr>
            <p:cNvSpPr/>
            <p:nvPr/>
          </p:nvSpPr>
          <p:spPr>
            <a:xfrm>
              <a:off x="1371600" y="13716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30CA13-853C-F97B-8FC4-A2A920F50C5A}"/>
                </a:ext>
              </a:extLst>
            </p:cNvPr>
            <p:cNvSpPr/>
            <p:nvPr/>
          </p:nvSpPr>
          <p:spPr>
            <a:xfrm>
              <a:off x="1371600" y="18288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3C47CE-469E-F46B-2632-F2ADB7A28214}"/>
                </a:ext>
              </a:extLst>
            </p:cNvPr>
            <p:cNvSpPr/>
            <p:nvPr/>
          </p:nvSpPr>
          <p:spPr>
            <a:xfrm>
              <a:off x="1371600" y="22860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695F8B-A94C-6C0A-E1CF-49EF7B0FC4A0}"/>
                </a:ext>
              </a:extLst>
            </p:cNvPr>
            <p:cNvSpPr/>
            <p:nvPr/>
          </p:nvSpPr>
          <p:spPr>
            <a:xfrm>
              <a:off x="13716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B74D9B-63BB-9500-3934-0C55E1D23802}"/>
                </a:ext>
              </a:extLst>
            </p:cNvPr>
            <p:cNvSpPr/>
            <p:nvPr/>
          </p:nvSpPr>
          <p:spPr>
            <a:xfrm>
              <a:off x="1828800" y="18288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8ED3825-99BC-4CA9-7C0B-9B5DFCBE9765}"/>
                </a:ext>
              </a:extLst>
            </p:cNvPr>
            <p:cNvSpPr/>
            <p:nvPr/>
          </p:nvSpPr>
          <p:spPr>
            <a:xfrm>
              <a:off x="1828800" y="22860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6E48708-FE1C-7F0B-CA66-95D815E791FF}"/>
                </a:ext>
              </a:extLst>
            </p:cNvPr>
            <p:cNvSpPr/>
            <p:nvPr/>
          </p:nvSpPr>
          <p:spPr>
            <a:xfrm>
              <a:off x="18288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597E299-AE47-7610-F580-5524885D54BA}"/>
                </a:ext>
              </a:extLst>
            </p:cNvPr>
            <p:cNvSpPr/>
            <p:nvPr/>
          </p:nvSpPr>
          <p:spPr>
            <a:xfrm>
              <a:off x="2286000" y="22860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EEFC2AA-77AD-8A6B-13E9-7BB4D64D10C2}"/>
                </a:ext>
              </a:extLst>
            </p:cNvPr>
            <p:cNvSpPr/>
            <p:nvPr/>
          </p:nvSpPr>
          <p:spPr>
            <a:xfrm>
              <a:off x="22860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D0077C-8456-4B0E-AFA7-636E7FBCF6EB}"/>
                </a:ext>
              </a:extLst>
            </p:cNvPr>
            <p:cNvSpPr/>
            <p:nvPr/>
          </p:nvSpPr>
          <p:spPr>
            <a:xfrm>
              <a:off x="2743200" y="2743200"/>
              <a:ext cx="4572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25DED26-17DD-B862-DBE2-D6413D5DFC09}"/>
                </a:ext>
              </a:extLst>
            </p:cNvPr>
            <p:cNvSpPr txBox="1"/>
            <p:nvPr/>
          </p:nvSpPr>
          <p:spPr>
            <a:xfrm>
              <a:off x="986118" y="3200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F4F374-355A-28B9-F8E8-9E0123A6523F}"/>
                </a:ext>
              </a:extLst>
            </p:cNvPr>
            <p:cNvSpPr txBox="1"/>
            <p:nvPr/>
          </p:nvSpPr>
          <p:spPr>
            <a:xfrm>
              <a:off x="1442253" y="32033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5B868F2-6247-AE63-5C67-642E6CEEECB0}"/>
                </a:ext>
              </a:extLst>
            </p:cNvPr>
            <p:cNvSpPr txBox="1"/>
            <p:nvPr/>
          </p:nvSpPr>
          <p:spPr>
            <a:xfrm>
              <a:off x="1918882" y="320338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3FB8FAD-BA38-7C69-4544-81ECC4A950B2}"/>
                </a:ext>
              </a:extLst>
            </p:cNvPr>
            <p:cNvSpPr txBox="1"/>
            <p:nvPr/>
          </p:nvSpPr>
          <p:spPr>
            <a:xfrm>
              <a:off x="2374582" y="3200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7F2F160-09E9-B59B-DD19-69B6CF59A050}"/>
                </a:ext>
              </a:extLst>
            </p:cNvPr>
            <p:cNvSpPr txBox="1"/>
            <p:nvPr/>
          </p:nvSpPr>
          <p:spPr>
            <a:xfrm>
              <a:off x="2830662" y="32004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2716CB-C468-9AF9-B6F5-26C0BD30E4DB}"/>
                </a:ext>
              </a:extLst>
            </p:cNvPr>
            <p:cNvSpPr txBox="1"/>
            <p:nvPr/>
          </p:nvSpPr>
          <p:spPr>
            <a:xfrm>
              <a:off x="601494" y="1002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1D88DB-94EA-3262-CBD2-96072B50F5A1}"/>
                </a:ext>
              </a:extLst>
            </p:cNvPr>
            <p:cNvSpPr txBox="1"/>
            <p:nvPr/>
          </p:nvSpPr>
          <p:spPr>
            <a:xfrm>
              <a:off x="614318" y="14594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C019169-EDBC-7F4B-7BD1-2A73771EBC21}"/>
                </a:ext>
              </a:extLst>
            </p:cNvPr>
            <p:cNvSpPr txBox="1"/>
            <p:nvPr/>
          </p:nvSpPr>
          <p:spPr>
            <a:xfrm>
              <a:off x="601494" y="19166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0C8AFF-C7C3-21C5-C627-BC48F3A0AC95}"/>
                </a:ext>
              </a:extLst>
            </p:cNvPr>
            <p:cNvSpPr txBox="1"/>
            <p:nvPr/>
          </p:nvSpPr>
          <p:spPr>
            <a:xfrm>
              <a:off x="601494" y="238283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E3906A-FF8F-F63E-A892-125E519112BB}"/>
                </a:ext>
              </a:extLst>
            </p:cNvPr>
            <p:cNvSpPr txBox="1"/>
            <p:nvPr/>
          </p:nvSpPr>
          <p:spPr>
            <a:xfrm>
              <a:off x="665614" y="2834056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8025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1) Apply Guideline 1 to the state table to identify adjacency relationships for </a:t>
            </a:r>
            <a:r>
              <a:rPr lang="en-US" sz="2000" u="sng" dirty="0"/>
              <a:t>states that have the same next state for a given input.</a:t>
            </a:r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026E9DC-96D7-BDCA-F5A6-0B10F94B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9" y="2957346"/>
            <a:ext cx="317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94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2) Apply Guideline 2 to the state table to identify adjacency relationships for </a:t>
            </a:r>
            <a:r>
              <a:rPr lang="en-US" sz="2000" u="sng" dirty="0"/>
              <a:t>the next states of the same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026E9DC-96D7-BDCA-F5A6-0B10F94B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9" y="2957346"/>
            <a:ext cx="317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14:cNvPr>
              <p14:cNvContentPartPr/>
              <p14:nvPr/>
            </p14:nvContentPartPr>
            <p14:xfrm>
              <a:off x="9999128" y="2300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90128" y="22915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48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4CA60-A245-A2EE-D070-187CFDD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Assignment Example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FCE6-5FAF-AD36-D20E-AD6E40F1D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3) Apply Guideline 3 to the state table to identify adjacency relationships for </a:t>
            </a:r>
            <a:r>
              <a:rPr lang="en-US" sz="2000" u="sng" dirty="0"/>
              <a:t>states that have the same output.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842312-1AA2-5F6A-A8F0-2AACE652C1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54353-685A-01C4-CBAE-B595FCD242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026E9DC-96D7-BDCA-F5A6-0B10F94B2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9" y="2957346"/>
            <a:ext cx="31750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14:cNvPr>
              <p14:cNvContentPartPr/>
              <p14:nvPr/>
            </p14:nvContentPartPr>
            <p14:xfrm>
              <a:off x="9999128" y="23005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F62194C-E981-1F70-E33F-C12F02796C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90128" y="229157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7386849"/>
      </p:ext>
    </p:extLst>
  </p:cSld>
  <p:clrMapOvr>
    <a:masterClrMapping/>
  </p:clrMapOvr>
</p:sld>
</file>

<file path=ppt/theme/theme1.xml><?xml version="1.0" encoding="utf-8"?>
<a:theme xmlns:a="http://schemas.openxmlformats.org/drawingml/2006/main" name="OSU EED Scarlet - 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SU EED Scarlet - 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A563FCA3D2545B035119565194B96" ma:contentTypeVersion="12" ma:contentTypeDescription="Create a new document." ma:contentTypeScope="" ma:versionID="c64cbb91725d29aa6b25dea2743486fc">
  <xsd:schema xmlns:xsd="http://www.w3.org/2001/XMLSchema" xmlns:xs="http://www.w3.org/2001/XMLSchema" xmlns:p="http://schemas.microsoft.com/office/2006/metadata/properties" xmlns:ns2="c30f48a2-eeff-415d-9285-106639d62221" xmlns:ns3="81f1d1a0-454d-4351-960b-6397756b8cd7" targetNamespace="http://schemas.microsoft.com/office/2006/metadata/properties" ma:root="true" ma:fieldsID="8cfad55bb13adb2d46832e9d269c5b5d" ns2:_="" ns3:_="">
    <xsd:import namespace="c30f48a2-eeff-415d-9285-106639d62221"/>
    <xsd:import namespace="81f1d1a0-454d-4351-960b-6397756b8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f48a2-eeff-415d-9285-106639d62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1d1a0-454d-4351-960b-6397756b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823B9C-1305-4E3B-8E35-E7731ED421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964F1A-924B-4361-922D-352E1D5897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0f48a2-eeff-415d-9285-106639d62221"/>
    <ds:schemaRef ds:uri="81f1d1a0-454d-4351-960b-6397756b8c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350ED1-37A1-4E91-92B1-28F8DC704E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14972</TotalTime>
  <Words>655</Words>
  <Application>Microsoft Office PowerPoint</Application>
  <PresentationFormat>On-screen Show (16:10)</PresentationFormat>
  <Paragraphs>107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OSU EED Scarlet - Title Slide</vt:lpstr>
      <vt:lpstr>OSU EED Scarlet - Content Slide</vt:lpstr>
      <vt:lpstr>Custom Design</vt:lpstr>
      <vt:lpstr>ECE 3561 Advanced Digital Design Class 29: Sequential Circuit Design 7 – State Assignment</vt:lpstr>
      <vt:lpstr>Sequential Circuit Design Process</vt:lpstr>
      <vt:lpstr>State Assignment Procedure Summary</vt:lpstr>
      <vt:lpstr>After State Assignment</vt:lpstr>
      <vt:lpstr>State Assignment Example 2</vt:lpstr>
      <vt:lpstr>State Assignment Example 2</vt:lpstr>
      <vt:lpstr>State Assignment Example 2</vt:lpstr>
      <vt:lpstr>State Assignment Example 2</vt:lpstr>
      <vt:lpstr>State Assignment Example 2</vt:lpstr>
      <vt:lpstr>State Assignment Example 2</vt:lpstr>
      <vt:lpstr>State Assignment Example 2</vt:lpstr>
      <vt:lpstr>State Assignment Example 2</vt:lpstr>
      <vt:lpstr>State Assignment Example 2</vt:lpstr>
      <vt:lpstr>State Assignment Example 2</vt:lpstr>
      <vt:lpstr>State Assignment Example 2</vt:lpstr>
      <vt:lpstr>State Assignment Example 2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Phillips, Drew</cp:lastModifiedBy>
  <cp:revision>298</cp:revision>
  <cp:lastPrinted>2016-08-05T14:58:59Z</cp:lastPrinted>
  <dcterms:created xsi:type="dcterms:W3CDTF">2013-05-24T18:55:25Z</dcterms:created>
  <dcterms:modified xsi:type="dcterms:W3CDTF">2024-03-22T13:34:54Z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0x010100237A563FCA3D2545B035119565194B96</vt:lpwstr>
  </property>
</Properties>
</file>