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media/image3.jpg" ContentType="image/jp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5.jpg" ContentType="image/jp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8.jpg" ContentType="image/jpg"/>
  <Override PartName="/ppt/notesSlides/notesSlide9.xml" ContentType="application/vnd.openxmlformats-officedocument.presentationml.notesSlide+xml"/>
  <Override PartName="/ppt/media/image9.jpg" ContentType="image/jpg"/>
  <Override PartName="/ppt/notesSlides/notesSlide10.xml" ContentType="application/vnd.openxmlformats-officedocument.presentationml.notesSlide+xml"/>
  <Override PartName="/ppt/media/image10.jpg" ContentType="image/jpg"/>
  <Override PartName="/ppt/media/image11.jpg" ContentType="image/jp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0" r:id="rId4"/>
    <p:sldMasterId id="2147483684" r:id="rId5"/>
    <p:sldMasterId id="2147483694" r:id="rId6"/>
    <p:sldMasterId id="2147483706" r:id="rId7"/>
    <p:sldMasterId id="2147483712" r:id="rId8"/>
    <p:sldMasterId id="2147483723" r:id="rId9"/>
  </p:sldMasterIdLst>
  <p:notesMasterIdLst>
    <p:notesMasterId r:id="rId25"/>
  </p:notesMasterIdLst>
  <p:handoutMasterIdLst>
    <p:handoutMasterId r:id="rId26"/>
  </p:handoutMasterIdLst>
  <p:sldIdLst>
    <p:sldId id="340" r:id="rId10"/>
    <p:sldId id="341" r:id="rId11"/>
    <p:sldId id="342" r:id="rId12"/>
    <p:sldId id="353" r:id="rId13"/>
    <p:sldId id="442" r:id="rId14"/>
    <p:sldId id="344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39" r:id="rId24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34250F-E23F-BBFE-EEF5-6F75CE14C9EA}" v="33" dt="2022-07-19T19:49:02.800"/>
    <p1510:client id="{AF1856C3-5402-21CC-9EAD-F495D7BF7FA4}" v="70" dt="2022-07-19T16:42:05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2" autoAdjust="0"/>
    <p:restoredTop sz="84270" autoAdjust="0"/>
  </p:normalViewPr>
  <p:slideViewPr>
    <p:cSldViewPr snapToGrid="0" snapToObjects="1">
      <p:cViewPr varScale="1">
        <p:scale>
          <a:sx n="79" d="100"/>
          <a:sy n="79" d="100"/>
        </p:scale>
        <p:origin x="1191" y="39"/>
      </p:cViewPr>
      <p:guideLst>
        <p:guide orient="horz" pos="180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1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7AB05-A4CC-6640-8F29-5904528ED537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5BE2B-3C96-2549-9C98-E457A6230E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202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5AB45-4DA2-4DF5-BC9B-9CD55F553AE8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F4377-C12C-48B0-822B-514E64A34D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2850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917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6939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29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272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400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31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22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420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44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652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146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87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531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43798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259" y="212098"/>
            <a:ext cx="8229600" cy="952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C134-EDE9-EC4F-BC2B-460586B507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89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5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C134-EDE9-EC4F-BC2B-460586B507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876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264" y="278087"/>
            <a:ext cx="9150263" cy="54369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75355"/>
            <a:ext cx="8001000" cy="122502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238500"/>
            <a:ext cx="7315200" cy="743793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Optional – additional reference information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C134-EDE9-EC4F-BC2B-460586B5077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57200" y="4707914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College of Engineering</a:t>
            </a:r>
            <a:b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</a:br>
            <a:r>
              <a:rPr lang="en-US" sz="120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Engineering</a:t>
            </a:r>
            <a:r>
              <a: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Education Innovation Center</a:t>
            </a:r>
          </a:p>
        </p:txBody>
      </p:sp>
    </p:spTree>
    <p:extLst>
      <p:ext uri="{BB962C8B-B14F-4D97-AF65-F5344CB8AC3E}">
        <p14:creationId xmlns:p14="http://schemas.microsoft.com/office/powerpoint/2010/main" val="1220195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6237"/>
            <a:ext cx="7772400" cy="12241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70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709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94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1820"/>
            <a:ext cx="7772400" cy="125059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143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1"/>
            <a:ext cx="4038600" cy="37711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1"/>
            <a:ext cx="4038600" cy="377119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4966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8820"/>
            <a:ext cx="4040188" cy="534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3278"/>
            <a:ext cx="4040188" cy="32914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8820"/>
            <a:ext cx="4041775" cy="53445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3278"/>
            <a:ext cx="4041775" cy="329141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86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870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0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43546"/>
            <a:ext cx="6508377" cy="353663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6012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3"/>
            <a:ext cx="3008313" cy="96837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3"/>
            <a:ext cx="5111750" cy="48771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87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28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7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1528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3222"/>
            <a:ext cx="5486400" cy="6702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258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29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9306"/>
            <a:ext cx="2057400" cy="48753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9306"/>
            <a:ext cx="6019800" cy="48753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4785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920685"/>
            <a:ext cx="7886700" cy="744639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>
              <a:defRPr sz="373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28650" y="3665316"/>
            <a:ext cx="7842250" cy="586752"/>
          </a:xfrm>
          <a:prstGeom prst="rect">
            <a:avLst/>
          </a:prstGeom>
        </p:spPr>
        <p:txBody>
          <a:bodyPr anchor="ctr"/>
          <a:lstStyle>
            <a:lvl1pPr algn="ctr">
              <a:defRPr sz="293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Optional subhead would go here</a:t>
            </a:r>
          </a:p>
        </p:txBody>
      </p:sp>
    </p:spTree>
    <p:extLst>
      <p:ext uri="{BB962C8B-B14F-4D97-AF65-F5344CB8AC3E}">
        <p14:creationId xmlns:p14="http://schemas.microsoft.com/office/powerpoint/2010/main" val="1868366727"/>
      </p:ext>
    </p:extLst>
  </p:cSld>
  <p:clrMapOvr>
    <a:masterClrMapping/>
  </p:clrMapOvr>
  <p:transition spd="slow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75356"/>
            <a:ext cx="8001000" cy="122502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3238500"/>
            <a:ext cx="7315200" cy="74379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Optional – additional reference information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>
              <a:defRPr/>
            </a:pPr>
            <a:r>
              <a:rPr lang="en-US" dirty="0"/>
              <a:t>	P. </a:t>
            </a:r>
            <a:fld id="{C43CBAD5-C47B-405E-AED2-86F55579ED3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022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3501"/>
            <a:ext cx="8229600" cy="377163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fld id="{61B7C134-EDE9-EC4F-BC2B-460586B507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4841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5296960"/>
            <a:ext cx="2895600" cy="30427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5296960"/>
            <a:ext cx="2133600" cy="30427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 	P. </a:t>
            </a:r>
            <a:fld id="{29A414CA-22F8-42D2-AC4B-F52582EA438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885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5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7C134-EDE9-EC4F-BC2B-460586B5077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9176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746930" y="1578015"/>
            <a:ext cx="8229600" cy="3718944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marL="342900" indent="-342900" algn="l" defTabSz="269969" rtl="0" eaLnBrk="1" latinLnBrk="0" hangingPunct="1">
              <a:spcBef>
                <a:spcPts val="437"/>
              </a:spcBef>
              <a:buFont typeface="Arial" panose="020B0604020202020204" pitchFamily="34" charset="0"/>
              <a:buChar char="•"/>
              <a:defRPr lang="en-US" sz="2400" kern="1200" dirty="0" smtClean="0">
                <a:solidFill>
                  <a:srgbClr val="BB0000"/>
                </a:solidFill>
                <a:latin typeface="+mn-lt"/>
                <a:ea typeface="+mn-ea"/>
                <a:cs typeface="+mn-cs"/>
              </a:defRPr>
            </a:lvl1pPr>
            <a:lvl2pPr marL="342900" indent="-342900">
              <a:spcBef>
                <a:spcPts val="393"/>
              </a:spcBef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17550" indent="-374650">
              <a:spcBef>
                <a:spcPts val="393"/>
              </a:spcBef>
              <a:buFont typeface="Arial" panose="020B0604020202020204" pitchFamily="34" charset="0"/>
              <a:buChar char="─"/>
              <a:tabLst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342900" indent="0">
              <a:defRPr sz="1620"/>
            </a:lvl4pPr>
            <a:lvl5pPr marL="395678" indent="0">
              <a:spcBef>
                <a:spcPts val="186"/>
              </a:spcBef>
              <a:buNone/>
              <a:defRPr sz="85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439046" y="877471"/>
            <a:ext cx="8296392" cy="647863"/>
          </a:xfrm>
          <a:prstGeom prst="rect">
            <a:avLst/>
          </a:prstGeom>
        </p:spPr>
        <p:txBody>
          <a:bodyPr anchor="ctr"/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79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746930" y="1525323"/>
            <a:ext cx="8229600" cy="377163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>
              <a:defRPr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1104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53355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658810" y="1525329"/>
            <a:ext cx="4038600" cy="3771636"/>
          </a:xfrm>
          <a:prstGeom prst="rect">
            <a:avLst/>
          </a:prstGeom>
        </p:spPr>
        <p:txBody>
          <a:bodyPr/>
          <a:lstStyle>
            <a:lvl1pPr marL="0" indent="0" algn="l" defTabSz="242972" rtl="0" eaLnBrk="1" latinLnBrk="0" hangingPunct="1">
              <a:spcBef>
                <a:spcPts val="263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0" indent="0" algn="l" defTabSz="242972" rtl="0" eaLnBrk="1" latinLnBrk="0" hangingPunct="1">
              <a:spcBef>
                <a:spcPts val="263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200" b="1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2pPr>
            <a:lvl3pPr algn="l" defTabSz="242972" rtl="0" eaLnBrk="1" latinLnBrk="0" hangingPunct="1">
              <a:defRPr lang="en-US" sz="1418" kern="1200" dirty="0" smtClean="0">
                <a:solidFill>
                  <a:srgbClr val="BB0000"/>
                </a:solidFill>
                <a:latin typeface="+mn-lt"/>
                <a:ea typeface="+mn-ea"/>
                <a:cs typeface="+mn-cs"/>
              </a:defRPr>
            </a:lvl3pPr>
            <a:lvl4pPr marL="224977" indent="0" algn="l" defTabSz="242972" rtl="0" eaLnBrk="1" latinLnBrk="0" hangingPunct="1">
              <a:spcBef>
                <a:spcPts val="263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115" b="1" kern="120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4pPr>
            <a:lvl5pPr algn="l" defTabSz="242972" rtl="0" eaLnBrk="1" latinLnBrk="0" hangingPunct="1">
              <a:defRPr lang="en-US" sz="1418" kern="1200" dirty="0">
                <a:solidFill>
                  <a:srgbClr val="BB0000"/>
                </a:solidFill>
                <a:latin typeface="+mn-lt"/>
                <a:ea typeface="+mn-ea"/>
                <a:cs typeface="+mn-cs"/>
              </a:defRPr>
            </a:lvl5pPr>
            <a:lvl6pPr>
              <a:defRPr sz="1063"/>
            </a:lvl6pPr>
            <a:lvl7pPr>
              <a:defRPr sz="1063"/>
            </a:lvl7pPr>
            <a:lvl8pPr>
              <a:defRPr sz="1063"/>
            </a:lvl8pPr>
            <a:lvl9pPr>
              <a:defRPr sz="106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7810" y="1525329"/>
            <a:ext cx="4038600" cy="3771636"/>
          </a:xfrm>
          <a:prstGeom prst="rect">
            <a:avLst/>
          </a:prstGeom>
        </p:spPr>
        <p:txBody>
          <a:bodyPr/>
          <a:lstStyle>
            <a:lvl1pPr marL="224977" indent="-224977" algn="l" defTabSz="242972" rtl="0" eaLnBrk="1" latinLnBrk="0" hangingPunct="1">
              <a:spcBef>
                <a:spcPts val="393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2000" kern="1200" dirty="0" smtClean="0">
                <a:solidFill>
                  <a:srgbClr val="BB0000"/>
                </a:solidFill>
                <a:latin typeface="+mn-lt"/>
                <a:ea typeface="+mn-ea"/>
                <a:cs typeface="+mn-cs"/>
              </a:defRPr>
            </a:lvl1pPr>
            <a:lvl2pPr marL="301010" indent="-301010" algn="l" defTabSz="242972" rtl="0" eaLnBrk="1" latinLnBrk="0" hangingPunct="1">
              <a:spcBef>
                <a:spcPts val="393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23904" indent="-298928" algn="l" defTabSz="242972" rtl="0" eaLnBrk="1" latinLnBrk="0" hangingPunct="1">
              <a:buFont typeface="Arial" panose="020B0604020202020204" pitchFamily="34" charset="0"/>
              <a:buChar char="─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50995" indent="-226019" algn="l" defTabSz="242972" rtl="0" eaLnBrk="1" latinLnBrk="0" hangingPunct="1">
              <a:spcBef>
                <a:spcPts val="393"/>
              </a:spcBef>
              <a:spcAft>
                <a:spcPts val="0"/>
              </a:spcAft>
              <a:buFont typeface="Arial" panose="020B0604020202020204" pitchFamily="34" charset="0"/>
              <a:buChar char="─"/>
              <a:defRPr lang="en-US" sz="1312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defTabSz="242972" rtl="0" eaLnBrk="1" latinLnBrk="0" hangingPunct="1">
              <a:defRPr lang="en-US" sz="1418" kern="1200" dirty="0">
                <a:solidFill>
                  <a:srgbClr val="BB0000"/>
                </a:solidFill>
                <a:latin typeface="+mn-lt"/>
                <a:ea typeface="+mn-ea"/>
                <a:cs typeface="+mn-cs"/>
              </a:defRPr>
            </a:lvl5pPr>
            <a:lvl6pPr>
              <a:defRPr sz="1063"/>
            </a:lvl6pPr>
            <a:lvl7pPr>
              <a:defRPr sz="1063"/>
            </a:lvl7pPr>
            <a:lvl8pPr>
              <a:defRPr sz="1063"/>
            </a:lvl8pPr>
            <a:lvl9pPr>
              <a:defRPr sz="1063"/>
            </a:lvl9pPr>
          </a:lstStyle>
          <a:p>
            <a:pPr marL="342900" lvl="0" indent="-342900" algn="l" defTabSz="269969" rtl="0" eaLnBrk="1" latinLnBrk="0" hangingPunct="1">
              <a:spcBef>
                <a:spcPts val="437"/>
              </a:spcBef>
              <a:buFont typeface="Arial" panose="020B0604020202020204" pitchFamily="34" charset="0"/>
              <a:buChar char="•"/>
            </a:pPr>
            <a:r>
              <a:rPr lang="en-US"/>
              <a:t>Edit Master text styles</a:t>
            </a:r>
          </a:p>
          <a:p>
            <a:pPr marL="342900" lvl="1" indent="-342900" algn="l" defTabSz="269969" rtl="0" eaLnBrk="1" latinLnBrk="0" hangingPunct="1">
              <a:spcBef>
                <a:spcPts val="437"/>
              </a:spcBef>
              <a:buFont typeface="Arial" panose="020B0604020202020204" pitchFamily="34" charset="0"/>
              <a:buChar char="•"/>
            </a:pPr>
            <a:r>
              <a:rPr lang="en-US"/>
              <a:t>Second level</a:t>
            </a:r>
          </a:p>
          <a:p>
            <a:pPr marL="342900" lvl="2" indent="-342900" algn="l" defTabSz="269969" rtl="0" eaLnBrk="1" latinLnBrk="0" hangingPunct="1">
              <a:spcBef>
                <a:spcPts val="437"/>
              </a:spcBef>
              <a:buFont typeface="Arial" panose="020B0604020202020204" pitchFamily="34" charset="0"/>
              <a:buChar char="•"/>
            </a:pPr>
            <a:r>
              <a:rPr lang="en-US"/>
              <a:t>Third level</a:t>
            </a: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439046" y="877471"/>
            <a:ext cx="8296392" cy="647863"/>
          </a:xfrm>
          <a:prstGeom prst="rect">
            <a:avLst/>
          </a:prstGeom>
        </p:spPr>
        <p:txBody>
          <a:bodyPr anchor="ctr"/>
          <a:lstStyle>
            <a:lvl1pPr algn="l" defTabSz="242972" rtl="0" eaLnBrk="1" latinLnBrk="0" hangingPunct="1">
              <a:spcBef>
                <a:spcPct val="0"/>
              </a:spcBef>
              <a:buNone/>
              <a:defRPr lang="en-US" sz="263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7608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hrase-Word Slide WHI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51758" y="1445438"/>
            <a:ext cx="7194020" cy="368112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l">
              <a:lnSpc>
                <a:spcPts val="4465"/>
              </a:lnSpc>
              <a:spcBef>
                <a:spcPts val="0"/>
              </a:spcBef>
              <a:defRPr sz="4252" b="1" baseline="0">
                <a:solidFill>
                  <a:srgbClr val="BB0000"/>
                </a:solidFill>
              </a:defRPr>
            </a:lvl1pPr>
            <a:lvl2pPr marL="0">
              <a:spcBef>
                <a:spcPts val="319"/>
              </a:spcBef>
              <a:defRPr sz="127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1063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267270" indent="0">
              <a:spcBef>
                <a:spcPts val="186"/>
              </a:spcBef>
              <a:buNone/>
              <a:defRPr sz="85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 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11206674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hrase-Word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58476"/>
            <a:ext cx="9144000" cy="4956528"/>
          </a:xfrm>
          <a:prstGeom prst="rect">
            <a:avLst/>
          </a:prstGeom>
          <a:solidFill>
            <a:srgbClr val="B70F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7">
              <a:solidFill>
                <a:srgbClr val="BB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51758" y="1445438"/>
            <a:ext cx="7194020" cy="3681126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l">
              <a:lnSpc>
                <a:spcPts val="4465"/>
              </a:lnSpc>
              <a:spcBef>
                <a:spcPts val="0"/>
              </a:spcBef>
              <a:defRPr sz="4252" b="1" baseline="0">
                <a:solidFill>
                  <a:schemeClr val="bg1"/>
                </a:solidFill>
              </a:defRPr>
            </a:lvl1pPr>
            <a:lvl2pPr marL="0">
              <a:spcBef>
                <a:spcPts val="319"/>
              </a:spcBef>
              <a:defRPr sz="127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1063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267270" indent="0">
              <a:spcBef>
                <a:spcPts val="186"/>
              </a:spcBef>
              <a:buNone/>
              <a:defRPr sz="85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</a:t>
            </a:r>
          </a:p>
          <a:p>
            <a:pPr lvl="0"/>
            <a:r>
              <a:rPr lang="en-US" dirty="0"/>
              <a:t>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320080854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881011" y="4477227"/>
            <a:ext cx="3392206" cy="9116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ct val="110000"/>
              </a:lnSpc>
              <a:spcBef>
                <a:spcPts val="0"/>
              </a:spcBef>
              <a:defRPr sz="1276" baseline="-25000">
                <a:solidFill>
                  <a:srgbClr val="BB0000"/>
                </a:solidFill>
              </a:defRPr>
            </a:lvl1pPr>
            <a:lvl2pPr marL="0">
              <a:spcBef>
                <a:spcPts val="319"/>
              </a:spcBef>
              <a:defRPr sz="127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1063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267270" indent="0">
              <a:spcBef>
                <a:spcPts val="186"/>
              </a:spcBef>
              <a:buNone/>
              <a:defRPr sz="85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algn="r">
              <a:lnSpc>
                <a:spcPct val="110000"/>
              </a:lnSpc>
            </a:pPr>
            <a:r>
              <a:rPr lang="en-US" sz="1276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– </a:t>
            </a:r>
            <a:r>
              <a:rPr lang="en-US" sz="1276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Firstandlast</a:t>
            </a:r>
            <a:r>
              <a:rPr lang="en-US" sz="1276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Name</a:t>
            </a:r>
          </a:p>
          <a:p>
            <a:pPr algn="r">
              <a:lnSpc>
                <a:spcPct val="110000"/>
              </a:lnSpc>
            </a:pPr>
            <a:r>
              <a:rPr lang="en-US" sz="957" dirty="0">
                <a:solidFill>
                  <a:schemeClr val="tx1">
                    <a:lumMod val="60000"/>
                    <a:lumOff val="40000"/>
                  </a:schemeClr>
                </a:solidFill>
                <a:cs typeface="Arial"/>
              </a:rPr>
              <a:t>   Optional title line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935496" y="1342941"/>
            <a:ext cx="7200384" cy="315831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/>
          <a:lstStyle>
            <a:lvl1pPr algn="ctr">
              <a:defRPr lang="en-US" sz="1701" b="0" smtClean="0">
                <a:solidFill>
                  <a:srgbClr val="BB0032"/>
                </a:solidFill>
                <a:cs typeface="Arial"/>
              </a:defRPr>
            </a:lvl1pPr>
          </a:lstStyle>
          <a:p>
            <a:pPr lvl="0"/>
            <a:r>
              <a:rPr lang="en-US" sz="3455" b="0" dirty="0">
                <a:solidFill>
                  <a:srgbClr val="BB0032"/>
                </a:solidFill>
                <a:latin typeface="+mj-lt"/>
                <a:cs typeface="Arial"/>
              </a:rPr>
              <a:t>“Notable quotes</a:t>
            </a:r>
            <a:br>
              <a:rPr lang="en-US" sz="3455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3455" b="0" dirty="0">
                <a:solidFill>
                  <a:srgbClr val="BB0032"/>
                </a:solidFill>
                <a:latin typeface="+mj-lt"/>
                <a:cs typeface="Arial"/>
              </a:rPr>
              <a:t>goes right here,</a:t>
            </a:r>
            <a:br>
              <a:rPr lang="en-US" sz="3455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3455" b="0" dirty="0">
                <a:solidFill>
                  <a:srgbClr val="BB0032"/>
                </a:solidFill>
                <a:latin typeface="+mj-lt"/>
                <a:cs typeface="Arial"/>
              </a:rPr>
              <a:t>yes right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52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769951"/>
            <a:ext cx="9144000" cy="4945053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Full slide picture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868543" y="1196753"/>
            <a:ext cx="3998890" cy="1533562"/>
          </a:xfrm>
          <a:prstGeom prst="rect">
            <a:avLst/>
          </a:prstGeom>
          <a:ln w="28575" cmpd="sng">
            <a:solidFill>
              <a:srgbClr val="636D6E"/>
            </a:solidFill>
          </a:ln>
          <a:effectLst/>
        </p:spPr>
        <p:txBody>
          <a:bodyPr/>
          <a:lstStyle>
            <a:lvl1pPr marL="48595">
              <a:lnSpc>
                <a:spcPts val="1827"/>
              </a:lnSpc>
              <a:spcBef>
                <a:spcPts val="0"/>
              </a:spcBef>
              <a:defRPr sz="1063" b="1">
                <a:solidFill>
                  <a:srgbClr val="636D6E"/>
                </a:solidFill>
              </a:defRPr>
            </a:lvl1pPr>
            <a:lvl2pPr marL="48595" indent="97188">
              <a:spcBef>
                <a:spcPts val="106"/>
              </a:spcBef>
              <a:spcAft>
                <a:spcPts val="0"/>
              </a:spcAft>
              <a:buClr>
                <a:srgbClr val="BB0000"/>
              </a:buClr>
              <a:buFont typeface="Arial"/>
              <a:buChar char="•"/>
              <a:defRPr sz="850">
                <a:solidFill>
                  <a:srgbClr val="636D6E"/>
                </a:solidFill>
              </a:defRPr>
            </a:lvl2pPr>
            <a:lvl3pPr marL="48595" indent="97188">
              <a:spcBef>
                <a:spcPts val="106"/>
              </a:spcBef>
              <a:spcAft>
                <a:spcPts val="0"/>
              </a:spcAft>
              <a:buClr>
                <a:srgbClr val="BB0000"/>
              </a:buClr>
              <a:defRPr sz="850">
                <a:solidFill>
                  <a:srgbClr val="636D6E"/>
                </a:solidFill>
              </a:defRPr>
            </a:lvl3pPr>
            <a:lvl5pPr marL="267270" indent="0">
              <a:spcBef>
                <a:spcPts val="186"/>
              </a:spcBef>
              <a:buFont typeface="Arial"/>
              <a:buNone/>
              <a:defRPr sz="957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7596413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769951"/>
            <a:ext cx="3883850" cy="4945053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BFBFBF"/>
                </a:solidFill>
              </a:defRPr>
            </a:lvl1pPr>
          </a:lstStyle>
          <a:p>
            <a:r>
              <a:rPr lang="en-US" dirty="0"/>
              <a:t>½ slide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4137609" y="1525323"/>
            <a:ext cx="4701503" cy="377163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>
              <a:lnSpc>
                <a:spcPts val="1827"/>
              </a:lnSpc>
              <a:spcBef>
                <a:spcPts val="0"/>
              </a:spcBef>
              <a:defRPr>
                <a:solidFill>
                  <a:srgbClr val="BB0000"/>
                </a:solidFill>
              </a:defRPr>
            </a:lvl1pPr>
            <a:lvl2pPr marL="0">
              <a:spcBef>
                <a:spcPts val="319"/>
              </a:spcBef>
              <a:defRPr sz="127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1063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267270" indent="0">
              <a:spcBef>
                <a:spcPts val="186"/>
              </a:spcBef>
              <a:buNone/>
              <a:defRPr sz="85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92" y="877472"/>
            <a:ext cx="4642822" cy="5300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871"/>
              </a:lnSpc>
              <a:spcBef>
                <a:spcPts val="0"/>
              </a:spcBef>
              <a:defRPr sz="85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319"/>
              </a:spcBef>
              <a:defRPr sz="127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1063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267270" indent="0">
              <a:spcBef>
                <a:spcPts val="186"/>
              </a:spcBef>
              <a:buNone/>
              <a:defRPr sz="85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</p:spTree>
    <p:extLst>
      <p:ext uri="{BB962C8B-B14F-4D97-AF65-F5344CB8AC3E}">
        <p14:creationId xmlns:p14="http://schemas.microsoft.com/office/powerpoint/2010/main" val="3867787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92" y="877472"/>
            <a:ext cx="4642822" cy="5300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871"/>
              </a:lnSpc>
              <a:spcBef>
                <a:spcPts val="0"/>
              </a:spcBef>
              <a:defRPr sz="85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319"/>
              </a:spcBef>
              <a:defRPr sz="127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1063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267270" indent="0">
              <a:spcBef>
                <a:spcPts val="186"/>
              </a:spcBef>
              <a:buNone/>
              <a:defRPr sz="85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1400403" y="1525323"/>
            <a:ext cx="6527582" cy="377163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ctr">
              <a:lnSpc>
                <a:spcPts val="1827"/>
              </a:lnSpc>
              <a:spcBef>
                <a:spcPts val="0"/>
              </a:spcBef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0">
              <a:spcBef>
                <a:spcPts val="319"/>
              </a:spcBef>
              <a:defRPr sz="1276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1063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267270" indent="0">
              <a:spcBef>
                <a:spcPts val="186"/>
              </a:spcBef>
              <a:buNone/>
              <a:defRPr sz="85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742821"/>
      </p:ext>
    </p:extLst>
  </p:cSld>
  <p:clrMapOvr>
    <a:masterClrMapping/>
  </p:clrMapOvr>
  <p:transition spd="slow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4569022"/>
      </p:ext>
    </p:extLst>
  </p:cSld>
  <p:clrMapOvr>
    <a:masterClrMapping/>
  </p:clrMapOvr>
  <p:transition spd="slow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3507442"/>
            <a:ext cx="5458968" cy="873903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4381500"/>
            <a:ext cx="5458968" cy="51816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07536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843546"/>
            <a:ext cx="6508377" cy="3536635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3811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hrase-Word Slide WHI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51757" y="1445435"/>
            <a:ext cx="7194020" cy="368112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l">
              <a:lnSpc>
                <a:spcPts val="8400"/>
              </a:lnSpc>
              <a:spcBef>
                <a:spcPts val="0"/>
              </a:spcBef>
              <a:defRPr sz="8000" b="1" baseline="0"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 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131963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Phrase-Word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58474"/>
            <a:ext cx="9144000" cy="4956528"/>
          </a:xfrm>
          <a:prstGeom prst="rect">
            <a:avLst/>
          </a:prstGeom>
          <a:solidFill>
            <a:srgbClr val="B70F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BB0000"/>
              </a:solidFill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6" hasCustomPrompt="1"/>
          </p:nvPr>
        </p:nvSpPr>
        <p:spPr>
          <a:xfrm>
            <a:off x="651757" y="1445435"/>
            <a:ext cx="7194020" cy="3681126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algn="l">
              <a:lnSpc>
                <a:spcPts val="8400"/>
              </a:lnSpc>
              <a:spcBef>
                <a:spcPts val="0"/>
              </a:spcBef>
              <a:defRPr sz="8000" b="1" baseline="0">
                <a:solidFill>
                  <a:schemeClr val="bg1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BIG WORD</a:t>
            </a:r>
          </a:p>
          <a:p>
            <a:pPr lvl="0"/>
            <a:r>
              <a:rPr lang="en-US" dirty="0"/>
              <a:t>BIG PHRASE</a:t>
            </a:r>
            <a:br>
              <a:rPr lang="en-US" dirty="0"/>
            </a:br>
            <a:r>
              <a:rPr lang="en-US" dirty="0"/>
              <a:t>SLIDE</a:t>
            </a:r>
          </a:p>
        </p:txBody>
      </p:sp>
    </p:spTree>
    <p:extLst>
      <p:ext uri="{BB962C8B-B14F-4D97-AF65-F5344CB8AC3E}">
        <p14:creationId xmlns:p14="http://schemas.microsoft.com/office/powerpoint/2010/main" val="267881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881010" y="4477222"/>
            <a:ext cx="3392206" cy="9116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ct val="110000"/>
              </a:lnSpc>
              <a:spcBef>
                <a:spcPts val="0"/>
              </a:spcBef>
              <a:defRPr sz="2400" baseline="-25000"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algn="r">
              <a:lnSpc>
                <a:spcPct val="110000"/>
              </a:lnSpc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–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Firstandlast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Name</a:t>
            </a:r>
          </a:p>
          <a:p>
            <a:pPr algn="r">
              <a:lnSpc>
                <a:spcPct val="110000"/>
              </a:lnSpc>
            </a:pPr>
            <a:r>
              <a:rPr lang="en-US" sz="1800" dirty="0">
                <a:solidFill>
                  <a:schemeClr val="tx1">
                    <a:lumMod val="60000"/>
                    <a:lumOff val="40000"/>
                  </a:schemeClr>
                </a:solidFill>
                <a:cs typeface="Arial"/>
              </a:rPr>
              <a:t>   Optional title line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935495" y="1342941"/>
            <a:ext cx="7200384" cy="315831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 vert="horz"/>
          <a:lstStyle>
            <a:lvl1pPr algn="ctr">
              <a:defRPr lang="en-US" sz="3200" b="0" smtClean="0">
                <a:solidFill>
                  <a:srgbClr val="BB0032"/>
                </a:solidFill>
                <a:cs typeface="Arial"/>
              </a:defRPr>
            </a:lvl1pPr>
          </a:lstStyle>
          <a:p>
            <a:pPr lvl="0"/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“Notable quotes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goes right here,</a:t>
            </a:r>
            <a:b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</a:br>
            <a:r>
              <a:rPr lang="en-US" sz="6500" b="0" dirty="0">
                <a:solidFill>
                  <a:srgbClr val="BB0032"/>
                </a:solidFill>
                <a:latin typeface="+mj-lt"/>
                <a:cs typeface="Arial"/>
              </a:rPr>
              <a:t>yes right here.”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69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h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769947"/>
            <a:ext cx="9144000" cy="4945053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Full slide picture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868542" y="1196753"/>
            <a:ext cx="3998889" cy="1533562"/>
          </a:xfrm>
          <a:prstGeom prst="rect">
            <a:avLst/>
          </a:prstGeom>
          <a:ln w="28575" cmpd="sng">
            <a:solidFill>
              <a:srgbClr val="636D6E"/>
            </a:solidFill>
          </a:ln>
          <a:effectLst/>
        </p:spPr>
        <p:txBody>
          <a:bodyPr/>
          <a:lstStyle>
            <a:lvl1pPr marL="91440">
              <a:lnSpc>
                <a:spcPts val="3440"/>
              </a:lnSpc>
              <a:spcBef>
                <a:spcPts val="0"/>
              </a:spcBef>
              <a:defRPr sz="2000" b="1">
                <a:solidFill>
                  <a:srgbClr val="636D6E"/>
                </a:solidFill>
              </a:defRPr>
            </a:lvl1pPr>
            <a:lvl2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buFont typeface="Arial"/>
              <a:buChar char="•"/>
              <a:defRPr sz="1600">
                <a:solidFill>
                  <a:srgbClr val="636D6E"/>
                </a:solidFill>
              </a:defRPr>
            </a:lvl2pPr>
            <a:lvl3pPr marL="91440" indent="182880">
              <a:spcBef>
                <a:spcPts val="200"/>
              </a:spcBef>
              <a:spcAft>
                <a:spcPts val="0"/>
              </a:spcAft>
              <a:buClr>
                <a:srgbClr val="BB0000"/>
              </a:buClr>
              <a:defRPr sz="1600">
                <a:solidFill>
                  <a:srgbClr val="636D6E"/>
                </a:solidFill>
              </a:defRPr>
            </a:lvl3pPr>
            <a:lvl5pPr marL="502920" indent="0">
              <a:spcBef>
                <a:spcPts val="350"/>
              </a:spcBef>
              <a:buFont typeface="Arial"/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1039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-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769947"/>
            <a:ext cx="3883850" cy="4945053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BFBFBF"/>
                </a:solidFill>
              </a:defRPr>
            </a:lvl1pPr>
          </a:lstStyle>
          <a:p>
            <a:r>
              <a:rPr lang="en-US" dirty="0"/>
              <a:t>½ slide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4"/>
          </p:nvPr>
        </p:nvSpPr>
        <p:spPr>
          <a:xfrm>
            <a:off x="4137594" y="1525323"/>
            <a:ext cx="4701503" cy="377163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>
              <a:lnSpc>
                <a:spcPts val="3440"/>
              </a:lnSpc>
              <a:spcBef>
                <a:spcPts val="0"/>
              </a:spcBef>
              <a:defRPr>
                <a:solidFill>
                  <a:srgbClr val="BB0000"/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91" y="877461"/>
            <a:ext cx="4642821" cy="5300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</p:spTree>
    <p:extLst>
      <p:ext uri="{BB962C8B-B14F-4D97-AF65-F5344CB8AC3E}">
        <p14:creationId xmlns:p14="http://schemas.microsoft.com/office/powerpoint/2010/main" val="131446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6" hasCustomPrompt="1"/>
          </p:nvPr>
        </p:nvSpPr>
        <p:spPr>
          <a:xfrm>
            <a:off x="4315391" y="877461"/>
            <a:ext cx="4642821" cy="53009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r">
              <a:lnSpc>
                <a:spcPts val="1640"/>
              </a:lnSpc>
              <a:spcBef>
                <a:spcPts val="0"/>
              </a:spcBef>
              <a:defRPr sz="1600" b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TOPIC TITLE HERE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4"/>
          </p:nvPr>
        </p:nvSpPr>
        <p:spPr>
          <a:xfrm>
            <a:off x="1400403" y="1525323"/>
            <a:ext cx="6527582" cy="3771636"/>
          </a:xfrm>
          <a:prstGeom prst="rect">
            <a:avLst/>
          </a:prstGeom>
          <a:ln>
            <a:solidFill>
              <a:srgbClr val="FFFFFF"/>
            </a:solidFill>
          </a:ln>
        </p:spPr>
        <p:txBody>
          <a:bodyPr/>
          <a:lstStyle>
            <a:lvl1pPr algn="ctr">
              <a:lnSpc>
                <a:spcPts val="3440"/>
              </a:lnSpc>
              <a:spcBef>
                <a:spcPts val="0"/>
              </a:spcBef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0">
              <a:spcBef>
                <a:spcPts val="600"/>
              </a:spcBef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spcBef>
                <a:spcPts val="0"/>
              </a:spcBef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5pPr marL="502920" indent="0">
              <a:spcBef>
                <a:spcPts val="35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594139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26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32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1.jpg"/><Relationship Id="rId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9374" y="5296959"/>
            <a:ext cx="2133600" cy="30427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478704"/>
            <a:ext cx="9144000" cy="2469006"/>
          </a:xfrm>
          <a:prstGeom prst="rect">
            <a:avLst/>
          </a:prstGeom>
          <a:solidFill>
            <a:srgbClr val="B70F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 descr="OSU-Engineering-Horiz-RGBHEX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585" y="1342131"/>
            <a:ext cx="4800600" cy="76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31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"/>
            <a:ext cx="9144000" cy="758472"/>
          </a:xfrm>
          <a:prstGeom prst="rect">
            <a:avLst/>
          </a:prstGeom>
          <a:solidFill>
            <a:srgbClr val="B70F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Rectangle 1"/>
          <p:cNvSpPr/>
          <p:nvPr/>
        </p:nvSpPr>
        <p:spPr>
          <a:xfrm>
            <a:off x="8518368" y="5292699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5C881AA-F0C4-B947-803C-EA0A96934EAC}" type="slidenum">
              <a:rPr lang="en-US" sz="1600" smtClean="0">
                <a:solidFill>
                  <a:srgbClr val="636D6E"/>
                </a:solidFill>
              </a:rPr>
              <a:pPr/>
              <a:t>‹#›</a:t>
            </a:fld>
            <a:endParaRPr lang="en-US" sz="1600" dirty="0">
              <a:solidFill>
                <a:srgbClr val="636D6E"/>
              </a:solidFill>
            </a:endParaRPr>
          </a:p>
        </p:txBody>
      </p:sp>
      <p:pic>
        <p:nvPicPr>
          <p:cNvPr id="6" name="Picture 5" descr="OSU-Engineering-K-Horiz-RGBHEX white.eps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17" y="176337"/>
            <a:ext cx="2438400" cy="39272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573888" y="115847"/>
            <a:ext cx="3392206" cy="557343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marL="0" indent="0" algn="r" defTabSz="457200" rtl="0" eaLnBrk="1" latinLnBrk="0" hangingPunct="1">
              <a:lnSpc>
                <a:spcPts val="1640"/>
              </a:lnSpc>
              <a:spcBef>
                <a:spcPts val="0"/>
              </a:spcBef>
              <a:buFont typeface="Arial"/>
              <a:buNone/>
              <a:defRPr sz="13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/>
              <a:t>Department of Engineering Education</a:t>
            </a:r>
          </a:p>
          <a:p>
            <a:r>
              <a:rPr lang="en-US" sz="1300" dirty="0"/>
              <a:t>ENGR 1182</a:t>
            </a:r>
          </a:p>
        </p:txBody>
      </p:sp>
    </p:spTree>
    <p:extLst>
      <p:ext uri="{BB962C8B-B14F-4D97-AF65-F5344CB8AC3E}">
        <p14:creationId xmlns:p14="http://schemas.microsoft.com/office/powerpoint/2010/main" val="189266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721" r:id="rId10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457200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228600" algn="l" defTabSz="457200" rtl="0" eaLnBrk="1" latinLnBrk="0" hangingPunct="1"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0" algn="l" defTabSz="457200" rtl="0" eaLnBrk="1" latinLnBrk="0" hangingPunct="1">
        <a:spcBef>
          <a:spcPts val="0"/>
        </a:spcBef>
        <a:buFont typeface="Arial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930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1"/>
            <a:ext cx="8229600" cy="3771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60"/>
            <a:ext cx="2133600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60"/>
            <a:ext cx="2895600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0"/>
            <a:ext cx="2133600" cy="3051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66440-EC59-C54E-B982-91FC87D15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78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478708"/>
            <a:ext cx="9144000" cy="2469006"/>
          </a:xfrm>
          <a:prstGeom prst="rect">
            <a:avLst/>
          </a:prstGeom>
          <a:solidFill>
            <a:srgbClr val="B70F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7"/>
          </a:p>
        </p:txBody>
      </p:sp>
      <p:pic>
        <p:nvPicPr>
          <p:cNvPr id="5" name="Picture 4" descr="OSU-Engineering-Horiz-RGBHEX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586" y="1342140"/>
            <a:ext cx="4800600" cy="764801"/>
          </a:xfrm>
          <a:prstGeom prst="rect">
            <a:avLst/>
          </a:prstGeom>
        </p:spPr>
      </p:pic>
      <p:pic>
        <p:nvPicPr>
          <p:cNvPr id="4" name="Picture 3" descr="OSU-Engineering-K-Horiz-RGBHEX white.eps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17" y="176337"/>
            <a:ext cx="2438400" cy="392729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573888" y="115847"/>
            <a:ext cx="3392206" cy="557343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marL="0" indent="0" algn="r" defTabSz="457200" rtl="0" eaLnBrk="1" latinLnBrk="0" hangingPunct="1">
              <a:lnSpc>
                <a:spcPts val="1640"/>
              </a:lnSpc>
              <a:spcBef>
                <a:spcPts val="0"/>
              </a:spcBef>
              <a:buFont typeface="Arial"/>
              <a:buNone/>
              <a:defRPr sz="13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00" dirty="0"/>
              <a:t>Department of Engineering Education</a:t>
            </a:r>
          </a:p>
          <a:p>
            <a:r>
              <a:rPr lang="en-US" sz="1300" dirty="0"/>
              <a:t>ENGR 1181</a:t>
            </a:r>
          </a:p>
        </p:txBody>
      </p:sp>
    </p:spTree>
    <p:extLst>
      <p:ext uri="{BB962C8B-B14F-4D97-AF65-F5344CB8AC3E}">
        <p14:creationId xmlns:p14="http://schemas.microsoft.com/office/powerpoint/2010/main" val="262028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hf sldNum="0" hdr="0" ftr="0" dt="0"/>
  <p:txStyles>
    <p:titleStyle>
      <a:lvl1pPr algn="ctr" defTabSz="242972" rtl="0" eaLnBrk="1" latinLnBrk="0" hangingPunct="1">
        <a:spcBef>
          <a:spcPct val="0"/>
        </a:spcBef>
        <a:buNone/>
        <a:defRPr sz="23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42972" rtl="0" eaLnBrk="1" latinLnBrk="0" hangingPunct="1">
        <a:spcBef>
          <a:spcPct val="20000"/>
        </a:spcBef>
        <a:buFont typeface="Arial"/>
        <a:buNone/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394831" indent="-151858" algn="l" defTabSz="242972" rtl="0" eaLnBrk="1" latinLnBrk="0" hangingPunct="1">
        <a:spcBef>
          <a:spcPct val="20000"/>
        </a:spcBef>
        <a:buFont typeface="Arial"/>
        <a:buChar char="–"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607431" indent="-121486" algn="l" defTabSz="242972" rtl="0" eaLnBrk="1" latinLnBrk="0" hangingPunct="1">
        <a:spcBef>
          <a:spcPct val="20000"/>
        </a:spcBef>
        <a:buFont typeface="Arial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850404" indent="-121486" algn="l" defTabSz="242972" rtl="0" eaLnBrk="1" latinLnBrk="0" hangingPunct="1">
        <a:spcBef>
          <a:spcPct val="20000"/>
        </a:spcBef>
        <a:buFont typeface="Arial"/>
        <a:buChar char="–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93375" indent="-121486" algn="l" defTabSz="242972" rtl="0" eaLnBrk="1" latinLnBrk="0" hangingPunct="1">
        <a:spcBef>
          <a:spcPct val="20000"/>
        </a:spcBef>
        <a:buFont typeface="Arial"/>
        <a:buChar char="»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36349" indent="-121486" algn="l" defTabSz="242972" rtl="0" eaLnBrk="1" latinLnBrk="0" hangingPunct="1">
        <a:spcBef>
          <a:spcPct val="20000"/>
        </a:spcBef>
        <a:buFont typeface="Arial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579321" indent="-121486" algn="l" defTabSz="242972" rtl="0" eaLnBrk="1" latinLnBrk="0" hangingPunct="1">
        <a:spcBef>
          <a:spcPct val="20000"/>
        </a:spcBef>
        <a:buFont typeface="Arial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22293" indent="-121486" algn="l" defTabSz="242972" rtl="0" eaLnBrk="1" latinLnBrk="0" hangingPunct="1">
        <a:spcBef>
          <a:spcPct val="20000"/>
        </a:spcBef>
        <a:buFont typeface="Arial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065266" indent="-121486" algn="l" defTabSz="242972" rtl="0" eaLnBrk="1" latinLnBrk="0" hangingPunct="1">
        <a:spcBef>
          <a:spcPct val="20000"/>
        </a:spcBef>
        <a:buFont typeface="Arial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1pPr>
      <a:lvl2pPr marL="242972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2pPr>
      <a:lvl3pPr marL="485945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3pPr>
      <a:lvl4pPr marL="728917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4pPr>
      <a:lvl5pPr marL="971891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5pPr>
      <a:lvl6pPr marL="1214862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6pPr>
      <a:lvl7pPr marL="1457834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7pPr>
      <a:lvl8pPr marL="1700807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8pPr>
      <a:lvl9pPr marL="1943779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"/>
            <a:ext cx="9144000" cy="758472"/>
          </a:xfrm>
          <a:prstGeom prst="rect">
            <a:avLst/>
          </a:prstGeom>
          <a:solidFill>
            <a:srgbClr val="B70F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57"/>
          </a:p>
        </p:txBody>
      </p:sp>
      <p:sp>
        <p:nvSpPr>
          <p:cNvPr id="2" name="Rectangle 1"/>
          <p:cNvSpPr/>
          <p:nvPr/>
        </p:nvSpPr>
        <p:spPr>
          <a:xfrm>
            <a:off x="8495925" y="5292703"/>
            <a:ext cx="389850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B5C881AA-F0C4-B947-803C-EA0A96934EAC}" type="slidenum">
              <a:rPr lang="en-US" sz="1300" smtClean="0">
                <a:solidFill>
                  <a:srgbClr val="636D6E"/>
                </a:solidFill>
                <a:latin typeface="+mj-lt"/>
              </a:rPr>
              <a:pPr/>
              <a:t>‹#›</a:t>
            </a:fld>
            <a:endParaRPr lang="en-US" sz="1300" dirty="0">
              <a:solidFill>
                <a:srgbClr val="636D6E"/>
              </a:solidFill>
              <a:latin typeface="+mj-lt"/>
            </a:endParaRPr>
          </a:p>
        </p:txBody>
      </p:sp>
      <p:pic>
        <p:nvPicPr>
          <p:cNvPr id="6" name="Picture 5" descr="OSU-Engineering-K-Horiz-RGBHEX white.eps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17" y="176341"/>
            <a:ext cx="2438400" cy="39272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5573888" y="115857"/>
            <a:ext cx="3392206" cy="557343"/>
          </a:xfrm>
          <a:prstGeom prst="rect">
            <a:avLst/>
          </a:prstGeom>
          <a:ln>
            <a:solidFill>
              <a:srgbClr val="BB0000"/>
            </a:solidFill>
          </a:ln>
        </p:spPr>
        <p:txBody>
          <a:bodyPr/>
          <a:lstStyle>
            <a:lvl1pPr marL="0" indent="0" algn="r" defTabSz="457200" rtl="0" eaLnBrk="1" latinLnBrk="0" hangingPunct="1">
              <a:lnSpc>
                <a:spcPts val="1640"/>
              </a:lnSpc>
              <a:spcBef>
                <a:spcPts val="0"/>
              </a:spcBef>
              <a:buFont typeface="Arial"/>
              <a:buNone/>
              <a:defRPr sz="13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457200" rtl="0" eaLnBrk="1" latinLnBrk="0" hangingPunct="1">
              <a:spcBef>
                <a:spcPts val="600"/>
              </a:spcBef>
              <a:buFont typeface="Arial"/>
              <a:buNone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228600" algn="l" defTabSz="457200" rtl="0" eaLnBrk="1" latinLnBrk="0" hangingPunct="1">
              <a:spcBef>
                <a:spcPts val="0"/>
              </a:spcBef>
              <a:buFont typeface="Arial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457200" rtl="0" eaLnBrk="1" latinLnBrk="0" hangingPunct="1">
              <a:spcBef>
                <a:spcPts val="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02920" indent="0" algn="l" defTabSz="457200" rtl="0" eaLnBrk="1" latinLnBrk="0" hangingPunct="1">
              <a:spcBef>
                <a:spcPts val="350"/>
              </a:spcBef>
              <a:buFont typeface="Arial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Department of Engineering Education</a:t>
            </a:r>
          </a:p>
          <a:p>
            <a:r>
              <a:rPr lang="en-US" sz="1050" dirty="0"/>
              <a:t>ENGR 1182</a:t>
            </a:r>
          </a:p>
        </p:txBody>
      </p:sp>
    </p:spTree>
    <p:extLst>
      <p:ext uri="{BB962C8B-B14F-4D97-AF65-F5344CB8AC3E}">
        <p14:creationId xmlns:p14="http://schemas.microsoft.com/office/powerpoint/2010/main" val="24591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</p:sldLayoutIdLst>
  <p:hf sldNum="0" hdr="0" ftr="0" dt="0"/>
  <p:txStyles>
    <p:titleStyle>
      <a:lvl1pPr algn="ctr" defTabSz="242972" rtl="0" eaLnBrk="1" latinLnBrk="0" hangingPunct="1">
        <a:spcBef>
          <a:spcPct val="0"/>
        </a:spcBef>
        <a:buNone/>
        <a:defRPr sz="23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42972" rtl="0" eaLnBrk="1" latinLnBrk="0" hangingPunct="1">
        <a:spcBef>
          <a:spcPct val="20000"/>
        </a:spcBef>
        <a:buFont typeface="Arial"/>
        <a:buNone/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242972" indent="0" algn="l" defTabSz="242972" rtl="0" eaLnBrk="1" latinLnBrk="0" hangingPunct="1">
        <a:spcBef>
          <a:spcPct val="20000"/>
        </a:spcBef>
        <a:buFont typeface="Arial"/>
        <a:buNone/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-121486" algn="l" defTabSz="242972" rtl="0" eaLnBrk="1" latinLnBrk="0" hangingPunct="1">
        <a:spcBef>
          <a:spcPts val="266"/>
        </a:spcBef>
        <a:buFont typeface="Arial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291568" indent="0" algn="l" defTabSz="242972" rtl="0" eaLnBrk="1" latinLnBrk="0" hangingPunct="1">
        <a:spcBef>
          <a:spcPts val="0"/>
        </a:spcBef>
        <a:buFont typeface="Arial"/>
        <a:buNone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93375" indent="-121486" algn="l" defTabSz="242972" rtl="0" eaLnBrk="1" latinLnBrk="0" hangingPunct="1">
        <a:spcBef>
          <a:spcPct val="20000"/>
        </a:spcBef>
        <a:buFont typeface="Arial"/>
        <a:buChar char="»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36349" indent="-121486" algn="l" defTabSz="242972" rtl="0" eaLnBrk="1" latinLnBrk="0" hangingPunct="1">
        <a:spcBef>
          <a:spcPct val="20000"/>
        </a:spcBef>
        <a:buFont typeface="Arial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579321" indent="-121486" algn="l" defTabSz="242972" rtl="0" eaLnBrk="1" latinLnBrk="0" hangingPunct="1">
        <a:spcBef>
          <a:spcPct val="20000"/>
        </a:spcBef>
        <a:buFont typeface="Arial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22293" indent="-121486" algn="l" defTabSz="242972" rtl="0" eaLnBrk="1" latinLnBrk="0" hangingPunct="1">
        <a:spcBef>
          <a:spcPct val="20000"/>
        </a:spcBef>
        <a:buFont typeface="Arial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065266" indent="-121486" algn="l" defTabSz="242972" rtl="0" eaLnBrk="1" latinLnBrk="0" hangingPunct="1">
        <a:spcBef>
          <a:spcPct val="20000"/>
        </a:spcBef>
        <a:buFont typeface="Arial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1pPr>
      <a:lvl2pPr marL="242972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2pPr>
      <a:lvl3pPr marL="485945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3pPr>
      <a:lvl4pPr marL="728917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4pPr>
      <a:lvl5pPr marL="971891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5pPr>
      <a:lvl6pPr marL="1214862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6pPr>
      <a:lvl7pPr marL="1457834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7pPr>
      <a:lvl8pPr marL="1700807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8pPr>
      <a:lvl9pPr marL="1943779" algn="l" defTabSz="242972" rtl="0" eaLnBrk="1" latinLnBrk="0" hangingPunct="1">
        <a:defRPr sz="9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99374" y="5296959"/>
            <a:ext cx="2133600" cy="30427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478704"/>
            <a:ext cx="9144000" cy="2469006"/>
          </a:xfrm>
          <a:prstGeom prst="rect">
            <a:avLst/>
          </a:prstGeom>
          <a:solidFill>
            <a:srgbClr val="B70F2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Picture 4" descr="OSU-Engineering-Horiz-RGBHEX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585" y="1342131"/>
            <a:ext cx="4800600" cy="76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7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734574"/>
            <a:ext cx="9144000" cy="2216567"/>
          </a:xfrm>
        </p:spPr>
        <p:txBody>
          <a:bodyPr anchor="ctr" anchorCtr="0">
            <a:noAutofit/>
          </a:bodyPr>
          <a:lstStyle/>
          <a:p>
            <a:pPr algn="ctr">
              <a:spcAft>
                <a:spcPts val="4800"/>
              </a:spcAft>
            </a:pPr>
            <a:r>
              <a:rPr lang="en-US" sz="2400" dirty="0">
                <a:latin typeface="Arial"/>
                <a:cs typeface="Arial"/>
              </a:rPr>
              <a:t>ENGR 1182 – Fundamentals of Engineering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rial"/>
                <a:cs typeface="Arial"/>
              </a:rPr>
              <a:t>Graphics Preparation 08 – </a:t>
            </a:r>
            <a:r>
              <a:rPr lang="en-US" sz="2400" b="1" dirty="0">
                <a:solidFill>
                  <a:schemeClr val="bg1"/>
                </a:solidFill>
                <a:latin typeface="Arial"/>
                <a:cs typeface="Arial"/>
              </a:rPr>
              <a:t>Engine Frame</a:t>
            </a:r>
            <a:br>
              <a:rPr lang="en-US" sz="2400" b="1" dirty="0"/>
            </a:b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032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746930" y="1525323"/>
            <a:ext cx="7549577" cy="377163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7. On the Sketch tab, select </a:t>
            </a:r>
            <a:r>
              <a:rPr lang="en-US" sz="2400" b="1" dirty="0">
                <a:solidFill>
                  <a:schemeClr val="tx1"/>
                </a:solidFill>
              </a:rPr>
              <a:t>Linear Sketch Pattern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rgbClr val="00B0F0"/>
              </a:solidFill>
            </a:endParaRPr>
          </a:p>
          <a:p>
            <a:pPr lvl="0"/>
            <a:endParaRPr lang="en-US" sz="2400" dirty="0">
              <a:solidFill>
                <a:schemeClr val="tx1"/>
              </a:solidFill>
            </a:endParaRPr>
          </a:p>
          <a:p>
            <a:pPr lvl="0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046" y="877460"/>
            <a:ext cx="8296392" cy="952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Procedure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903036" y="2294392"/>
            <a:ext cx="6278137" cy="37716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6"/>
          <p:cNvSpPr/>
          <p:nvPr/>
        </p:nvSpPr>
        <p:spPr>
          <a:xfrm>
            <a:off x="2637638" y="2730916"/>
            <a:ext cx="3899208" cy="13604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5111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746930" y="1525323"/>
            <a:ext cx="7988508" cy="377163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z="1800" dirty="0">
                <a:solidFill>
                  <a:schemeClr val="tx1"/>
                </a:solidFill>
              </a:rPr>
              <a:t>8. Zoom in toward the circle and  select the circumference of the  circle. A yellow circle appears to  indicate where a pattern would  appear with the current settings,  shown to the right. Change the  </a:t>
            </a:r>
            <a:r>
              <a:rPr lang="en-US" sz="1800" b="1" dirty="0">
                <a:solidFill>
                  <a:schemeClr val="tx1"/>
                </a:solidFill>
              </a:rPr>
              <a:t>D1 spacing </a:t>
            </a:r>
            <a:r>
              <a:rPr lang="en-US" sz="1800" dirty="0">
                <a:solidFill>
                  <a:schemeClr val="tx1"/>
                </a:solidFill>
              </a:rPr>
              <a:t>setting to </a:t>
            </a:r>
            <a:r>
              <a:rPr lang="en-US" sz="1800" b="1" dirty="0">
                <a:solidFill>
                  <a:schemeClr val="tx1"/>
                </a:solidFill>
              </a:rPr>
              <a:t>1.48 inches</a:t>
            </a:r>
            <a:r>
              <a:rPr lang="en-US" sz="1800" dirty="0">
                <a:solidFill>
                  <a:schemeClr val="tx1"/>
                </a:solidFill>
              </a:rPr>
              <a:t>  and the </a:t>
            </a:r>
            <a:r>
              <a:rPr lang="en-US" sz="1800" b="1" dirty="0">
                <a:solidFill>
                  <a:schemeClr val="tx1"/>
                </a:solidFill>
              </a:rPr>
              <a:t>number of instances </a:t>
            </a:r>
            <a:r>
              <a:rPr lang="en-US" sz="1800" dirty="0">
                <a:solidFill>
                  <a:schemeClr val="tx1"/>
                </a:solidFill>
              </a:rPr>
              <a:t>to </a:t>
            </a:r>
            <a:r>
              <a:rPr lang="en-US" sz="1800" b="1" dirty="0">
                <a:solidFill>
                  <a:schemeClr val="tx1"/>
                </a:solidFill>
              </a:rPr>
              <a:t>6</a:t>
            </a:r>
            <a:r>
              <a:rPr lang="en-US" sz="1800" dirty="0">
                <a:solidFill>
                  <a:schemeClr val="tx1"/>
                </a:solidFill>
              </a:rPr>
              <a:t>. Make sure </a:t>
            </a:r>
            <a:r>
              <a:rPr lang="en-US" sz="1800" b="1" dirty="0">
                <a:solidFill>
                  <a:schemeClr val="tx1"/>
                </a:solidFill>
              </a:rPr>
              <a:t>Dimension X  spacing </a:t>
            </a:r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b="1" dirty="0">
                <a:solidFill>
                  <a:schemeClr val="tx1"/>
                </a:solidFill>
              </a:rPr>
              <a:t>Display instance  count </a:t>
            </a:r>
            <a:r>
              <a:rPr lang="en-US" sz="1800" dirty="0">
                <a:solidFill>
                  <a:schemeClr val="tx1"/>
                </a:solidFill>
              </a:rPr>
              <a:t>are </a:t>
            </a:r>
            <a:r>
              <a:rPr lang="en-US" sz="1800" b="1" dirty="0">
                <a:solidFill>
                  <a:schemeClr val="tx1"/>
                </a:solidFill>
              </a:rPr>
              <a:t>unchecked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046" y="877460"/>
            <a:ext cx="8296392" cy="952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Procedure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903036" y="2294392"/>
            <a:ext cx="6278137" cy="37716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7"/>
          <p:cNvSpPr/>
          <p:nvPr/>
        </p:nvSpPr>
        <p:spPr>
          <a:xfrm>
            <a:off x="2437212" y="3055434"/>
            <a:ext cx="4298124" cy="256699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2478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746930" y="1525323"/>
            <a:ext cx="3189450" cy="377163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9. If the pattern appears  to extend off the  right, like shown in  the image to the right,  select the </a:t>
            </a:r>
            <a:r>
              <a:rPr lang="en-US" sz="2000" b="1" dirty="0">
                <a:solidFill>
                  <a:schemeClr val="tx1"/>
                </a:solidFill>
              </a:rPr>
              <a:t>Reverse  Direction</a:t>
            </a:r>
            <a:r>
              <a:rPr lang="en-US" sz="2000" dirty="0">
                <a:solidFill>
                  <a:schemeClr val="tx1"/>
                </a:solidFill>
              </a:rPr>
              <a:t> icon in the  </a:t>
            </a:r>
            <a:r>
              <a:rPr lang="en-US" sz="2000" b="1" dirty="0">
                <a:solidFill>
                  <a:schemeClr val="tx1"/>
                </a:solidFill>
              </a:rPr>
              <a:t>Linear Pattern </a:t>
            </a:r>
            <a:r>
              <a:rPr lang="en-US" sz="2000" dirty="0">
                <a:solidFill>
                  <a:schemeClr val="tx1"/>
                </a:solidFill>
              </a:rPr>
              <a:t>panel.</a:t>
            </a:r>
          </a:p>
          <a:p>
            <a:r>
              <a:rPr lang="en-US" sz="2000" dirty="0">
                <a:solidFill>
                  <a:schemeClr val="tx1"/>
                </a:solidFill>
              </a:rPr>
              <a:t>10. Once the pattern extends in the  correct direction, select the </a:t>
            </a:r>
            <a:r>
              <a:rPr lang="en-US" sz="2000" b="1" dirty="0">
                <a:solidFill>
                  <a:schemeClr val="tx1"/>
                </a:solidFill>
              </a:rPr>
              <a:t>green  checkmark</a:t>
            </a:r>
            <a:r>
              <a:rPr lang="en-US" sz="2000" dirty="0">
                <a:solidFill>
                  <a:schemeClr val="tx1"/>
                </a:solidFill>
              </a:rPr>
              <a:t> or hit </a:t>
            </a:r>
            <a:r>
              <a:rPr lang="en-US" sz="2000" b="1" dirty="0">
                <a:solidFill>
                  <a:schemeClr val="tx1"/>
                </a:solidFill>
              </a:rPr>
              <a:t>Enter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046" y="877460"/>
            <a:ext cx="8296392" cy="952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Procedure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903036" y="2294392"/>
            <a:ext cx="6278137" cy="37716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6"/>
          <p:cNvSpPr/>
          <p:nvPr/>
        </p:nvSpPr>
        <p:spPr>
          <a:xfrm>
            <a:off x="4244264" y="1525323"/>
            <a:ext cx="4206240" cy="1636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/>
          <p:cNvSpPr/>
          <p:nvPr/>
        </p:nvSpPr>
        <p:spPr>
          <a:xfrm>
            <a:off x="4726186" y="3157728"/>
            <a:ext cx="3419855" cy="25572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385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046" y="877460"/>
            <a:ext cx="8296392" cy="952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Procedure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903036" y="2294392"/>
            <a:ext cx="6278137" cy="37716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8"/>
          <p:cNvSpPr/>
          <p:nvPr/>
        </p:nvSpPr>
        <p:spPr>
          <a:xfrm>
            <a:off x="1616927" y="1828009"/>
            <a:ext cx="7118511" cy="3337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2120592" y="1701692"/>
            <a:ext cx="2691164" cy="135733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bject 4"/>
          <p:cNvSpPr txBox="1"/>
          <p:nvPr/>
        </p:nvSpPr>
        <p:spPr>
          <a:xfrm>
            <a:off x="223024" y="1595162"/>
            <a:ext cx="4588731" cy="3863237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spcBef>
                <a:spcPts val="105"/>
              </a:spcBef>
            </a:pPr>
            <a:r>
              <a:rPr lang="en-US" dirty="0">
                <a:latin typeface="+mj-lt"/>
                <a:cs typeface="Times New Roman"/>
              </a:rPr>
              <a:t>11. Create another circle and repeated pattern on the opposite side of the part, as shown in the image to the right. Note the </a:t>
            </a:r>
            <a:r>
              <a:rPr lang="en-US" b="1" dirty="0">
                <a:latin typeface="+mj-lt"/>
                <a:cs typeface="Times New Roman"/>
              </a:rPr>
              <a:t>Linear Pattern </a:t>
            </a:r>
            <a:r>
              <a:rPr lang="en-US" dirty="0">
                <a:latin typeface="+mj-lt"/>
                <a:cs typeface="Times New Roman"/>
              </a:rPr>
              <a:t>symbol that appears on each circle.</a:t>
            </a:r>
          </a:p>
          <a:p>
            <a:pPr marL="12700">
              <a:spcBef>
                <a:spcPts val="105"/>
              </a:spcBef>
            </a:pPr>
            <a:endParaRPr lang="en-US" dirty="0">
              <a:latin typeface="+mj-lt"/>
              <a:cs typeface="Times New Roman"/>
            </a:endParaRPr>
          </a:p>
          <a:p>
            <a:pPr marL="12700">
              <a:spcBef>
                <a:spcPts val="105"/>
              </a:spcBef>
            </a:pPr>
            <a:endParaRPr lang="en-US" dirty="0">
              <a:latin typeface="+mj-lt"/>
              <a:cs typeface="Times New Roman"/>
            </a:endParaRPr>
          </a:p>
          <a:p>
            <a:pPr marL="12700">
              <a:spcBef>
                <a:spcPts val="105"/>
              </a:spcBef>
            </a:pPr>
            <a:endParaRPr lang="en-US" dirty="0">
              <a:latin typeface="+mj-lt"/>
              <a:cs typeface="Times New Roman"/>
            </a:endParaRPr>
          </a:p>
          <a:p>
            <a:pPr marL="12700">
              <a:spcBef>
                <a:spcPts val="105"/>
              </a:spcBef>
            </a:pPr>
            <a:endParaRPr lang="en-US" dirty="0">
              <a:latin typeface="+mj-lt"/>
              <a:cs typeface="Times New Roman"/>
            </a:endParaRPr>
          </a:p>
          <a:p>
            <a:pPr marL="12700">
              <a:spcBef>
                <a:spcPts val="105"/>
              </a:spcBef>
            </a:pPr>
            <a:r>
              <a:rPr lang="en-US" sz="1400" b="1" dirty="0">
                <a:latin typeface="+mj-lt"/>
                <a:cs typeface="Times New Roman"/>
              </a:rPr>
              <a:t>Note that the expanded Feature Manager Design Tree will indicate that the sketch just completed is not FULLY DEFINED. For Linear Sketch Pattern even performing the  Display Delete Relations / Fully Define may not remedy this SolidWorks situation. Thus, it is acceptable to leave the sketch Under Defined.</a:t>
            </a:r>
            <a:endParaRPr sz="1400" b="1" dirty="0">
              <a:latin typeface="+mj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024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746930" y="1525323"/>
            <a:ext cx="7750299" cy="377163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z="1800" dirty="0">
                <a:solidFill>
                  <a:schemeClr val="tx1"/>
                </a:solidFill>
              </a:rPr>
              <a:t>12. Exit the sketch. The part should now look like the image shown below.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046" y="877460"/>
            <a:ext cx="8296392" cy="952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Procedure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903036" y="2294392"/>
            <a:ext cx="6278137" cy="37716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4"/>
          <p:cNvSpPr/>
          <p:nvPr/>
        </p:nvSpPr>
        <p:spPr>
          <a:xfrm>
            <a:off x="2256637" y="1962615"/>
            <a:ext cx="4661209" cy="3479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2611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746928" y="1525323"/>
            <a:ext cx="7988510" cy="3771636"/>
          </a:xfrm>
        </p:spPr>
        <p:txBody>
          <a:bodyPr lIns="91440" tIns="45720" rIns="91440" bIns="45720" anchor="t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  <a:cs typeface="Arial"/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accent4"/>
                </a:solidFill>
              </a:rPr>
              <a:t>A revised engine frame part submitted using standard submission practices for parts.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046" y="877460"/>
            <a:ext cx="8296392" cy="952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Deliverables: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903036" y="2294392"/>
            <a:ext cx="6278137" cy="37716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327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472442" y="1525323"/>
            <a:ext cx="5036260" cy="3771636"/>
          </a:xfrm>
        </p:spPr>
        <p:txBody>
          <a:bodyPr lIns="91440" tIns="45720" rIns="91440" bIns="4572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Pur</a:t>
            </a:r>
            <a:r>
              <a:rPr lang="en-US" sz="2000" dirty="0">
                <a:solidFill>
                  <a:srgbClr val="C00000"/>
                </a:solidFill>
              </a:rPr>
              <a:t>pos</a:t>
            </a:r>
            <a:r>
              <a:rPr lang="en-US" sz="2000" dirty="0"/>
              <a:t>e: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Modify an existing part in SolidWorks.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Description: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Follow the SolidWorks tutorial to create the part to the right.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highlight>
                <a:srgbClr val="FFFF00"/>
              </a:highlight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000" dirty="0"/>
              <a:t>Deliverables: </a:t>
            </a:r>
            <a:r>
              <a:rPr lang="en-US" sz="2000" dirty="0">
                <a:solidFill>
                  <a:schemeClr val="accent4"/>
                </a:solidFill>
                <a:ea typeface="+mn-lt"/>
                <a:cs typeface="+mn-lt"/>
              </a:rPr>
              <a:t>A revised engine frame part submitted using standard submission practices for parts.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046" y="877460"/>
            <a:ext cx="8296392" cy="647863"/>
          </a:xfrm>
          <a:prstGeom prst="rect">
            <a:avLst/>
          </a:prstGeom>
        </p:spPr>
        <p:txBody>
          <a:bodyPr/>
          <a:lstStyle/>
          <a:p>
            <a:r>
              <a:rPr lang="en-US" sz="2800" dirty="0"/>
              <a:t>Part to be created: Engine Frame Mounting Holes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6" name="object 5"/>
          <p:cNvSpPr/>
          <p:nvPr/>
        </p:nvSpPr>
        <p:spPr>
          <a:xfrm>
            <a:off x="5943600" y="2408663"/>
            <a:ext cx="2791838" cy="18909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16793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/>
        <p:txBody>
          <a:bodyPr lIns="91440" tIns="45720" rIns="91440" bIns="45720" anchor="t">
            <a:noAutofit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>
                <a:solidFill>
                  <a:srgbClr val="C00000"/>
                </a:solidFill>
              </a:rPr>
              <a:t>Creating linear repeated patterns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>
                <a:solidFill>
                  <a:srgbClr val="C00000"/>
                </a:solidFill>
              </a:rPr>
              <a:t>Changing dimension precision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>
                <a:solidFill>
                  <a:srgbClr val="C00000"/>
                </a:solidFill>
              </a:rPr>
              <a:t>Editing text sketches</a:t>
            </a:r>
            <a:endParaRPr lang="en-US" dirty="0">
              <a:solidFill>
                <a:srgbClr val="C00000"/>
              </a:solidFill>
              <a:cs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9046" y="877460"/>
            <a:ext cx="8296392" cy="9525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SolidWorks Skills Developed:</a:t>
            </a:r>
          </a:p>
        </p:txBody>
      </p:sp>
    </p:spTree>
    <p:extLst>
      <p:ext uri="{BB962C8B-B14F-4D97-AF65-F5344CB8AC3E}">
        <p14:creationId xmlns:p14="http://schemas.microsoft.com/office/powerpoint/2010/main" val="177858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0697" y="1594924"/>
            <a:ext cx="8229600" cy="3771636"/>
          </a:xfrm>
        </p:spPr>
        <p:txBody>
          <a:bodyPr>
            <a:noAutofit/>
          </a:bodyPr>
          <a:lstStyle/>
          <a:p>
            <a:pPr lvl="1"/>
            <a:r>
              <a:rPr lang="en-US" dirty="0">
                <a:solidFill>
                  <a:schemeClr val="tx1"/>
                </a:solidFill>
              </a:rPr>
              <a:t>The sketch of the engine frame base is edited to include a circular hole. This hole is then repeated across  the base. This is done for both sides of the base of the engine frame.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9046" y="877460"/>
            <a:ext cx="8296392" cy="9525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4558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57200" y="228866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defPPr>
              <a:defRPr lang="en-US"/>
            </a:defPPr>
            <a:lvl1pPr>
              <a:spcBef>
                <a:spcPct val="0"/>
              </a:spcBef>
              <a:buNone/>
              <a:defRPr sz="36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60697" y="1602657"/>
            <a:ext cx="8229600" cy="3771636"/>
          </a:xfrm>
        </p:spPr>
        <p:txBody>
          <a:bodyPr>
            <a:noAutofit/>
          </a:bodyPr>
          <a:lstStyle/>
          <a:p>
            <a:pPr lvl="1" algn="ctr"/>
            <a:r>
              <a:rPr lang="en-US" dirty="0">
                <a:solidFill>
                  <a:schemeClr val="tx1"/>
                </a:solidFill>
              </a:rPr>
              <a:t>This tutorial was designed using a desktop version of SolidWorks. It’s </a:t>
            </a:r>
            <a:r>
              <a:rPr lang="en-US" b="1" dirty="0">
                <a:solidFill>
                  <a:srgbClr val="FF0000"/>
                </a:solidFill>
              </a:rPr>
              <a:t>highly recommended </a:t>
            </a:r>
            <a:r>
              <a:rPr lang="en-US" dirty="0">
                <a:solidFill>
                  <a:schemeClr val="tx1"/>
                </a:solidFill>
              </a:rPr>
              <a:t>that you attempt this tutorial on </a:t>
            </a:r>
            <a:r>
              <a:rPr lang="en-US" b="1" dirty="0">
                <a:solidFill>
                  <a:srgbClr val="FF0000"/>
                </a:solidFill>
              </a:rPr>
              <a:t>a desktop computer in Hitchcock Hall</a:t>
            </a:r>
            <a:r>
              <a:rPr lang="en-US" dirty="0">
                <a:solidFill>
                  <a:schemeClr val="tx1"/>
                </a:solidFill>
              </a:rPr>
              <a:t>. The </a:t>
            </a:r>
            <a:r>
              <a:rPr lang="en-US" b="1" dirty="0">
                <a:solidFill>
                  <a:srgbClr val="FF0000"/>
                </a:solidFill>
              </a:rPr>
              <a:t>First Year Computer Lab, located in HI 316</a:t>
            </a:r>
            <a:r>
              <a:rPr lang="en-US" dirty="0">
                <a:solidFill>
                  <a:schemeClr val="tx1"/>
                </a:solidFill>
              </a:rPr>
              <a:t>, is an excellent location to complete this tutorial. If you wish to use SolidWorks on a personal laptop, please keep in mind that </a:t>
            </a:r>
            <a:r>
              <a:rPr lang="en-US" b="1" dirty="0">
                <a:solidFill>
                  <a:srgbClr val="FF0000"/>
                </a:solidFill>
              </a:rPr>
              <a:t>there may be small discrepancies </a:t>
            </a:r>
            <a:r>
              <a:rPr lang="en-US" dirty="0">
                <a:solidFill>
                  <a:schemeClr val="tx1"/>
                </a:solidFill>
              </a:rPr>
              <a:t>between what you will see on your laptop and what you see on the slides. Lastly, if you’re going to use your laptop, please, please, please </a:t>
            </a:r>
            <a:r>
              <a:rPr lang="en-US" b="1" dirty="0">
                <a:solidFill>
                  <a:srgbClr val="FF0000"/>
                </a:solidFill>
              </a:rPr>
              <a:t>use a mouse </a:t>
            </a:r>
            <a:r>
              <a:rPr lang="en-US" dirty="0">
                <a:solidFill>
                  <a:schemeClr val="tx1"/>
                </a:solidFill>
              </a:rPr>
              <a:t>and not your laptop’s trackpad.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9046" y="877460"/>
            <a:ext cx="8296392" cy="9525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Disclaimer</a:t>
            </a:r>
          </a:p>
        </p:txBody>
      </p:sp>
    </p:spTree>
    <p:extLst>
      <p:ext uri="{BB962C8B-B14F-4D97-AF65-F5344CB8AC3E}">
        <p14:creationId xmlns:p14="http://schemas.microsoft.com/office/powerpoint/2010/main" val="3483815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1" y="1603381"/>
            <a:ext cx="8820614" cy="3771636"/>
          </a:xfrm>
        </p:spPr>
        <p:txBody>
          <a:bodyPr lIns="91440" tIns="45720" rIns="91440" bIns="45720" anchor="t"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584200" indent="-457200"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+mj-lt"/>
                <a:cs typeface="Times New Roman"/>
              </a:rPr>
              <a:t>Open the </a:t>
            </a:r>
            <a:r>
              <a:rPr lang="en-US" sz="2400" dirty="0" err="1">
                <a:solidFill>
                  <a:schemeClr val="tx1"/>
                </a:solidFill>
                <a:latin typeface="+mj-lt"/>
                <a:cs typeface="Times New Roman"/>
              </a:rPr>
              <a:t>Engine_Frame</a:t>
            </a:r>
            <a:r>
              <a:rPr lang="en-US" sz="2400" dirty="0">
                <a:solidFill>
                  <a:schemeClr val="tx1"/>
                </a:solidFill>
                <a:latin typeface="+mj-lt"/>
                <a:cs typeface="Times New Roman"/>
              </a:rPr>
              <a:t> part that you created for preparation for Graphics 02.</a:t>
            </a:r>
          </a:p>
          <a:p>
            <a:pPr marL="127000"/>
            <a:r>
              <a:rPr lang="en-US" sz="2400" dirty="0">
                <a:solidFill>
                  <a:schemeClr val="tx1"/>
                </a:solidFill>
                <a:latin typeface="+mj-lt"/>
                <a:cs typeface="Times New Roman"/>
              </a:rPr>
              <a:t>2. Rotate the part so that the bottom is visible, as in the image below.</a:t>
            </a:r>
          </a:p>
          <a:p>
            <a:pPr marL="584200" indent="-457200">
              <a:buAutoNum type="arabicPeriod"/>
            </a:pPr>
            <a:endParaRPr lang="en-US" sz="2400" dirty="0">
              <a:solidFill>
                <a:schemeClr val="tx1"/>
              </a:solidFill>
              <a:latin typeface="+mj-lt"/>
              <a:cs typeface="Times New Roman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046" y="877460"/>
            <a:ext cx="8296392" cy="952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Procedure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903036" y="2294392"/>
            <a:ext cx="6278137" cy="37716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0" name="object 8"/>
          <p:cNvSpPr/>
          <p:nvPr/>
        </p:nvSpPr>
        <p:spPr>
          <a:xfrm>
            <a:off x="2997602" y="2857484"/>
            <a:ext cx="4509880" cy="27515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80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592988" y="1554898"/>
            <a:ext cx="4781900" cy="377163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z="2400" dirty="0">
                <a:solidFill>
                  <a:schemeClr val="tx1"/>
                </a:solidFill>
              </a:rPr>
              <a:t>3. In the </a:t>
            </a:r>
            <a:r>
              <a:rPr lang="en-US" sz="2400" b="1" dirty="0">
                <a:solidFill>
                  <a:schemeClr val="tx1"/>
                </a:solidFill>
              </a:rPr>
              <a:t>Feature Manager Design Tree</a:t>
            </a:r>
            <a:r>
              <a:rPr lang="en-US" sz="2400" dirty="0">
                <a:solidFill>
                  <a:schemeClr val="tx1"/>
                </a:solidFill>
              </a:rPr>
              <a:t>, click the drop-down arrow next to </a:t>
            </a:r>
            <a:r>
              <a:rPr lang="en-US" sz="2400" b="1" dirty="0">
                <a:solidFill>
                  <a:schemeClr val="tx1"/>
                </a:solidFill>
              </a:rPr>
              <a:t>Boss-Extrude2</a:t>
            </a:r>
            <a:r>
              <a:rPr lang="en-US" sz="2400" dirty="0">
                <a:solidFill>
                  <a:schemeClr val="tx1"/>
                </a:solidFill>
              </a:rPr>
              <a:t>. Right-click on </a:t>
            </a:r>
            <a:r>
              <a:rPr lang="en-US" sz="2400" b="1" dirty="0">
                <a:solidFill>
                  <a:schemeClr val="tx1"/>
                </a:solidFill>
              </a:rPr>
              <a:t>Sketch3</a:t>
            </a:r>
            <a:r>
              <a:rPr lang="en-US" sz="2400" dirty="0">
                <a:solidFill>
                  <a:schemeClr val="tx1"/>
                </a:solidFill>
              </a:rPr>
              <a:t> or whichever sketch contains the bottom extrusion and select the </a:t>
            </a:r>
            <a:r>
              <a:rPr lang="en-US" sz="2400" b="1" dirty="0">
                <a:solidFill>
                  <a:schemeClr val="tx1"/>
                </a:solidFill>
              </a:rPr>
              <a:t>Edit Sketch </a:t>
            </a:r>
            <a:r>
              <a:rPr lang="en-US" sz="2400" dirty="0">
                <a:solidFill>
                  <a:schemeClr val="tx1"/>
                </a:solidFill>
              </a:rPr>
              <a:t>icon, which appears as a pencil and blue line.</a:t>
            </a:r>
          </a:p>
          <a:p>
            <a:pPr lvl="0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046" y="877460"/>
            <a:ext cx="8296392" cy="952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Procedure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903036" y="2294392"/>
            <a:ext cx="6278137" cy="37716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57427" y="2003938"/>
            <a:ext cx="2414015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4394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579662" y="1525323"/>
            <a:ext cx="3791616" cy="377163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z="2000" dirty="0">
                <a:solidFill>
                  <a:schemeClr val="tx1"/>
                </a:solidFill>
              </a:rPr>
              <a:t>4. Use the </a:t>
            </a:r>
            <a:r>
              <a:rPr lang="en-US" sz="2000" b="1" dirty="0">
                <a:solidFill>
                  <a:schemeClr val="tx1"/>
                </a:solidFill>
              </a:rPr>
              <a:t>Normal To</a:t>
            </a:r>
            <a:r>
              <a:rPr lang="en-US" sz="2000" dirty="0">
                <a:solidFill>
                  <a:schemeClr val="tx1"/>
                </a:solidFill>
              </a:rPr>
              <a:t> icon in the </a:t>
            </a:r>
            <a:r>
              <a:rPr lang="en-US" sz="2000" b="1" dirty="0">
                <a:solidFill>
                  <a:schemeClr val="tx1"/>
                </a:solidFill>
              </a:rPr>
              <a:t>View Orientation</a:t>
            </a:r>
            <a:r>
              <a:rPr lang="en-US" sz="2000" dirty="0">
                <a:solidFill>
                  <a:schemeClr val="tx1"/>
                </a:solidFill>
              </a:rPr>
              <a:t> mode to look at the sketch.</a:t>
            </a:r>
          </a:p>
          <a:p>
            <a:pPr lvl="0"/>
            <a:endParaRPr lang="en-US" sz="2000" dirty="0">
              <a:solidFill>
                <a:schemeClr val="tx1"/>
              </a:solidFill>
            </a:endParaRPr>
          </a:p>
          <a:p>
            <a:pPr lvl="0"/>
            <a:r>
              <a:rPr lang="en-US" sz="2000" dirty="0">
                <a:solidFill>
                  <a:schemeClr val="tx1"/>
                </a:solidFill>
              </a:rPr>
              <a:t>5. Draw a circle and apply the dimensions shown in the image to the right. Make sure to dimension from the center of the circle to the sides of the rectangle.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046" y="877460"/>
            <a:ext cx="8296392" cy="952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Procedure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903036" y="2294392"/>
            <a:ext cx="6278137" cy="37716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object 10"/>
          <p:cNvSpPr/>
          <p:nvPr/>
        </p:nvSpPr>
        <p:spPr>
          <a:xfrm>
            <a:off x="4232924" y="1659137"/>
            <a:ext cx="4808137" cy="32424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4232924" y="1659137"/>
            <a:ext cx="1058330" cy="290171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05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3"/>
          </p:nvPr>
        </p:nvSpPr>
        <p:spPr>
          <a:xfrm>
            <a:off x="746930" y="1525323"/>
            <a:ext cx="3958885" cy="3771636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z="2000" dirty="0">
                <a:solidFill>
                  <a:schemeClr val="tx1"/>
                </a:solidFill>
              </a:rPr>
              <a:t>6. As an extra note, the  number of decimal places  in a dimension can be  changed by clicking on  the </a:t>
            </a:r>
            <a:r>
              <a:rPr lang="en-US" sz="2000" b="1" dirty="0">
                <a:solidFill>
                  <a:schemeClr val="tx1"/>
                </a:solidFill>
              </a:rPr>
              <a:t>Options Icon </a:t>
            </a:r>
            <a:r>
              <a:rPr lang="en-US" sz="2000" dirty="0">
                <a:solidFill>
                  <a:schemeClr val="tx1"/>
                </a:solidFill>
              </a:rPr>
              <a:t>in the  toolbar. Then, click on  the </a:t>
            </a:r>
            <a:r>
              <a:rPr lang="en-US" sz="2000" b="1" dirty="0">
                <a:solidFill>
                  <a:schemeClr val="tx1"/>
                </a:solidFill>
              </a:rPr>
              <a:t>Document  Properties</a:t>
            </a:r>
            <a:r>
              <a:rPr lang="en-US" sz="2000" dirty="0">
                <a:solidFill>
                  <a:schemeClr val="tx1"/>
                </a:solidFill>
              </a:rPr>
              <a:t> tab and click  on </a:t>
            </a:r>
            <a:r>
              <a:rPr lang="en-US" sz="2000" b="1" dirty="0">
                <a:solidFill>
                  <a:schemeClr val="tx1"/>
                </a:solidFill>
              </a:rPr>
              <a:t>Dimensions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b="1" dirty="0">
                <a:solidFill>
                  <a:schemeClr val="tx1"/>
                </a:solidFill>
              </a:rPr>
              <a:t>Primary  Precision </a:t>
            </a:r>
            <a:r>
              <a:rPr lang="en-US" sz="2000" dirty="0">
                <a:solidFill>
                  <a:schemeClr val="tx1"/>
                </a:solidFill>
              </a:rPr>
              <a:t>changes the  number of visible  numbers after the decimal  point. Change the  precision to 4 decimal  places. Then, click </a:t>
            </a:r>
            <a:r>
              <a:rPr lang="en-US" sz="2000" b="1" dirty="0">
                <a:solidFill>
                  <a:schemeClr val="tx1"/>
                </a:solidFill>
              </a:rPr>
              <a:t>OK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9046" y="877460"/>
            <a:ext cx="8296392" cy="9525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Procedure</a:t>
            </a:r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2903036" y="2294392"/>
            <a:ext cx="6278137" cy="377163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object 5"/>
          <p:cNvSpPr/>
          <p:nvPr/>
        </p:nvSpPr>
        <p:spPr>
          <a:xfrm>
            <a:off x="4838813" y="1689012"/>
            <a:ext cx="3950207" cy="344425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6227292"/>
      </p:ext>
    </p:extLst>
  </p:cSld>
  <p:clrMapOvr>
    <a:masterClrMapping/>
  </p:clrMapOvr>
</p:sld>
</file>

<file path=ppt/theme/theme1.xml><?xml version="1.0" encoding="utf-8"?>
<a:theme xmlns:a="http://schemas.openxmlformats.org/drawingml/2006/main" name="New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" id="{887C9219-6C1A-4EAB-878D-B3DDF9DFC6F4}" vid="{C616FD91-9343-4A4F-885D-BB2499B11197}"/>
    </a:ext>
  </a:extLst>
</a:theme>
</file>

<file path=ppt/theme/theme2.xml><?xml version="1.0" encoding="utf-8"?>
<a:theme xmlns:a="http://schemas.openxmlformats.org/drawingml/2006/main" name="Content Slid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lass 01.pptx" id="{03BA50F6-4E31-4F68-8B70-58BFFA567D2B}" vid="{B1BBC412-0824-4FAB-ADF4-17B2F5CAEBEC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lass 01.pptx" id="{03BA50F6-4E31-4F68-8B70-58BFFA567D2B}" vid="{9BD02163-96E6-474A-A4D2-6BB13A8D1810}"/>
    </a:ext>
  </a:extLst>
</a:theme>
</file>

<file path=ppt/theme/theme4.xml><?xml version="1.0" encoding="utf-8"?>
<a:theme xmlns:a="http://schemas.openxmlformats.org/drawingml/2006/main" name="FEH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lass 01.pptx" id="{03BA50F6-4E31-4F68-8B70-58BFFA567D2B}" vid="{216DA811-04FA-45EB-952C-5CB364862242}"/>
    </a:ext>
  </a:extLst>
</a:theme>
</file>

<file path=ppt/theme/theme5.xml><?xml version="1.0" encoding="utf-8"?>
<a:theme xmlns:a="http://schemas.openxmlformats.org/drawingml/2006/main" name="1_Content Slid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lass 01.pptx" id="{03BA50F6-4E31-4F68-8B70-58BFFA567D2B}" vid="{A51155D5-FDC3-4C70-8287-DAB663E6B00A}"/>
    </a:ext>
  </a:extLst>
</a:theme>
</file>

<file path=ppt/theme/theme6.xml><?xml version="1.0" encoding="utf-8"?>
<a:theme xmlns:a="http://schemas.openxmlformats.org/drawingml/2006/main" name="1_New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ew" id="{887C9219-6C1A-4EAB-878D-B3DDF9DFC6F4}" vid="{C616FD91-9343-4A4F-885D-BB2499B11197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c30f48a2-eeff-415d-9285-106639d6222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7A563FCA3D2545B035119565194B96" ma:contentTypeVersion="12" ma:contentTypeDescription="Create a new document." ma:contentTypeScope="" ma:versionID="c64cbb91725d29aa6b25dea2743486fc">
  <xsd:schema xmlns:xsd="http://www.w3.org/2001/XMLSchema" xmlns:xs="http://www.w3.org/2001/XMLSchema" xmlns:p="http://schemas.microsoft.com/office/2006/metadata/properties" xmlns:ns2="c30f48a2-eeff-415d-9285-106639d62221" xmlns:ns3="81f1d1a0-454d-4351-960b-6397756b8cd7" targetNamespace="http://schemas.microsoft.com/office/2006/metadata/properties" ma:root="true" ma:fieldsID="8cfad55bb13adb2d46832e9d269c5b5d" ns2:_="" ns3:_="">
    <xsd:import namespace="c30f48a2-eeff-415d-9285-106639d62221"/>
    <xsd:import namespace="81f1d1a0-454d-4351-960b-6397756b8c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0f48a2-eeff-415d-9285-106639d622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f1d1a0-454d-4351-960b-6397756b8cd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366CD6-E703-44EE-BCC1-1D42CDD29A0A}">
  <ds:schemaRefs>
    <ds:schemaRef ds:uri="http://schemas.microsoft.com/office/2006/metadata/properties"/>
    <ds:schemaRef ds:uri="http://schemas.microsoft.com/office/infopath/2007/PartnerControls"/>
    <ds:schemaRef ds:uri="c30f48a2-eeff-415d-9285-106639d62221"/>
  </ds:schemaRefs>
</ds:datastoreItem>
</file>

<file path=customXml/itemProps2.xml><?xml version="1.0" encoding="utf-8"?>
<ds:datastoreItem xmlns:ds="http://schemas.openxmlformats.org/officeDocument/2006/customXml" ds:itemID="{683726B7-D5F8-4DBC-87F5-17077161AC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AA4DC3-619A-4213-8DBD-EDA82CBD4D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0f48a2-eeff-415d-9285-106639d62221"/>
    <ds:schemaRef ds:uri="81f1d1a0-454d-4351-960b-6397756b8c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</Template>
  <TotalTime>1596</TotalTime>
  <Words>842</Words>
  <Application>Microsoft Office PowerPoint</Application>
  <PresentationFormat>On-screen Show (16:10)</PresentationFormat>
  <Paragraphs>49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6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New</vt:lpstr>
      <vt:lpstr>Content Slide</vt:lpstr>
      <vt:lpstr>Custom Design</vt:lpstr>
      <vt:lpstr>FEHTheme</vt:lpstr>
      <vt:lpstr>1_Content Slide</vt:lpstr>
      <vt:lpstr>1_New</vt:lpstr>
      <vt:lpstr>ENGR 1182 – Fundamentals of Engineering Graphics Preparation 08 – Engine Frame </vt:lpstr>
      <vt:lpstr>Part to be created: Engine Frame Mounting Holes</vt:lpstr>
      <vt:lpstr>SolidWorks Skills Developed:</vt:lpstr>
      <vt:lpstr>Introduction</vt:lpstr>
      <vt:lpstr>Disclaimer</vt:lpstr>
      <vt:lpstr>Procedure</vt:lpstr>
      <vt:lpstr>Procedure</vt:lpstr>
      <vt:lpstr>Procedure</vt:lpstr>
      <vt:lpstr>Procedure</vt:lpstr>
      <vt:lpstr>Procedure</vt:lpstr>
      <vt:lpstr>Procedure</vt:lpstr>
      <vt:lpstr>Procedure</vt:lpstr>
      <vt:lpstr>Procedure</vt:lpstr>
      <vt:lpstr>Procedure</vt:lpstr>
      <vt:lpstr>Deliverables: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Array Operations</dc:title>
  <dc:creator>Annie Abell</dc:creator>
  <cp:lastModifiedBy>Moore, Lexi</cp:lastModifiedBy>
  <cp:revision>336</cp:revision>
  <dcterms:created xsi:type="dcterms:W3CDTF">2013-09-25T13:42:54Z</dcterms:created>
  <dcterms:modified xsi:type="dcterms:W3CDTF">2022-10-06T14:15:30Z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0x010100237A563FCA3D2545B035119565194B96</vt:lpwstr>
  </property>
  <property fmtid="{D5CDD505-2E9C-101B-9397-08002B2CF9AE}" pid="3" name="xd_Signature">
    <vt:bool>false</vt:bool>
  </property>
  <property fmtid="{D5CDD505-2E9C-101B-9397-08002B2CF9AE}" pid="4" name="xd_ProgID">
    <vt:lpwstr/>
  </property>
  <property fmtid="{D5CDD505-2E9C-101B-9397-08002B2CF9AE}" pid="5" name="TemplateUrl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</Properties>
</file>