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84" r:id="rId5"/>
    <p:sldId id="285" r:id="rId6"/>
    <p:sldId id="286" r:id="rId7"/>
    <p:sldId id="275" r:id="rId8"/>
    <p:sldId id="287" r:id="rId9"/>
    <p:sldId id="283" r:id="rId10"/>
    <p:sldId id="281" r:id="rId11"/>
    <p:sldId id="280" r:id="rId12"/>
    <p:sldId id="277" r:id="rId13"/>
    <p:sldId id="288" r:id="rId14"/>
    <p:sldId id="28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/>
    <p:restoredTop sz="87965" autoAdjust="0"/>
  </p:normalViewPr>
  <p:slideViewPr>
    <p:cSldViewPr snapToGrid="0">
      <p:cViewPr varScale="1">
        <p:scale>
          <a:sx n="72" d="100"/>
          <a:sy n="72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en.cppreference.com</a:t>
            </a:r>
            <a:r>
              <a:rPr lang="en-US" dirty="0"/>
              <a:t>/w/c/language/scope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/questions/4239834/global-variables-in-c-are-static-or-not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</a:t>
            </a:r>
            <a:r>
              <a:rPr lang="en-US" dirty="0" err="1"/>
              <a:t>storage_duration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Variable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2F7F-F32D-8E4D-95A9-5C7F29A7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 – if /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F39D-DE4B-0043-ADF3-783388D4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1683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Both if &amp; switch statement may include </a:t>
            </a:r>
            <a:r>
              <a:rPr lang="en-US" sz="2400" dirty="0">
                <a:solidFill>
                  <a:srgbClr val="00B050"/>
                </a:solidFill>
              </a:rPr>
              <a:t>compound statement</a:t>
            </a:r>
            <a:r>
              <a:rPr lang="en-US" sz="2400" dirty="0"/>
              <a:t> (a sequence of statements &amp; declarations </a:t>
            </a:r>
            <a:r>
              <a:rPr lang="en-US" sz="2400" dirty="0">
                <a:solidFill>
                  <a:srgbClr val="00B050"/>
                </a:solidFill>
              </a:rPr>
              <a:t>encapsuled by {}</a:t>
            </a:r>
            <a:r>
              <a:rPr lang="en-US" sz="2400" dirty="0"/>
              <a:t>)</a:t>
            </a:r>
          </a:p>
          <a:p>
            <a:r>
              <a:rPr lang="en-US" sz="2400" dirty="0"/>
              <a:t>they naturally induce the associated block scopes</a:t>
            </a:r>
          </a:p>
          <a:p>
            <a:r>
              <a:rPr lang="en-US" sz="2400" dirty="0"/>
              <a:t>while, do-while statement also have similar block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EED75-DDDF-A342-8066-42F815FB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30" y="1879387"/>
            <a:ext cx="3478711" cy="36627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835D5-AB4F-944B-B520-EE1C58E23162}"/>
              </a:ext>
            </a:extLst>
          </p:cNvPr>
          <p:cNvGrpSpPr/>
          <p:nvPr/>
        </p:nvGrpSpPr>
        <p:grpSpPr>
          <a:xfrm>
            <a:off x="7707042" y="1879387"/>
            <a:ext cx="4132861" cy="4351338"/>
            <a:chOff x="7707042" y="1879387"/>
            <a:chExt cx="4132861" cy="43513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5126EC-DE94-7B4E-A7D6-026013F0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7042" y="1879387"/>
              <a:ext cx="4132861" cy="4351338"/>
            </a:xfrm>
            <a:prstGeom prst="rect">
              <a:avLst/>
            </a:prstGeom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E7F0D68-B6D6-D54B-A0F7-0C79C97275F4}"/>
                </a:ext>
              </a:extLst>
            </p:cNvPr>
            <p:cNvSpPr/>
            <p:nvPr/>
          </p:nvSpPr>
          <p:spPr>
            <a:xfrm rot="10800000">
              <a:off x="9933053" y="3351612"/>
              <a:ext cx="323386" cy="446720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4445D-6DDD-6C48-B9F9-5AECD14D5353}"/>
                </a:ext>
              </a:extLst>
            </p:cNvPr>
            <p:cNvSpPr txBox="1"/>
            <p:nvPr/>
          </p:nvSpPr>
          <p:spPr>
            <a:xfrm>
              <a:off x="10256439" y="3351611"/>
              <a:ext cx="158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y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1A68204E-CE10-4A49-B8EE-2B3832EC3CCA}"/>
                </a:ext>
              </a:extLst>
            </p:cNvPr>
            <p:cNvSpPr/>
            <p:nvPr/>
          </p:nvSpPr>
          <p:spPr>
            <a:xfrm rot="10800000">
              <a:off x="9929337" y="4016967"/>
              <a:ext cx="323386" cy="446720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A795C5-8DB0-BB4D-B052-4A0C6D3BCDB0}"/>
                </a:ext>
              </a:extLst>
            </p:cNvPr>
            <p:cNvSpPr txBox="1"/>
            <p:nvPr/>
          </p:nvSpPr>
          <p:spPr>
            <a:xfrm>
              <a:off x="10252723" y="4016966"/>
              <a:ext cx="158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z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386559A-8E1D-8547-83B9-ED32A879001A}"/>
                </a:ext>
              </a:extLst>
            </p:cNvPr>
            <p:cNvSpPr/>
            <p:nvPr/>
          </p:nvSpPr>
          <p:spPr>
            <a:xfrm rot="10800000">
              <a:off x="9925621" y="4715774"/>
              <a:ext cx="323386" cy="446720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35909F-C023-EC4B-A470-06221B06625E}"/>
                </a:ext>
              </a:extLst>
            </p:cNvPr>
            <p:cNvSpPr txBox="1"/>
            <p:nvPr/>
          </p:nvSpPr>
          <p:spPr>
            <a:xfrm>
              <a:off x="10249007" y="4715773"/>
              <a:ext cx="158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6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CCC5-0B92-C445-BB14-F747CB85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 – 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A785-CDE5-974B-A3BF-AEA81852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(</a:t>
            </a:r>
            <a:r>
              <a:rPr lang="en-US" sz="2000" dirty="0" err="1"/>
              <a:t>init</a:t>
            </a:r>
            <a:r>
              <a:rPr lang="en-US" sz="2000" dirty="0"/>
              <a:t>-clause (optional) 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cond</a:t>
            </a:r>
            <a:r>
              <a:rPr lang="en-US" sz="2000" dirty="0">
                <a:solidFill>
                  <a:srgbClr val="00B050"/>
                </a:solidFill>
              </a:rPr>
              <a:t>-expression (optional)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iteration-expression (optional)) statement</a:t>
            </a:r>
          </a:p>
          <a:p>
            <a:r>
              <a:rPr lang="en-US" sz="2000" dirty="0"/>
              <a:t>If the </a:t>
            </a:r>
            <a:r>
              <a:rPr lang="en-US" sz="2000" dirty="0" err="1"/>
              <a:t>init</a:t>
            </a:r>
            <a:r>
              <a:rPr lang="en-US" sz="2000" dirty="0"/>
              <a:t>-clause include declaration, then the declared identifier will be in the for-statement’s block scope, and nested scope is triggered if an identifier of same name space is in outer scope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B8AA2-ACF1-E340-9330-64AF492F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01" y="3023923"/>
            <a:ext cx="6045354" cy="3366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0440C-FA4B-0142-BCD4-7A770EAC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38" y="3932240"/>
            <a:ext cx="2667000" cy="1549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EDB90-D868-7F46-82A5-35C5AA4EE3E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48655" y="4706940"/>
            <a:ext cx="4915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1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5EB6-5802-8B41-8029-993D5679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2842-20E7-8E4A-BC0F-4960556B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scope of any identifier declared outside of any block (including function body) or parameter list (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DejaVuSans"/>
              </a:rPr>
              <a:t>of function prototype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) begins at the point of declaration and ends at the end of the source file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DejaVu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File-scope identifiers have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DejaVuSans"/>
              </a:rPr>
              <a:t>external linkage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and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DejaVuSans"/>
              </a:rPr>
              <a:t>static storage duration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by default, this involves storage-class specifiers we will cover in later slides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DejaVuSans"/>
              </a:rPr>
              <a:t>Storage duration (lifetime of an object)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Linkage (visibility to other source files in multi-file programs)</a:t>
            </a:r>
          </a:p>
        </p:txBody>
      </p:sp>
    </p:spTree>
    <p:extLst>
      <p:ext uri="{BB962C8B-B14F-4D97-AF65-F5344CB8AC3E}">
        <p14:creationId xmlns:p14="http://schemas.microsoft.com/office/powerpoint/2010/main" val="11009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A286-EF55-6945-A6C9-34AD9277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scope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B37-36BB-654A-9975-B7B88755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82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File scope variables can be accessed globally, starting from the point of declaration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6676C8-07C1-1E4B-9BB0-EEF4B0147111}"/>
              </a:ext>
            </a:extLst>
          </p:cNvPr>
          <p:cNvGrpSpPr/>
          <p:nvPr/>
        </p:nvGrpSpPr>
        <p:grpSpPr>
          <a:xfrm>
            <a:off x="1063957" y="2607293"/>
            <a:ext cx="9576940" cy="3704607"/>
            <a:chOff x="316825" y="2629595"/>
            <a:chExt cx="9576940" cy="37046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EDDC7C-8AD5-DB43-9352-457C7E9E8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5484" y="2629595"/>
              <a:ext cx="4906692" cy="3704607"/>
            </a:xfrm>
            <a:prstGeom prst="rect">
              <a:avLst/>
            </a:prstGeom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68961B9F-1C6C-3A4E-87EE-05A903CFDF48}"/>
                </a:ext>
              </a:extLst>
            </p:cNvPr>
            <p:cNvSpPr/>
            <p:nvPr/>
          </p:nvSpPr>
          <p:spPr>
            <a:xfrm>
              <a:off x="1752550" y="3334216"/>
              <a:ext cx="323386" cy="2842748"/>
            </a:xfrm>
            <a:prstGeom prst="leftBrace">
              <a:avLst>
                <a:gd name="adj1" fmla="val 8333"/>
                <a:gd name="adj2" fmla="val 3989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3C68E-6EF1-334A-A704-90A47FDE2E74}"/>
                </a:ext>
              </a:extLst>
            </p:cNvPr>
            <p:cNvSpPr txBox="1"/>
            <p:nvPr/>
          </p:nvSpPr>
          <p:spPr>
            <a:xfrm>
              <a:off x="316825" y="4359790"/>
              <a:ext cx="14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8375F-6AEF-B24A-BA93-A5BCAF42E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265" y="4222101"/>
              <a:ext cx="1841500" cy="5207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7E0D3-097C-684A-B45D-61826DD03FE5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7092176" y="4481899"/>
              <a:ext cx="960089" cy="5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5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A286-EF55-6945-A6C9-34AD9277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scope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B37-36BB-654A-9975-B7B88755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82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File scope variables can be accessed globally, starting from the point of declaration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6E4D1A-1914-CD4E-B5DD-3F8B636B80C5}"/>
              </a:ext>
            </a:extLst>
          </p:cNvPr>
          <p:cNvGrpSpPr/>
          <p:nvPr/>
        </p:nvGrpSpPr>
        <p:grpSpPr>
          <a:xfrm>
            <a:off x="2247199" y="2659063"/>
            <a:ext cx="7697602" cy="3517900"/>
            <a:chOff x="1249548" y="2659063"/>
            <a:chExt cx="7697602" cy="351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5C2355-DA11-CE4A-A5F1-5FD917C43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850" y="2659063"/>
              <a:ext cx="5702300" cy="3517900"/>
            </a:xfrm>
            <a:prstGeom prst="rect">
              <a:avLst/>
            </a:prstGeom>
          </p:spPr>
        </p:pic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64B576F6-0C9B-7246-95DA-FD2DC090E95D}"/>
                </a:ext>
              </a:extLst>
            </p:cNvPr>
            <p:cNvSpPr/>
            <p:nvPr/>
          </p:nvSpPr>
          <p:spPr>
            <a:xfrm>
              <a:off x="2763435" y="4706821"/>
              <a:ext cx="325454" cy="1351738"/>
            </a:xfrm>
            <a:prstGeom prst="leftBrace">
              <a:avLst>
                <a:gd name="adj1" fmla="val 8333"/>
                <a:gd name="adj2" fmla="val 3989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E3DC87-771E-E744-91D9-F344E5D311B0}"/>
                </a:ext>
              </a:extLst>
            </p:cNvPr>
            <p:cNvSpPr txBox="1"/>
            <p:nvPr/>
          </p:nvSpPr>
          <p:spPr>
            <a:xfrm>
              <a:off x="1249548" y="5051166"/>
              <a:ext cx="14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8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BE39-B73A-C940-B2BD-A9B72051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scope and Function Prototype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8F81-C5CB-424B-B52E-1E3E03B8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related to functions in C</a:t>
            </a:r>
          </a:p>
          <a:p>
            <a:r>
              <a:rPr lang="en-US" dirty="0"/>
              <a:t>Function scope</a:t>
            </a:r>
          </a:p>
          <a:p>
            <a:pPr lvl="1"/>
            <a:r>
              <a:rPr lang="en-US" dirty="0"/>
              <a:t>Input variables of a function are visible across the entire function body</a:t>
            </a:r>
          </a:p>
          <a:p>
            <a:pPr lvl="1"/>
            <a:r>
              <a:rPr lang="en-US" dirty="0"/>
              <a:t>Variables belong to different function scopes are not visible to each other</a:t>
            </a:r>
          </a:p>
          <a:p>
            <a:r>
              <a:rPr lang="en-US" dirty="0"/>
              <a:t>Function prototype scope</a:t>
            </a:r>
          </a:p>
          <a:p>
            <a:pPr lvl="1"/>
            <a:r>
              <a:rPr lang="en-US" dirty="0"/>
              <a:t>Scope within the function parameters list</a:t>
            </a:r>
          </a:p>
          <a:p>
            <a:r>
              <a:rPr lang="en-US" dirty="0"/>
              <a:t>More details in the following C function slides</a:t>
            </a:r>
          </a:p>
        </p:txBody>
      </p:sp>
    </p:spTree>
    <p:extLst>
      <p:ext uri="{BB962C8B-B14F-4D97-AF65-F5344CB8AC3E}">
        <p14:creationId xmlns:p14="http://schemas.microsoft.com/office/powerpoint/2010/main" val="4501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B17-2C19-4B00-A47B-70354BA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35B8-B516-E88C-3FC2-FB236647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cope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dirty="0"/>
              <a:t>Name spaces</a:t>
            </a:r>
          </a:p>
          <a:p>
            <a:r>
              <a:rPr lang="en-US" dirty="0"/>
              <a:t>Block scope</a:t>
            </a:r>
          </a:p>
          <a:p>
            <a:r>
              <a:rPr lang="en-US" dirty="0"/>
              <a:t>File scope</a:t>
            </a:r>
          </a:p>
          <a:p>
            <a:pPr lvl="1"/>
            <a:r>
              <a:rPr lang="en-US" dirty="0"/>
              <a:t>Single-file program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Multiple-file program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scope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prototype scope</a:t>
            </a:r>
          </a:p>
        </p:txBody>
      </p:sp>
    </p:spTree>
    <p:extLst>
      <p:ext uri="{BB962C8B-B14F-4D97-AF65-F5344CB8AC3E}">
        <p14:creationId xmlns:p14="http://schemas.microsoft.com/office/powerpoint/2010/main" val="33970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E3B0-935E-D74B-9D92-E70E4AE2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8341-ADFD-664F-98A2-76423F9F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identifier that appears in a C program is visible (i.e., can be used) only in some region of the source code, this </a:t>
            </a:r>
            <a:r>
              <a:rPr lang="en-US" altLang="zh-CN" dirty="0">
                <a:solidFill>
                  <a:srgbClr val="00B050"/>
                </a:solidFill>
              </a:rPr>
              <a:t>visible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region</a:t>
            </a:r>
            <a:r>
              <a:rPr lang="en-US" dirty="0"/>
              <a:t> is called the identifier’s scope</a:t>
            </a:r>
          </a:p>
          <a:p>
            <a:endParaRPr lang="en-US" dirty="0"/>
          </a:p>
          <a:p>
            <a:r>
              <a:rPr lang="en-US" dirty="0"/>
              <a:t>C has four type of scopes</a:t>
            </a:r>
          </a:p>
          <a:p>
            <a:pPr lvl="1"/>
            <a:r>
              <a:rPr lang="en-US" dirty="0"/>
              <a:t>Block scope</a:t>
            </a:r>
          </a:p>
          <a:p>
            <a:pPr lvl="1"/>
            <a:r>
              <a:rPr lang="en-US" dirty="0"/>
              <a:t>File scope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 scope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 prototype scope (detail in function slides)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9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BDD0-050E-3840-A1CF-8A0E138C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name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E3C9-E0B2-4B4F-8307-5F8C1D7C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When an identifier is encountered in a C program, a lookup is performed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DejaVuSans"/>
              </a:rPr>
              <a:t>to locate the declaration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 that introduced that identifier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C allows more than one declaration for the same identifier to be in scope simultaneously if these identifiers belong to different categories, called </a:t>
            </a:r>
            <a:r>
              <a:rPr lang="en-US" sz="2000" b="0" i="1" dirty="0">
                <a:solidFill>
                  <a:srgbClr val="00B050"/>
                </a:solidFill>
                <a:effectLst/>
                <a:latin typeface="DejaVuSans"/>
              </a:rPr>
              <a:t>name spaces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DejaVuSans"/>
              </a:rPr>
              <a:t>:</a:t>
            </a:r>
          </a:p>
          <a:p>
            <a:pPr lvl="1"/>
            <a:r>
              <a:rPr lang="en-US" sz="1800" i="1" dirty="0">
                <a:solidFill>
                  <a:srgbClr val="000000"/>
                </a:solidFill>
                <a:latin typeface="DejaVuSans"/>
              </a:rPr>
              <a:t>Label names</a:t>
            </a:r>
          </a:p>
          <a:p>
            <a:pPr lvl="1"/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Tag names (used for struct, union, and </a:t>
            </a:r>
            <a:r>
              <a:rPr lang="en-US" sz="1800" i="1" dirty="0" err="1">
                <a:solidFill>
                  <a:schemeClr val="bg1">
                    <a:lumMod val="65000"/>
                  </a:schemeClr>
                </a:solidFill>
                <a:latin typeface="DejaVuSans"/>
              </a:rPr>
              <a:t>enum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 types)</a:t>
            </a:r>
          </a:p>
          <a:p>
            <a:pPr lvl="1"/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Member names (member of struct or union types)</a:t>
            </a:r>
          </a:p>
          <a:p>
            <a:pPr lvl="1"/>
            <a:r>
              <a:rPr lang="en-US" sz="1800" i="1" dirty="0">
                <a:solidFill>
                  <a:srgbClr val="000000"/>
                </a:solidFill>
                <a:latin typeface="DejaVuSans"/>
              </a:rPr>
              <a:t>All other identifiers – ordinary identifiers (distinguished from the above 3 spaces):</a:t>
            </a:r>
          </a:p>
          <a:p>
            <a:pPr lvl="2"/>
            <a:r>
              <a:rPr lang="en-US" sz="1400" i="1" dirty="0">
                <a:solidFill>
                  <a:srgbClr val="000000"/>
                </a:solidFill>
                <a:latin typeface="DejaVuSans"/>
              </a:rPr>
              <a:t>object names</a:t>
            </a:r>
          </a:p>
          <a:p>
            <a:pPr lvl="2"/>
            <a:r>
              <a:rPr lang="en-US" sz="1400" i="1" dirty="0">
                <a:solidFill>
                  <a:srgbClr val="000000"/>
                </a:solidFill>
                <a:latin typeface="DejaVuSans"/>
              </a:rPr>
              <a:t>function names</a:t>
            </a:r>
          </a:p>
          <a:p>
            <a:pPr lvl="2"/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typedef names</a:t>
            </a:r>
          </a:p>
          <a:p>
            <a:pPr lvl="2"/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enumeration constants</a:t>
            </a:r>
          </a:p>
          <a:p>
            <a:r>
              <a:rPr lang="en-US" sz="2000" i="1" dirty="0">
                <a:solidFill>
                  <a:srgbClr val="000000"/>
                </a:solidFill>
                <a:latin typeface="DejaVuSans"/>
              </a:rPr>
              <a:t>When assigning identifiers/names to entities, we need to avoid name collision within the same name space, i.e., entitles belong to </a:t>
            </a:r>
            <a:r>
              <a:rPr lang="en-US" sz="2000" i="1" dirty="0">
                <a:solidFill>
                  <a:srgbClr val="00B050"/>
                </a:solidFill>
                <a:latin typeface="DejaVuSans"/>
              </a:rPr>
              <a:t>the same name space </a:t>
            </a:r>
            <a:r>
              <a:rPr lang="en-US" sz="2000" i="1" dirty="0">
                <a:solidFill>
                  <a:srgbClr val="000000"/>
                </a:solidFill>
                <a:latin typeface="DejaVuSans"/>
              </a:rPr>
              <a:t>and are </a:t>
            </a:r>
            <a:r>
              <a:rPr lang="en-US" sz="2000" i="1" dirty="0">
                <a:solidFill>
                  <a:srgbClr val="00B050"/>
                </a:solidFill>
                <a:latin typeface="DejaVuSans"/>
              </a:rPr>
              <a:t>in the same scope </a:t>
            </a:r>
            <a:r>
              <a:rPr lang="en-US" sz="2000" i="1" dirty="0">
                <a:solidFill>
                  <a:srgbClr val="000000"/>
                </a:solidFill>
                <a:latin typeface="DejaVuSans"/>
              </a:rPr>
              <a:t>need to have different identifiers, otherwise mechanisms of </a:t>
            </a:r>
            <a:r>
              <a:rPr lang="en-US" sz="2000" i="1" dirty="0">
                <a:solidFill>
                  <a:srgbClr val="00B050"/>
                </a:solidFill>
                <a:latin typeface="DejaVuSans"/>
              </a:rPr>
              <a:t>nested scope </a:t>
            </a:r>
            <a:r>
              <a:rPr lang="en-US" sz="2000" i="1" dirty="0">
                <a:solidFill>
                  <a:srgbClr val="000000"/>
                </a:solidFill>
                <a:latin typeface="DejaVuSans"/>
              </a:rPr>
              <a:t>starts to kick in</a:t>
            </a:r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30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B619-A98E-D946-B566-E9A34F50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name spaces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CCB2-CFF9-C840-9243-2D8D03CF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of the same name space would have name collision if</a:t>
            </a:r>
          </a:p>
          <a:p>
            <a:pPr lvl="1"/>
            <a:r>
              <a:rPr lang="en-US" dirty="0"/>
              <a:t>they have the same identifier</a:t>
            </a:r>
          </a:p>
          <a:p>
            <a:pPr lvl="1"/>
            <a:r>
              <a:rPr lang="en-US" dirty="0"/>
              <a:t>they are in the same scope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71787-7FB2-7444-9FDC-3E90DFC3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0" y="3429000"/>
            <a:ext cx="5562600" cy="227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E77C5-61E1-9B4D-A389-1EE3DB0422AC}"/>
              </a:ext>
            </a:extLst>
          </p:cNvPr>
          <p:cNvSpPr txBox="1"/>
          <p:nvPr/>
        </p:nvSpPr>
        <p:spPr>
          <a:xfrm>
            <a:off x="1984665" y="6044962"/>
            <a:ext cx="436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 collision, but no nested scopes, won’t compile properly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71EA7-A5C7-8E49-98DB-5450263C2933}"/>
              </a:ext>
            </a:extLst>
          </p:cNvPr>
          <p:cNvSpPr txBox="1"/>
          <p:nvPr/>
        </p:nvSpPr>
        <p:spPr>
          <a:xfrm>
            <a:off x="7735270" y="3429000"/>
            <a:ext cx="3460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</a:t>
            </a:r>
            <a:r>
              <a:rPr lang="en-US" dirty="0">
                <a:solidFill>
                  <a:srgbClr val="00B050"/>
                </a:solidFill>
              </a:rPr>
              <a:t>foo</a:t>
            </a:r>
            <a:r>
              <a:rPr lang="en-US" dirty="0"/>
              <a:t> is already taken by int foo = 3;</a:t>
            </a:r>
          </a:p>
          <a:p>
            <a:endParaRPr lang="en-US" dirty="0"/>
          </a:p>
          <a:p>
            <a:r>
              <a:rPr lang="en-US" dirty="0"/>
              <a:t>“double </a:t>
            </a:r>
            <a:r>
              <a:rPr lang="en-US" dirty="0">
                <a:solidFill>
                  <a:srgbClr val="00B050"/>
                </a:solidFill>
              </a:rPr>
              <a:t>foo</a:t>
            </a:r>
            <a:r>
              <a:rPr lang="en-US" dirty="0"/>
              <a:t> = 3;” will directly cause a name collision with existing identifier (int </a:t>
            </a:r>
            <a:r>
              <a:rPr lang="en-US" dirty="0">
                <a:solidFill>
                  <a:srgbClr val="00B050"/>
                </a:solidFill>
              </a:rPr>
              <a:t>foo</a:t>
            </a:r>
            <a:r>
              <a:rPr lang="en-US" dirty="0"/>
              <a:t>) belonging to the same scope, and both entities are variable object in the same name 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3B9A1-9367-4146-B277-D30BF6C46FD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63290" y="5702300"/>
            <a:ext cx="3465" cy="342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2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B619-A98E-D946-B566-E9A34F50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name spaces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CCB2-CFF9-C840-9243-2D8D03CF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of the different name space would not have name collision even if they have the same identifier and are in the same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890E1-1EE7-8540-A360-5AD4466E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14" y="6169410"/>
            <a:ext cx="812800" cy="50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99E50A-CE00-684F-A64C-1DC409154678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3486614" y="5992272"/>
            <a:ext cx="0" cy="177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6E92F1-F787-B94A-9480-44A81CEA292A}"/>
              </a:ext>
            </a:extLst>
          </p:cNvPr>
          <p:cNvSpPr txBox="1"/>
          <p:nvPr/>
        </p:nvSpPr>
        <p:spPr>
          <a:xfrm>
            <a:off x="6307914" y="3008982"/>
            <a:ext cx="3460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XYZ</a:t>
            </a:r>
            <a:r>
              <a:rPr lang="en-US" dirty="0"/>
              <a:t> is declared as the identifier for an integral variable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XYZ</a:t>
            </a:r>
            <a:r>
              <a:rPr lang="en-US" dirty="0"/>
              <a:t> is also used as a label for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endParaRPr lang="en-US" dirty="0"/>
          </a:p>
          <a:p>
            <a:r>
              <a:rPr lang="en-US" dirty="0"/>
              <a:t>But there won’t be a name collision because variable </a:t>
            </a:r>
            <a:r>
              <a:rPr lang="en-US" dirty="0">
                <a:solidFill>
                  <a:srgbClr val="00B050"/>
                </a:solidFill>
              </a:rPr>
              <a:t>XYZ</a:t>
            </a:r>
            <a:r>
              <a:rPr lang="en-US" dirty="0"/>
              <a:t> and label </a:t>
            </a:r>
            <a:r>
              <a:rPr lang="en-US" dirty="0">
                <a:solidFill>
                  <a:srgbClr val="00B0F0"/>
                </a:solidFill>
              </a:rPr>
              <a:t>XYZ</a:t>
            </a:r>
            <a:r>
              <a:rPr lang="en-US" dirty="0"/>
              <a:t> belong to </a:t>
            </a:r>
            <a:r>
              <a:rPr lang="en-US" b="1" dirty="0"/>
              <a:t>different name space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2E4BE3-1D45-6D4E-A8CE-C3C819C1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80" y="2997831"/>
            <a:ext cx="2975667" cy="29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3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CCC5-0B92-C445-BB14-F747CB85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A785-CDE5-974B-A3BF-AEA81852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scope of any identifier declared: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DejaVuSans"/>
              </a:rPr>
              <a:t>In a compound statement, including function bodies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DejaVuSans"/>
              </a:rPr>
              <a:t>In any expression, declaration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or statement appearing in if, switch, for, while, or do-while statement 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(since C99)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In the parameter list of a function definition </a:t>
            </a:r>
            <a:endParaRPr lang="en-US" dirty="0">
              <a:solidFill>
                <a:srgbClr val="000000"/>
              </a:solidFill>
              <a:latin typeface="DejaVuSans"/>
            </a:endParaRPr>
          </a:p>
          <a:p>
            <a:endParaRPr lang="en-US" dirty="0">
              <a:solidFill>
                <a:srgbClr val="000000"/>
              </a:solidFill>
              <a:latin typeface="DejaVuSans"/>
            </a:endParaRP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Block scope 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begins at the point of declaration and ends at the end of the block or statement in which it was declared: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DejaVuSans"/>
              </a:rPr>
              <a:t>If, switch, for, while, and do-while statement may have declaration of variables 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F4E9-790C-194D-AFEB-2B6259FA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DEEB-F173-714C-872C-370C9DC4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form of block scope is introduced by a pair of braces { 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A3C7C9-9B3A-CE48-841F-188CD4E677AD}"/>
              </a:ext>
            </a:extLst>
          </p:cNvPr>
          <p:cNvGrpSpPr/>
          <p:nvPr/>
        </p:nvGrpSpPr>
        <p:grpSpPr>
          <a:xfrm>
            <a:off x="1704339" y="2821634"/>
            <a:ext cx="8783322" cy="3355329"/>
            <a:chOff x="1724834" y="2749704"/>
            <a:chExt cx="8783322" cy="33553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078ED0-C714-8745-96B4-0A9DA892DA1D}"/>
                </a:ext>
              </a:extLst>
            </p:cNvPr>
            <p:cNvGrpSpPr/>
            <p:nvPr/>
          </p:nvGrpSpPr>
          <p:grpSpPr>
            <a:xfrm>
              <a:off x="3267308" y="3579541"/>
              <a:ext cx="5657384" cy="2207943"/>
              <a:chOff x="3111194" y="3568390"/>
              <a:chExt cx="5657384" cy="2207943"/>
            </a:xfrm>
          </p:grpSpPr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FAFF57F7-FE89-0D47-A06A-171695FFEC1F}"/>
                  </a:ext>
                </a:extLst>
              </p:cNvPr>
              <p:cNvSpPr/>
              <p:nvPr/>
            </p:nvSpPr>
            <p:spPr>
              <a:xfrm>
                <a:off x="3111194" y="3568390"/>
                <a:ext cx="323386" cy="2207943"/>
              </a:xfrm>
              <a:prstGeom prst="leftBrace">
                <a:avLst>
                  <a:gd name="adj1" fmla="val 8333"/>
                  <a:gd name="adj2" fmla="val 39899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9AA9B07E-1F9B-3840-983D-18DFFA302367}"/>
                  </a:ext>
                </a:extLst>
              </p:cNvPr>
              <p:cNvSpPr/>
              <p:nvPr/>
            </p:nvSpPr>
            <p:spPr>
              <a:xfrm rot="10800000">
                <a:off x="8445192" y="4192858"/>
                <a:ext cx="323386" cy="446720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657DB-2E96-FC41-97D9-E89E2976AE6B}"/>
                </a:ext>
              </a:extLst>
            </p:cNvPr>
            <p:cNvSpPr txBox="1"/>
            <p:nvPr/>
          </p:nvSpPr>
          <p:spPr>
            <a:xfrm>
              <a:off x="1724834" y="4242702"/>
              <a:ext cx="14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08E681-20BC-D146-8777-A1E09E544D94}"/>
                </a:ext>
              </a:extLst>
            </p:cNvPr>
            <p:cNvSpPr txBox="1"/>
            <p:nvPr/>
          </p:nvSpPr>
          <p:spPr>
            <a:xfrm>
              <a:off x="8645903" y="4281397"/>
              <a:ext cx="186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z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B6B9AB-C399-4441-822F-B872702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4190" y="2749704"/>
              <a:ext cx="4583619" cy="3355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87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44ED-9B86-5F42-9F5C-5115FC4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nested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148-207A-7B43-8A78-C0E0A7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If two different entities named by the (1)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same identifier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are (2)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in scope at the same time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and they (3)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belong to the same name space,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then the scopes are nested, and the declaration that appears in the inner scope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hides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the declaration that appears in the outer scope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57C9A-9FC1-C74E-8E35-79939531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58" y="5495463"/>
            <a:ext cx="39497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1738C-67DA-C748-B85B-334925CC5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93" y="1948953"/>
            <a:ext cx="4946030" cy="328824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C1CF79-08FF-F645-B615-9E1C6D6BEF7F}"/>
              </a:ext>
            </a:extLst>
          </p:cNvPr>
          <p:cNvSpPr/>
          <p:nvPr/>
        </p:nvSpPr>
        <p:spPr>
          <a:xfrm>
            <a:off x="6333893" y="2676293"/>
            <a:ext cx="713678" cy="178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7B76AB-D80A-C840-8DCF-A20B6FB121FF}"/>
              </a:ext>
            </a:extLst>
          </p:cNvPr>
          <p:cNvSpPr/>
          <p:nvPr/>
        </p:nvSpPr>
        <p:spPr>
          <a:xfrm>
            <a:off x="6608954" y="3230132"/>
            <a:ext cx="713678" cy="1784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27E0CB-4F8F-5C4A-9889-910C0D35D532}"/>
              </a:ext>
            </a:extLst>
          </p:cNvPr>
          <p:cNvSpPr/>
          <p:nvPr/>
        </p:nvSpPr>
        <p:spPr>
          <a:xfrm>
            <a:off x="8344826" y="5568169"/>
            <a:ext cx="713678" cy="1784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06111B-9470-7F4D-BF20-FF03848D64E7}"/>
              </a:ext>
            </a:extLst>
          </p:cNvPr>
          <p:cNvSpPr/>
          <p:nvPr/>
        </p:nvSpPr>
        <p:spPr>
          <a:xfrm>
            <a:off x="8471207" y="5806060"/>
            <a:ext cx="713678" cy="178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B9364-CCA1-1547-AB06-7014A6AC164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519608" y="5237198"/>
            <a:ext cx="0" cy="2582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5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902</Words>
  <Application>Microsoft Office PowerPoint</Application>
  <PresentationFormat>Widescreen</PresentationFormat>
  <Paragraphs>99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DejaVuSans</vt:lpstr>
      <vt:lpstr>Arial</vt:lpstr>
      <vt:lpstr>Calibri</vt:lpstr>
      <vt:lpstr>Calibri Light</vt:lpstr>
      <vt:lpstr>Office Theme</vt:lpstr>
      <vt:lpstr>CSE 2451 Variable Scope</vt:lpstr>
      <vt:lpstr>Overview</vt:lpstr>
      <vt:lpstr>Scope</vt:lpstr>
      <vt:lpstr>Scope – name space</vt:lpstr>
      <vt:lpstr>Scope – name spaces - example</vt:lpstr>
      <vt:lpstr>Scope – name spaces - example</vt:lpstr>
      <vt:lpstr>Block scope</vt:lpstr>
      <vt:lpstr>Block scope - example</vt:lpstr>
      <vt:lpstr>Scope – nested scopes</vt:lpstr>
      <vt:lpstr>Block scope – if / switch statement</vt:lpstr>
      <vt:lpstr>Block scope – for statement</vt:lpstr>
      <vt:lpstr>File scope</vt:lpstr>
      <vt:lpstr>File scope - example</vt:lpstr>
      <vt:lpstr>File scope - example</vt:lpstr>
      <vt:lpstr>Function scope and Function Prototype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407</cp:revision>
  <dcterms:created xsi:type="dcterms:W3CDTF">2022-08-14T18:29:45Z</dcterms:created>
  <dcterms:modified xsi:type="dcterms:W3CDTF">2023-08-19T16:14:19Z</dcterms:modified>
</cp:coreProperties>
</file>