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997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9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E59AF1-6C9D-4363-8624-D795C4A4ED21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B7B-E24B-487D-BDD2-64A94F7FF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  <a:br>
              <a:rPr lang="en-US" dirty="0"/>
            </a:br>
            <a:r>
              <a:rPr lang="en-US" sz="5000" dirty="0"/>
              <a:t>Harmful and Ineffective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7892C-DC73-496A-A045-48BD126A0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Gage Farmer</a:t>
            </a:r>
          </a:p>
        </p:txBody>
      </p:sp>
    </p:spTree>
    <p:extLst>
      <p:ext uri="{BB962C8B-B14F-4D97-AF65-F5344CB8AC3E}">
        <p14:creationId xmlns:p14="http://schemas.microsoft.com/office/powerpoint/2010/main" val="1246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64CB-A545-4CDB-9DF8-A8213A88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Rebuttal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42BB-65A5-470C-A4F9-92A5F22A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was necessary during a global tragedy, this does not reflect the true nature of distance learning</a:t>
            </a:r>
          </a:p>
          <a:p>
            <a:r>
              <a:rPr lang="en-US" dirty="0"/>
              <a:t>Insufficient for most students</a:t>
            </a:r>
          </a:p>
          <a:p>
            <a:r>
              <a:rPr lang="en-US" dirty="0"/>
              <a:t>Somewhat niche use case</a:t>
            </a:r>
          </a:p>
          <a:p>
            <a:r>
              <a:rPr lang="en-US" dirty="0"/>
              <a:t>Set back the mental and social development of many neurodivergent students</a:t>
            </a:r>
          </a:p>
        </p:txBody>
      </p:sp>
    </p:spTree>
    <p:extLst>
      <p:ext uri="{BB962C8B-B14F-4D97-AF65-F5344CB8AC3E}">
        <p14:creationId xmlns:p14="http://schemas.microsoft.com/office/powerpoint/2010/main" val="106630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A3A3-CD6B-4A7C-A9F7-F6E6478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036F-82CB-49E5-B56B-7A233E70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difficult to the average student</a:t>
            </a:r>
          </a:p>
          <a:p>
            <a:r>
              <a:rPr lang="en-US" dirty="0"/>
              <a:t>Less effective for the amount of time it consumes</a:t>
            </a:r>
          </a:p>
          <a:p>
            <a:r>
              <a:rPr lang="en-US" dirty="0"/>
              <a:t>Leaves students less satisfied and confident in the education they received</a:t>
            </a:r>
          </a:p>
          <a:p>
            <a:r>
              <a:rPr lang="en-US" dirty="0"/>
              <a:t>Affects students with ADHD the greatest due to the lack of structure and socialization that goes with being in a classroom with peers</a:t>
            </a:r>
          </a:p>
        </p:txBody>
      </p:sp>
    </p:spTree>
    <p:extLst>
      <p:ext uri="{BB962C8B-B14F-4D97-AF65-F5344CB8AC3E}">
        <p14:creationId xmlns:p14="http://schemas.microsoft.com/office/powerpoint/2010/main" val="280489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F8C2-D859-4B9E-9CCC-A0D4D2A0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BB4B-4EA2-409B-B401-838C2BCE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Cibrian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L., Monteiro, E.,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Ankrah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Beltran, J. A.,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Tavakoulnia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Schuck, S. E. B., Hayes, G. R., &amp; Lakes, K. D. (2021). Parents’ perspectives on a smartwatch intervention for children with ADHD: Rapid deployment and feasibility evaluation of a pilot intervention to support distance learning during COVID-19.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(10), 1–23. https://doi.org/10.1371/journal.pone.0258959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Cortese S., et al (2020). ADHD management during the COVID-19 pandemic: guidance from the European ADHD Guidelines Group. The Lancet Child &amp; Adolescent Health. Volume 4. Issue 6. Pages 412-414. 2352-4642. https://doi.org/10.1016/S2352-4642(20)30110-3</a:t>
            </a:r>
          </a:p>
          <a:p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Đurić-Zdravković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Japundža-Milisavljević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Roknić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(2021). Social competence and antisocial behavior in students with ADHD before beginning and after the end of online classes during COVID-19.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TEME: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Casopis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Društvene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Nauke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1229–1243. https://doi.org/10.22190/TEME210830073D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Jon-Chao Hong,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Xiaohong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Liu, Wei Cao, Kai-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Hsin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Tai, &amp; Li Zhao. (2022). Effects of Self-Efficacy and Online Learning Mind States on Learning Ineffectiveness during the COVID-19 Lockdown.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Educational Technology &amp; Society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142–154.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Nadeau, K. G. (2006).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Survival guide for college students with ADHD or Ld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Magination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Press.</a:t>
            </a:r>
          </a:p>
          <a:p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Ramadhani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Sihotang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F., Bina, N. S.,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Rusmini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Harahap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S. W., &amp;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Fitri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 (2021). Undergraduate Students’ Difficulties in Following Distance Learning in Mathematics Based on E-Learning During the COVID-19 Pandemic.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 Journal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 1239–1247. https://doi.org/10.18421/TEM103-30</a:t>
            </a:r>
          </a:p>
          <a:p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262A-5125-496F-972F-412A9A7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9B8D-A1FA-4EC7-B4B9-B6B1187A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Saul, S. (2022, January 13). </a:t>
            </a:r>
            <a:r>
              <a:rPr lang="en-US" sz="1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U.S. college enrollment dropped again in the fall of 2021, despite the arrival of vaccines.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New York Times. Retrieved April 28, 2022, from https://www.nytimes.com/2022/01/13/us/college-enrollment-2021-omicron.html 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Ramsay, J. R. (2020).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Rethinking adult ADHD: Helping clients turn intentions into actions.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American Psychological Association. https://doi-org.cscc.ohionet.org/10.1037/0000158-000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4B32-D153-4332-B07A-AC873261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is not good.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FB77-F6D3-4041-A265-57BA5CFE0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bad, actually.</a:t>
            </a:r>
          </a:p>
        </p:txBody>
      </p:sp>
    </p:spTree>
    <p:extLst>
      <p:ext uri="{BB962C8B-B14F-4D97-AF65-F5344CB8AC3E}">
        <p14:creationId xmlns:p14="http://schemas.microsoft.com/office/powerpoint/2010/main" val="25156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052E-E4F1-49C1-B422-6F08DCB7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2239-AC69-4EAA-915E-78706EBE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learning is shown to be less effective towards teaching material due to the inherent distractions of the internet</a:t>
            </a:r>
          </a:p>
          <a:p>
            <a:r>
              <a:rPr lang="en-US" dirty="0"/>
              <a:t>Students not already comfortable with a given program used for the work will be at a disadvantage due to lower quality work and anxiety</a:t>
            </a:r>
          </a:p>
          <a:p>
            <a:r>
              <a:rPr lang="en-US" dirty="0"/>
              <a:t>Lessons on call are less effective due to lower use of a student’s working memory capacity</a:t>
            </a:r>
          </a:p>
          <a:p>
            <a:r>
              <a:rPr lang="en-US" dirty="0"/>
              <a:t>Students with ADHD even harmed from this due to greater difficulty of focus as well as increased antisocial behavior from being in isolation instead of in a classroom</a:t>
            </a:r>
          </a:p>
        </p:txBody>
      </p:sp>
    </p:spTree>
    <p:extLst>
      <p:ext uri="{BB962C8B-B14F-4D97-AF65-F5344CB8AC3E}">
        <p14:creationId xmlns:p14="http://schemas.microsoft.com/office/powerpoint/2010/main" val="26305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53E-294A-4A2F-87FB-C43FDAF0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97DF-0262-423B-88C6-3277C1CF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1989 – University of Phoenix offered first online institution</a:t>
            </a:r>
          </a:p>
          <a:p>
            <a:r>
              <a:rPr lang="en-US" dirty="0"/>
              <a:t>1996 – Jones International University became first fully web-based university</a:t>
            </a:r>
          </a:p>
          <a:p>
            <a:r>
              <a:rPr lang="en-US" dirty="0"/>
              <a:t>2020 – Became the ‘default’ due to the COVID-19 outbreak</a:t>
            </a:r>
          </a:p>
          <a:p>
            <a:r>
              <a:rPr lang="en-US" dirty="0"/>
              <a:t>From late 2020 to 2021, total undergraduate enrollment dropped by 3.1%, making the total from 2019 to 2021 a drop of 6.6% (1.2 million students) </a:t>
            </a:r>
            <a:r>
              <a:rPr lang="en-US" sz="1800" dirty="0"/>
              <a:t>(Saul,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0DFD-1544-4156-A18E-1425694B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FF9E-9F7C-414C-9338-5522516A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Mind Unwandered </a:t>
            </a:r>
            <a:r>
              <a:rPr lang="en-US" dirty="0"/>
              <a:t>– Used to describe when a student is focused and not distracted from the topic</a:t>
            </a:r>
          </a:p>
          <a:p>
            <a:r>
              <a:rPr lang="en-US" b="1" dirty="0"/>
              <a:t>Internet Cognitive Fatigue </a:t>
            </a:r>
            <a:r>
              <a:rPr lang="en-US" dirty="0"/>
              <a:t>– When a student becomes fatigued due to the distractive nature of the internet</a:t>
            </a:r>
          </a:p>
          <a:p>
            <a:r>
              <a:rPr lang="en-US" b="1" dirty="0"/>
              <a:t>Internet Self-Efficacy </a:t>
            </a:r>
            <a:r>
              <a:rPr lang="en-US" dirty="0"/>
              <a:t>– The level of confidence a student has in their own ability to use the internet</a:t>
            </a:r>
          </a:p>
          <a:p>
            <a:r>
              <a:rPr lang="en-US" b="1" dirty="0"/>
              <a:t>Self-Efficacy of Interacting with Learning Content </a:t>
            </a:r>
            <a:r>
              <a:rPr lang="en-US" dirty="0"/>
              <a:t>– The level of confidence a student has in their ability to learn through an online course with online materials</a:t>
            </a:r>
          </a:p>
          <a:p>
            <a:r>
              <a:rPr lang="en-US" b="1" dirty="0"/>
              <a:t>Neurodivergence </a:t>
            </a:r>
            <a:r>
              <a:rPr lang="en-US" dirty="0"/>
              <a:t>– Refers to people who have certain mental disorders such as ADHD, Autism, Dyslexia, or Dyspraxia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231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3D37-F89F-4F3E-B08B-9F0AFE7E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82F5-2C56-450C-BFB8-2648F2C6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with high internet self-efficacy and low mind unwandered will see more effectiveness in online classes</a:t>
            </a:r>
          </a:p>
          <a:p>
            <a:r>
              <a:rPr lang="en-US" dirty="0"/>
              <a:t>Very difficult to keep students from becoming distracted and fatigued</a:t>
            </a:r>
          </a:p>
          <a:p>
            <a:r>
              <a:rPr lang="en-US" dirty="0"/>
              <a:t>Online classrooms lack structure and motive to prevent student from mentally ‘checking out’</a:t>
            </a:r>
          </a:p>
          <a:p>
            <a:r>
              <a:rPr lang="en-US" dirty="0"/>
              <a:t>Provides less self-fulfillment in completing assignments to a student less comfortable with using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9988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EE26-0D6B-45D5-9619-89AAA5B4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9D8A-5763-435E-BD0E-2E4E35E8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need a high level of working memory in order to retain given information in a lecture</a:t>
            </a:r>
          </a:p>
          <a:p>
            <a:r>
              <a:rPr lang="en-US" dirty="0"/>
              <a:t>Most do not have this, as it is typically reduced by their lack of focus and self-efficacy</a:t>
            </a:r>
          </a:p>
          <a:p>
            <a:r>
              <a:rPr lang="en-US" dirty="0"/>
              <a:t>Difficult programs will cause anxiety and insecurity among students in their learning, due to an inability to produce the quality of work they would normally</a:t>
            </a:r>
          </a:p>
          <a:p>
            <a:r>
              <a:rPr lang="en-US" dirty="0"/>
              <a:t>Many programs need weeks of teaching before actual use in assignments</a:t>
            </a:r>
          </a:p>
          <a:p>
            <a:r>
              <a:rPr lang="en-US" dirty="0"/>
              <a:t>Ex. </a:t>
            </a:r>
            <a:r>
              <a:rPr lang="en-US" dirty="0" err="1"/>
              <a:t>Matlab</a:t>
            </a:r>
            <a:r>
              <a:rPr lang="en-US" dirty="0"/>
              <a:t>, OrCAD, Excel, Wireshark, or any programming IDE</a:t>
            </a:r>
          </a:p>
        </p:txBody>
      </p:sp>
    </p:spTree>
    <p:extLst>
      <p:ext uri="{BB962C8B-B14F-4D97-AF65-F5344CB8AC3E}">
        <p14:creationId xmlns:p14="http://schemas.microsoft.com/office/powerpoint/2010/main" val="148813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DBBD-4139-4267-B69E-044E59C6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Neurodivergent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13CB-C1EC-43C4-B22B-D373D27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of students effected the most by online learning</a:t>
            </a:r>
          </a:p>
          <a:p>
            <a:r>
              <a:rPr lang="en-US" dirty="0"/>
              <a:t>Change of setting causes lack of focus due to unstructured environment</a:t>
            </a:r>
          </a:p>
          <a:p>
            <a:r>
              <a:rPr lang="en-US" dirty="0"/>
              <a:t>No constant reminder of assignments causes students to forget about them entirely</a:t>
            </a:r>
          </a:p>
          <a:p>
            <a:r>
              <a:rPr lang="en-US" dirty="0"/>
              <a:t>Not being in a classroom with peers encourages antisocial behavior even after lessons were returned to the classroom (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Đurić-Zdravković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et al., 2021)</a:t>
            </a:r>
          </a:p>
          <a:p>
            <a:r>
              <a:rPr lang="en-US" dirty="0"/>
              <a:t>Classroom setting is crucial for social development of neurodivergent students, especially when young</a:t>
            </a:r>
          </a:p>
        </p:txBody>
      </p:sp>
    </p:spTree>
    <p:extLst>
      <p:ext uri="{BB962C8B-B14F-4D97-AF65-F5344CB8AC3E}">
        <p14:creationId xmlns:p14="http://schemas.microsoft.com/office/powerpoint/2010/main" val="6203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BCFE-AE04-4EC9-B9A9-7C0CB0B9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F3995-3EB0-4DFC-90A6-CF39D94A5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Played a major role in slowing the spread of COVID-19</a:t>
            </a:r>
          </a:p>
          <a:p>
            <a:r>
              <a:rPr lang="en-US" dirty="0"/>
              <a:t>Would have had a longer quarantine </a:t>
            </a:r>
          </a:p>
          <a:p>
            <a:r>
              <a:rPr lang="en-US" dirty="0"/>
              <a:t>More unnecessary deaths</a:t>
            </a:r>
          </a:p>
          <a:p>
            <a:r>
              <a:rPr lang="en-US" dirty="0"/>
              <a:t>Does allow an affordable option and a flexible schedule for those working while earning degree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C96813-7B17-4C23-AEE4-BB4FEE0368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509885"/>
            <a:ext cx="4481512" cy="2989168"/>
          </a:xfrm>
        </p:spPr>
      </p:pic>
    </p:spTree>
    <p:extLst>
      <p:ext uri="{BB962C8B-B14F-4D97-AF65-F5344CB8AC3E}">
        <p14:creationId xmlns:p14="http://schemas.microsoft.com/office/powerpoint/2010/main" val="27894132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5520</TotalTime>
  <Words>1054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Online Learning Harmful and Ineffective</vt:lpstr>
      <vt:lpstr>Online learning is not good.</vt:lpstr>
      <vt:lpstr>…but why?</vt:lpstr>
      <vt:lpstr>Background</vt:lpstr>
      <vt:lpstr>Useful Terms</vt:lpstr>
      <vt:lpstr>Effectiveness</vt:lpstr>
      <vt:lpstr>Difficulty</vt:lpstr>
      <vt:lpstr>Neurodivergent Students</vt:lpstr>
      <vt:lpstr>Counter Argument</vt:lpstr>
      <vt:lpstr>Rebuttal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</dc:title>
  <dc:creator>Gage Farmer</dc:creator>
  <cp:lastModifiedBy>Gage Farmer</cp:lastModifiedBy>
  <cp:revision>8</cp:revision>
  <dcterms:created xsi:type="dcterms:W3CDTF">2022-04-25T17:39:17Z</dcterms:created>
  <dcterms:modified xsi:type="dcterms:W3CDTF">2022-05-02T15:56:52Z</dcterms:modified>
</cp:coreProperties>
</file>