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92" r:id="rId3"/>
    <p:sldId id="302" r:id="rId4"/>
    <p:sldId id="291" r:id="rId5"/>
    <p:sldId id="289" r:id="rId6"/>
    <p:sldId id="296" r:id="rId7"/>
    <p:sldId id="298" r:id="rId8"/>
    <p:sldId id="300" r:id="rId9"/>
    <p:sldId id="288" r:id="rId10"/>
    <p:sldId id="287" r:id="rId11"/>
    <p:sldId id="286" r:id="rId12"/>
    <p:sldId id="285" r:id="rId13"/>
    <p:sldId id="314" r:id="rId14"/>
    <p:sldId id="313" r:id="rId15"/>
    <p:sldId id="303" r:id="rId16"/>
    <p:sldId id="281" r:id="rId17"/>
    <p:sldId id="312" r:id="rId18"/>
    <p:sldId id="309" r:id="rId19"/>
    <p:sldId id="267" r:id="rId20"/>
    <p:sldId id="268" r:id="rId21"/>
    <p:sldId id="321" r:id="rId22"/>
    <p:sldId id="261" r:id="rId23"/>
    <p:sldId id="260" r:id="rId24"/>
    <p:sldId id="263" r:id="rId25"/>
    <p:sldId id="315" r:id="rId26"/>
    <p:sldId id="266" r:id="rId27"/>
    <p:sldId id="316" r:id="rId28"/>
    <p:sldId id="318" r:id="rId29"/>
    <p:sldId id="319" r:id="rId30"/>
    <p:sldId id="320" r:id="rId31"/>
    <p:sldId id="304" r:id="rId32"/>
    <p:sldId id="317" r:id="rId33"/>
    <p:sldId id="326" r:id="rId34"/>
    <p:sldId id="264" r:id="rId35"/>
    <p:sldId id="265" r:id="rId36"/>
    <p:sldId id="328" r:id="rId37"/>
    <p:sldId id="270" r:id="rId38"/>
    <p:sldId id="322" r:id="rId39"/>
    <p:sldId id="327" r:id="rId40"/>
    <p:sldId id="323" r:id="rId41"/>
    <p:sldId id="277" r:id="rId42"/>
    <p:sldId id="32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0261-7A83-449D-8C21-1EC4BF6F9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1826D-D20A-464E-88E4-F8A8AC335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68D6C-CF22-4B71-B3A3-63ED9B26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B46-D7EE-4005-B11E-F4DE98FA7B6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3740E-0281-4B04-956C-25E7EDB8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FC74D-3067-4527-8F70-55147F3F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7609-84EE-4FB6-B0F7-BED05934B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0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C193A-CB35-4DF1-98F6-146579C1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A80C3-C9DF-4B9C-A3ED-52EB953FC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AFB02-3C62-4EE5-97D5-22181230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B46-D7EE-4005-B11E-F4DE98FA7B6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E9891-FFAE-4859-A569-17A0D1BF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3C3A7-ED3A-4C8D-A846-6BD5CA87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7609-84EE-4FB6-B0F7-BED05934B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288DE2-0AEB-4D7F-A0F1-64801C295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E1CA1-2BDC-452E-81A0-5464BFA05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ECF1-3CDC-4BA1-89FF-E4A34BE9D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B46-D7EE-4005-B11E-F4DE98FA7B6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9AD47-CA66-4B2E-B142-443B7D6A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7C41-927A-4592-B966-AE3FB016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7609-84EE-4FB6-B0F7-BED05934B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5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44080-FCEB-493D-8726-D8A5BFDF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01130-EB7C-4A47-B671-F3730CD98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EB47-C80D-403C-9D1C-BCEB2A79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B46-D7EE-4005-B11E-F4DE98FA7B6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FCB81-8A11-4F9E-A1C5-12AF6419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5D420-C644-4317-9D7E-10BBAD8D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7609-84EE-4FB6-B0F7-BED05934B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9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C0D6-5B3C-445C-A999-AA0004B0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4A31F-DDAE-41C7-B153-381C9DF05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73F5A-15B8-4034-B7C8-BC1765A6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B46-D7EE-4005-B11E-F4DE98FA7B6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96759-F4F5-4E8D-BFF1-FD991B0B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8440C-3DB3-4F48-8B5A-53874968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7609-84EE-4FB6-B0F7-BED05934B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3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CCF4D-2208-4361-BD8C-847283BB1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A0BB3-F170-47B3-B2E3-F1E37E868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8C58E-A436-4578-86FA-BE4BFBB3E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ABB0E-A677-4248-91BA-6C35D8D9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B46-D7EE-4005-B11E-F4DE98FA7B6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2D6A2-E42E-472D-BA44-B6B661CD9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7B21D-C50A-42DA-8712-317FF547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7609-84EE-4FB6-B0F7-BED05934B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8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9048-43DE-4C3B-B489-427CB9F4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3EC24-B057-48CB-8EF3-FE30A9517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7CAF1-C513-4DF5-8DAD-FE7515E7A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633EFB-D32B-49D6-B9E3-544E05F57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B2BBE-097A-4D85-BB3D-2F9F59243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1EC28-A1D0-4CD7-8581-63AE8DF5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B46-D7EE-4005-B11E-F4DE98FA7B6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DC844B-093A-4860-A0E6-40516FDE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809A9-2635-448A-8BC0-BED4D299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7609-84EE-4FB6-B0F7-BED05934B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9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241D-B614-42F2-A49B-2D8C98C8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DC986-ED16-4022-A67D-052AB0A1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B46-D7EE-4005-B11E-F4DE98FA7B6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EDFAC-AEA7-4CE0-9F88-8A3429DF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9233B-673F-4658-B4B1-7DC4502E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7609-84EE-4FB6-B0F7-BED05934B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5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57A778-1716-4F31-BBE5-0ED05C1A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B46-D7EE-4005-B11E-F4DE98FA7B6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BE15E-F16B-40DB-A8F5-3DBB8AABC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6110F-1492-4E32-AE16-BEB7F9E8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7609-84EE-4FB6-B0F7-BED05934B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3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782A-F2F6-4F95-B151-9E6B9E79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954A0-81DE-4F95-8483-DCC9F05BD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A8AB0-A7FA-4F0D-B529-1BB630409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B02AE-2F1B-48BC-9D43-BD5D84F7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B46-D7EE-4005-B11E-F4DE98FA7B6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20817-AA9F-4BA7-8147-1D46E51D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61919-65DF-444B-BF7C-4ED2F06D3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7609-84EE-4FB6-B0F7-BED05934B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3D77-F38F-4074-8BAE-614BCCB8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D1E22-A9CC-4528-B748-58AD02CB5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5BF0F-C7A1-4221-ACA8-082581EFE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B974E-AE3B-45FD-860C-E88E7ABA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EB46-D7EE-4005-B11E-F4DE98FA7B6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68816-1DBA-473F-A1A8-12EF9835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3D507-8460-41A7-A4AB-8A4C25F9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7609-84EE-4FB6-B0F7-BED05934B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0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404DB-27EF-40AD-B1C6-036D6D871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219B5-45EE-4BC4-9112-21BF0958B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34E25-B21B-4B3F-BD2C-504E8EBC4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2EB46-D7EE-4005-B11E-F4DE98FA7B6F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089C-0F05-4AFE-8D7C-534416F01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2B8CB-B527-44F2-AD46-E9BEDF838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97609-84EE-4FB6-B0F7-BED05934B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9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1D1E-3A91-41E6-8FFB-D4D96DCFE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8925" y="2039478"/>
            <a:ext cx="9144000" cy="2387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ECE 3567</a:t>
            </a:r>
            <a:br>
              <a:rPr lang="en-US" sz="4000" b="1" dirty="0">
                <a:solidFill>
                  <a:srgbClr val="0000FF"/>
                </a:solidFill>
              </a:rPr>
            </a:br>
            <a:br>
              <a:rPr lang="en-US" sz="4000" b="1" dirty="0">
                <a:solidFill>
                  <a:srgbClr val="0000FF"/>
                </a:solidFill>
              </a:rPr>
            </a:br>
            <a:r>
              <a:rPr lang="en-US" sz="4000" b="1" dirty="0">
                <a:solidFill>
                  <a:srgbClr val="0000FF"/>
                </a:solidFill>
              </a:rPr>
              <a:t>Lab 5</a:t>
            </a:r>
            <a:br>
              <a:rPr lang="en-US" sz="4000" b="1" dirty="0">
                <a:solidFill>
                  <a:srgbClr val="0000FF"/>
                </a:solidFill>
              </a:rPr>
            </a:br>
            <a:br>
              <a:rPr lang="en-US" sz="4000" b="1" dirty="0">
                <a:solidFill>
                  <a:srgbClr val="0000FF"/>
                </a:solidFill>
              </a:rPr>
            </a:br>
            <a:r>
              <a:rPr lang="en-US" sz="4000" b="1" dirty="0">
                <a:solidFill>
                  <a:srgbClr val="0000FF"/>
                </a:solidFill>
              </a:rPr>
              <a:t>Serial Communications</a:t>
            </a:r>
            <a:br>
              <a:rPr lang="en-US" sz="4000" b="1" dirty="0">
                <a:solidFill>
                  <a:srgbClr val="0000FF"/>
                </a:solidFill>
              </a:rPr>
            </a:b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B047C-D068-4961-9227-40229CCBB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0532" y="4932269"/>
            <a:ext cx="9144000" cy="876861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Dr. Gregg J Chapman</a:t>
            </a:r>
          </a:p>
          <a:p>
            <a:r>
              <a:rPr lang="en-US" dirty="0">
                <a:solidFill>
                  <a:srgbClr val="0000FF"/>
                </a:solidFill>
              </a:rPr>
              <a:t>Autumn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C282E-1907-4A67-AFF2-0F25C83F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20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C282E-1907-4A67-AFF2-0F25C83F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10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6027DE-2BA4-42CB-9E8C-099CFD9C9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391" y="473820"/>
            <a:ext cx="4772025" cy="3857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969F6B-7B3D-4DEF-A762-190B5AF5E5E2}"/>
              </a:ext>
            </a:extLst>
          </p:cNvPr>
          <p:cNvSpPr txBox="1"/>
          <p:nvPr/>
        </p:nvSpPr>
        <p:spPr>
          <a:xfrm>
            <a:off x="4200526" y="0"/>
            <a:ext cx="7230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Serial Peripheral Interface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489C56-E732-4916-A2FF-50E497F7B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493" y="4784825"/>
            <a:ext cx="3987211" cy="174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07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C282E-1907-4A67-AFF2-0F25C83F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ACC686-42AD-4A7F-A04A-297540084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95354"/>
              </p:ext>
            </p:extLst>
          </p:nvPr>
        </p:nvGraphicFramePr>
        <p:xfrm>
          <a:off x="838200" y="3035459"/>
          <a:ext cx="10515600" cy="193167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878664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593610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2165502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996755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UART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242729"/>
                          </a:solidFill>
                          <a:latin typeface="Arial" panose="020B0604020202020204" pitchFamily="34" charset="0"/>
                        </a:rPr>
                        <a:t>I</a:t>
                      </a:r>
                      <a:r>
                        <a:rPr lang="en-US" sz="1800" baseline="30000" dirty="0">
                          <a:solidFill>
                            <a:srgbClr val="242729"/>
                          </a:solidFill>
                          <a:latin typeface="Arial" panose="020B0604020202020204" pitchFamily="34" charset="0"/>
                        </a:rPr>
                        <a:t>2</a:t>
                      </a:r>
                      <a:r>
                        <a:rPr lang="en-US" sz="1800" dirty="0">
                          <a:solidFill>
                            <a:srgbClr val="242729"/>
                          </a:solidFill>
                          <a:latin typeface="Arial" panose="020B0604020202020204" pitchFamily="34" charset="0"/>
                        </a:rPr>
                        <a:t>C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SPI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460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Complexity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Simple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Easy to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chain many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devices.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Complex as device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increases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858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Speed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Slowest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Faster than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UART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Fastest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2060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AC87790-4D7C-4FF8-950C-B5F1ACC1F0C9}"/>
              </a:ext>
            </a:extLst>
          </p:cNvPr>
          <p:cNvSpPr/>
          <p:nvPr/>
        </p:nvSpPr>
        <p:spPr>
          <a:xfrm>
            <a:off x="3373232" y="5241085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11111"/>
                </a:solidFill>
                <a:latin typeface="Roboto"/>
              </a:rPr>
              <a:t>1.5 Mbps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127D9F-3E5F-44A6-9261-BA22B1A0E3D5}"/>
              </a:ext>
            </a:extLst>
          </p:cNvPr>
          <p:cNvSpPr/>
          <p:nvPr/>
        </p:nvSpPr>
        <p:spPr>
          <a:xfrm>
            <a:off x="5798042" y="5241085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Roboto"/>
              </a:rPr>
              <a:t>3.4 Mbit/s 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74F722-EF0C-4AB0-9BFC-660365C80198}"/>
              </a:ext>
            </a:extLst>
          </p:cNvPr>
          <p:cNvSpPr/>
          <p:nvPr/>
        </p:nvSpPr>
        <p:spPr>
          <a:xfrm>
            <a:off x="8745276" y="521309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11111"/>
                </a:solidFill>
                <a:latin typeface="Roboto"/>
              </a:rPr>
              <a:t>48-100 Mbps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F232B6A-173E-4DCB-A914-4DDE49E95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578" y="0"/>
            <a:ext cx="9144000" cy="72282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Which Serial Protocol is Best?</a:t>
            </a:r>
          </a:p>
        </p:txBody>
      </p:sp>
    </p:spTree>
    <p:extLst>
      <p:ext uri="{BB962C8B-B14F-4D97-AF65-F5344CB8AC3E}">
        <p14:creationId xmlns:p14="http://schemas.microsoft.com/office/powerpoint/2010/main" val="1997270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1D1E-3A91-41E6-8FFB-D4D96DCFE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2901" y="2621902"/>
            <a:ext cx="9144000" cy="128266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Create a new project for Lab 5, download all files from the website and copy them into the project.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C282E-1907-4A67-AFF2-0F25C83F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7C16A8-5CDC-4559-AED2-CD4834EABE12}"/>
              </a:ext>
            </a:extLst>
          </p:cNvPr>
          <p:cNvSpPr txBox="1">
            <a:spLocks/>
          </p:cNvSpPr>
          <p:nvPr/>
        </p:nvSpPr>
        <p:spPr>
          <a:xfrm>
            <a:off x="1619453" y="80430"/>
            <a:ext cx="9144000" cy="7228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00FF"/>
                </a:solidFill>
              </a:rPr>
              <a:t>Project Set-up</a:t>
            </a:r>
          </a:p>
        </p:txBody>
      </p:sp>
    </p:spTree>
    <p:extLst>
      <p:ext uri="{BB962C8B-B14F-4D97-AF65-F5344CB8AC3E}">
        <p14:creationId xmlns:p14="http://schemas.microsoft.com/office/powerpoint/2010/main" val="3129062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1D1E-3A91-41E6-8FFB-D4D96DCFE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130" y="194076"/>
            <a:ext cx="9144000" cy="72282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What’s New?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C282E-1907-4A67-AFF2-0F25C83F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1CEAB-9621-42F8-8DDE-B2E1402AF2C6}"/>
              </a:ext>
            </a:extLst>
          </p:cNvPr>
          <p:cNvSpPr txBox="1"/>
          <p:nvPr/>
        </p:nvSpPr>
        <p:spPr>
          <a:xfrm>
            <a:off x="1399032" y="1444752"/>
            <a:ext cx="88422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3567.h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solidFill>
                  <a:srgbClr val="0000FF"/>
                </a:solidFill>
              </a:rPr>
              <a:t>myGpio.c</a:t>
            </a:r>
            <a:endParaRPr lang="en-US" sz="2400" dirty="0">
              <a:solidFill>
                <a:srgbClr val="0000F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solidFill>
                  <a:srgbClr val="0000FF"/>
                </a:solidFill>
              </a:rPr>
              <a:t>myClocks.c</a:t>
            </a:r>
            <a:endParaRPr lang="en-US" sz="2400" dirty="0">
              <a:solidFill>
                <a:srgbClr val="0000F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solidFill>
                  <a:srgbClr val="0000FF"/>
                </a:solidFill>
              </a:rPr>
              <a:t>myUart.c</a:t>
            </a:r>
            <a:br>
              <a:rPr lang="en-US" sz="2400" dirty="0">
                <a:solidFill>
                  <a:srgbClr val="0000FF"/>
                </a:solidFill>
              </a:rPr>
            </a:br>
            <a:endParaRPr lang="en-US" sz="2400" dirty="0">
              <a:solidFill>
                <a:srgbClr val="0000F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solidFill>
                  <a:srgbClr val="0000FF"/>
                </a:solidFill>
              </a:rPr>
              <a:t>Command.c</a:t>
            </a:r>
            <a:br>
              <a:rPr lang="en-US" sz="2400" dirty="0">
                <a:solidFill>
                  <a:srgbClr val="0000FF"/>
                </a:solidFill>
              </a:rPr>
            </a:br>
            <a:endParaRPr lang="en-US" sz="2400" dirty="0">
              <a:solidFill>
                <a:srgbClr val="0000F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With additions to </a:t>
            </a:r>
            <a:r>
              <a:rPr lang="en-US" sz="2400" dirty="0" err="1">
                <a:solidFill>
                  <a:srgbClr val="0000FF"/>
                </a:solidFill>
              </a:rPr>
              <a:t>Display.c</a:t>
            </a:r>
            <a:endParaRPr lang="en-US" sz="2400" dirty="0">
              <a:solidFill>
                <a:srgbClr val="0000FF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80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1D1E-3A91-41E6-8FFB-D4D96DCFE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578" y="2845836"/>
            <a:ext cx="9144000" cy="72282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Where are all the variables?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C282E-1907-4A67-AFF2-0F25C83F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0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1D1E-3A91-41E6-8FFB-D4D96DCFE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578" y="2845836"/>
            <a:ext cx="9144000" cy="72282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Adding UART Communications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C282E-1907-4A67-AFF2-0F25C83F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59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1D1E-3A91-41E6-8FFB-D4D96DCFE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184" y="3126128"/>
            <a:ext cx="9307317" cy="128266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Checkpoint #1 – Compile the program and demonstrate that it cycles through the LED colors.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C282E-1907-4A67-AFF2-0F25C83F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2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1D1E-3A91-41E6-8FFB-D4D96DCFE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2901" y="2329294"/>
            <a:ext cx="9144000" cy="1282662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rgbClr val="0000FF"/>
                </a:solidFill>
              </a:rPr>
              <a:t>1. Delete </a:t>
            </a:r>
            <a:r>
              <a:rPr lang="en-US" sz="2400" b="1" dirty="0" err="1">
                <a:solidFill>
                  <a:srgbClr val="0000FF"/>
                </a:solidFill>
              </a:rPr>
              <a:t>update_RGB</a:t>
            </a:r>
            <a:r>
              <a:rPr lang="en-US" sz="2400" b="1" dirty="0">
                <a:solidFill>
                  <a:srgbClr val="0000FF"/>
                </a:solidFill>
              </a:rPr>
              <a:t>() from main(). copy them into the project. </a:t>
            </a:r>
            <a:br>
              <a:rPr lang="en-US" sz="2400" b="1" dirty="0">
                <a:solidFill>
                  <a:srgbClr val="0000FF"/>
                </a:solidFill>
              </a:rPr>
            </a:br>
            <a:br>
              <a:rPr lang="en-US" sz="2400" b="1" dirty="0">
                <a:solidFill>
                  <a:srgbClr val="0000FF"/>
                </a:solidFill>
              </a:rPr>
            </a:br>
            <a:r>
              <a:rPr lang="en-US" sz="2400" b="1" dirty="0">
                <a:solidFill>
                  <a:srgbClr val="0000FF"/>
                </a:solidFill>
              </a:rPr>
              <a:t>2. Comment out the following code at the beginning of </a:t>
            </a:r>
            <a:r>
              <a:rPr lang="en-US" sz="2400" b="1" dirty="0" err="1">
                <a:solidFill>
                  <a:srgbClr val="0000FF"/>
                </a:solidFill>
              </a:rPr>
              <a:t>update_RGB</a:t>
            </a:r>
            <a:r>
              <a:rPr lang="en-US" sz="2400" b="1" dirty="0">
                <a:solidFill>
                  <a:srgbClr val="0000FF"/>
                </a:solidFill>
              </a:rPr>
              <a:t>()</a:t>
            </a:r>
            <a:br>
              <a:rPr lang="en-US" sz="2400" b="1" dirty="0">
                <a:solidFill>
                  <a:srgbClr val="0000FF"/>
                </a:solidFill>
              </a:rPr>
            </a:br>
            <a:br>
              <a:rPr lang="en-US" sz="2400" b="1" dirty="0">
                <a:solidFill>
                  <a:srgbClr val="0000FF"/>
                </a:solidFill>
              </a:rPr>
            </a:b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C282E-1907-4A67-AFF2-0F25C83F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7C16A8-5CDC-4559-AED2-CD4834EABE12}"/>
              </a:ext>
            </a:extLst>
          </p:cNvPr>
          <p:cNvSpPr txBox="1">
            <a:spLocks/>
          </p:cNvSpPr>
          <p:nvPr/>
        </p:nvSpPr>
        <p:spPr>
          <a:xfrm>
            <a:off x="1710893" y="363894"/>
            <a:ext cx="9144000" cy="7228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00FF"/>
                </a:solidFill>
              </a:rPr>
              <a:t>Project Set-up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2EF28E-A6D0-4218-8024-20485A769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7" y="3337369"/>
            <a:ext cx="70199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90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1D1E-3A91-41E6-8FFB-D4D96DCFE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2986" y="2919174"/>
            <a:ext cx="9144000" cy="498891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Connecting the Serial Communications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C282E-1907-4A67-AFF2-0F25C83F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62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E24B7B-1694-4EA3-B9FC-6518C9064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960" y="1052027"/>
            <a:ext cx="6772275" cy="2514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DDECBD8-1D77-41B4-B189-584DA4396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475" y="2759529"/>
            <a:ext cx="3533775" cy="3314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6FE996-2CE5-4A98-927E-83778714E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61" y="1399593"/>
            <a:ext cx="2968802" cy="49452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C74FACD-FEFB-4212-BE59-CBFD46BDB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937" y="531843"/>
            <a:ext cx="5511001" cy="72282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You can also use the Terminal inside CCS: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D34C6D-BBD5-41C1-9971-966FBF0071F9}"/>
              </a:ext>
            </a:extLst>
          </p:cNvPr>
          <p:cNvCxnSpPr>
            <a:cxnSpLocks/>
          </p:cNvCxnSpPr>
          <p:nvPr/>
        </p:nvCxnSpPr>
        <p:spPr>
          <a:xfrm flipH="1">
            <a:off x="9181324" y="681135"/>
            <a:ext cx="709126" cy="46964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901C42-B7FF-420D-A396-B2281653F241}"/>
              </a:ext>
            </a:extLst>
          </p:cNvPr>
          <p:cNvCxnSpPr>
            <a:cxnSpLocks/>
          </p:cNvCxnSpPr>
          <p:nvPr/>
        </p:nvCxnSpPr>
        <p:spPr>
          <a:xfrm flipH="1">
            <a:off x="9862457" y="3806888"/>
            <a:ext cx="951722" cy="0"/>
          </a:xfrm>
          <a:prstGeom prst="straightConnector1">
            <a:avLst/>
          </a:prstGeom>
          <a:ln w="254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655B270-FDDE-4590-9024-AC875B39C78B}"/>
              </a:ext>
            </a:extLst>
          </p:cNvPr>
          <p:cNvSpPr/>
          <p:nvPr/>
        </p:nvSpPr>
        <p:spPr>
          <a:xfrm>
            <a:off x="10837571" y="3589566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choose one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58B1AE-04AE-4BAE-BC80-376BE028CBAF}"/>
              </a:ext>
            </a:extLst>
          </p:cNvPr>
          <p:cNvSpPr/>
          <p:nvPr/>
        </p:nvSpPr>
        <p:spPr>
          <a:xfrm>
            <a:off x="9646363" y="326961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346662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C282E-1907-4A67-AFF2-0F25C83F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7024D2-B04C-4749-9B29-E2ECD9B61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993" y="1542831"/>
            <a:ext cx="6652193" cy="48019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6397A3-8B51-455E-A3C7-B450F83E5184}"/>
              </a:ext>
            </a:extLst>
          </p:cNvPr>
          <p:cNvSpPr/>
          <p:nvPr/>
        </p:nvSpPr>
        <p:spPr>
          <a:xfrm>
            <a:off x="4212943" y="342513"/>
            <a:ext cx="406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A Brief History of Serial Communications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62AF9-59A8-46ED-BA55-50163FF2E00F}"/>
              </a:ext>
            </a:extLst>
          </p:cNvPr>
          <p:cNvSpPr txBox="1"/>
          <p:nvPr/>
        </p:nvSpPr>
        <p:spPr>
          <a:xfrm>
            <a:off x="8658809" y="2556587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“MODEM”</a:t>
            </a:r>
          </a:p>
        </p:txBody>
      </p:sp>
    </p:spTree>
    <p:extLst>
      <p:ext uri="{BB962C8B-B14F-4D97-AF65-F5344CB8AC3E}">
        <p14:creationId xmlns:p14="http://schemas.microsoft.com/office/powerpoint/2010/main" val="1389993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4F5C66-A16E-43E4-B3B9-9395F3568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646" y="2368032"/>
            <a:ext cx="6020773" cy="290966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2D36FC6-E822-4D79-A9B4-89A536E16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497" y="1026366"/>
            <a:ext cx="7769010" cy="72282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When you run the project, the following messages will appear in the Terminal window:</a:t>
            </a:r>
          </a:p>
        </p:txBody>
      </p:sp>
    </p:spTree>
    <p:extLst>
      <p:ext uri="{BB962C8B-B14F-4D97-AF65-F5344CB8AC3E}">
        <p14:creationId xmlns:p14="http://schemas.microsoft.com/office/powerpoint/2010/main" val="1173923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1D1E-3A91-41E6-8FFB-D4D96DCFE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184" y="3126128"/>
            <a:ext cx="9307317" cy="128266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Checkpoint #2 –  Demonstrate the ECE 3567 Start-up Message on the Terminal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C282E-1907-4A67-AFF2-0F25C83F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769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8E6052-9C5F-4C76-8AD5-F499E5681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838" y="1563623"/>
            <a:ext cx="7318651" cy="516140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149F255-EB70-48EC-A302-410F47450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624" y="135854"/>
            <a:ext cx="9763211" cy="72282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The main() function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DE0EFB-EC05-44DD-92AF-9C11D35E4E50}"/>
              </a:ext>
            </a:extLst>
          </p:cNvPr>
          <p:cNvCxnSpPr/>
          <p:nvPr/>
        </p:nvCxnSpPr>
        <p:spPr>
          <a:xfrm>
            <a:off x="1844226" y="5018687"/>
            <a:ext cx="877078" cy="0"/>
          </a:xfrm>
          <a:prstGeom prst="straightConnector1">
            <a:avLst/>
          </a:prstGeom>
          <a:ln w="254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5CBD19-5939-4637-B5F7-58E647D14230}"/>
              </a:ext>
            </a:extLst>
          </p:cNvPr>
          <p:cNvCxnSpPr/>
          <p:nvPr/>
        </p:nvCxnSpPr>
        <p:spPr>
          <a:xfrm>
            <a:off x="1670490" y="3802535"/>
            <a:ext cx="877078" cy="0"/>
          </a:xfrm>
          <a:prstGeom prst="straightConnector1">
            <a:avLst/>
          </a:prstGeom>
          <a:ln w="254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CE8BF7-2E0B-43D9-AB6E-CDF9F157D215}"/>
              </a:ext>
            </a:extLst>
          </p:cNvPr>
          <p:cNvCxnSpPr/>
          <p:nvPr/>
        </p:nvCxnSpPr>
        <p:spPr>
          <a:xfrm>
            <a:off x="1889946" y="5997095"/>
            <a:ext cx="877078" cy="0"/>
          </a:xfrm>
          <a:prstGeom prst="straightConnector1">
            <a:avLst/>
          </a:prstGeom>
          <a:ln w="254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44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8DCB17-ACCA-4873-9B69-A834D72450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"/>
          <a:stretch/>
        </p:blipFill>
        <p:spPr>
          <a:xfrm>
            <a:off x="2743199" y="2798503"/>
            <a:ext cx="7067259" cy="223069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17C8FD2-FA86-4A0D-96C2-C6BA1C850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5624" y="135854"/>
            <a:ext cx="9763211" cy="72282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Initializes UART Communications on the MCU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1E2E5D-F98A-44A2-8EA3-12C46E9EBB5C}"/>
              </a:ext>
            </a:extLst>
          </p:cNvPr>
          <p:cNvCxnSpPr/>
          <p:nvPr/>
        </p:nvCxnSpPr>
        <p:spPr>
          <a:xfrm>
            <a:off x="2072826" y="3381911"/>
            <a:ext cx="877078" cy="0"/>
          </a:xfrm>
          <a:prstGeom prst="straightConnector1">
            <a:avLst/>
          </a:prstGeom>
          <a:ln w="254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922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0FE712-0770-43A3-AB43-0CAC111BE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88" y="5137376"/>
            <a:ext cx="5619750" cy="1285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BDB0F2-BD51-40B9-978B-1DF3CFA5F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4013524"/>
            <a:ext cx="5981700" cy="323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C47EA3-5BBF-463D-8FED-0132EFE08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943" y="3151511"/>
            <a:ext cx="6610350" cy="219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47B521-97CC-417F-8BC3-EC9462CD3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003" y="2183363"/>
            <a:ext cx="9639300" cy="4572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9816A1F-A52E-4538-85B3-3B8D27DDC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949" y="419878"/>
            <a:ext cx="9144000" cy="676172"/>
          </a:xfrm>
        </p:spPr>
        <p:txBody>
          <a:bodyPr>
            <a:noAutofit/>
          </a:bodyPr>
          <a:lstStyle/>
          <a:p>
            <a:r>
              <a:rPr lang="en-US" sz="3600" b="1" dirty="0" err="1">
                <a:solidFill>
                  <a:srgbClr val="0000FF"/>
                </a:solidFill>
              </a:rPr>
              <a:t>myUart.c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02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1D1E-3A91-41E6-8FFB-D4D96DCFE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130" y="194076"/>
            <a:ext cx="9144000" cy="722825"/>
          </a:xfrm>
        </p:spPr>
        <p:txBody>
          <a:bodyPr>
            <a:noAutofit/>
          </a:bodyPr>
          <a:lstStyle/>
          <a:p>
            <a:r>
              <a:rPr lang="en-US" sz="4000" b="1" dirty="0" err="1">
                <a:solidFill>
                  <a:srgbClr val="0000FF"/>
                </a:solidFill>
              </a:rPr>
              <a:t>Command.c</a:t>
            </a: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C282E-1907-4A67-AFF2-0F25C83F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1CEAB-9621-42F8-8DDE-B2E1402AF2C6}"/>
              </a:ext>
            </a:extLst>
          </p:cNvPr>
          <p:cNvSpPr txBox="1"/>
          <p:nvPr/>
        </p:nvSpPr>
        <p:spPr>
          <a:xfrm>
            <a:off x="1399032" y="1444752"/>
            <a:ext cx="8842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solidFill>
                  <a:srgbClr val="0000FF"/>
                </a:solidFill>
              </a:rPr>
              <a:t>Command_Handler</a:t>
            </a:r>
            <a:r>
              <a:rPr lang="en-US" sz="2400" dirty="0">
                <a:solidFill>
                  <a:srgbClr val="0000FF"/>
                </a:solidFill>
              </a:rPr>
              <a:t> (Already written)</a:t>
            </a:r>
            <a:br>
              <a:rPr lang="en-US" sz="2400" dirty="0">
                <a:solidFill>
                  <a:srgbClr val="0000FF"/>
                </a:solidFill>
              </a:rPr>
            </a:br>
            <a:endParaRPr lang="en-US" sz="2400" dirty="0">
              <a:solidFill>
                <a:srgbClr val="0000F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solidFill>
                  <a:srgbClr val="0000FF"/>
                </a:solidFill>
              </a:rPr>
              <a:t>parse_Command</a:t>
            </a:r>
            <a:r>
              <a:rPr lang="en-US" sz="2400" dirty="0">
                <a:solidFill>
                  <a:srgbClr val="0000FF"/>
                </a:solidFill>
              </a:rPr>
              <a:t> (You will write this)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06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6595EE-0343-4F30-9915-AD94D742E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531" y="2876160"/>
            <a:ext cx="6777719" cy="24982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A5D02-297B-4918-AF57-C55B03B67F85}"/>
              </a:ext>
            </a:extLst>
          </p:cNvPr>
          <p:cNvSpPr txBox="1"/>
          <p:nvPr/>
        </p:nvSpPr>
        <p:spPr>
          <a:xfrm>
            <a:off x="317240" y="1054359"/>
            <a:ext cx="79590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Data is in an array called </a:t>
            </a:r>
            <a:r>
              <a:rPr lang="en-US" sz="2400" b="1" dirty="0" err="1">
                <a:solidFill>
                  <a:srgbClr val="0000FF"/>
                </a:solidFill>
              </a:rPr>
              <a:t>val</a:t>
            </a:r>
            <a:endParaRPr lang="en-US" sz="2400" b="1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Most commands are 2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Setpoint commands for feedback are up to 6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Communications are interrupt driven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70DE74F-E48C-42B9-9023-10466DC71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989" y="242595"/>
            <a:ext cx="9144000" cy="72282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The Command Handler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25CAC1-0557-426D-AF54-28AB3B51B322}"/>
              </a:ext>
            </a:extLst>
          </p:cNvPr>
          <p:cNvCxnSpPr>
            <a:cxnSpLocks/>
          </p:cNvCxnSpPr>
          <p:nvPr/>
        </p:nvCxnSpPr>
        <p:spPr>
          <a:xfrm>
            <a:off x="2565918" y="4180114"/>
            <a:ext cx="709127" cy="320350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8833E9-CA95-4DD7-8875-80290C3CFC3C}"/>
              </a:ext>
            </a:extLst>
          </p:cNvPr>
          <p:cNvSpPr txBox="1"/>
          <p:nvPr/>
        </p:nvSpPr>
        <p:spPr>
          <a:xfrm>
            <a:off x="830424" y="3573624"/>
            <a:ext cx="1794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Gets set in </a:t>
            </a:r>
          </a:p>
          <a:p>
            <a:r>
              <a:rPr lang="en-US" dirty="0" err="1">
                <a:solidFill>
                  <a:srgbClr val="FF0000"/>
                </a:solidFill>
              </a:rPr>
              <a:t>myUart_readBuf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7409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1D1E-3A91-41E6-8FFB-D4D96DCFE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130" y="194076"/>
            <a:ext cx="9144000" cy="722825"/>
          </a:xfrm>
        </p:spPr>
        <p:txBody>
          <a:bodyPr>
            <a:noAutofit/>
          </a:bodyPr>
          <a:lstStyle/>
          <a:p>
            <a:r>
              <a:rPr lang="en-US" sz="4000" b="1" dirty="0" err="1">
                <a:solidFill>
                  <a:srgbClr val="0000FF"/>
                </a:solidFill>
              </a:rPr>
              <a:t>Display.c</a:t>
            </a: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C282E-1907-4A67-AFF2-0F25C83F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1CEAB-9621-42F8-8DDE-B2E1402AF2C6}"/>
              </a:ext>
            </a:extLst>
          </p:cNvPr>
          <p:cNvSpPr txBox="1"/>
          <p:nvPr/>
        </p:nvSpPr>
        <p:spPr>
          <a:xfrm>
            <a:off x="1399032" y="1444752"/>
            <a:ext cx="9390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solidFill>
                  <a:srgbClr val="0000FF"/>
                </a:solidFill>
              </a:rPr>
              <a:t>displayTemp</a:t>
            </a:r>
            <a:r>
              <a:rPr lang="en-US" sz="2400" dirty="0">
                <a:solidFill>
                  <a:srgbClr val="0000FF"/>
                </a:solidFill>
              </a:rPr>
              <a:t>() – Turn on degree symbol and F in pos6 for Fahrenheit</a:t>
            </a:r>
            <a:br>
              <a:rPr lang="en-US" sz="2400" dirty="0">
                <a:solidFill>
                  <a:srgbClr val="0000FF"/>
                </a:solidFill>
              </a:rPr>
            </a:br>
            <a:endParaRPr lang="en-US" sz="2400" dirty="0">
              <a:solidFill>
                <a:srgbClr val="0000F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solidFill>
                  <a:srgbClr val="0000FF"/>
                </a:solidFill>
              </a:rPr>
              <a:t>displayVolts</a:t>
            </a:r>
            <a:r>
              <a:rPr lang="en-US" sz="2400" dirty="0">
                <a:solidFill>
                  <a:srgbClr val="0000FF"/>
                </a:solidFill>
              </a:rPr>
              <a:t>() – Turn on the decimal point and V in pos6 for Volts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rgbClr val="0000FF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10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1D1E-3A91-41E6-8FFB-D4D96DCFE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130" y="194076"/>
            <a:ext cx="9144000" cy="72282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The Three Modes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C282E-1907-4A67-AFF2-0F25C83F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1CEAB-9621-42F8-8DDE-B2E1402AF2C6}"/>
              </a:ext>
            </a:extLst>
          </p:cNvPr>
          <p:cNvSpPr txBox="1"/>
          <p:nvPr/>
        </p:nvSpPr>
        <p:spPr>
          <a:xfrm>
            <a:off x="1399032" y="1444752"/>
            <a:ext cx="8842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LED Test Mode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Temperature Mode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RC Voltage Mode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87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1D1E-3A91-41E6-8FFB-D4D96DCFE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130" y="194076"/>
            <a:ext cx="9144000" cy="72282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Lab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C282E-1907-4A67-AFF2-0F25C83F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1CEAB-9621-42F8-8DDE-B2E1402AF2C6}"/>
              </a:ext>
            </a:extLst>
          </p:cNvPr>
          <p:cNvSpPr txBox="1"/>
          <p:nvPr/>
        </p:nvSpPr>
        <p:spPr>
          <a:xfrm>
            <a:off x="832104" y="841248"/>
            <a:ext cx="927201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Write </a:t>
            </a:r>
            <a:r>
              <a:rPr lang="en-US" dirty="0" err="1">
                <a:solidFill>
                  <a:srgbClr val="0000FF"/>
                </a:solidFill>
              </a:rPr>
              <a:t>parse_Command</a:t>
            </a:r>
            <a:r>
              <a:rPr lang="en-US" dirty="0">
                <a:solidFill>
                  <a:srgbClr val="0000FF"/>
                </a:solidFill>
              </a:rPr>
              <a:t>() </a:t>
            </a:r>
            <a:r>
              <a:rPr lang="en-US" dirty="0"/>
              <a:t>to: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Read the first two characters from the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val</a:t>
            </a:r>
            <a:r>
              <a:rPr lang="en-US" dirty="0">
                <a:solidFill>
                  <a:srgbClr val="0000FF"/>
                </a:solidFill>
              </a:rPr>
              <a:t>[ ]</a:t>
            </a:r>
            <a:r>
              <a:rPr lang="en-US" dirty="0"/>
              <a:t> array and convert to a 2-character command.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If length is &gt;2, convert </a:t>
            </a:r>
            <a:r>
              <a:rPr lang="en-US" dirty="0" err="1">
                <a:solidFill>
                  <a:srgbClr val="0000FF"/>
                </a:solidFill>
              </a:rPr>
              <a:t>val</a:t>
            </a:r>
            <a:r>
              <a:rPr lang="en-US" dirty="0">
                <a:solidFill>
                  <a:srgbClr val="0000FF"/>
                </a:solidFill>
              </a:rPr>
              <a:t>[2], </a:t>
            </a:r>
            <a:r>
              <a:rPr lang="en-US" dirty="0" err="1">
                <a:solidFill>
                  <a:srgbClr val="0000FF"/>
                </a:solidFill>
              </a:rPr>
              <a:t>val</a:t>
            </a:r>
            <a:r>
              <a:rPr lang="en-US" dirty="0">
                <a:solidFill>
                  <a:srgbClr val="0000FF"/>
                </a:solidFill>
              </a:rPr>
              <a:t>[3], </a:t>
            </a:r>
            <a:r>
              <a:rPr lang="en-US" dirty="0"/>
              <a:t>and </a:t>
            </a:r>
            <a:r>
              <a:rPr lang="en-US" dirty="0" err="1">
                <a:solidFill>
                  <a:srgbClr val="0000FF"/>
                </a:solidFill>
              </a:rPr>
              <a:t>val</a:t>
            </a:r>
            <a:r>
              <a:rPr lang="en-US" dirty="0">
                <a:solidFill>
                  <a:srgbClr val="0000FF"/>
                </a:solidFill>
              </a:rPr>
              <a:t>[4]</a:t>
            </a:r>
            <a:r>
              <a:rPr lang="en-US" dirty="0"/>
              <a:t> to a single 3-difit number. </a:t>
            </a:r>
            <a:r>
              <a:rPr lang="en-US" dirty="0" err="1">
                <a:solidFill>
                  <a:srgbClr val="0000FF"/>
                </a:solidFill>
              </a:rPr>
              <a:t>val</a:t>
            </a:r>
            <a:r>
              <a:rPr lang="en-US" dirty="0">
                <a:solidFill>
                  <a:srgbClr val="0000FF"/>
                </a:solidFill>
              </a:rPr>
              <a:t>[5] </a:t>
            </a:r>
            <a:r>
              <a:rPr lang="en-US" dirty="0"/>
              <a:t>is currently not used.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Reset length to 2, and clear </a:t>
            </a:r>
            <a:r>
              <a:rPr lang="en-US" dirty="0" err="1">
                <a:solidFill>
                  <a:srgbClr val="0000FF"/>
                </a:solidFill>
              </a:rPr>
              <a:t>val</a:t>
            </a:r>
            <a:r>
              <a:rPr lang="en-US" dirty="0">
                <a:solidFill>
                  <a:srgbClr val="0000FF"/>
                </a:solidFill>
              </a:rPr>
              <a:t>[ ]</a:t>
            </a:r>
            <a:r>
              <a:rPr lang="en-US" dirty="0"/>
              <a:t>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>
                <a:solidFill>
                  <a:srgbClr val="0000FF"/>
                </a:solidFill>
              </a:rPr>
              <a:t>SWITCH</a:t>
            </a:r>
            <a:r>
              <a:rPr lang="en-US" dirty="0"/>
              <a:t> statement for Command and place actions for the command under each case: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Implement the following Commands: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LE </a:t>
            </a:r>
            <a:r>
              <a:rPr lang="en-US" dirty="0"/>
              <a:t>– Places the software in LED Test Mode.  LED off.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RE</a:t>
            </a:r>
            <a:r>
              <a:rPr lang="en-US" dirty="0"/>
              <a:t> – Places the software in RC Voltage Mode.  Writes 2.50V to the LCD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TE</a:t>
            </a:r>
            <a:r>
              <a:rPr lang="en-US" dirty="0"/>
              <a:t> – Places the software in Temperature Mode. Writes 75.0</a:t>
            </a:r>
            <a:r>
              <a:rPr lang="en-US" dirty="0">
                <a:sym typeface="Symbol" panose="05050102010706020507" pitchFamily="18" charset="2"/>
              </a:rPr>
              <a:t>F to the LCD</a:t>
            </a:r>
            <a:endParaRPr lang="en-US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LH</a:t>
            </a:r>
            <a:r>
              <a:rPr lang="en-US" dirty="0"/>
              <a:t> – Makes the LED FLASH RED if you are in LED Test Mode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LR</a:t>
            </a:r>
            <a:r>
              <a:rPr lang="en-US" dirty="0"/>
              <a:t> – Makes the LED RED if you are in LED Test Mode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LO</a:t>
            </a:r>
            <a:r>
              <a:rPr lang="en-US" dirty="0"/>
              <a:t> – Makes the LED ORANGE if you are in LED Test Mode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LY</a:t>
            </a:r>
            <a:r>
              <a:rPr lang="en-US" dirty="0"/>
              <a:t> – Makes the LED Yellow if you are in LED Test Mode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LG</a:t>
            </a:r>
            <a:r>
              <a:rPr lang="en-US" dirty="0"/>
              <a:t> – Makes the LED Green if you are in LED Test Mode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LB</a:t>
            </a:r>
            <a:r>
              <a:rPr lang="en-US" dirty="0"/>
              <a:t> – Makes the LED Blue if you are in LED Test Mode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LV </a:t>
            </a:r>
            <a:r>
              <a:rPr lang="en-US" dirty="0"/>
              <a:t>– Makes the LED Violet if you are in LED Test Mode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LC</a:t>
            </a:r>
            <a:r>
              <a:rPr lang="en-US" dirty="0"/>
              <a:t> – Makes the LED FLASH Violet if you are in LED Test Mode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7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C282E-1907-4A67-AFF2-0F25C83F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AD7142-09FA-4525-9F63-E66D5EC4E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704" y="1668430"/>
            <a:ext cx="4286250" cy="428625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532307-7FE0-45D1-B769-6200BA6A6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26" y="1547132"/>
            <a:ext cx="4286250" cy="42862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647B7D6-7D8E-4FEA-BA8E-551D8EBE8F76}"/>
              </a:ext>
            </a:extLst>
          </p:cNvPr>
          <p:cNvSpPr/>
          <p:nvPr/>
        </p:nvSpPr>
        <p:spPr>
          <a:xfrm>
            <a:off x="5052698" y="725068"/>
            <a:ext cx="1945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RS-232 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122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1D1E-3A91-41E6-8FFB-D4D96DCFE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130" y="194076"/>
            <a:ext cx="9144000" cy="72282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Flashing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C282E-1907-4A67-AFF2-0F25C83F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1CEAB-9621-42F8-8DDE-B2E1402AF2C6}"/>
              </a:ext>
            </a:extLst>
          </p:cNvPr>
          <p:cNvSpPr txBox="1"/>
          <p:nvPr/>
        </p:nvSpPr>
        <p:spPr>
          <a:xfrm>
            <a:off x="832104" y="841248"/>
            <a:ext cx="92720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Easiest way to do this is alternate the P2DIR and P3DIR bits for each of the RGB elements in the 1 Second delay section of the main loop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NOTE: If you exit the FLASH mode when the LED is OFF, it won’t ever turn on again.  To solve the problem use:</a:t>
            </a:r>
          </a:p>
          <a:p>
            <a:endParaRPr lang="en-US" dirty="0"/>
          </a:p>
          <a:p>
            <a:pPr lvl="5"/>
            <a:r>
              <a:rPr lang="en-US" dirty="0"/>
              <a:t>if(Flash == TRUE)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//Alternate the DIRs</a:t>
            </a:r>
            <a:br>
              <a:rPr lang="en-US" dirty="0"/>
            </a:br>
            <a:r>
              <a:rPr lang="en-US" dirty="0"/>
              <a:t>}</a:t>
            </a:r>
          </a:p>
          <a:p>
            <a:pPr lvl="5"/>
            <a:r>
              <a:rPr lang="en-US" dirty="0"/>
              <a:t>else</a:t>
            </a:r>
            <a:br>
              <a:rPr lang="en-US" dirty="0"/>
            </a:br>
            <a:r>
              <a:rPr lang="en-US" dirty="0"/>
              <a:t>{</a:t>
            </a:r>
          </a:p>
          <a:p>
            <a:pPr lvl="5"/>
            <a:r>
              <a:rPr lang="en-US" dirty="0"/>
              <a:t>	//Set the DIRs back to outputs</a:t>
            </a:r>
          </a:p>
          <a:p>
            <a:pPr lvl="5"/>
            <a:r>
              <a:rPr lang="en-US" dirty="0"/>
              <a:t>}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75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1D1E-3A91-41E6-8FFB-D4D96DCFE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578" y="2845836"/>
            <a:ext cx="9144000" cy="72282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Building a Command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C282E-1907-4A67-AFF2-0F25C83F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61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1D1E-3A91-41E6-8FFB-D4D96DCFE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418" y="0"/>
            <a:ext cx="9144000" cy="72282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The 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C282E-1907-4A67-AFF2-0F25C83F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1CEAB-9621-42F8-8DDE-B2E1402AF2C6}"/>
              </a:ext>
            </a:extLst>
          </p:cNvPr>
          <p:cNvSpPr txBox="1"/>
          <p:nvPr/>
        </p:nvSpPr>
        <p:spPr>
          <a:xfrm>
            <a:off x="612648" y="685800"/>
            <a:ext cx="103875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Consist of 2 alphabetical characters</a:t>
            </a:r>
            <a:br>
              <a:rPr lang="en-US" sz="2400" dirty="0">
                <a:solidFill>
                  <a:srgbClr val="0000FF"/>
                </a:solidFill>
              </a:rPr>
            </a:br>
            <a:endParaRPr lang="en-US" sz="2400" dirty="0">
              <a:solidFill>
                <a:srgbClr val="0000F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Letters used must be #defined in 3567.h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rgbClr val="0000F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00FF"/>
                </a:solidFill>
              </a:rPr>
              <a:t>Two character commands must be #defined </a:t>
            </a:r>
            <a:br>
              <a:rPr lang="en-US" sz="2400" dirty="0">
                <a:solidFill>
                  <a:srgbClr val="0000FF"/>
                </a:solidFill>
              </a:rPr>
            </a:br>
            <a:r>
              <a:rPr lang="en-US" sz="2400" dirty="0">
                <a:solidFill>
                  <a:srgbClr val="0000FF"/>
                </a:solidFill>
              </a:rPr>
              <a:t>as a unique number in 3567.h</a:t>
            </a:r>
            <a:br>
              <a:rPr lang="en-US" sz="2400" dirty="0">
                <a:solidFill>
                  <a:srgbClr val="0000FF"/>
                </a:solidFill>
              </a:rPr>
            </a:b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A6232-5729-407A-BA5C-83EB9B6B0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507"/>
          <a:stretch/>
        </p:blipFill>
        <p:spPr>
          <a:xfrm>
            <a:off x="989037" y="3108489"/>
            <a:ext cx="1415836" cy="35849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3730EB-C17E-47D4-B72D-FCE197246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791" y="1269873"/>
            <a:ext cx="24098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42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1D1E-3A91-41E6-8FFB-D4D96DCFE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418" y="0"/>
            <a:ext cx="9144000" cy="72282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The Commands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C282E-1907-4A67-AFF2-0F25C83F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1CEAB-9621-42F8-8DDE-B2E1402AF2C6}"/>
              </a:ext>
            </a:extLst>
          </p:cNvPr>
          <p:cNvSpPr txBox="1"/>
          <p:nvPr/>
        </p:nvSpPr>
        <p:spPr>
          <a:xfrm>
            <a:off x="905256" y="1490472"/>
            <a:ext cx="103875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/>
              <a:t>The </a:t>
            </a:r>
            <a:r>
              <a:rPr lang="en-US" sz="2400" dirty="0" err="1">
                <a:solidFill>
                  <a:srgbClr val="0000FF"/>
                </a:solidFill>
              </a:rPr>
              <a:t>Command_Handler</a:t>
            </a:r>
            <a:r>
              <a:rPr lang="en-US" sz="2400" dirty="0"/>
              <a:t> loads ASCII characters into an array called </a:t>
            </a:r>
            <a:r>
              <a:rPr lang="en-US" sz="2400" dirty="0" err="1">
                <a:solidFill>
                  <a:srgbClr val="0000FF"/>
                </a:solidFill>
              </a:rPr>
              <a:t>val</a:t>
            </a:r>
            <a:r>
              <a:rPr lang="en-US" sz="2400" dirty="0">
                <a:solidFill>
                  <a:srgbClr val="0000FF"/>
                </a:solidFill>
              </a:rPr>
              <a:t>[ ]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+mj-lt"/>
              <a:buAutoNum type="arabicPeriod" startAt="4"/>
            </a:pPr>
            <a:r>
              <a:rPr lang="en-US" sz="2400" dirty="0" err="1">
                <a:solidFill>
                  <a:srgbClr val="0000FF"/>
                </a:solidFill>
              </a:rPr>
              <a:t>val</a:t>
            </a:r>
            <a:r>
              <a:rPr lang="en-US" sz="2400" dirty="0">
                <a:solidFill>
                  <a:srgbClr val="0000FF"/>
                </a:solidFill>
              </a:rPr>
              <a:t>[0]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0000FF"/>
                </a:solidFill>
              </a:rPr>
              <a:t>val</a:t>
            </a:r>
            <a:r>
              <a:rPr lang="en-US" sz="2400" dirty="0">
                <a:solidFill>
                  <a:srgbClr val="0000FF"/>
                </a:solidFill>
              </a:rPr>
              <a:t>[1]</a:t>
            </a:r>
            <a:r>
              <a:rPr lang="en-US" sz="2400" dirty="0"/>
              <a:t> contain the command characters</a:t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+mj-lt"/>
              <a:buAutoNum type="arabicPeriod" startAt="4"/>
            </a:pPr>
            <a:r>
              <a:rPr lang="en-US" sz="2400" dirty="0"/>
              <a:t>For two commands, </a:t>
            </a:r>
            <a:r>
              <a:rPr lang="en-US" sz="2400" dirty="0">
                <a:solidFill>
                  <a:srgbClr val="0000FF"/>
                </a:solidFill>
              </a:rPr>
              <a:t>TS </a:t>
            </a:r>
            <a:r>
              <a:rPr lang="en-US" sz="2400" dirty="0"/>
              <a:t>and</a:t>
            </a:r>
            <a:r>
              <a:rPr lang="en-US" sz="2400" dirty="0">
                <a:solidFill>
                  <a:srgbClr val="0000FF"/>
                </a:solidFill>
              </a:rPr>
              <a:t> RS, </a:t>
            </a:r>
            <a:r>
              <a:rPr lang="en-US" sz="2400" dirty="0" err="1">
                <a:solidFill>
                  <a:srgbClr val="0000FF"/>
                </a:solidFill>
              </a:rPr>
              <a:t>val</a:t>
            </a:r>
            <a:r>
              <a:rPr lang="en-US" sz="2400" dirty="0">
                <a:solidFill>
                  <a:srgbClr val="0000FF"/>
                </a:solidFill>
              </a:rPr>
              <a:t>[2], </a:t>
            </a:r>
            <a:r>
              <a:rPr lang="en-US" sz="2400" dirty="0" err="1">
                <a:solidFill>
                  <a:srgbClr val="0000FF"/>
                </a:solidFill>
              </a:rPr>
              <a:t>val</a:t>
            </a:r>
            <a:r>
              <a:rPr lang="en-US" sz="2400" dirty="0">
                <a:solidFill>
                  <a:srgbClr val="0000FF"/>
                </a:solidFill>
              </a:rPr>
              <a:t>[3], </a:t>
            </a:r>
            <a:r>
              <a:rPr lang="en-US" sz="2400" dirty="0" err="1">
                <a:solidFill>
                  <a:srgbClr val="0000FF"/>
                </a:solidFill>
              </a:rPr>
              <a:t>val</a:t>
            </a:r>
            <a:r>
              <a:rPr lang="en-US" sz="2400" dirty="0">
                <a:solidFill>
                  <a:srgbClr val="0000FF"/>
                </a:solidFill>
              </a:rPr>
              <a:t>[4]</a:t>
            </a:r>
            <a:r>
              <a:rPr lang="en-US" sz="2400" dirty="0"/>
              <a:t>, and </a:t>
            </a:r>
            <a:r>
              <a:rPr lang="en-US" sz="2400" dirty="0" err="1">
                <a:solidFill>
                  <a:srgbClr val="0000FF"/>
                </a:solidFill>
              </a:rPr>
              <a:t>val</a:t>
            </a:r>
            <a:r>
              <a:rPr lang="en-US" sz="2400" dirty="0">
                <a:solidFill>
                  <a:srgbClr val="0000FF"/>
                </a:solidFill>
              </a:rPr>
              <a:t>[5]</a:t>
            </a:r>
            <a:r>
              <a:rPr lang="en-US" sz="2400" dirty="0"/>
              <a:t> contain numerical characters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400" dirty="0"/>
              <a:t>For </a:t>
            </a:r>
            <a:r>
              <a:rPr lang="en-US" sz="2400" dirty="0">
                <a:solidFill>
                  <a:srgbClr val="0000FF"/>
                </a:solidFill>
              </a:rPr>
              <a:t>TS </a:t>
            </a:r>
            <a:r>
              <a:rPr lang="en-US" sz="2400" dirty="0"/>
              <a:t>the number is a  temperature setpoint for regulation. The 2 most significant digits are displayed before the decimal, the last two digits are not displayed on the LCD in this lab.</a:t>
            </a:r>
          </a:p>
          <a:p>
            <a:pPr marL="800100" lvl="1" indent="-342900">
              <a:buFont typeface="+mj-lt"/>
              <a:buAutoNum type="alphaLcPeriod"/>
            </a:pPr>
            <a:endParaRPr lang="en-US" sz="2400" dirty="0"/>
          </a:p>
          <a:p>
            <a:pPr marL="800100" lvl="1" indent="-342900">
              <a:buFont typeface="+mj-lt"/>
              <a:buAutoNum type="alphaLcPeriod"/>
            </a:pPr>
            <a:r>
              <a:rPr lang="en-US" sz="2400" dirty="0"/>
              <a:t>For </a:t>
            </a:r>
            <a:r>
              <a:rPr lang="en-US" sz="2400" dirty="0">
                <a:solidFill>
                  <a:srgbClr val="0000FF"/>
                </a:solidFill>
              </a:rPr>
              <a:t>RS </a:t>
            </a:r>
            <a:r>
              <a:rPr lang="en-US" sz="2400" dirty="0"/>
              <a:t>the number is a setpoint for voltage regulation in millivolts.  Only the 3 most</a:t>
            </a:r>
          </a:p>
        </p:txBody>
      </p:sp>
    </p:spTree>
    <p:extLst>
      <p:ext uri="{BB962C8B-B14F-4D97-AF65-F5344CB8AC3E}">
        <p14:creationId xmlns:p14="http://schemas.microsoft.com/office/powerpoint/2010/main" val="1584269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602835B-8058-47A2-A79C-EBE8062AC0B4}"/>
              </a:ext>
            </a:extLst>
          </p:cNvPr>
          <p:cNvGrpSpPr/>
          <p:nvPr/>
        </p:nvGrpSpPr>
        <p:grpSpPr>
          <a:xfrm>
            <a:off x="685800" y="473291"/>
            <a:ext cx="10020732" cy="6242863"/>
            <a:chOff x="685800" y="473291"/>
            <a:chExt cx="10020732" cy="624286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163D123-06BD-4D7F-A08C-5B358D8AFE63}"/>
                </a:ext>
              </a:extLst>
            </p:cNvPr>
            <p:cNvSpPr/>
            <p:nvPr/>
          </p:nvSpPr>
          <p:spPr>
            <a:xfrm>
              <a:off x="685800" y="473291"/>
              <a:ext cx="7905750" cy="62428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US" sz="1100" b="1" dirty="0">
                  <a:solidFill>
                    <a:srgbClr val="7F0055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void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100" b="1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parse_Command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()</a:t>
              </a:r>
              <a:endPara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{</a:t>
              </a:r>
              <a:endPara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  </a:t>
              </a:r>
              <a:r>
                <a:rPr lang="en-US" sz="1100" b="1" dirty="0">
                  <a:solidFill>
                    <a:srgbClr val="7F0055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if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(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[0] == A)</a:t>
              </a:r>
              <a:endPara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  {</a:t>
              </a:r>
              <a:endPara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      </a:t>
              </a:r>
              <a:r>
                <a:rPr lang="en-US" sz="1100" b="1" dirty="0">
                  <a:solidFill>
                    <a:srgbClr val="7F0055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if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(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[1] == B )</a:t>
              </a:r>
              <a:endPara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          Command = AB;</a:t>
              </a:r>
              <a:endPara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      </a:t>
              </a:r>
              <a:r>
                <a:rPr lang="en-US" sz="1100" b="1" dirty="0">
                  <a:solidFill>
                    <a:srgbClr val="7F0055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else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100" b="1" dirty="0">
                  <a:solidFill>
                    <a:srgbClr val="7F0055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if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(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[1] == D)</a:t>
              </a:r>
              <a:endPara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          Command = AD;</a:t>
              </a:r>
              <a:endPara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  }</a:t>
              </a:r>
              <a:endPara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  </a:t>
              </a:r>
              <a:r>
                <a:rPr lang="en-US" sz="1100" b="1" dirty="0">
                  <a:solidFill>
                    <a:srgbClr val="7F0055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else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100" b="1" dirty="0">
                  <a:solidFill>
                    <a:srgbClr val="7F0055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if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(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[0] == B)</a:t>
              </a:r>
              <a:endPara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  {</a:t>
              </a:r>
              <a:endPara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       </a:t>
              </a:r>
              <a:r>
                <a:rPr lang="en-US" sz="1100" b="1" dirty="0">
                  <a:solidFill>
                    <a:srgbClr val="7F0055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if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(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[1] == E )</a:t>
              </a:r>
              <a:endPara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           Command = BE;</a:t>
              </a:r>
              <a:endPara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       </a:t>
              </a:r>
              <a:r>
                <a:rPr lang="en-US" sz="1100" b="1" dirty="0">
                  <a:solidFill>
                    <a:srgbClr val="7F0055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else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</a:t>
              </a:r>
              <a:r>
                <a:rPr lang="en-US" sz="1100" b="1" dirty="0">
                  <a:solidFill>
                    <a:srgbClr val="7F0055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if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(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[1] == D)</a:t>
              </a:r>
              <a:endPara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           Command = BD;</a:t>
              </a:r>
              <a:endPara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   }</a:t>
              </a:r>
              <a:endPara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     </a:t>
              </a:r>
              <a:r>
                <a:rPr lang="en-US" sz="1100" b="1" dirty="0">
                  <a:solidFill>
                    <a:srgbClr val="7F0055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else</a:t>
              </a:r>
              <a:endPara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    {</a:t>
              </a:r>
              <a:endPara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            Command = NULL;</a:t>
              </a:r>
              <a:endPara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          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myUart_writeBuf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( BACKCHANNEL_UART, </a:t>
              </a:r>
              <a:r>
                <a:rPr lang="en-US" sz="1100" dirty="0">
                  <a:solidFill>
                    <a:srgbClr val="2A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"UNKNOWN COMMAND "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, NULL, CRLF );</a:t>
              </a:r>
              <a:endPara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          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New_Data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=0;</a:t>
              </a:r>
              <a:endPara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          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myUart_writeBuf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( BACKCHANNEL_UART, </a:t>
              </a:r>
              <a:r>
                <a:rPr lang="en-US" sz="1100" dirty="0">
                  <a:solidFill>
                    <a:srgbClr val="2A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""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, NULL, CRLF );</a:t>
              </a:r>
              <a:endPara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            </a:t>
              </a:r>
              <a:r>
                <a:rPr lang="en-US" sz="1100" dirty="0">
                  <a:solidFill>
                    <a:srgbClr val="3F7F5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// Ask for the next Command</a:t>
              </a:r>
              <a:endPara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    }</a:t>
              </a:r>
              <a:endPara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  </a:t>
              </a:r>
              <a:r>
                <a:rPr lang="en-US" sz="1100" b="1" dirty="0">
                  <a:solidFill>
                    <a:srgbClr val="7F0055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if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(length &gt;=5)  </a:t>
              </a:r>
              <a:r>
                <a:rPr lang="en-US" sz="1100" dirty="0">
                  <a:solidFill>
                    <a:srgbClr val="00B05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// Included for </a:t>
              </a:r>
              <a:r>
                <a:rPr lang="en-US" sz="1100" dirty="0" err="1">
                  <a:solidFill>
                    <a:srgbClr val="00B05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SetPoint</a:t>
              </a:r>
              <a:r>
                <a:rPr lang="en-US" sz="1100" dirty="0">
                  <a:solidFill>
                    <a:srgbClr val="00B05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Command data</a:t>
              </a:r>
              <a:endPara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  {</a:t>
              </a:r>
              <a:endPara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    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New_Data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= 0;</a:t>
              </a:r>
              <a:endPara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    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New_Data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= (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[2]-48)*100 + (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[3]-48)*10 + (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[4]-48);</a:t>
              </a:r>
              <a:endPara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      length = 2;</a:t>
              </a:r>
              <a:endPara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    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[2]=0;</a:t>
              </a:r>
              <a:endPara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    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[3]=0;</a:t>
              </a:r>
              <a:endPara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    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[4]=0;</a:t>
              </a:r>
              <a:endPara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rPr>
                <a:t>    }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13C8613D-0331-491A-A55D-C25ABA0F21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3321" y="982824"/>
              <a:ext cx="149600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D74814E-3A37-471B-9519-611DC521A6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08986" y="1312506"/>
              <a:ext cx="149600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441198C-DAD9-494D-B42B-B45A8F25BC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6072" y="1492898"/>
              <a:ext cx="1496007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DB4663-C595-4B3C-86BC-6BE21311F378}"/>
                </a:ext>
              </a:extLst>
            </p:cNvPr>
            <p:cNvSpPr txBox="1"/>
            <p:nvPr/>
          </p:nvSpPr>
          <p:spPr>
            <a:xfrm>
              <a:off x="3769567" y="783771"/>
              <a:ext cx="1485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first character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6BD17C-7FE6-4354-8DCA-94C8D32258F1}"/>
                </a:ext>
              </a:extLst>
            </p:cNvPr>
            <p:cNvSpPr txBox="1"/>
            <p:nvPr/>
          </p:nvSpPr>
          <p:spPr>
            <a:xfrm>
              <a:off x="4164564" y="1104121"/>
              <a:ext cx="1788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second character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95195A-D1BC-454D-B1A4-068605266806}"/>
                </a:ext>
              </a:extLst>
            </p:cNvPr>
            <p:cNvSpPr txBox="1"/>
            <p:nvPr/>
          </p:nvSpPr>
          <p:spPr>
            <a:xfrm>
              <a:off x="4270310" y="1303175"/>
              <a:ext cx="1152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Command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2B82C2-9461-4EF1-98DA-B676F40F7652}"/>
                </a:ext>
              </a:extLst>
            </p:cNvPr>
            <p:cNvSpPr txBox="1"/>
            <p:nvPr/>
          </p:nvSpPr>
          <p:spPr>
            <a:xfrm>
              <a:off x="5890726" y="5302898"/>
              <a:ext cx="4815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Unpack the data and convert to decimal numbers</a:t>
              </a: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FAEDAF64-A34C-4EF7-81A1-18A1B12FC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320" y="0"/>
            <a:ext cx="9144000" cy="722825"/>
          </a:xfrm>
        </p:spPr>
        <p:txBody>
          <a:bodyPr>
            <a:noAutofit/>
          </a:bodyPr>
          <a:lstStyle/>
          <a:p>
            <a:r>
              <a:rPr lang="en-US" sz="3600" b="1" dirty="0" err="1">
                <a:solidFill>
                  <a:srgbClr val="0000FF"/>
                </a:solidFill>
              </a:rPr>
              <a:t>parse_Command</a:t>
            </a:r>
            <a:endParaRPr lang="en-US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11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B00CD2-62A4-4CA4-836F-C7A052A17011}"/>
              </a:ext>
            </a:extLst>
          </p:cNvPr>
          <p:cNvSpPr/>
          <p:nvPr/>
        </p:nvSpPr>
        <p:spPr>
          <a:xfrm>
            <a:off x="898072" y="2147000"/>
            <a:ext cx="11856098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/************************************************** Act on the Command *************************************************/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(Command)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AB:                        </a:t>
            </a:r>
            <a:r>
              <a:rPr lang="en-US" sz="1100" b="1" dirty="0">
                <a:solidFill>
                  <a:srgbClr val="3F7F5F"/>
                </a:solidFill>
                <a:latin typeface="Consolas" panose="020B0609020204030204" pitchFamily="49" charset="0"/>
              </a:rPr>
              <a:t>// Act on Command AB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break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BD:                        </a:t>
            </a:r>
            <a:r>
              <a:rPr lang="en-US" sz="1100" b="1" dirty="0">
                <a:solidFill>
                  <a:srgbClr val="3F7F5F"/>
                </a:solidFill>
                <a:latin typeface="Consolas" panose="020B0609020204030204" pitchFamily="49" charset="0"/>
              </a:rPr>
              <a:t>// Act on Command BD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break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XX:                        </a:t>
            </a:r>
            <a:r>
              <a:rPr lang="en-US" sz="1100" b="1" dirty="0">
                <a:solidFill>
                  <a:srgbClr val="3F7F5F"/>
                </a:solidFill>
                <a:latin typeface="Consolas" panose="020B0609020204030204" pitchFamily="49" charset="0"/>
              </a:rPr>
              <a:t>//  etc.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	break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Command = NULL;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myUart_writeBuf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 BACKCHANNEL_UART, </a:t>
            </a:r>
            <a:r>
              <a:rPr lang="en-US" sz="1100" dirty="0">
                <a:solidFill>
                  <a:srgbClr val="2A00FF"/>
                </a:solidFill>
                <a:latin typeface="Consolas" panose="020B0609020204030204" pitchFamily="49" charset="0"/>
              </a:rPr>
              <a:t>"Please enter the next Command Code: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NULL, CRLF 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F512D-9D64-44D2-80A2-FB92B1DCE015}"/>
              </a:ext>
            </a:extLst>
          </p:cNvPr>
          <p:cNvSpPr txBox="1"/>
          <p:nvPr/>
        </p:nvSpPr>
        <p:spPr>
          <a:xfrm>
            <a:off x="2436067" y="2555421"/>
            <a:ext cx="362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All actions for the Command go here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6F0C10F-2FC7-4C07-9E23-A089676B8658}"/>
              </a:ext>
            </a:extLst>
          </p:cNvPr>
          <p:cNvCxnSpPr>
            <a:cxnSpLocks/>
          </p:cNvCxnSpPr>
          <p:nvPr/>
        </p:nvCxnSpPr>
        <p:spPr>
          <a:xfrm flipH="1">
            <a:off x="2142347" y="2886075"/>
            <a:ext cx="534178" cy="144624"/>
          </a:xfrm>
          <a:prstGeom prst="straightConnector1">
            <a:avLst/>
          </a:prstGeom>
          <a:ln w="254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35E81FD-7F13-431E-BE82-DF6D784F0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320" y="0"/>
            <a:ext cx="9144000" cy="72282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Still in </a:t>
            </a:r>
            <a:r>
              <a:rPr lang="en-US" sz="3600" b="1" dirty="0" err="1">
                <a:solidFill>
                  <a:srgbClr val="0000FF"/>
                </a:solidFill>
              </a:rPr>
              <a:t>parse_Command</a:t>
            </a:r>
            <a:endParaRPr lang="en-US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870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0040CB-7265-49C0-9503-835805A3A1D7}"/>
              </a:ext>
            </a:extLst>
          </p:cNvPr>
          <p:cNvSpPr txBox="1"/>
          <p:nvPr/>
        </p:nvSpPr>
        <p:spPr>
          <a:xfrm>
            <a:off x="1290919" y="2071396"/>
            <a:ext cx="100046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0" lvl="3" indent="-342900">
              <a:buFont typeface="+mj-lt"/>
              <a:buAutoNum type="arabicPeriod"/>
            </a:pPr>
            <a:r>
              <a:rPr lang="en-US" sz="2400" dirty="0"/>
              <a:t>Enable </a:t>
            </a:r>
            <a:r>
              <a:rPr lang="en-US" sz="2400" dirty="0" err="1"/>
              <a:t>LED_Test_Mode</a:t>
            </a:r>
            <a:endParaRPr lang="en-US" sz="2400" dirty="0"/>
          </a:p>
          <a:p>
            <a:pPr marL="1714500" lvl="3" indent="-342900">
              <a:buFont typeface="+mj-lt"/>
              <a:buAutoNum type="arabicPeriod"/>
            </a:pPr>
            <a:r>
              <a:rPr lang="en-US" sz="2400" dirty="0"/>
              <a:t>Disable </a:t>
            </a:r>
            <a:r>
              <a:rPr lang="en-US" sz="2400" dirty="0" err="1"/>
              <a:t>Temp_Mode</a:t>
            </a:r>
            <a:r>
              <a:rPr lang="en-US" sz="2400" dirty="0"/>
              <a:t> and </a:t>
            </a:r>
            <a:r>
              <a:rPr lang="en-US" sz="2400" dirty="0" err="1"/>
              <a:t>RC_Voltage_Mode</a:t>
            </a:r>
            <a:r>
              <a:rPr lang="en-US" sz="2400" dirty="0"/>
              <a:t>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2400" dirty="0"/>
              <a:t>Clear the LCD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2400" dirty="0"/>
              <a:t>Turn off the LED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2400" dirty="0"/>
              <a:t>Set Flash to FALSE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2400" dirty="0"/>
              <a:t>Set </a:t>
            </a:r>
            <a:r>
              <a:rPr lang="en-US" sz="2400" dirty="0" err="1"/>
              <a:t>LED_Color</a:t>
            </a:r>
            <a:r>
              <a:rPr lang="en-US" sz="2400" dirty="0"/>
              <a:t> to </a:t>
            </a:r>
            <a:r>
              <a:rPr lang="en-US" sz="2400" dirty="0" err="1"/>
              <a:t>No_Color</a:t>
            </a:r>
            <a:endParaRPr lang="en-US" sz="2400" dirty="0"/>
          </a:p>
          <a:p>
            <a:r>
              <a:rPr lang="en-US" sz="2400" dirty="0"/>
              <a:t>		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9E15FA6-96CE-478C-9CC5-5E510C958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0933" y="373223"/>
            <a:ext cx="9144000" cy="72282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LE  Command </a:t>
            </a:r>
          </a:p>
        </p:txBody>
      </p:sp>
    </p:spTree>
    <p:extLst>
      <p:ext uri="{BB962C8B-B14F-4D97-AF65-F5344CB8AC3E}">
        <p14:creationId xmlns:p14="http://schemas.microsoft.com/office/powerpoint/2010/main" val="1490836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0040CB-7265-49C0-9503-835805A3A1D7}"/>
              </a:ext>
            </a:extLst>
          </p:cNvPr>
          <p:cNvSpPr txBox="1"/>
          <p:nvPr/>
        </p:nvSpPr>
        <p:spPr>
          <a:xfrm>
            <a:off x="2128313" y="2560134"/>
            <a:ext cx="8304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0" lvl="3" indent="-342900">
              <a:buFont typeface="+mj-lt"/>
              <a:buAutoNum type="arabicPeriod"/>
            </a:pPr>
            <a:r>
              <a:rPr lang="en-US" sz="2400" dirty="0"/>
              <a:t>Only perform if </a:t>
            </a:r>
            <a:r>
              <a:rPr lang="en-US" sz="2400" dirty="0" err="1"/>
              <a:t>LED_Test_Mode</a:t>
            </a:r>
            <a:r>
              <a:rPr lang="en-US" sz="2400" dirty="0"/>
              <a:t> is TRUE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2400" dirty="0"/>
              <a:t>Set </a:t>
            </a:r>
            <a:r>
              <a:rPr lang="en-US" sz="2400" dirty="0" err="1"/>
              <a:t>LED_Color</a:t>
            </a:r>
            <a:r>
              <a:rPr lang="en-US" sz="2400" dirty="0"/>
              <a:t> to the appropriate label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2400" dirty="0"/>
              <a:t>Flash is FALSE for everything except LH an LC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8482C0-B681-4EC0-8BA5-BE9B10F14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950" y="307909"/>
            <a:ext cx="9144000" cy="72282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Lx  Commands</a:t>
            </a:r>
          </a:p>
        </p:txBody>
      </p:sp>
    </p:spTree>
    <p:extLst>
      <p:ext uri="{BB962C8B-B14F-4D97-AF65-F5344CB8AC3E}">
        <p14:creationId xmlns:p14="http://schemas.microsoft.com/office/powerpoint/2010/main" val="12752073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1D1E-3A91-41E6-8FFB-D4D96DCFE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184" y="3126128"/>
            <a:ext cx="9307317" cy="128266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Checkpoint #3 – Demonstrate the LED Test Mode (LE, LH, LR, LO, LY, LG, LB, LV, LC)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C282E-1907-4A67-AFF2-0F25C83F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125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0040CB-7265-49C0-9503-835805A3A1D7}"/>
              </a:ext>
            </a:extLst>
          </p:cNvPr>
          <p:cNvSpPr txBox="1"/>
          <p:nvPr/>
        </p:nvSpPr>
        <p:spPr>
          <a:xfrm>
            <a:off x="1290919" y="2071396"/>
            <a:ext cx="100046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0" lvl="3" indent="-342900">
              <a:buFont typeface="+mj-lt"/>
              <a:buAutoNum type="arabicPeriod"/>
            </a:pPr>
            <a:r>
              <a:rPr lang="en-US" sz="2400" dirty="0"/>
              <a:t>Enable </a:t>
            </a:r>
            <a:r>
              <a:rPr lang="en-US" sz="2400" dirty="0" err="1"/>
              <a:t>Temp_Mode</a:t>
            </a:r>
            <a:endParaRPr lang="en-US" sz="2400" dirty="0"/>
          </a:p>
          <a:p>
            <a:pPr marL="1714500" lvl="3" indent="-342900">
              <a:buFont typeface="+mj-lt"/>
              <a:buAutoNum type="arabicPeriod"/>
            </a:pPr>
            <a:r>
              <a:rPr lang="en-US" sz="2400" dirty="0"/>
              <a:t>Disable </a:t>
            </a:r>
            <a:r>
              <a:rPr lang="en-US" sz="2400" dirty="0" err="1"/>
              <a:t>RC_Voltage_Mode</a:t>
            </a:r>
            <a:r>
              <a:rPr lang="en-US" sz="2400" dirty="0"/>
              <a:t> and </a:t>
            </a:r>
            <a:r>
              <a:rPr lang="en-US" sz="2400" dirty="0" err="1"/>
              <a:t>LED_Test_Mode</a:t>
            </a:r>
            <a:endParaRPr lang="en-US" sz="2400" dirty="0"/>
          </a:p>
          <a:p>
            <a:pPr marL="1714500" lvl="3" indent="-342900">
              <a:buFont typeface="+mj-lt"/>
              <a:buAutoNum type="arabicPeriod"/>
            </a:pPr>
            <a:r>
              <a:rPr lang="en-US" sz="2400" dirty="0"/>
              <a:t>Clear the LCD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2400" dirty="0"/>
              <a:t>Turn off the LED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2400" dirty="0"/>
              <a:t>Set Flash to FALSE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2400" dirty="0"/>
              <a:t>Set </a:t>
            </a:r>
            <a:r>
              <a:rPr lang="en-US" sz="2400" dirty="0" err="1"/>
              <a:t>LED_Color</a:t>
            </a:r>
            <a:r>
              <a:rPr lang="en-US" sz="2400" dirty="0"/>
              <a:t> to </a:t>
            </a:r>
            <a:r>
              <a:rPr lang="en-US" sz="2400" dirty="0" err="1"/>
              <a:t>No_Color</a:t>
            </a:r>
            <a:endParaRPr lang="en-US" sz="2400" dirty="0"/>
          </a:p>
          <a:p>
            <a:pPr marL="1714500" lvl="3" indent="-342900">
              <a:buFont typeface="+mj-lt"/>
              <a:buAutoNum type="arabicPeriod"/>
            </a:pPr>
            <a:r>
              <a:rPr lang="en-US" sz="2400" dirty="0"/>
              <a:t>Set deg = 750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2400" dirty="0"/>
              <a:t>Call </a:t>
            </a:r>
            <a:r>
              <a:rPr lang="en-US" sz="2400" dirty="0" err="1"/>
              <a:t>displayTemp</a:t>
            </a:r>
            <a:r>
              <a:rPr lang="en-US" sz="2400" dirty="0"/>
              <a:t>() (NOTE: You must write this)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2400" dirty="0"/>
              <a:t>There will be additions to this in a latter lab</a:t>
            </a:r>
          </a:p>
          <a:p>
            <a:r>
              <a:rPr lang="en-US" sz="2400" dirty="0"/>
              <a:t>		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9E15FA6-96CE-478C-9CC5-5E510C958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0933" y="373223"/>
            <a:ext cx="9144000" cy="72282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TE  Command </a:t>
            </a:r>
          </a:p>
        </p:txBody>
      </p:sp>
    </p:spTree>
    <p:extLst>
      <p:ext uri="{BB962C8B-B14F-4D97-AF65-F5344CB8AC3E}">
        <p14:creationId xmlns:p14="http://schemas.microsoft.com/office/powerpoint/2010/main" val="408255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C282E-1907-4A67-AFF2-0F25C83F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4</a:t>
            </a:fld>
            <a:endParaRPr lang="en-US" dirty="0"/>
          </a:p>
        </p:txBody>
      </p:sp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E42E3EF2-B8B8-4441-8A57-25BC83575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" y="2054095"/>
            <a:ext cx="1199197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FDFDC6-A504-450D-9A55-087C9EEC9283}"/>
              </a:ext>
            </a:extLst>
          </p:cNvPr>
          <p:cNvSpPr/>
          <p:nvPr/>
        </p:nvSpPr>
        <p:spPr>
          <a:xfrm>
            <a:off x="5052698" y="725068"/>
            <a:ext cx="2090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FULL MODEM Cable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7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1D1E-3A91-41E6-8FFB-D4D96DCFE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184" y="3126128"/>
            <a:ext cx="9307317" cy="128266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Checkpoint #4 – Demonstrate the Temperature Mode Command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C282E-1907-4A67-AFF2-0F25C83F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323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0040CB-7265-49C0-9503-835805A3A1D7}"/>
              </a:ext>
            </a:extLst>
          </p:cNvPr>
          <p:cNvSpPr txBox="1"/>
          <p:nvPr/>
        </p:nvSpPr>
        <p:spPr>
          <a:xfrm>
            <a:off x="1290919" y="2071396"/>
            <a:ext cx="100046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0" lvl="3" indent="-342900">
              <a:buFont typeface="+mj-lt"/>
              <a:buAutoNum type="arabicPeriod"/>
            </a:pPr>
            <a:r>
              <a:rPr lang="en-US" sz="2400" dirty="0"/>
              <a:t>Enable </a:t>
            </a:r>
            <a:r>
              <a:rPr lang="en-US" sz="2400" dirty="0" err="1"/>
              <a:t>RC_Voltage_Mode</a:t>
            </a:r>
            <a:r>
              <a:rPr lang="en-US" sz="2400" dirty="0"/>
              <a:t>  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2400" dirty="0"/>
              <a:t>Disable </a:t>
            </a:r>
            <a:r>
              <a:rPr lang="en-US" sz="2400" dirty="0" err="1"/>
              <a:t>Temp_Mode</a:t>
            </a:r>
            <a:r>
              <a:rPr lang="en-US" sz="2400" dirty="0"/>
              <a:t> and </a:t>
            </a:r>
            <a:r>
              <a:rPr lang="en-US" sz="2400" dirty="0" err="1"/>
              <a:t>LED_Test_Mode</a:t>
            </a:r>
            <a:endParaRPr lang="en-US" sz="2400" dirty="0"/>
          </a:p>
          <a:p>
            <a:pPr marL="1714500" lvl="3" indent="-342900">
              <a:buFont typeface="+mj-lt"/>
              <a:buAutoNum type="arabicPeriod"/>
            </a:pPr>
            <a:r>
              <a:rPr lang="en-US" sz="2400" dirty="0"/>
              <a:t>Clear the LCD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2400" dirty="0"/>
              <a:t>Turn off the LED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2400" dirty="0"/>
              <a:t>Set Flash to FALSE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2400" dirty="0"/>
              <a:t>Set </a:t>
            </a:r>
            <a:r>
              <a:rPr lang="en-US" sz="2400" dirty="0" err="1"/>
              <a:t>LED_Color</a:t>
            </a:r>
            <a:r>
              <a:rPr lang="en-US" sz="2400" dirty="0"/>
              <a:t> to </a:t>
            </a:r>
            <a:r>
              <a:rPr lang="en-US" sz="2400" dirty="0" err="1"/>
              <a:t>No_Color</a:t>
            </a:r>
            <a:endParaRPr lang="en-US" sz="2400" dirty="0"/>
          </a:p>
          <a:p>
            <a:pPr marL="1714500" lvl="3" indent="-342900">
              <a:buFont typeface="+mj-lt"/>
              <a:buAutoNum type="arabicPeriod"/>
            </a:pPr>
            <a:r>
              <a:rPr lang="en-US" sz="2400" dirty="0"/>
              <a:t>Set volts = 2500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2400" dirty="0"/>
              <a:t>Call </a:t>
            </a:r>
            <a:r>
              <a:rPr lang="en-US" sz="2400" dirty="0" err="1"/>
              <a:t>displayVolts</a:t>
            </a:r>
            <a:r>
              <a:rPr lang="en-US" sz="2400" dirty="0"/>
              <a:t>() (NOTE: You must write this)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2400" dirty="0"/>
              <a:t>There will be additions to this in a latter lab</a:t>
            </a:r>
          </a:p>
          <a:p>
            <a:r>
              <a:rPr lang="en-US" sz="2400" dirty="0"/>
              <a:t>		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9E15FA6-96CE-478C-9CC5-5E510C958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0933" y="373223"/>
            <a:ext cx="9144000" cy="72282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RE  Command </a:t>
            </a:r>
          </a:p>
        </p:txBody>
      </p:sp>
    </p:spTree>
    <p:extLst>
      <p:ext uri="{BB962C8B-B14F-4D97-AF65-F5344CB8AC3E}">
        <p14:creationId xmlns:p14="http://schemas.microsoft.com/office/powerpoint/2010/main" val="2294584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1D1E-3A91-41E6-8FFB-D4D96DCFE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184" y="3126128"/>
            <a:ext cx="9307317" cy="128266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Checkpoint #5 – Demonstrate the RC Voltage Mode Command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C282E-1907-4A67-AFF2-0F25C83F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24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C282E-1907-4A67-AFF2-0F25C83F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027EEB-9153-4374-8507-3B06310C2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286" y="1919476"/>
            <a:ext cx="9171428" cy="30190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3A6CAC-1941-4855-92D7-372D06A6DC99}"/>
              </a:ext>
            </a:extLst>
          </p:cNvPr>
          <p:cNvSpPr txBox="1"/>
          <p:nvPr/>
        </p:nvSpPr>
        <p:spPr>
          <a:xfrm>
            <a:off x="4040156" y="531845"/>
            <a:ext cx="464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Serial Communications Interface (RS-232)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05307-BD32-4959-98C5-23F25C467541}"/>
              </a:ext>
            </a:extLst>
          </p:cNvPr>
          <p:cNvSpPr/>
          <p:nvPr/>
        </p:nvSpPr>
        <p:spPr>
          <a:xfrm>
            <a:off x="5248641" y="883687"/>
            <a:ext cx="200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SCI MODEM CABLE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1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C282E-1907-4A67-AFF2-0F25C83F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C90F42-F20E-4DBE-8760-3C3930B3F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422" y="1842445"/>
            <a:ext cx="5561914" cy="37142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8EC954-0D70-4F00-B0D4-8163A92D72BF}"/>
              </a:ext>
            </a:extLst>
          </p:cNvPr>
          <p:cNvSpPr/>
          <p:nvPr/>
        </p:nvSpPr>
        <p:spPr>
          <a:xfrm>
            <a:off x="5052698" y="725068"/>
            <a:ext cx="2207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NULL MODEM CABLE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4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C282E-1907-4A67-AFF2-0F25C83F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C6C487-1462-4CCC-8B18-965A1EF528BB}"/>
              </a:ext>
            </a:extLst>
          </p:cNvPr>
          <p:cNvSpPr/>
          <p:nvPr/>
        </p:nvSpPr>
        <p:spPr>
          <a:xfrm>
            <a:off x="1576873" y="2018999"/>
            <a:ext cx="896671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729"/>
                </a:solidFill>
                <a:latin typeface="Arial" panose="020B0604020202020204" pitchFamily="34" charset="0"/>
              </a:rPr>
              <a:t>That's what describes UART. No voltage level, so you can have it at 3.3 V or 5 V, whichever your microcontroller uses. Note that the microcontrollers which want to communicate via UART have to agree on the transmission speed, the bit-rate, as they only have the start bits falling edge to synchronize. That's called asynchronous communication.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729"/>
                </a:solidFill>
                <a:latin typeface="Arial" panose="020B0604020202020204" pitchFamily="34" charset="0"/>
              </a:rPr>
              <a:t>For long distance communication (That doesn't have to be hundreds of meters) the 5 V UART is not very reliable, that's why it's converted to a higher voltage, typically +12 V for a "0" and -12 V for a "1". The data format remains the same. Then you have </a:t>
            </a:r>
            <a:r>
              <a:rPr lang="en-US" sz="1600" b="1" dirty="0">
                <a:solidFill>
                  <a:srgbClr val="242729"/>
                </a:solidFill>
                <a:latin typeface="inherit"/>
              </a:rPr>
              <a:t>RS-232</a:t>
            </a:r>
            <a:r>
              <a:rPr lang="en-US" sz="1600" dirty="0">
                <a:solidFill>
                  <a:srgbClr val="242729"/>
                </a:solidFill>
                <a:latin typeface="Arial" panose="020B0604020202020204" pitchFamily="34" charset="0"/>
              </a:rPr>
              <a:t> (which you actually should call EIA-232, but nobody does.)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729"/>
                </a:solidFill>
                <a:latin typeface="Arial" panose="020B0604020202020204" pitchFamily="34" charset="0"/>
              </a:rPr>
              <a:t>The timing dependency is one of the big drawbacks of UART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FF6586-22B4-4C9E-B2BE-61786EFF91C2}"/>
              </a:ext>
            </a:extLst>
          </p:cNvPr>
          <p:cNvSpPr/>
          <p:nvPr/>
        </p:nvSpPr>
        <p:spPr>
          <a:xfrm>
            <a:off x="2964025" y="27866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dirty="0">
                <a:solidFill>
                  <a:srgbClr val="242729"/>
                </a:solidFill>
                <a:latin typeface="inherit"/>
              </a:rPr>
              <a:t>UART</a:t>
            </a:r>
            <a:r>
              <a:rPr lang="en-US" b="1" dirty="0">
                <a:solidFill>
                  <a:srgbClr val="242729"/>
                </a:solidFill>
                <a:latin typeface="Arial" panose="020B0604020202020204" pitchFamily="34" charset="0"/>
              </a:rPr>
              <a:t> - </a:t>
            </a: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Universal Asynchronous Receiver Transmitter</a:t>
            </a:r>
          </a:p>
        </p:txBody>
      </p:sp>
    </p:spTree>
    <p:extLst>
      <p:ext uri="{BB962C8B-B14F-4D97-AF65-F5344CB8AC3E}">
        <p14:creationId xmlns:p14="http://schemas.microsoft.com/office/powerpoint/2010/main" val="631749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C282E-1907-4A67-AFF2-0F25C83F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0BAA4F-FF98-4649-BE52-4322CBF15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782" y="939088"/>
            <a:ext cx="4562475" cy="26098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C1A9FD-7A45-4CBA-80DD-B538F56063DF}"/>
              </a:ext>
            </a:extLst>
          </p:cNvPr>
          <p:cNvSpPr/>
          <p:nvPr/>
        </p:nvSpPr>
        <p:spPr>
          <a:xfrm>
            <a:off x="2964025" y="27866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dirty="0">
                <a:solidFill>
                  <a:srgbClr val="242729"/>
                </a:solidFill>
                <a:latin typeface="inherit"/>
              </a:rPr>
              <a:t>UART</a:t>
            </a:r>
            <a:r>
              <a:rPr lang="en-US" b="1" dirty="0">
                <a:solidFill>
                  <a:srgbClr val="242729"/>
                </a:solidFill>
                <a:latin typeface="Arial" panose="020B0604020202020204" pitchFamily="34" charset="0"/>
              </a:rPr>
              <a:t> - </a:t>
            </a: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Universal Asynchronous Receiver Transmitter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3B6126-7F7A-49CA-A979-D6632A526EDA}"/>
              </a:ext>
            </a:extLst>
          </p:cNvPr>
          <p:cNvSpPr/>
          <p:nvPr/>
        </p:nvSpPr>
        <p:spPr>
          <a:xfrm>
            <a:off x="678025" y="193398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one of the most used serial protocols. Most controllers have a hardware UART on board.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It uses a single data line for transmitting and one for receiving data.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Most often 8-bit data is transferred, as follows: 1 start bit (low level), 8 data bits and 1 stop bit (high level).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The low level start bit and high level stop bit mean that there's always a high to low transition to start the communication. 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2C190B2-C3DE-47D4-96FD-CF2EE0BA8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634" y="4189963"/>
            <a:ext cx="4925011" cy="164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47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C282E-1907-4A67-AFF2-0F25C83F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6449DE-7DF8-43D1-BFC7-217EAAD56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963" y="970455"/>
            <a:ext cx="3168423" cy="2966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DF036C-B887-4223-B66D-25BF89359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751" y="4812134"/>
            <a:ext cx="5238938" cy="16074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20CCA30-9BDF-4437-B1D5-6F0B36CCC61D}"/>
              </a:ext>
            </a:extLst>
          </p:cNvPr>
          <p:cNvSpPr/>
          <p:nvPr/>
        </p:nvSpPr>
        <p:spPr>
          <a:xfrm>
            <a:off x="1592252" y="51320"/>
            <a:ext cx="91582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inherit"/>
              </a:rPr>
              <a:t>I</a:t>
            </a:r>
            <a:r>
              <a:rPr lang="en-US" sz="2800" baseline="30000" dirty="0">
                <a:solidFill>
                  <a:srgbClr val="0000FF"/>
                </a:solidFill>
                <a:latin typeface="inherit"/>
              </a:rPr>
              <a:t>2</a:t>
            </a:r>
            <a:r>
              <a:rPr lang="en-US" sz="2800" dirty="0">
                <a:solidFill>
                  <a:srgbClr val="0000FF"/>
                </a:solidFill>
                <a:latin typeface="inherit"/>
              </a:rPr>
              <a:t>C - 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 Inter-Integrated Circuit ( pronounced "I squared C")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50F2E9-85C9-4122-909D-3E8C4BA8348E}"/>
              </a:ext>
            </a:extLst>
          </p:cNvPr>
          <p:cNvSpPr/>
          <p:nvPr/>
        </p:nvSpPr>
        <p:spPr>
          <a:xfrm>
            <a:off x="66870" y="1318022"/>
            <a:ext cx="7183016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729"/>
                </a:solidFill>
                <a:latin typeface="Arial" panose="020B0604020202020204" pitchFamily="34" charset="0"/>
              </a:rPr>
              <a:t>I</a:t>
            </a:r>
            <a:r>
              <a:rPr lang="en-US" sz="1600" baseline="30000" dirty="0">
                <a:solidFill>
                  <a:srgbClr val="242729"/>
                </a:solidFill>
                <a:latin typeface="Arial" panose="020B0604020202020204" pitchFamily="34" charset="0"/>
              </a:rPr>
              <a:t>2</a:t>
            </a:r>
            <a:r>
              <a:rPr lang="en-US" sz="1600" dirty="0">
                <a:solidFill>
                  <a:srgbClr val="242729"/>
                </a:solidFill>
                <a:latin typeface="Arial" panose="020B0604020202020204" pitchFamily="34" charset="0"/>
              </a:rPr>
              <a:t>C uses only 2 wires, one for the clock (SCL) and one for the data (SDA).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729"/>
                </a:solidFill>
                <a:latin typeface="Arial" panose="020B0604020202020204" pitchFamily="34" charset="0"/>
              </a:rPr>
              <a:t>That means that master and slave send data over the same wire, again controlled by the master who creates the clock signal. </a:t>
            </a:r>
          </a:p>
          <a:p>
            <a:pPr fontAlgn="base"/>
            <a:endParaRPr lang="en-US" sz="1600" dirty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729"/>
                </a:solidFill>
                <a:latin typeface="Arial" panose="020B0604020202020204" pitchFamily="34" charset="0"/>
              </a:rPr>
              <a:t>I</a:t>
            </a:r>
            <a:r>
              <a:rPr lang="en-US" sz="1600" baseline="30000" dirty="0">
                <a:solidFill>
                  <a:srgbClr val="242729"/>
                </a:solidFill>
                <a:latin typeface="Arial" panose="020B0604020202020204" pitchFamily="34" charset="0"/>
              </a:rPr>
              <a:t>2</a:t>
            </a:r>
            <a:r>
              <a:rPr lang="en-US" sz="1600" dirty="0">
                <a:solidFill>
                  <a:srgbClr val="242729"/>
                </a:solidFill>
                <a:latin typeface="Arial" panose="020B0604020202020204" pitchFamily="34" charset="0"/>
              </a:rPr>
              <a:t>C doesn't use separate Slave Selects to select a particular device, but has addressing.</a:t>
            </a:r>
          </a:p>
          <a:p>
            <a:pPr fontAlgn="base"/>
            <a:r>
              <a:rPr lang="en-US" sz="16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729"/>
                </a:solidFill>
                <a:latin typeface="Arial" panose="020B0604020202020204" pitchFamily="34" charset="0"/>
              </a:rPr>
              <a:t>The first byte sent by the master holds a 7 bit address and a read/write bit, indicating whether the next byte(s) will also come from the master or should come from the slave.</a:t>
            </a:r>
          </a:p>
          <a:p>
            <a:pPr fontAlgn="base"/>
            <a:r>
              <a:rPr lang="en-US" sz="1600" dirty="0">
                <a:solidFill>
                  <a:srgbClr val="242729"/>
                </a:solidFill>
                <a:latin typeface="Arial" panose="020B0604020202020204" pitchFamily="34" charset="0"/>
              </a:rPr>
              <a:t>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729"/>
                </a:solidFill>
                <a:latin typeface="Arial" panose="020B0604020202020204" pitchFamily="34" charset="0"/>
              </a:rPr>
              <a:t>After each byte, the receiver must send a "0" to acknowledge the reception of the byte</a:t>
            </a:r>
            <a:br>
              <a:rPr lang="en-US" sz="1600" dirty="0">
                <a:solidFill>
                  <a:srgbClr val="242729"/>
                </a:solidFill>
                <a:latin typeface="Arial" panose="020B0604020202020204" pitchFamily="34" charset="0"/>
              </a:rPr>
            </a:br>
            <a:endParaRPr lang="en-US" sz="1600" dirty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729"/>
                </a:solidFill>
                <a:latin typeface="Arial" panose="020B0604020202020204" pitchFamily="34" charset="0"/>
              </a:rPr>
              <a:t>If the master wants to write a byte, the same process repeats</a:t>
            </a:r>
            <a:br>
              <a:rPr lang="en-US" sz="1600" dirty="0">
                <a:solidFill>
                  <a:srgbClr val="242729"/>
                </a:solidFill>
                <a:latin typeface="Arial" panose="020B0604020202020204" pitchFamily="34" charset="0"/>
              </a:rPr>
            </a:br>
            <a:endParaRPr lang="en-US" sz="1600" dirty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729"/>
                </a:solidFill>
                <a:latin typeface="Arial" panose="020B0604020202020204" pitchFamily="34" charset="0"/>
              </a:rPr>
              <a:t>If the master wants to receive data it only generates the clock pulses.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42729"/>
              </a:solidFill>
              <a:latin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42729"/>
                </a:solidFill>
                <a:latin typeface="Arial" panose="020B0604020202020204" pitchFamily="34" charset="0"/>
              </a:rPr>
              <a:t>The slave has to take care that the next bit is ready when the clock pulse is given.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242729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F1FC94-E5A4-45BF-BEFC-7E413ED98593}"/>
              </a:ext>
            </a:extLst>
          </p:cNvPr>
          <p:cNvSpPr/>
          <p:nvPr/>
        </p:nvSpPr>
        <p:spPr>
          <a:xfrm>
            <a:off x="8728959" y="4317354"/>
            <a:ext cx="569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8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5613</TotalTime>
  <Words>1880</Words>
  <Application>Microsoft Office PowerPoint</Application>
  <PresentationFormat>Widescreen</PresentationFormat>
  <Paragraphs>261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inherit</vt:lpstr>
      <vt:lpstr>Roboto</vt:lpstr>
      <vt:lpstr>Office Theme</vt:lpstr>
      <vt:lpstr>ECE 3567  Lab 5  Serial Communications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Which Serial Protocol is Best?</vt:lpstr>
      <vt:lpstr>Create a new project for Lab 5, download all files from the website and copy them into the project.</vt:lpstr>
      <vt:lpstr>What’s New?</vt:lpstr>
      <vt:lpstr>Where are all the variables?</vt:lpstr>
      <vt:lpstr>Adding UART Communications</vt:lpstr>
      <vt:lpstr>Checkpoint #1 – Compile the program and demonstrate that it cycles through the LED colors.</vt:lpstr>
      <vt:lpstr>1. Delete update_RGB() from main(). copy them into the project.   2. Comment out the following code at the beginning of update_RGB()  </vt:lpstr>
      <vt:lpstr>Connecting the Serial Communications</vt:lpstr>
      <vt:lpstr>You can also use the Terminal inside CCS:</vt:lpstr>
      <vt:lpstr>When you run the project, the following messages will appear in the Terminal window:</vt:lpstr>
      <vt:lpstr>Checkpoint #2 –  Demonstrate the ECE 3567 Start-up Message on the Terminal </vt:lpstr>
      <vt:lpstr>The main() function</vt:lpstr>
      <vt:lpstr>Initializes UART Communications on the MCU</vt:lpstr>
      <vt:lpstr>myUart.c</vt:lpstr>
      <vt:lpstr>Command.c</vt:lpstr>
      <vt:lpstr>The Command Handler</vt:lpstr>
      <vt:lpstr>Display.c</vt:lpstr>
      <vt:lpstr>The Three Modes</vt:lpstr>
      <vt:lpstr>Lab 5</vt:lpstr>
      <vt:lpstr>Flashing</vt:lpstr>
      <vt:lpstr>Building a Command </vt:lpstr>
      <vt:lpstr>The Commands</vt:lpstr>
      <vt:lpstr>The Commands</vt:lpstr>
      <vt:lpstr>parse_Command</vt:lpstr>
      <vt:lpstr>Still in parse_Command</vt:lpstr>
      <vt:lpstr>LE  Command </vt:lpstr>
      <vt:lpstr>Lx  Commands</vt:lpstr>
      <vt:lpstr>Checkpoint #3 – Demonstrate the LED Test Mode (LE, LH, LR, LO, LY, LG, LB, LV, LC)</vt:lpstr>
      <vt:lpstr>TE  Command </vt:lpstr>
      <vt:lpstr>Checkpoint #4 – Demonstrate the Temperature Mode Command</vt:lpstr>
      <vt:lpstr>RE  Command </vt:lpstr>
      <vt:lpstr>Checkpoint #5 – Demonstrate the RC Voltage Mode Command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Gregg Chapman</dc:creator>
  <cp:lastModifiedBy>Gregg Chapman</cp:lastModifiedBy>
  <cp:revision>82</cp:revision>
  <dcterms:created xsi:type="dcterms:W3CDTF">2019-11-06T15:42:04Z</dcterms:created>
  <dcterms:modified xsi:type="dcterms:W3CDTF">2020-09-18T04:40:01Z</dcterms:modified>
</cp:coreProperties>
</file>