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79" r:id="rId4"/>
    <p:sldId id="280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0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79123" autoAdjust="0"/>
  </p:normalViewPr>
  <p:slideViewPr>
    <p:cSldViewPr snapToGrid="0">
      <p:cViewPr varScale="1">
        <p:scale>
          <a:sx n="65" d="100"/>
          <a:sy n="65" d="100"/>
        </p:scale>
        <p:origin x="15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5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3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1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07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5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4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6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0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4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https://www.youtube.com/watch?v=mm0b_H0KIRw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2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0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GNU Project Debugger (GDB)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altLang="zh-CN" dirty="0"/>
              <a:t>Zichen Zhang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1212-57EF-7E29-744A-A3AC4429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CAEB-3288-9B5A-02F7-EAAD81FC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3683" cy="4351338"/>
          </a:xfrm>
        </p:spPr>
        <p:txBody>
          <a:bodyPr/>
          <a:lstStyle/>
          <a:p>
            <a:r>
              <a:rPr lang="en-US" dirty="0"/>
              <a:t>Step 5: resume execution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The execution resumed from our 1</a:t>
            </a:r>
            <a:r>
              <a:rPr lang="en-US" baseline="30000" dirty="0"/>
              <a:t>st</a:t>
            </a:r>
            <a:r>
              <a:rPr lang="en-US" dirty="0"/>
              <a:t> breakpoint, and paused again to our 2</a:t>
            </a:r>
            <a:r>
              <a:rPr lang="en-US" baseline="30000" dirty="0"/>
              <a:t>nd</a:t>
            </a:r>
            <a:r>
              <a:rPr lang="en-US" dirty="0"/>
              <a:t> breakpoint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74A2F-F73A-EA6F-E9AE-67D7D8732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602" y="1690688"/>
            <a:ext cx="6123600" cy="46484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E1B4F9-714B-36FF-4304-426F9F6BFBD9}"/>
              </a:ext>
            </a:extLst>
          </p:cNvPr>
          <p:cNvSpPr/>
          <p:nvPr/>
        </p:nvSpPr>
        <p:spPr>
          <a:xfrm>
            <a:off x="5681609" y="2486345"/>
            <a:ext cx="1690099" cy="22089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6BB0-3010-FC93-2EAD-A7C1F158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D5DD-DF7B-6F16-1B79-EEFF23DF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1013" cy="4351338"/>
          </a:xfrm>
        </p:spPr>
        <p:txBody>
          <a:bodyPr/>
          <a:lstStyle/>
          <a:p>
            <a:r>
              <a:rPr lang="en-US" dirty="0"/>
              <a:t>Step 6: step into a function call</a:t>
            </a:r>
          </a:p>
          <a:p>
            <a:pPr lvl="1"/>
            <a:r>
              <a:rPr lang="en-US" dirty="0"/>
              <a:t>step</a:t>
            </a:r>
          </a:p>
          <a:p>
            <a:pPr lvl="1"/>
            <a:r>
              <a:rPr lang="en-US" dirty="0"/>
              <a:t>the execution stepped into finer details, as the highlight goes into the function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51D86-89AE-B58A-5F7F-5354FFC1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92" y="1749998"/>
            <a:ext cx="6062828" cy="459595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C83EDB-AEB6-DA4C-CBF1-21FC582F4FFB}"/>
              </a:ext>
            </a:extLst>
          </p:cNvPr>
          <p:cNvSpPr/>
          <p:nvPr/>
        </p:nvSpPr>
        <p:spPr>
          <a:xfrm>
            <a:off x="5779213" y="3429000"/>
            <a:ext cx="1690099" cy="22089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E3D4-8BE0-68AA-5EE1-6D66C107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575C-91F7-5D64-771F-8A82E6E8F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1013" cy="4351338"/>
          </a:xfrm>
        </p:spPr>
        <p:txBody>
          <a:bodyPr/>
          <a:lstStyle/>
          <a:p>
            <a:r>
              <a:rPr lang="en-US" dirty="0"/>
              <a:t>Step 7: execute step by step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Execution stops at for statement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989F0-F3A7-7549-2FAF-F5CF7BFD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20" y="1915738"/>
            <a:ext cx="6048486" cy="457713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751B1E-E58E-28AA-BA71-5AA3BF30253A}"/>
              </a:ext>
            </a:extLst>
          </p:cNvPr>
          <p:cNvSpPr/>
          <p:nvPr/>
        </p:nvSpPr>
        <p:spPr>
          <a:xfrm>
            <a:off x="5880119" y="3706402"/>
            <a:ext cx="2179957" cy="21318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F238-A066-F088-FB79-ED4DDAD6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971E0-7A4C-EFAE-1CB0-300D8337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8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Print expression</a:t>
            </a:r>
          </a:p>
          <a:p>
            <a:pPr lvl="1"/>
            <a:r>
              <a:rPr lang="en-US" dirty="0"/>
              <a:t>print &lt;expression&gt;</a:t>
            </a:r>
          </a:p>
          <a:p>
            <a:pPr lvl="1"/>
            <a:r>
              <a:rPr lang="en-US" dirty="0"/>
              <a:t>Expression can include variable identifiers</a:t>
            </a:r>
          </a:p>
          <a:p>
            <a:pPr lvl="1"/>
            <a:r>
              <a:rPr lang="en-US" dirty="0"/>
              <a:t>Expression can include operators to variables, e.g., &amp; (fetch address of the variable)</a:t>
            </a:r>
          </a:p>
          <a:p>
            <a:pPr lvl="1"/>
            <a:r>
              <a:rPr lang="en-US" dirty="0"/>
              <a:t>Expression can include </a:t>
            </a:r>
            <a:r>
              <a:rPr lang="en-US" dirty="0">
                <a:solidFill>
                  <a:srgbClr val="00B050"/>
                </a:solidFill>
              </a:rPr>
              <a:t>calls to functions</a:t>
            </a:r>
            <a:r>
              <a:rPr lang="en-US" dirty="0"/>
              <a:t> in the program being debugged </a:t>
            </a:r>
          </a:p>
          <a:p>
            <a:endParaRPr lang="en-US" dirty="0"/>
          </a:p>
          <a:p>
            <a:r>
              <a:rPr lang="en-US" dirty="0"/>
              <a:t>Auto displaying expression</a:t>
            </a:r>
          </a:p>
          <a:p>
            <a:pPr lvl="1"/>
            <a:r>
              <a:rPr lang="en-US" dirty="0"/>
              <a:t>display &lt;expression&gt;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report a display number</a:t>
            </a:r>
          </a:p>
          <a:p>
            <a:pPr lvl="1"/>
            <a:r>
              <a:rPr lang="en-US" dirty="0"/>
              <a:t>Specifies the expression that will be </a:t>
            </a:r>
            <a:r>
              <a:rPr lang="en-US" dirty="0">
                <a:solidFill>
                  <a:srgbClr val="00B050"/>
                </a:solidFill>
              </a:rPr>
              <a:t>automatically</a:t>
            </a:r>
            <a:r>
              <a:rPr lang="en-US" dirty="0"/>
              <a:t> evaluated and displayed after each step</a:t>
            </a:r>
          </a:p>
          <a:p>
            <a:pPr lvl="1"/>
            <a:r>
              <a:rPr lang="en-US" dirty="0"/>
              <a:t>undisplay &lt;</a:t>
            </a:r>
            <a:r>
              <a:rPr lang="en-US" dirty="0" err="1"/>
              <a:t>display_number</a:t>
            </a:r>
            <a:r>
              <a:rPr lang="en-US" dirty="0"/>
              <a:t>&gt; </a:t>
            </a:r>
            <a:r>
              <a:rPr lang="en-US" dirty="0">
                <a:sym typeface="Wingdings" panose="05000000000000000000" pitchFamily="2" charset="2"/>
              </a:rPr>
              <a:t> remove the expression from auto display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delete display &lt;</a:t>
            </a:r>
            <a:r>
              <a:rPr lang="en-US" dirty="0" err="1">
                <a:sym typeface="Wingdings" panose="05000000000000000000" pitchFamily="2" charset="2"/>
              </a:rPr>
              <a:t>display_number</a:t>
            </a:r>
            <a:r>
              <a:rPr lang="en-US" dirty="0">
                <a:sym typeface="Wingdings" panose="05000000000000000000" pitchFamily="2" charset="2"/>
              </a:rPr>
              <a:t>&gt;  remove the expression from auto display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7A6C-53F1-C672-452A-AE342FF0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D6DC-AC8C-EA03-5A7D-6ECAB6CA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8: print expression value</a:t>
            </a:r>
          </a:p>
          <a:p>
            <a:pPr lvl="1"/>
            <a:r>
              <a:rPr lang="en-US" dirty="0"/>
              <a:t>print n</a:t>
            </a:r>
          </a:p>
          <a:p>
            <a:pPr lvl="1"/>
            <a:r>
              <a:rPr lang="en-US" dirty="0"/>
              <a:t>print &amp;n</a:t>
            </a:r>
          </a:p>
          <a:p>
            <a:pPr lvl="1"/>
            <a:r>
              <a:rPr lang="en-US" dirty="0"/>
              <a:t>print 3*n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DFE76-DD78-2D18-6849-7A0BF424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76" y="1825625"/>
            <a:ext cx="6208609" cy="471387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9E5B37-8CD2-BDD2-6486-C1EA48C73E9A}"/>
              </a:ext>
            </a:extLst>
          </p:cNvPr>
          <p:cNvSpPr/>
          <p:nvPr/>
        </p:nvSpPr>
        <p:spPr>
          <a:xfrm>
            <a:off x="5627037" y="5807682"/>
            <a:ext cx="1487818" cy="7318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BCC4-7E22-9453-27E7-AAE498D6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35DC-53FC-A1CD-0CBC-F70242BF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 up watchpoints (execution pauses when variable value changes)</a:t>
            </a:r>
          </a:p>
          <a:p>
            <a:pPr lvl="1"/>
            <a:r>
              <a:rPr lang="en-US" dirty="0"/>
              <a:t>watch &lt;variable&gt; </a:t>
            </a:r>
            <a:r>
              <a:rPr lang="en-US" dirty="0">
                <a:sym typeface="Wingdings" panose="05000000000000000000" pitchFamily="2" charset="2"/>
              </a:rPr>
              <a:t> return a watchpoint number</a:t>
            </a:r>
            <a:endParaRPr lang="en-US" dirty="0"/>
          </a:p>
          <a:p>
            <a:pPr lvl="1"/>
            <a:r>
              <a:rPr lang="en-US" dirty="0"/>
              <a:t>watchpoint of a variable functions like a conditional breakpoint, i.e., every time the associated variable’s value changed, the program execution is paused</a:t>
            </a:r>
          </a:p>
          <a:p>
            <a:pPr lvl="1"/>
            <a:r>
              <a:rPr lang="en-US" dirty="0"/>
              <a:t>delete &lt;</a:t>
            </a:r>
            <a:r>
              <a:rPr lang="en-US" dirty="0" err="1"/>
              <a:t>watchpoint_number</a:t>
            </a:r>
            <a:r>
              <a:rPr lang="en-US" dirty="0"/>
              <a:t>&gt; </a:t>
            </a:r>
            <a:r>
              <a:rPr lang="en-US" dirty="0">
                <a:sym typeface="Wingdings" panose="05000000000000000000" pitchFamily="2" charset="2"/>
              </a:rPr>
              <a:t> remove the watchpoint number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You need to remove a watchpoint inside a function before stepping outside the function</a:t>
            </a:r>
          </a:p>
          <a:p>
            <a:pPr lvl="1"/>
            <a:endParaRPr lang="en-US" dirty="0"/>
          </a:p>
          <a:p>
            <a:r>
              <a:rPr lang="en-US" dirty="0"/>
              <a:t>watch vs display</a:t>
            </a:r>
          </a:p>
          <a:p>
            <a:pPr lvl="1"/>
            <a:r>
              <a:rPr lang="en-US" dirty="0"/>
              <a:t>Watch stops execution of the program on the condition that the associated variable’s value changed</a:t>
            </a:r>
          </a:p>
          <a:p>
            <a:pPr lvl="1"/>
            <a:r>
              <a:rPr lang="en-US" dirty="0"/>
              <a:t>display shows the value of the associated expression every time the execution stops</a:t>
            </a:r>
          </a:p>
        </p:txBody>
      </p:sp>
    </p:spTree>
    <p:extLst>
      <p:ext uri="{BB962C8B-B14F-4D97-AF65-F5344CB8AC3E}">
        <p14:creationId xmlns:p14="http://schemas.microsoft.com/office/powerpoint/2010/main" val="43902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CE36-CFE2-4228-024B-54F2A103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5615-E421-0566-9BE0-1AE9E85E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4779" cy="4351338"/>
          </a:xfrm>
        </p:spPr>
        <p:txBody>
          <a:bodyPr/>
          <a:lstStyle/>
          <a:p>
            <a:r>
              <a:rPr lang="en-US" dirty="0"/>
              <a:t>Step 9: setup a watchpoint for iteration variable i of for-loop</a:t>
            </a:r>
          </a:p>
          <a:p>
            <a:pPr lvl="1"/>
            <a:r>
              <a:rPr lang="en-US" dirty="0"/>
              <a:t>watch i</a:t>
            </a:r>
          </a:p>
          <a:p>
            <a:pPr lvl="1"/>
            <a:r>
              <a:rPr lang="en-US" dirty="0"/>
              <a:t>You can setup a watchpoint for a variable before the variable is initialized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Watchpoint number 4 </a:t>
            </a:r>
            <a:r>
              <a:rPr lang="en-US" dirty="0"/>
              <a:t>for variable i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7EFF7-7B58-8DFA-82FC-F0ED06586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87" y="1825625"/>
            <a:ext cx="6277456" cy="476526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D068D9-8C9E-BFD2-50B2-6FCDA5CCA35C}"/>
              </a:ext>
            </a:extLst>
          </p:cNvPr>
          <p:cNvSpPr/>
          <p:nvPr/>
        </p:nvSpPr>
        <p:spPr>
          <a:xfrm>
            <a:off x="5627037" y="6236412"/>
            <a:ext cx="1487818" cy="35447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83FA-1CAE-0BAD-013B-87C72AD8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EF65-F823-B9AB-25A3-734698E1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948" cy="4351338"/>
          </a:xfrm>
        </p:spPr>
        <p:txBody>
          <a:bodyPr/>
          <a:lstStyle/>
          <a:p>
            <a:r>
              <a:rPr lang="en-US" dirty="0"/>
              <a:t>Step 10: stepping through the rest of the foo() function call</a:t>
            </a:r>
          </a:p>
          <a:p>
            <a:pPr lvl="1"/>
            <a:r>
              <a:rPr lang="en-US" dirty="0"/>
              <a:t>n   // next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run 3 next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CF7F7-6325-0264-BE58-7BAFB140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3216"/>
            <a:ext cx="5837752" cy="47876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27E86F-853A-CFA2-488B-9C1F7C6BF214}"/>
              </a:ext>
            </a:extLst>
          </p:cNvPr>
          <p:cNvSpPr/>
          <p:nvPr/>
        </p:nvSpPr>
        <p:spPr>
          <a:xfrm>
            <a:off x="5964147" y="5691884"/>
            <a:ext cx="1150707" cy="89900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8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354FC-B482-A41B-5684-FC890344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39" y="1756880"/>
            <a:ext cx="5960842" cy="4834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83FA-1CAE-0BAD-013B-87C72AD8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EF65-F823-B9AB-25A3-734698E1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948" cy="4351338"/>
          </a:xfrm>
        </p:spPr>
        <p:txBody>
          <a:bodyPr/>
          <a:lstStyle/>
          <a:p>
            <a:r>
              <a:rPr lang="en-US" dirty="0"/>
              <a:t>Step 10: stepping through the rest of the foo() function call</a:t>
            </a:r>
          </a:p>
          <a:p>
            <a:pPr lvl="1"/>
            <a:r>
              <a:rPr lang="en-US" dirty="0"/>
              <a:t>n   // next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run 7 next, i’s value is 3 (end of for loop)</a:t>
            </a:r>
          </a:p>
          <a:p>
            <a:pPr lvl="1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27E86F-853A-CFA2-488B-9C1F7C6BF214}"/>
              </a:ext>
            </a:extLst>
          </p:cNvPr>
          <p:cNvSpPr/>
          <p:nvPr/>
        </p:nvSpPr>
        <p:spPr>
          <a:xfrm>
            <a:off x="5964147" y="4931596"/>
            <a:ext cx="1854487" cy="16592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9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DA28-1810-A1B4-70EC-65E031BC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02FB-FE7C-6516-6A03-789F9C555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1360" cy="4351338"/>
          </a:xfrm>
        </p:spPr>
        <p:txBody>
          <a:bodyPr/>
          <a:lstStyle/>
          <a:p>
            <a:r>
              <a:rPr lang="en-US" dirty="0"/>
              <a:t>Step 10: stepping through the rest of the foo() function call</a:t>
            </a:r>
          </a:p>
          <a:p>
            <a:pPr lvl="1"/>
            <a:r>
              <a:rPr lang="en-US" dirty="0" err="1"/>
              <a:t>Inorder</a:t>
            </a:r>
            <a:r>
              <a:rPr lang="en-US" dirty="0"/>
              <a:t> to step out of the foo() function, we need to remove the watchpoint set on the local variable i inside foo() function scope</a:t>
            </a:r>
          </a:p>
          <a:p>
            <a:pPr lvl="1"/>
            <a:r>
              <a:rPr lang="en-US" dirty="0"/>
              <a:t>Watchpoint number for variable i is 4</a:t>
            </a:r>
          </a:p>
          <a:p>
            <a:pPr lvl="1"/>
            <a:r>
              <a:rPr lang="en-US" dirty="0"/>
              <a:t>delete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05E6A-541A-BEC2-CFF2-EC488FAE9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66" y="1910994"/>
            <a:ext cx="5761012" cy="466960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2B46F4-C364-CF41-D46E-44C4A92A7840}"/>
              </a:ext>
            </a:extLst>
          </p:cNvPr>
          <p:cNvSpPr/>
          <p:nvPr/>
        </p:nvSpPr>
        <p:spPr>
          <a:xfrm>
            <a:off x="5964147" y="6262098"/>
            <a:ext cx="1854487" cy="3287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C63C-CDB4-6D42-A49F-6BFCC59E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FEEF-9FBA-F745-976F-BBF18760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GNU Project Debugger, allow you to see what’s going on inside another program while it executes, help you to catch bugs: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Start your program, specifying anything that might affect its behavior.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Make your program stop on specified conditions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Examine what has happened, when your program has stopped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Change things in your program, so you can experiment with correcting the effects of one bug and go on to learn about another</a:t>
            </a:r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06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3C1BDAA-E503-B45A-9A5F-D0A26FAA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48" y="3421073"/>
            <a:ext cx="3878230" cy="3155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D63EF-17AC-7DE1-20F2-C6D0FCA7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6AD9-3C50-0176-1346-9E2182C30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44455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Step 11: step out of foo() function call with next</a:t>
            </a:r>
          </a:p>
          <a:p>
            <a:pPr lvl="1"/>
            <a:r>
              <a:rPr lang="en-US" sz="2000" dirty="0"/>
              <a:t>next  // </a:t>
            </a:r>
            <a:r>
              <a:rPr lang="en-US" sz="2000" dirty="0" err="1"/>
              <a:t>cond</a:t>
            </a:r>
            <a:r>
              <a:rPr lang="en-US" sz="2000" dirty="0"/>
              <a:t>-expression i&lt;n</a:t>
            </a:r>
          </a:p>
          <a:p>
            <a:pPr lvl="1"/>
            <a:r>
              <a:rPr lang="en-US" sz="2000" dirty="0"/>
              <a:t>next // return from foo() to main()</a:t>
            </a:r>
          </a:p>
          <a:p>
            <a:pPr lvl="1"/>
            <a:r>
              <a:rPr lang="en-US" sz="2000" dirty="0"/>
              <a:t>At this point, keep using next or continue will lead execution to the end of this program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EC1F47-8AAD-0969-3F35-649CA5EE0025}"/>
              </a:ext>
            </a:extLst>
          </p:cNvPr>
          <p:cNvGrpSpPr/>
          <p:nvPr/>
        </p:nvGrpSpPr>
        <p:grpSpPr>
          <a:xfrm>
            <a:off x="1443518" y="3429000"/>
            <a:ext cx="3914455" cy="3147408"/>
            <a:chOff x="5923051" y="1825625"/>
            <a:chExt cx="5996853" cy="48217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22A00B-F746-AB00-A213-496E82D29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8547" y="1825625"/>
              <a:ext cx="5941357" cy="4821755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825F65-ED13-8C5A-0EFB-562FE4C9D31E}"/>
                </a:ext>
              </a:extLst>
            </p:cNvPr>
            <p:cNvSpPr/>
            <p:nvPr/>
          </p:nvSpPr>
          <p:spPr>
            <a:xfrm>
              <a:off x="5923051" y="2686691"/>
              <a:ext cx="2568540" cy="32878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ADF246-512E-44BE-EB12-EB42C031CFC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5357973" y="4998741"/>
            <a:ext cx="920275" cy="3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046B82-BC87-7B4F-2A67-B41066D1945C}"/>
              </a:ext>
            </a:extLst>
          </p:cNvPr>
          <p:cNvSpPr/>
          <p:nvPr/>
        </p:nvSpPr>
        <p:spPr>
          <a:xfrm>
            <a:off x="6198740" y="6204592"/>
            <a:ext cx="1696950" cy="37181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63EF-17AC-7DE1-20F2-C6D0FCA7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6AD9-3C50-0176-1346-9E2182C30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Step 11: step out of foo() function call with next</a:t>
            </a:r>
          </a:p>
          <a:p>
            <a:pPr lvl="1"/>
            <a:r>
              <a:rPr lang="en-US" dirty="0"/>
              <a:t>next  // </a:t>
            </a:r>
            <a:r>
              <a:rPr lang="en-US" dirty="0" err="1"/>
              <a:t>cond</a:t>
            </a:r>
            <a:r>
              <a:rPr lang="en-US" dirty="0"/>
              <a:t>-expression i&lt;n</a:t>
            </a:r>
          </a:p>
          <a:p>
            <a:pPr lvl="1"/>
            <a:r>
              <a:rPr lang="en-US" dirty="0"/>
              <a:t>next // return from foo() to main()</a:t>
            </a:r>
          </a:p>
          <a:p>
            <a:pPr lvl="1"/>
            <a:r>
              <a:rPr lang="en-US" dirty="0"/>
              <a:t>At this point, keep using next or continue will lead execution to the end of this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2A00B-F746-AB00-A213-496E82D2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47" y="1825625"/>
            <a:ext cx="5941357" cy="482175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825F65-ED13-8C5A-0EFB-562FE4C9D31E}"/>
              </a:ext>
            </a:extLst>
          </p:cNvPr>
          <p:cNvSpPr/>
          <p:nvPr/>
        </p:nvSpPr>
        <p:spPr>
          <a:xfrm>
            <a:off x="5923051" y="2686691"/>
            <a:ext cx="2568540" cy="3287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361E-A2F0-83CA-E15C-DCABBF47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D8CA-8F8A-7F4D-8FF8-DA34964B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9991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functions with your input arguments</a:t>
            </a:r>
          </a:p>
          <a:p>
            <a:pPr lvl="1"/>
            <a:r>
              <a:rPr lang="en-US" dirty="0"/>
              <a:t>call &lt;</a:t>
            </a:r>
            <a:r>
              <a:rPr lang="en-US" dirty="0" err="1"/>
              <a:t>function_name</a:t>
            </a:r>
            <a:r>
              <a:rPr lang="en-US" dirty="0"/>
              <a:t>&gt;(&lt;</a:t>
            </a:r>
            <a:r>
              <a:rPr lang="en-US" dirty="0" err="1"/>
              <a:t>args</a:t>
            </a:r>
            <a:r>
              <a:rPr lang="en-US" dirty="0"/>
              <a:t>…&gt;)</a:t>
            </a:r>
          </a:p>
          <a:p>
            <a:pPr lvl="1"/>
            <a:r>
              <a:rPr lang="en-US" dirty="0"/>
              <a:t>Similar with print, the function needs to be in the program being debugged by GDB</a:t>
            </a:r>
          </a:p>
          <a:p>
            <a:endParaRPr lang="en-US" dirty="0"/>
          </a:p>
          <a:p>
            <a:r>
              <a:rPr lang="en-US" dirty="0"/>
              <a:t>Quit GDB with either of the following command</a:t>
            </a:r>
          </a:p>
          <a:p>
            <a:pPr lvl="1"/>
            <a:r>
              <a:rPr lang="en-US" dirty="0"/>
              <a:t>quit</a:t>
            </a:r>
          </a:p>
          <a:p>
            <a:pPr lvl="1"/>
            <a:r>
              <a:rPr lang="en-US" dirty="0"/>
              <a:t>q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70D7B7-8ED5-B45F-8A6F-BCE428E6261F}"/>
              </a:ext>
            </a:extLst>
          </p:cNvPr>
          <p:cNvGrpSpPr/>
          <p:nvPr/>
        </p:nvGrpSpPr>
        <p:grpSpPr>
          <a:xfrm>
            <a:off x="5876818" y="1750977"/>
            <a:ext cx="6110124" cy="4927224"/>
            <a:chOff x="5491536" y="1374004"/>
            <a:chExt cx="6577599" cy="53041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89911E-5515-4710-5AC5-07771D107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1536" y="1374004"/>
              <a:ext cx="6577599" cy="5304197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D83F7CD-43E6-D877-DEDA-E61EDF64AB9F}"/>
                </a:ext>
              </a:extLst>
            </p:cNvPr>
            <p:cNvSpPr/>
            <p:nvPr/>
          </p:nvSpPr>
          <p:spPr>
            <a:xfrm>
              <a:off x="5491536" y="5845995"/>
              <a:ext cx="2568540" cy="83220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71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2658373" y="106336"/>
            <a:ext cx="10515600" cy="8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Using GNU Debugger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838200" y="1078302"/>
            <a:ext cx="5459083" cy="577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19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-US" sz="1800" dirty="0">
                <a:latin typeface="Ubuntu"/>
                <a:ea typeface="Ubuntu"/>
                <a:cs typeface="Ubuntu"/>
                <a:sym typeface="Ubuntu"/>
              </a:rPr>
              <a:t>Compile your code with debugging symbols enabled:</a:t>
            </a:r>
            <a:endParaRPr sz="1800" dirty="0">
              <a:latin typeface="Ubuntu"/>
              <a:ea typeface="Ubuntu"/>
              <a:cs typeface="Ubuntu"/>
              <a:sym typeface="Ubuntu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gcc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Ubuntu Mono"/>
                <a:ea typeface="Ubuntu Mono"/>
                <a:cs typeface="Ubuntu Mono"/>
                <a:sym typeface="Ubuntu Mono"/>
              </a:rPr>
              <a:t>-g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 -o </a:t>
            </a: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myprogram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mycode.c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lvl="0" indent="-20193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-US" sz="1800" dirty="0">
                <a:latin typeface="Ubuntu"/>
                <a:ea typeface="Ubuntu"/>
                <a:cs typeface="Ubuntu"/>
                <a:sym typeface="Ubuntu"/>
              </a:rPr>
              <a:t>Run </a:t>
            </a:r>
            <a:r>
              <a:rPr lang="en-US" sz="1800" dirty="0" err="1">
                <a:latin typeface="Ubuntu"/>
                <a:ea typeface="Ubuntu"/>
                <a:cs typeface="Ubuntu"/>
                <a:sym typeface="Ubuntu"/>
              </a:rPr>
              <a:t>gdb</a:t>
            </a:r>
            <a:r>
              <a:rPr lang="en-US" sz="1800" dirty="0">
                <a:latin typeface="Ubuntu"/>
                <a:ea typeface="Ubuntu"/>
                <a:cs typeface="Ubuntu"/>
                <a:sym typeface="Ubuntu"/>
              </a:rPr>
              <a:t> with terminal UI</a:t>
            </a:r>
            <a:endParaRPr sz="1800" dirty="0">
              <a:latin typeface="Ubuntu"/>
              <a:ea typeface="Ubuntu"/>
              <a:cs typeface="Ubuntu"/>
              <a:sym typeface="Ubuntu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gdb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 -tui ./</a:t>
            </a: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myprogram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lvl="0" indent="-20193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-US" sz="1800" dirty="0">
                <a:latin typeface="Ubuntu"/>
                <a:ea typeface="Ubuntu"/>
                <a:cs typeface="Ubuntu"/>
                <a:sym typeface="Ubuntu"/>
              </a:rPr>
              <a:t>Set up breakpoints (stop when we reach this line)</a:t>
            </a:r>
            <a:endParaRPr sz="1800" dirty="0">
              <a:latin typeface="Ubuntu"/>
              <a:ea typeface="Ubuntu"/>
              <a:cs typeface="Ubuntu"/>
              <a:sym typeface="Ubuntu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break &lt;</a:t>
            </a: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line_number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break &lt;filename&gt;:&lt;</a:t>
            </a: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line_number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break &lt;</a:t>
            </a: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function_name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lvl="0" indent="-20193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-US" sz="1800" dirty="0">
                <a:latin typeface="Ubuntu"/>
                <a:ea typeface="Ubuntu"/>
                <a:cs typeface="Ubuntu"/>
                <a:sym typeface="Ubuntu"/>
              </a:rPr>
              <a:t>Run program</a:t>
            </a:r>
            <a:endParaRPr sz="1800" dirty="0">
              <a:latin typeface="Ubuntu"/>
              <a:ea typeface="Ubuntu"/>
              <a:cs typeface="Ubuntu"/>
              <a:sym typeface="Ubuntu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run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lvl="0" indent="-20193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-US" sz="1800" dirty="0">
                <a:latin typeface="Ubuntu"/>
                <a:ea typeface="Ubuntu"/>
                <a:cs typeface="Ubuntu"/>
                <a:sym typeface="Ubuntu"/>
              </a:rPr>
              <a:t>Resume program after breakpoint</a:t>
            </a:r>
            <a:endParaRPr sz="1800" dirty="0">
              <a:latin typeface="Ubuntu"/>
              <a:ea typeface="Ubuntu"/>
              <a:cs typeface="Ubuntu"/>
              <a:sym typeface="Ubuntu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continue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550275" y="1078300"/>
            <a:ext cx="5372100" cy="57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Char char="•"/>
            </a:pPr>
            <a:r>
              <a:rPr lang="en-US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Go step by step</a:t>
            </a:r>
            <a:endParaRPr sz="1200" dirty="0">
              <a:latin typeface="Ubuntu"/>
              <a:ea typeface="Ubuntu"/>
              <a:cs typeface="Ubuntu"/>
              <a:sym typeface="Ubuntu"/>
            </a:endParaRPr>
          </a:p>
          <a:p>
            <a:pPr marL="685800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next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685800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step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Char char="•"/>
            </a:pPr>
            <a:r>
              <a:rPr lang="en-US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Display </a:t>
            </a:r>
            <a:r>
              <a:rPr lang="en-US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expression</a:t>
            </a:r>
            <a:endParaRPr sz="1200" dirty="0">
              <a:latin typeface="Ubuntu"/>
              <a:ea typeface="Ubuntu"/>
              <a:cs typeface="Ubuntu"/>
              <a:sym typeface="Ubuntu"/>
            </a:endParaRPr>
          </a:p>
          <a:p>
            <a:pPr marL="685800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print &lt;expression&gt;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685800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display &lt; expression &gt;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Char char="•"/>
            </a:pPr>
            <a:r>
              <a:rPr lang="en-US" i="0" u="none" strike="noStrike" cap="none" dirty="0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Call functions</a:t>
            </a:r>
            <a:endParaRPr sz="1200" dirty="0"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85800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call &lt;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function_name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&gt;(&lt;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args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…&gt;)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Char char="•"/>
            </a:pPr>
            <a:r>
              <a:rPr lang="en-US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Set up watchpoints (stop when variable changes)</a:t>
            </a:r>
            <a:endParaRPr sz="1200" dirty="0">
              <a:latin typeface="Ubuntu"/>
              <a:ea typeface="Ubuntu"/>
              <a:cs typeface="Ubuntu"/>
              <a:sym typeface="Ubuntu"/>
            </a:endParaRPr>
          </a:p>
          <a:p>
            <a:pPr marL="685800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watch &lt;variable&gt;</a:t>
            </a:r>
          </a:p>
          <a:p>
            <a:pPr marL="228600" indent="-2286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dirty="0">
                <a:solidFill>
                  <a:schemeClr val="dk1"/>
                </a:solidFill>
                <a:latin typeface="Ubuntu"/>
                <a:sym typeface="Ubuntu Mono"/>
              </a:rPr>
              <a:t>Remove auto display or watchpoints</a:t>
            </a:r>
          </a:p>
          <a:p>
            <a:pPr marL="685800" lvl="1" indent="-2286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delete &lt;</a:t>
            </a:r>
            <a:r>
              <a:rPr lang="en-US" sz="1600" dirty="0" err="1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watchpoint_number</a:t>
            </a:r>
            <a:r>
              <a:rPr lang="en-US" sz="1600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</a:p>
          <a:p>
            <a:pPr marL="685800" lvl="1" indent="-2286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elete display &lt;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display_number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endParaRPr sz="1600" i="0" u="none" strike="noStrike" cap="none" dirty="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0462-3767-E040-8D05-78AA949F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2240-42B3-804C-8292-5FA5DB1E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Compile the target source code with </a:t>
            </a:r>
            <a:r>
              <a:rPr lang="en-US" dirty="0">
                <a:solidFill>
                  <a:srgbClr val="FF0000"/>
                </a:solidFill>
              </a:rPr>
              <a:t>–g</a:t>
            </a:r>
            <a:r>
              <a:rPr lang="en-US" dirty="0"/>
              <a:t> flag option of </a:t>
            </a:r>
            <a:r>
              <a:rPr lang="en-US" dirty="0" err="1"/>
              <a:t>gcc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gcc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“-g” generates debug symbolic information to be used by GDB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you generated the executable program file, start GBD via: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gdb</a:t>
            </a:r>
            <a:r>
              <a:rPr lang="en-US" dirty="0"/>
              <a:t> ”</a:t>
            </a:r>
            <a:r>
              <a:rPr lang="en-US" dirty="0">
                <a:solidFill>
                  <a:srgbClr val="00B0F0"/>
                </a:solidFill>
              </a:rPr>
              <a:t>-tui</a:t>
            </a:r>
            <a:r>
              <a:rPr lang="en-US" dirty="0"/>
              <a:t>” (terminal user interface) option enables a UI showing the 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0196C-F186-1448-B172-3FE4ECA805FA}"/>
              </a:ext>
            </a:extLst>
          </p:cNvPr>
          <p:cNvSpPr txBox="1"/>
          <p:nvPr/>
        </p:nvSpPr>
        <p:spPr>
          <a:xfrm>
            <a:off x="3020991" y="2456627"/>
            <a:ext cx="587608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Ubuntu" panose="020B0504030602030204" pitchFamily="34" charset="0"/>
              </a:rPr>
              <a:t>gcc</a:t>
            </a:r>
            <a:r>
              <a:rPr lang="en-US" sz="2400" dirty="0">
                <a:latin typeface="Ubuntu" panose="020B0504030602030204" pitchFamily="34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Ubuntu" panose="020B0504030602030204" pitchFamily="34" charset="0"/>
              </a:rPr>
              <a:t>–g</a:t>
            </a:r>
            <a:r>
              <a:rPr lang="en-US" sz="2400" dirty="0">
                <a:latin typeface="Ubuntu" panose="020B0504030602030204" pitchFamily="34" charset="0"/>
              </a:rPr>
              <a:t>  –Wall  </a:t>
            </a:r>
            <a:r>
              <a:rPr lang="en-US" sz="2400" dirty="0" err="1">
                <a:latin typeface="Ubuntu" panose="020B0504030602030204" pitchFamily="34" charset="0"/>
              </a:rPr>
              <a:t>src.c</a:t>
            </a:r>
            <a:r>
              <a:rPr lang="en-US" sz="2400" dirty="0">
                <a:latin typeface="Ubuntu" panose="020B0504030602030204" pitchFamily="34" charset="0"/>
              </a:rPr>
              <a:t>  –o  </a:t>
            </a:r>
            <a:r>
              <a:rPr lang="en-US" sz="2400" dirty="0">
                <a:solidFill>
                  <a:srgbClr val="00B050"/>
                </a:solidFill>
                <a:latin typeface="Ubuntu" panose="020B0504030602030204" pitchFamily="34" charset="0"/>
              </a:rPr>
              <a:t>prog</a:t>
            </a:r>
            <a:r>
              <a:rPr lang="en-US" sz="2400" dirty="0">
                <a:latin typeface="Ubuntu" panose="020B0504030602030204" pitchFamily="34" charset="0"/>
              </a:rPr>
              <a:t>  –std=c99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C740E-8E5A-894C-BA02-8AD591150257}"/>
              </a:ext>
            </a:extLst>
          </p:cNvPr>
          <p:cNvSpPr txBox="1"/>
          <p:nvPr/>
        </p:nvSpPr>
        <p:spPr>
          <a:xfrm>
            <a:off x="4126374" y="4676393"/>
            <a:ext cx="366531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Ubuntu" panose="020B0504030602030204" pitchFamily="34" charset="0"/>
              </a:rPr>
              <a:t>gdb</a:t>
            </a:r>
            <a:r>
              <a:rPr lang="en-US" sz="2400" dirty="0">
                <a:latin typeface="Ubuntu" panose="020B0504030602030204" pitchFamily="34" charset="0"/>
              </a:rPr>
              <a:t>  </a:t>
            </a:r>
            <a:r>
              <a:rPr lang="en-US" sz="2400" dirty="0">
                <a:solidFill>
                  <a:srgbClr val="00B0F0"/>
                </a:solidFill>
                <a:latin typeface="Ubuntu" panose="020B0504030602030204" pitchFamily="34" charset="0"/>
              </a:rPr>
              <a:t>–tui </a:t>
            </a:r>
            <a:r>
              <a:rPr lang="en-US" sz="2400" dirty="0">
                <a:latin typeface="Ubuntu" panose="020B050403060203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Ubuntu" panose="020B0504030602030204" pitchFamily="34" charset="0"/>
              </a:rPr>
              <a:t>./prog</a:t>
            </a:r>
          </a:p>
        </p:txBody>
      </p:sp>
    </p:spTree>
    <p:extLst>
      <p:ext uri="{BB962C8B-B14F-4D97-AF65-F5344CB8AC3E}">
        <p14:creationId xmlns:p14="http://schemas.microsoft.com/office/powerpoint/2010/main" val="227455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E99B-96EF-1140-AAB9-A4C071FF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B615-2B89-6A43-A196-3B3E465E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353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 on the right</a:t>
            </a:r>
          </a:p>
          <a:p>
            <a:r>
              <a:rPr lang="en-US" dirty="0"/>
              <a:t>Step 1: compile with –g option</a:t>
            </a:r>
          </a:p>
          <a:p>
            <a:pPr lvl="1"/>
            <a:r>
              <a:rPr lang="en-US" dirty="0"/>
              <a:t>E.g., </a:t>
            </a:r>
            <a:r>
              <a:rPr lang="en-US" b="1" dirty="0" err="1">
                <a:highlight>
                  <a:srgbClr val="C0C0C0"/>
                </a:highlight>
                <a:latin typeface="Ubuntu" panose="020B0504030602030204" pitchFamily="34" charset="0"/>
              </a:rPr>
              <a:t>gcc</a:t>
            </a:r>
            <a:r>
              <a:rPr lang="en-US" b="1" dirty="0">
                <a:highlight>
                  <a:srgbClr val="C0C0C0"/>
                </a:highlight>
                <a:latin typeface="Ubuntu" panose="020B0504030602030204" pitchFamily="34" charset="0"/>
              </a:rPr>
              <a:t> –Wall –g </a:t>
            </a:r>
            <a:r>
              <a:rPr lang="en-US" b="1" dirty="0" err="1">
                <a:highlight>
                  <a:srgbClr val="C0C0C0"/>
                </a:highlight>
                <a:latin typeface="Ubuntu" panose="020B0504030602030204" pitchFamily="34" charset="0"/>
              </a:rPr>
              <a:t>src.c</a:t>
            </a:r>
            <a:r>
              <a:rPr lang="en-US" b="1" dirty="0">
                <a:highlight>
                  <a:srgbClr val="C0C0C0"/>
                </a:highlight>
                <a:latin typeface="Ubuntu" panose="020B0504030602030204" pitchFamily="34" charset="0"/>
              </a:rPr>
              <a:t> –o prog –std=c99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gcc</a:t>
            </a:r>
            <a:r>
              <a:rPr lang="en-US" dirty="0"/>
              <a:t> complains due to some syntax errors in your source code, you won’t need </a:t>
            </a:r>
            <a:r>
              <a:rPr lang="en-US" dirty="0" err="1"/>
              <a:t>gdb</a:t>
            </a:r>
            <a:r>
              <a:rPr lang="en-US" dirty="0"/>
              <a:t> to find bugs, correct errors in source code according to </a:t>
            </a:r>
            <a:r>
              <a:rPr lang="en-US" dirty="0" err="1"/>
              <a:t>gcc</a:t>
            </a:r>
            <a:r>
              <a:rPr lang="en-US" dirty="0"/>
              <a:t> error message</a:t>
            </a:r>
          </a:p>
          <a:p>
            <a:r>
              <a:rPr lang="en-US" dirty="0"/>
              <a:t>Step 2: start </a:t>
            </a:r>
            <a:r>
              <a:rPr lang="en-US" dirty="0" err="1"/>
              <a:t>gdb</a:t>
            </a:r>
            <a:r>
              <a:rPr lang="en-US" dirty="0"/>
              <a:t> with </a:t>
            </a:r>
            <a:r>
              <a:rPr lang="en-US" dirty="0" err="1"/>
              <a:t>gui</a:t>
            </a:r>
            <a:endParaRPr lang="en-US" dirty="0"/>
          </a:p>
          <a:p>
            <a:pPr lvl="1"/>
            <a:r>
              <a:rPr lang="en-US" dirty="0"/>
              <a:t>E.g., </a:t>
            </a:r>
            <a:r>
              <a:rPr lang="en-US" dirty="0" err="1"/>
              <a:t>gdb</a:t>
            </a:r>
            <a:r>
              <a:rPr lang="en-US" dirty="0"/>
              <a:t> –tui ./prog</a:t>
            </a:r>
          </a:p>
          <a:p>
            <a:pPr lvl="1"/>
            <a:r>
              <a:rPr lang="en-US" dirty="0"/>
              <a:t>In the above example, </a:t>
            </a:r>
            <a:r>
              <a:rPr lang="en-US" dirty="0">
                <a:solidFill>
                  <a:srgbClr val="00B050"/>
                </a:solidFill>
              </a:rPr>
              <a:t>prog</a:t>
            </a:r>
            <a:r>
              <a:rPr lang="en-US" dirty="0"/>
              <a:t> is the executable file’s name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9C0AB4-BDB6-6CC5-6C5A-E55D017172BE}"/>
              </a:ext>
            </a:extLst>
          </p:cNvPr>
          <p:cNvGrpSpPr/>
          <p:nvPr/>
        </p:nvGrpSpPr>
        <p:grpSpPr>
          <a:xfrm>
            <a:off x="7436035" y="1167468"/>
            <a:ext cx="4332636" cy="5009495"/>
            <a:chOff x="7436035" y="1167468"/>
            <a:chExt cx="4332636" cy="50094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072524-4B82-7C22-F411-F36BF4D45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6035" y="1825625"/>
              <a:ext cx="4332636" cy="43513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1AA654-C8A2-5FD5-D078-B7C117240237}"/>
                </a:ext>
              </a:extLst>
            </p:cNvPr>
            <p:cNvSpPr txBox="1"/>
            <p:nvPr/>
          </p:nvSpPr>
          <p:spPr>
            <a:xfrm>
              <a:off x="8475302" y="1167468"/>
              <a:ext cx="2254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src.c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713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8CC9-A2D9-ED95-4DB1-BF603ED6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29A8-314C-6B06-CF70-5AC2DE50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1698" cy="4351338"/>
          </a:xfrm>
        </p:spPr>
        <p:txBody>
          <a:bodyPr/>
          <a:lstStyle/>
          <a:p>
            <a:r>
              <a:rPr lang="en-US" dirty="0"/>
              <a:t>Step 2: start </a:t>
            </a:r>
            <a:r>
              <a:rPr lang="en-US" dirty="0" err="1"/>
              <a:t>gdb</a:t>
            </a:r>
            <a:r>
              <a:rPr lang="en-US" dirty="0"/>
              <a:t> with terminal UI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gdb</a:t>
            </a:r>
            <a:r>
              <a:rPr lang="en-US" dirty="0"/>
              <a:t> with tui started, hit &lt;enter&gt; to make the source code visible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BE50A-C29C-892C-2D8C-6ADE3B63E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02" y="3010792"/>
            <a:ext cx="4838186" cy="3714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9A029-908C-FEAD-74BA-6B3C7ACE8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086" y="3010792"/>
            <a:ext cx="4876354" cy="371436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4A84F4-CAF1-3ADE-B439-2A212529A88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800388" y="4867975"/>
            <a:ext cx="92069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09AD46-60FC-45B8-D27B-CACC2356333C}"/>
              </a:ext>
            </a:extLst>
          </p:cNvPr>
          <p:cNvSpPr/>
          <p:nvPr/>
        </p:nvSpPr>
        <p:spPr>
          <a:xfrm>
            <a:off x="6615292" y="3092523"/>
            <a:ext cx="4982148" cy="254796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E8DC-D6E8-801F-0ABA-ACBB28FD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5A5C-6E06-3001-B1B3-AE1CB0F7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up breakpoints (pause execution when we reach the line with a breakpoint)</a:t>
            </a:r>
          </a:p>
          <a:p>
            <a:pPr lvl="1"/>
            <a:r>
              <a:rPr lang="en-US" dirty="0"/>
              <a:t>break &lt;</a:t>
            </a:r>
            <a:r>
              <a:rPr lang="en-US" dirty="0" err="1"/>
              <a:t>line_number</a:t>
            </a:r>
            <a:r>
              <a:rPr lang="en-US" dirty="0"/>
              <a:t>&gt;  </a:t>
            </a:r>
          </a:p>
          <a:p>
            <a:pPr lvl="2"/>
            <a:r>
              <a:rPr lang="en-US" dirty="0"/>
              <a:t>line number of the source file</a:t>
            </a:r>
          </a:p>
          <a:p>
            <a:pPr lvl="1"/>
            <a:r>
              <a:rPr lang="en-US" dirty="0"/>
              <a:t>break &lt;filename&gt;:&lt;</a:t>
            </a:r>
            <a:r>
              <a:rPr lang="en-US" dirty="0" err="1"/>
              <a:t>line_number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multi-file program</a:t>
            </a:r>
          </a:p>
          <a:p>
            <a:pPr lvl="1"/>
            <a:r>
              <a:rPr lang="en-US" dirty="0"/>
              <a:t>break &lt;</a:t>
            </a:r>
            <a:r>
              <a:rPr lang="en-US" dirty="0" err="1"/>
              <a:t>function_name</a:t>
            </a:r>
            <a:r>
              <a:rPr lang="en-US" dirty="0"/>
              <a:t>&gt; </a:t>
            </a:r>
          </a:p>
          <a:p>
            <a:pPr lvl="2"/>
            <a:r>
              <a:rPr lang="en-US" dirty="0" err="1"/>
              <a:t>everytime</a:t>
            </a:r>
            <a:r>
              <a:rPr lang="en-US" dirty="0"/>
              <a:t> this function is called, pause execution</a:t>
            </a:r>
          </a:p>
          <a:p>
            <a:pPr lvl="1"/>
            <a:r>
              <a:rPr lang="en-US" dirty="0"/>
              <a:t>Replace the above commands’ “break” with “b” also works</a:t>
            </a:r>
          </a:p>
          <a:p>
            <a:endParaRPr lang="en-US" dirty="0"/>
          </a:p>
          <a:p>
            <a:r>
              <a:rPr lang="en-US" dirty="0"/>
              <a:t>Run program (usually after you’ve set up the breakpoints)</a:t>
            </a:r>
          </a:p>
          <a:p>
            <a:pPr lvl="1"/>
            <a:r>
              <a:rPr lang="en-US" dirty="0"/>
              <a:t>run</a:t>
            </a:r>
          </a:p>
          <a:p>
            <a:pPr lvl="1"/>
            <a:r>
              <a:rPr lang="en-US" dirty="0"/>
              <a:t>the execution of your program will pause at the first breakpoint it encounters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65CD-D545-A160-23FB-70DA51FE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8899-0478-6CFB-4972-3684ECD0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0191" cy="4351338"/>
          </a:xfrm>
        </p:spPr>
        <p:txBody>
          <a:bodyPr/>
          <a:lstStyle/>
          <a:p>
            <a:r>
              <a:rPr lang="en-US" dirty="0"/>
              <a:t>Step 3: setup breakpoints</a:t>
            </a:r>
          </a:p>
          <a:p>
            <a:pPr lvl="1"/>
            <a:r>
              <a:rPr lang="en-US" dirty="0"/>
              <a:t>break main</a:t>
            </a:r>
          </a:p>
          <a:p>
            <a:pPr lvl="2"/>
            <a:r>
              <a:rPr lang="en-US" dirty="0"/>
              <a:t>break before entering main()</a:t>
            </a:r>
          </a:p>
          <a:p>
            <a:pPr lvl="1"/>
            <a:r>
              <a:rPr lang="en-US" dirty="0"/>
              <a:t>b 12</a:t>
            </a:r>
          </a:p>
          <a:p>
            <a:pPr lvl="2"/>
            <a:r>
              <a:rPr lang="en-US" dirty="0"/>
              <a:t>break before calling foo()</a:t>
            </a:r>
          </a:p>
          <a:p>
            <a:pPr lvl="1"/>
            <a:r>
              <a:rPr lang="en-US" dirty="0"/>
              <a:t>b 16 </a:t>
            </a:r>
          </a:p>
          <a:p>
            <a:pPr lvl="2"/>
            <a:r>
              <a:rPr lang="en-US" dirty="0"/>
              <a:t>break before printing “before returning from main()\n”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656B3-8688-16FD-DB50-335208F2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85" y="1825625"/>
            <a:ext cx="5617004" cy="42505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95A0A6-6CF9-AA63-F624-CFC8F97204F0}"/>
              </a:ext>
            </a:extLst>
          </p:cNvPr>
          <p:cNvSpPr/>
          <p:nvPr/>
        </p:nvSpPr>
        <p:spPr>
          <a:xfrm>
            <a:off x="5712431" y="2517169"/>
            <a:ext cx="426378" cy="105823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FD4A03-32F9-878C-79AB-DE53353095B6}"/>
              </a:ext>
            </a:extLst>
          </p:cNvPr>
          <p:cNvCxnSpPr/>
          <p:nvPr/>
        </p:nvCxnSpPr>
        <p:spPr>
          <a:xfrm>
            <a:off x="3128481" y="2517169"/>
            <a:ext cx="2669104" cy="8733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1D7DF6-BF60-76F4-85AD-6219EB22B3A9}"/>
              </a:ext>
            </a:extLst>
          </p:cNvPr>
          <p:cNvCxnSpPr>
            <a:cxnSpLocks/>
          </p:cNvCxnSpPr>
          <p:nvPr/>
        </p:nvCxnSpPr>
        <p:spPr>
          <a:xfrm flipV="1">
            <a:off x="2270589" y="3169578"/>
            <a:ext cx="3526996" cy="4109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5AFD7A-6125-6725-82D9-F660BFF0A1A1}"/>
              </a:ext>
            </a:extLst>
          </p:cNvPr>
          <p:cNvCxnSpPr>
            <a:cxnSpLocks/>
          </p:cNvCxnSpPr>
          <p:nvPr/>
        </p:nvCxnSpPr>
        <p:spPr>
          <a:xfrm flipV="1">
            <a:off x="2270589" y="3524036"/>
            <a:ext cx="3477802" cy="40411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0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5C8C-7DDF-B4D9-6195-0EC97B54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83D4-D919-9FC7-8085-6EFA7911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369" cy="4351338"/>
          </a:xfrm>
        </p:spPr>
        <p:txBody>
          <a:bodyPr/>
          <a:lstStyle/>
          <a:p>
            <a:r>
              <a:rPr lang="en-US" dirty="0"/>
              <a:t>Step 4: run the program</a:t>
            </a:r>
          </a:p>
          <a:p>
            <a:pPr lvl="1"/>
            <a:r>
              <a:rPr lang="en-US" dirty="0"/>
              <a:t>run</a:t>
            </a:r>
          </a:p>
          <a:p>
            <a:pPr lvl="1"/>
            <a:r>
              <a:rPr lang="en-US" dirty="0"/>
              <a:t>The execution is paused at the 1</a:t>
            </a:r>
            <a:r>
              <a:rPr lang="en-US" baseline="30000" dirty="0"/>
              <a:t>st</a:t>
            </a:r>
            <a:r>
              <a:rPr lang="en-US" dirty="0"/>
              <a:t> breakpoint we set in our last step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22D99-6F63-7C89-E58B-61A4786BE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265" y="1874303"/>
            <a:ext cx="6091523" cy="461857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684011-9ABF-C73A-E9B3-A585FFB44085}"/>
              </a:ext>
            </a:extLst>
          </p:cNvPr>
          <p:cNvSpPr/>
          <p:nvPr/>
        </p:nvSpPr>
        <p:spPr>
          <a:xfrm>
            <a:off x="5681609" y="1941816"/>
            <a:ext cx="1690099" cy="3955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6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FD52-90E3-90FE-B041-3C17F607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A95B-A9DE-63E1-AB7E-5019A5CB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247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Resume execution of the program after breakpoint</a:t>
            </a:r>
          </a:p>
          <a:p>
            <a:pPr lvl="1"/>
            <a:r>
              <a:rPr lang="en-US" dirty="0"/>
              <a:t>continue </a:t>
            </a:r>
          </a:p>
          <a:p>
            <a:pPr lvl="2"/>
            <a:r>
              <a:rPr lang="en-US" dirty="0"/>
              <a:t>you can use “c” instead of “continue”</a:t>
            </a:r>
          </a:p>
          <a:p>
            <a:pPr lvl="2"/>
            <a:r>
              <a:rPr lang="en-US" dirty="0"/>
              <a:t>this will let the execution continue until it reaches the next breakpoint or the end of the program</a:t>
            </a:r>
          </a:p>
          <a:p>
            <a:pPr lvl="2"/>
            <a:endParaRPr lang="en-US" dirty="0"/>
          </a:p>
          <a:p>
            <a:r>
              <a:rPr lang="en-US" dirty="0"/>
              <a:t>Execute the program step by step</a:t>
            </a:r>
          </a:p>
          <a:p>
            <a:pPr lvl="1"/>
            <a:r>
              <a:rPr lang="en-US" dirty="0"/>
              <a:t>next</a:t>
            </a:r>
          </a:p>
          <a:p>
            <a:pPr lvl="2"/>
            <a:r>
              <a:rPr lang="en-US" dirty="0"/>
              <a:t>next treat function call as one step</a:t>
            </a:r>
          </a:p>
          <a:p>
            <a:pPr lvl="2"/>
            <a:r>
              <a:rPr lang="en-US" dirty="0"/>
              <a:t>you can use “n” instead of “next”</a:t>
            </a:r>
          </a:p>
          <a:p>
            <a:pPr lvl="1"/>
            <a:r>
              <a:rPr lang="en-US" dirty="0"/>
              <a:t>Step</a:t>
            </a:r>
          </a:p>
          <a:p>
            <a:pPr lvl="2"/>
            <a:r>
              <a:rPr lang="en-US" dirty="0"/>
              <a:t>step into a function call</a:t>
            </a:r>
          </a:p>
          <a:p>
            <a:pPr lvl="2"/>
            <a:r>
              <a:rPr lang="en-US" dirty="0"/>
              <a:t>you can use “s” instead of “step”</a:t>
            </a:r>
          </a:p>
        </p:txBody>
      </p:sp>
    </p:spTree>
    <p:extLst>
      <p:ext uri="{BB962C8B-B14F-4D97-AF65-F5344CB8AC3E}">
        <p14:creationId xmlns:p14="http://schemas.microsoft.com/office/powerpoint/2010/main" val="135199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1251</Words>
  <Application>Microsoft Office PowerPoint</Application>
  <PresentationFormat>Widescreen</PresentationFormat>
  <Paragraphs>201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Times</vt:lpstr>
      <vt:lpstr>Ubuntu</vt:lpstr>
      <vt:lpstr>Ubuntu Mono</vt:lpstr>
      <vt:lpstr>Office Theme</vt:lpstr>
      <vt:lpstr>CSE 2451 GNU Project Debugger (GDB)</vt:lpstr>
      <vt:lpstr>What’s GDB</vt:lpstr>
      <vt:lpstr>GDB </vt:lpstr>
      <vt:lpstr>GDB – example </vt:lpstr>
      <vt:lpstr>GDB – example </vt:lpstr>
      <vt:lpstr>GDB</vt:lpstr>
      <vt:lpstr>GDB – example </vt:lpstr>
      <vt:lpstr>GDB – example </vt:lpstr>
      <vt:lpstr>GDB</vt:lpstr>
      <vt:lpstr>GDB – example </vt:lpstr>
      <vt:lpstr>GDB – example </vt:lpstr>
      <vt:lpstr>GDB – example </vt:lpstr>
      <vt:lpstr>GDB</vt:lpstr>
      <vt:lpstr>GDB - example</vt:lpstr>
      <vt:lpstr>GDB</vt:lpstr>
      <vt:lpstr>GDB – example </vt:lpstr>
      <vt:lpstr>GDB – example </vt:lpstr>
      <vt:lpstr>GDB – example </vt:lpstr>
      <vt:lpstr>GDB – example </vt:lpstr>
      <vt:lpstr>GDB - example</vt:lpstr>
      <vt:lpstr>GDB - example</vt:lpstr>
      <vt:lpstr>GDB </vt:lpstr>
      <vt:lpstr>Using GNU Debugger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712</cp:revision>
  <dcterms:created xsi:type="dcterms:W3CDTF">2022-08-14T18:29:45Z</dcterms:created>
  <dcterms:modified xsi:type="dcterms:W3CDTF">2023-08-19T16:16:17Z</dcterms:modified>
</cp:coreProperties>
</file>