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76" r:id="rId4"/>
    <p:sldId id="264" r:id="rId5"/>
    <p:sldId id="265" r:id="rId6"/>
    <p:sldId id="266" r:id="rId7"/>
    <p:sldId id="267" r:id="rId8"/>
    <p:sldId id="268" r:id="rId9"/>
    <p:sldId id="274" r:id="rId10"/>
    <p:sldId id="269" r:id="rId11"/>
    <p:sldId id="270" r:id="rId12"/>
    <p:sldId id="271" r:id="rId13"/>
    <p:sldId id="272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2"/>
    <p:restoredTop sz="82097" autoAdjust="0"/>
  </p:normalViewPr>
  <p:slideViewPr>
    <p:cSldViewPr snapToGrid="0">
      <p:cViewPr varScale="1">
        <p:scale>
          <a:sx n="96" d="100"/>
          <a:sy n="96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3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https://en.cppreference.com/w/c/language/storage_duration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Source: https://en.cppreference.com/w/c/language/storage_duration#:~:text=The%20storage%20duration%20is%20the%20entire%20execution%20of%20the%20thread,its%20own%2C%20distinct%2C%20object.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9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1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4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83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9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92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Storage-class Specifiers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altLang="zh-CN"/>
              <a:t>Zichen Zhang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23BF-2A48-BC0C-1FB9-5627B6C8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7A4F8-5B22-6066-1DB4-5FF61D5C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Linkage refers to the ability of an identifier (variable or function) to be referred to in other scopes. There are 3 kinds of linkages</a:t>
            </a:r>
          </a:p>
          <a:p>
            <a:pPr lvl="1"/>
            <a:r>
              <a:rPr lang="en-US" dirty="0"/>
              <a:t>No linkage</a:t>
            </a:r>
          </a:p>
          <a:p>
            <a:pPr lvl="1"/>
            <a:r>
              <a:rPr lang="en-US" dirty="0"/>
              <a:t>Internal linkage</a:t>
            </a:r>
          </a:p>
          <a:p>
            <a:pPr lvl="1"/>
            <a:r>
              <a:rPr lang="en-US" dirty="0"/>
              <a:t>External linkage</a:t>
            </a:r>
          </a:p>
        </p:txBody>
      </p:sp>
    </p:spTree>
    <p:extLst>
      <p:ext uri="{BB962C8B-B14F-4D97-AF65-F5344CB8AC3E}">
        <p14:creationId xmlns:p14="http://schemas.microsoft.com/office/powerpoint/2010/main" val="3246768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C5E5-157C-2B27-5873-818EEEFC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– no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5763-9564-B495-8F91-ACE897567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7577" cy="4351338"/>
          </a:xfrm>
        </p:spPr>
        <p:txBody>
          <a:bodyPr/>
          <a:lstStyle/>
          <a:p>
            <a:r>
              <a:rPr lang="en-US" dirty="0"/>
              <a:t>No linkage: </a:t>
            </a:r>
          </a:p>
          <a:p>
            <a:pPr lvl="1"/>
            <a:r>
              <a:rPr lang="en-US" dirty="0"/>
              <a:t>The identifier can be referred to only from the scope it is in.</a:t>
            </a:r>
          </a:p>
          <a:p>
            <a:pPr lvl="1"/>
            <a:r>
              <a:rPr lang="en-US" dirty="0"/>
              <a:t>All function parameters and all non-extern block-scope variables (including the ones declared as static) have this linkage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DEB24-4665-6E1D-6B9C-19B4CD62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448" y="1825625"/>
            <a:ext cx="2937242" cy="4413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E2BAE3-C922-69E2-C496-FEACCDE32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484" y="3456118"/>
            <a:ext cx="876300" cy="11525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4D86F5-51B8-3095-CEBF-4EEA8C6825B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9327690" y="4032381"/>
            <a:ext cx="455794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97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6BFC-C0AB-F709-0464-08B7E8F3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– internal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AD5F2-5C46-664C-C180-C1BCDAF56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4149" cy="4351338"/>
          </a:xfrm>
        </p:spPr>
        <p:txBody>
          <a:bodyPr/>
          <a:lstStyle/>
          <a:p>
            <a:r>
              <a:rPr lang="en-US" dirty="0"/>
              <a:t>Internal linkage: </a:t>
            </a:r>
          </a:p>
          <a:p>
            <a:pPr lvl="1"/>
            <a:r>
              <a:rPr lang="en-US" dirty="0"/>
              <a:t>the identifier can be referred to from all scopes in the current translation unit (visibility is limited to the current translation unit only even if it’s a part of a bigger multi-file program)</a:t>
            </a:r>
          </a:p>
          <a:p>
            <a:pPr lvl="1"/>
            <a:r>
              <a:rPr lang="en-US" dirty="0"/>
              <a:t>All </a:t>
            </a:r>
            <a:r>
              <a:rPr lang="en-US" dirty="0">
                <a:solidFill>
                  <a:srgbClr val="FF0000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file scope </a:t>
            </a:r>
            <a:r>
              <a:rPr lang="en-US" dirty="0"/>
              <a:t>identifiers (both functions and variables) have this linkage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57DE64-32DF-BB73-FCBC-B8BC6ECF0F4A}"/>
              </a:ext>
            </a:extLst>
          </p:cNvPr>
          <p:cNvGrpSpPr/>
          <p:nvPr/>
        </p:nvGrpSpPr>
        <p:grpSpPr>
          <a:xfrm>
            <a:off x="8140377" y="2166227"/>
            <a:ext cx="2483822" cy="1159367"/>
            <a:chOff x="8140377" y="2166227"/>
            <a:chExt cx="2483822" cy="115936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F8AA2C7-2820-6CF2-68B9-2FC935399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0377" y="2570462"/>
              <a:ext cx="2483822" cy="7551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F8FC1E-FB3C-6C30-69E9-A8BE2470774B}"/>
                </a:ext>
              </a:extLst>
            </p:cNvPr>
            <p:cNvSpPr txBox="1"/>
            <p:nvPr/>
          </p:nvSpPr>
          <p:spPr>
            <a:xfrm>
              <a:off x="8140377" y="2166227"/>
              <a:ext cx="217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util.h</a:t>
              </a:r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1226FA-3F5D-1A00-46FC-DECE3C0EF52E}"/>
              </a:ext>
            </a:extLst>
          </p:cNvPr>
          <p:cNvGrpSpPr/>
          <p:nvPr/>
        </p:nvGrpSpPr>
        <p:grpSpPr>
          <a:xfrm>
            <a:off x="8140377" y="3439330"/>
            <a:ext cx="2483822" cy="2737633"/>
            <a:chOff x="8140377" y="3439330"/>
            <a:chExt cx="2483822" cy="273763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B8DBA97-996A-6B72-3B56-44526CD20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0377" y="3801133"/>
              <a:ext cx="2483822" cy="237583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7E4E59-C068-7790-2962-98ED26A3293D}"/>
                </a:ext>
              </a:extLst>
            </p:cNvPr>
            <p:cNvSpPr txBox="1"/>
            <p:nvPr/>
          </p:nvSpPr>
          <p:spPr>
            <a:xfrm>
              <a:off x="8140377" y="3439330"/>
              <a:ext cx="217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util.c</a:t>
              </a:r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0308D2-3771-C48F-41A1-7469C8FCC175}"/>
              </a:ext>
            </a:extLst>
          </p:cNvPr>
          <p:cNvGrpSpPr/>
          <p:nvPr/>
        </p:nvGrpSpPr>
        <p:grpSpPr>
          <a:xfrm>
            <a:off x="5168146" y="1811913"/>
            <a:ext cx="2775106" cy="4365050"/>
            <a:chOff x="5168146" y="1811913"/>
            <a:chExt cx="2775106" cy="43650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8211EC-C454-2BAA-DB1D-3B6620C79213}"/>
                </a:ext>
              </a:extLst>
            </p:cNvPr>
            <p:cNvGrpSpPr/>
            <p:nvPr/>
          </p:nvGrpSpPr>
          <p:grpSpPr>
            <a:xfrm>
              <a:off x="5168146" y="1811913"/>
              <a:ext cx="2775106" cy="4365050"/>
              <a:chOff x="5168146" y="1811913"/>
              <a:chExt cx="2775106" cy="436505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5770ED6-2113-CD13-D344-6EAEE211A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8146" y="2208669"/>
                <a:ext cx="2775106" cy="3968294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12495A-16CA-679F-3125-781CA9CACB69}"/>
                  </a:ext>
                </a:extLst>
              </p:cNvPr>
              <p:cNvSpPr txBox="1"/>
              <p:nvPr/>
            </p:nvSpPr>
            <p:spPr>
              <a:xfrm>
                <a:off x="5168146" y="1811913"/>
                <a:ext cx="2172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main.c</a:t>
                </a:r>
              </a:p>
            </p:txBody>
          </p:sp>
        </p:grp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C297464-1C5E-7D13-F428-D0B590A1660B}"/>
                </a:ext>
              </a:extLst>
            </p:cNvPr>
            <p:cNvSpPr/>
            <p:nvPr/>
          </p:nvSpPr>
          <p:spPr>
            <a:xfrm>
              <a:off x="7340478" y="3404463"/>
              <a:ext cx="434448" cy="228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12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8F98C68-FA56-5B3B-4D0C-1C31C394E2D0}"/>
                </a:ext>
              </a:extLst>
            </p:cNvPr>
            <p:cNvSpPr/>
            <p:nvPr/>
          </p:nvSpPr>
          <p:spPr>
            <a:xfrm>
              <a:off x="6906030" y="4078629"/>
              <a:ext cx="434448" cy="228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4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90C17FB-648F-2F52-1D51-DC105D112D02}"/>
                </a:ext>
              </a:extLst>
            </p:cNvPr>
            <p:cNvSpPr/>
            <p:nvPr/>
          </p:nvSpPr>
          <p:spPr>
            <a:xfrm>
              <a:off x="6906030" y="4710797"/>
              <a:ext cx="434448" cy="228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5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8912AE0-7624-4D5D-F86C-ECDDC410422C}"/>
                </a:ext>
              </a:extLst>
            </p:cNvPr>
            <p:cNvSpPr/>
            <p:nvPr/>
          </p:nvSpPr>
          <p:spPr>
            <a:xfrm>
              <a:off x="6906030" y="5342965"/>
              <a:ext cx="434448" cy="2283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6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E602A0D-5700-5F92-CD23-C8975A8265CB}"/>
              </a:ext>
            </a:extLst>
          </p:cNvPr>
          <p:cNvSpPr/>
          <p:nvPr/>
        </p:nvSpPr>
        <p:spPr>
          <a:xfrm>
            <a:off x="5168146" y="2824031"/>
            <a:ext cx="1798471" cy="22837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5A15EF1-DC55-F8F1-C75A-5DE4F1F29FFE}"/>
              </a:ext>
            </a:extLst>
          </p:cNvPr>
          <p:cNvSpPr/>
          <p:nvPr/>
        </p:nvSpPr>
        <p:spPr>
          <a:xfrm>
            <a:off x="8140377" y="4395557"/>
            <a:ext cx="1798471" cy="22837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7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EAF3-669A-08BA-9F7E-322817D4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– external linkage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210C-CB33-493A-B8AD-E8299067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055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External linkage: </a:t>
            </a:r>
          </a:p>
          <a:p>
            <a:pPr lvl="1"/>
            <a:r>
              <a:rPr lang="en-US" dirty="0"/>
              <a:t>The identifier can be referred to from any other translation units in the entire program</a:t>
            </a:r>
          </a:p>
          <a:p>
            <a:pPr lvl="1"/>
            <a:r>
              <a:rPr lang="en-US" dirty="0"/>
              <a:t>All non-static functions, all extern variables (unless earlier declared static, i.e., redeclaration), and all file-scope non-static variables have this linkage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File scope identifiers, unless explicitly declared with static, </a:t>
            </a:r>
            <a:r>
              <a:rPr lang="en-US">
                <a:solidFill>
                  <a:srgbClr val="FF0000"/>
                </a:solidFill>
              </a:rPr>
              <a:t>are external linkage </a:t>
            </a:r>
            <a:r>
              <a:rPr lang="en-US" dirty="0">
                <a:solidFill>
                  <a:srgbClr val="FF0000"/>
                </a:solidFill>
              </a:rPr>
              <a:t>by default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79ED37-1F84-4455-95AC-E1838AD6BA13}"/>
              </a:ext>
            </a:extLst>
          </p:cNvPr>
          <p:cNvGrpSpPr/>
          <p:nvPr/>
        </p:nvGrpSpPr>
        <p:grpSpPr>
          <a:xfrm>
            <a:off x="5228751" y="1794188"/>
            <a:ext cx="2879175" cy="4306758"/>
            <a:chOff x="5228751" y="1794188"/>
            <a:chExt cx="2879175" cy="430675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D1F7D6D-E278-AD88-87C5-7A9C19942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8751" y="2202643"/>
              <a:ext cx="2879175" cy="3898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91FB16-D0F1-E7F4-6546-1224BAAB5961}"/>
                </a:ext>
              </a:extLst>
            </p:cNvPr>
            <p:cNvSpPr txBox="1"/>
            <p:nvPr/>
          </p:nvSpPr>
          <p:spPr>
            <a:xfrm>
              <a:off x="5228751" y="1794188"/>
              <a:ext cx="217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main.c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82CBBB-1A06-9DF2-DD2C-5F12DD47BE4F}"/>
              </a:ext>
            </a:extLst>
          </p:cNvPr>
          <p:cNvGrpSpPr/>
          <p:nvPr/>
        </p:nvGrpSpPr>
        <p:grpSpPr>
          <a:xfrm>
            <a:off x="8410837" y="2317063"/>
            <a:ext cx="2172332" cy="1107585"/>
            <a:chOff x="8410837" y="2317063"/>
            <a:chExt cx="2172332" cy="11075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AEA911-5AB9-3FA4-6CB8-472CC253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0837" y="2686395"/>
              <a:ext cx="1789017" cy="73825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F5629A-29F5-1365-BD13-6492A6C80BE4}"/>
                </a:ext>
              </a:extLst>
            </p:cNvPr>
            <p:cNvSpPr txBox="1"/>
            <p:nvPr/>
          </p:nvSpPr>
          <p:spPr>
            <a:xfrm>
              <a:off x="8410837" y="2317063"/>
              <a:ext cx="217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util.h</a:t>
              </a:r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F4E82A-032C-15E7-8558-A58C185D28DB}"/>
              </a:ext>
            </a:extLst>
          </p:cNvPr>
          <p:cNvGrpSpPr/>
          <p:nvPr/>
        </p:nvGrpSpPr>
        <p:grpSpPr>
          <a:xfrm>
            <a:off x="8410837" y="3434803"/>
            <a:ext cx="2223483" cy="2666144"/>
            <a:chOff x="8410837" y="3434803"/>
            <a:chExt cx="2223483" cy="26661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4A9A98-38F7-02FC-3CED-45702D026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10837" y="3784819"/>
              <a:ext cx="2223483" cy="231612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A5EB80-9A58-9363-7816-70E9A4D63637}"/>
                </a:ext>
              </a:extLst>
            </p:cNvPr>
            <p:cNvSpPr txBox="1"/>
            <p:nvPr/>
          </p:nvSpPr>
          <p:spPr>
            <a:xfrm>
              <a:off x="8410837" y="3434803"/>
              <a:ext cx="2172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util.c</a:t>
              </a:r>
              <a:endParaRPr lang="en-US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EBD686-121B-338D-CCE8-F721EF1CE5C9}"/>
              </a:ext>
            </a:extLst>
          </p:cNvPr>
          <p:cNvSpPr/>
          <p:nvPr/>
        </p:nvSpPr>
        <p:spPr>
          <a:xfrm>
            <a:off x="8410837" y="2859343"/>
            <a:ext cx="1268668" cy="16691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D01AB6-C34D-E707-AB8B-7FB2FDA549F4}"/>
              </a:ext>
            </a:extLst>
          </p:cNvPr>
          <p:cNvSpPr/>
          <p:nvPr/>
        </p:nvSpPr>
        <p:spPr>
          <a:xfrm>
            <a:off x="8410837" y="4489597"/>
            <a:ext cx="1268668" cy="16691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09AF8C-B916-00D4-BA46-3D403259DC7A}"/>
              </a:ext>
            </a:extLst>
          </p:cNvPr>
          <p:cNvSpPr/>
          <p:nvPr/>
        </p:nvSpPr>
        <p:spPr>
          <a:xfrm>
            <a:off x="7481830" y="3257957"/>
            <a:ext cx="434448" cy="22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B9066C5-96BB-7122-FC33-ED5530D9C89C}"/>
              </a:ext>
            </a:extLst>
          </p:cNvPr>
          <p:cNvSpPr/>
          <p:nvPr/>
        </p:nvSpPr>
        <p:spPr>
          <a:xfrm>
            <a:off x="7047382" y="3923420"/>
            <a:ext cx="434448" cy="22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E2CA099-CE01-B74C-51C0-D7E1BCDEF129}"/>
              </a:ext>
            </a:extLst>
          </p:cNvPr>
          <p:cNvSpPr/>
          <p:nvPr/>
        </p:nvSpPr>
        <p:spPr>
          <a:xfrm>
            <a:off x="7041535" y="4576591"/>
            <a:ext cx="434448" cy="22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9E3A30-A7A2-E08A-AFB4-F444D4A4124C}"/>
              </a:ext>
            </a:extLst>
          </p:cNvPr>
          <p:cNvSpPr/>
          <p:nvPr/>
        </p:nvSpPr>
        <p:spPr>
          <a:xfrm>
            <a:off x="7041535" y="5207108"/>
            <a:ext cx="434448" cy="228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19199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0ACF-D398-4FE2-B858-1239A9B1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45"/>
            <a:ext cx="10515600" cy="1325563"/>
          </a:xfrm>
        </p:spPr>
        <p:txBody>
          <a:bodyPr/>
          <a:lstStyle/>
          <a:p>
            <a:r>
              <a:rPr lang="en-US" dirty="0"/>
              <a:t>Storage-class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91E25-FB24-F429-A74A-7FDC4CD4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19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Storage-class specifiers appear in declarations. At most one specifier may be used (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except _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Thread_local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may be combined with static or extern to adjust linkage since C11</a:t>
            </a:r>
            <a:r>
              <a:rPr lang="en-US" sz="2000" dirty="0"/>
              <a:t>)</a:t>
            </a:r>
          </a:p>
          <a:p>
            <a:r>
              <a:rPr lang="en-US" sz="2000" dirty="0"/>
              <a:t>The storage-class specifiers determine two independent properties of the names they declare: storage duration and linkage: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5D09779-7997-3835-9F06-49B868134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656278"/>
              </p:ext>
            </p:extLst>
          </p:nvPr>
        </p:nvGraphicFramePr>
        <p:xfrm>
          <a:off x="0" y="2379363"/>
          <a:ext cx="12192000" cy="450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6382">
                  <a:extLst>
                    <a:ext uri="{9D8B030D-6E8A-4147-A177-3AD203B41FA5}">
                      <a16:colId xmlns:a16="http://schemas.microsoft.com/office/drawing/2014/main" val="2316901797"/>
                    </a:ext>
                  </a:extLst>
                </a:gridCol>
                <a:gridCol w="2465344">
                  <a:extLst>
                    <a:ext uri="{9D8B030D-6E8A-4147-A177-3AD203B41FA5}">
                      <a16:colId xmlns:a16="http://schemas.microsoft.com/office/drawing/2014/main" val="1115024156"/>
                    </a:ext>
                  </a:extLst>
                </a:gridCol>
                <a:gridCol w="2268318">
                  <a:extLst>
                    <a:ext uri="{9D8B030D-6E8A-4147-A177-3AD203B41FA5}">
                      <a16:colId xmlns:a16="http://schemas.microsoft.com/office/drawing/2014/main" val="1747918730"/>
                    </a:ext>
                  </a:extLst>
                </a:gridCol>
                <a:gridCol w="4891956">
                  <a:extLst>
                    <a:ext uri="{9D8B030D-6E8A-4147-A177-3AD203B41FA5}">
                      <a16:colId xmlns:a16="http://schemas.microsoft.com/office/drawing/2014/main" val="2851450603"/>
                    </a:ext>
                  </a:extLst>
                </a:gridCol>
              </a:tblGrid>
              <a:tr h="4704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Storage-class specifiers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Storage duration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Properties &amp; limits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301503"/>
                  </a:ext>
                </a:extLst>
              </a:tr>
              <a:tr h="67781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automatic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Only allowed </a:t>
                      </a:r>
                      <a:r>
                        <a:rPr lang="en-US" sz="1400" dirty="0"/>
                        <a:t>for objects at block scope, function scope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excluding function param list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82071"/>
                  </a:ext>
                </a:extLst>
              </a:tr>
              <a:tr h="12189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automatic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Only allowed </a:t>
                      </a:r>
                      <a:r>
                        <a:rPr lang="en-US" sz="1400" dirty="0"/>
                        <a:t>for objects at block scope, function scope (including function param list).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It suggests the optimizer to store the value of this variable in a CPU register if possible</a:t>
                      </a:r>
                      <a:r>
                        <a:rPr lang="en-US" sz="1400" dirty="0"/>
                        <a:t>. Regardless of this optimization take place or not, variables declared register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cannot be used as operand to the address-of operator </a:t>
                      </a:r>
                      <a:r>
                        <a:rPr lang="en-US" sz="1400" dirty="0"/>
                        <a:t>(&amp;), and register array are not convertible to pointers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548311"/>
                  </a:ext>
                </a:extLst>
              </a:tr>
              <a:tr h="4704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static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internal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It can be used with functions at file scope and objects at both file and block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240701"/>
                  </a:ext>
                </a:extLst>
              </a:tr>
              <a:tr h="4639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static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external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It can be used with functions and objects declarations in both file and block scope (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excluding function parameter lists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765775"/>
                  </a:ext>
                </a:extLst>
              </a:tr>
              <a:tr h="4639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_</a:t>
                      </a:r>
                      <a:r>
                        <a:rPr lang="en-US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Thread_local</a:t>
                      </a:r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(C11)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thread storage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internal / external linkage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It can not be used with function declarations. If it is used on a declaration of an object, it must be present on every declaration of the same object. If its used on a block-scope declaration, it must be combined with either static or extern to decide linkage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97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969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FB03B-7014-51FD-4D23-65FCBC0A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Storage-class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D1B6E-974A-A891-6A01-E5E92A9DD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3922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If no storage-class specifier is provided, the </a:t>
            </a:r>
            <a:r>
              <a:rPr lang="en-US" sz="2000" dirty="0">
                <a:solidFill>
                  <a:srgbClr val="FF0000"/>
                </a:solidFill>
              </a:rPr>
              <a:t>defaults</a:t>
            </a:r>
            <a:r>
              <a:rPr lang="en-US" sz="2000" dirty="0"/>
              <a:t> are:</a:t>
            </a:r>
          </a:p>
          <a:p>
            <a:pPr lvl="1"/>
            <a:r>
              <a:rPr lang="en-US" sz="1800" dirty="0"/>
              <a:t>extern for all functions -&gt; functions have external linkage by default</a:t>
            </a:r>
          </a:p>
          <a:p>
            <a:pPr lvl="1"/>
            <a:r>
              <a:rPr lang="en-US" sz="1800" dirty="0"/>
              <a:t>extern for objects at file scope</a:t>
            </a:r>
          </a:p>
          <a:p>
            <a:pPr lvl="1"/>
            <a:r>
              <a:rPr lang="en-US" sz="1800" dirty="0"/>
              <a:t>auto for objects at block scope</a:t>
            </a:r>
          </a:p>
          <a:p>
            <a:r>
              <a:rPr lang="en-US" sz="2000" dirty="0"/>
              <a:t>For any struct or union declared with a storage-class specifier, the storage duration (but not linkage) applies to their members recursively</a:t>
            </a:r>
          </a:p>
          <a:p>
            <a:r>
              <a:rPr lang="en-US" sz="2000" dirty="0"/>
              <a:t>Function declarations at block scope can use extern or none at all. Functions declarations at file scope can use extern or static</a:t>
            </a:r>
          </a:p>
          <a:p>
            <a:r>
              <a:rPr lang="en-US" sz="2000" dirty="0"/>
              <a:t>Function parameters cannot use any storage-class specifiers other than register. </a:t>
            </a:r>
            <a:r>
              <a:rPr lang="en-US" sz="2000" dirty="0">
                <a:solidFill>
                  <a:srgbClr val="FF0000"/>
                </a:solidFill>
              </a:rPr>
              <a:t>Note that static has special meaning in function parameters of array type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D34DAD-30B8-F18E-BB77-0A1986259FE0}"/>
              </a:ext>
            </a:extLst>
          </p:cNvPr>
          <p:cNvGrpSpPr/>
          <p:nvPr/>
        </p:nvGrpSpPr>
        <p:grpSpPr>
          <a:xfrm>
            <a:off x="7591223" y="688449"/>
            <a:ext cx="4129264" cy="6029071"/>
            <a:chOff x="7591223" y="147892"/>
            <a:chExt cx="4129264" cy="60290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127CCB-BF79-04E3-7F9A-90AFC2B0C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1223" y="1891625"/>
              <a:ext cx="4129264" cy="4285338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75C6AAA-61EC-24FF-98FF-6352714B259B}"/>
                </a:ext>
              </a:extLst>
            </p:cNvPr>
            <p:cNvSpPr/>
            <p:nvPr/>
          </p:nvSpPr>
          <p:spPr>
            <a:xfrm>
              <a:off x="10058400" y="2354201"/>
              <a:ext cx="530453" cy="247545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D2E34A2-2E74-8F49-FAFF-479C7810C3E7}"/>
                </a:ext>
              </a:extLst>
            </p:cNvPr>
            <p:cNvCxnSpPr>
              <a:cxnSpLocks/>
              <a:stCxn id="6" idx="0"/>
              <a:endCxn id="10" idx="2"/>
            </p:cNvCxnSpPr>
            <p:nvPr/>
          </p:nvCxnSpPr>
          <p:spPr>
            <a:xfrm flipH="1" flipV="1">
              <a:off x="9655855" y="1748330"/>
              <a:ext cx="667772" cy="60587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73940F-27B0-D6E7-7C0E-0585AA9F1B28}"/>
                </a:ext>
              </a:extLst>
            </p:cNvPr>
            <p:cNvSpPr txBox="1"/>
            <p:nvPr/>
          </p:nvSpPr>
          <p:spPr>
            <a:xfrm>
              <a:off x="7591223" y="147892"/>
              <a:ext cx="4129264" cy="160043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This tells the compiler that it should assume the array passed to </a:t>
              </a:r>
              <a:r>
                <a:rPr lang="en-US" sz="1400" dirty="0" err="1"/>
                <a:t>array_std</a:t>
              </a:r>
              <a:r>
                <a:rPr lang="en-US" sz="1400" dirty="0"/>
                <a:t>() has at least 2 elements -&gt; otherwise, issue warning messages during compilation</a:t>
              </a:r>
            </a:p>
            <a:p>
              <a:endParaRPr lang="en-US" sz="1400" dirty="0"/>
            </a:p>
            <a:p>
              <a:r>
                <a:rPr lang="en-US" sz="1400" dirty="0"/>
                <a:t>Note: the warning message is not a feature required by the standard for all compilers, in this case, </a:t>
              </a:r>
              <a:r>
                <a:rPr lang="en-US" sz="1400" dirty="0">
                  <a:solidFill>
                    <a:srgbClr val="FF0000"/>
                  </a:solidFill>
                </a:rPr>
                <a:t>gcc</a:t>
              </a:r>
              <a:r>
                <a:rPr lang="en-US" sz="1400" dirty="0"/>
                <a:t> doesn’t make any complaints, but </a:t>
              </a:r>
              <a:r>
                <a:rPr lang="en-US" sz="1400" dirty="0">
                  <a:solidFill>
                    <a:srgbClr val="FF0000"/>
                  </a:solidFill>
                </a:rPr>
                <a:t>clang</a:t>
              </a:r>
              <a:r>
                <a:rPr lang="en-US" sz="1400" dirty="0"/>
                <a:t> does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4C9E5EB-8D87-A478-E324-F3C5B8A07EFD}"/>
                </a:ext>
              </a:extLst>
            </p:cNvPr>
            <p:cNvSpPr/>
            <p:nvPr/>
          </p:nvSpPr>
          <p:spPr>
            <a:xfrm>
              <a:off x="7876806" y="5618592"/>
              <a:ext cx="1545050" cy="247545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218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/>
              <a:t>Storage-class specifiers</a:t>
            </a:r>
            <a:endParaRPr lang="en-US" altLang="zh-CN" dirty="0"/>
          </a:p>
          <a:p>
            <a:pPr lvl="1"/>
            <a:r>
              <a:rPr lang="en-US" altLang="zh-CN" dirty="0"/>
              <a:t>auto</a:t>
            </a:r>
          </a:p>
          <a:p>
            <a:pPr lvl="1"/>
            <a:r>
              <a:rPr lang="en-US" altLang="zh-CN" dirty="0"/>
              <a:t>static </a:t>
            </a:r>
          </a:p>
          <a:p>
            <a:pPr lvl="1"/>
            <a:r>
              <a:rPr lang="en-US" altLang="zh-CN"/>
              <a:t>register</a:t>
            </a:r>
            <a:endParaRPr lang="en-US" altLang="zh-CN" dirty="0"/>
          </a:p>
          <a:p>
            <a:pPr lvl="1"/>
            <a:r>
              <a:rPr lang="en-US" altLang="zh-CN"/>
              <a:t>extern</a:t>
            </a:r>
            <a:endParaRPr lang="en-US" altLang="zh-CN" dirty="0"/>
          </a:p>
          <a:p>
            <a:r>
              <a:rPr lang="en-US" altLang="zh-CN"/>
              <a:t>Storage duration</a:t>
            </a:r>
          </a:p>
          <a:p>
            <a:pPr lvl="1"/>
            <a:r>
              <a:rPr lang="en-US" altLang="zh-CN"/>
              <a:t>auto</a:t>
            </a:r>
          </a:p>
          <a:p>
            <a:pPr lvl="1"/>
            <a:r>
              <a:rPr lang="en-US" altLang="zh-CN"/>
              <a:t>static</a:t>
            </a:r>
          </a:p>
          <a:p>
            <a:pPr lvl="1"/>
            <a:r>
              <a:rPr lang="en-US" altLang="zh-CN"/>
              <a:t>thread</a:t>
            </a:r>
          </a:p>
          <a:p>
            <a:pPr lvl="1"/>
            <a:r>
              <a:rPr lang="en-US" altLang="zh-CN"/>
              <a:t>allocated</a:t>
            </a:r>
          </a:p>
          <a:p>
            <a:r>
              <a:rPr lang="en-US" altLang="zh-CN"/>
              <a:t>Redeclaration</a:t>
            </a:r>
            <a:endParaRPr lang="en-US" altLang="zh-CN" dirty="0"/>
          </a:p>
          <a:p>
            <a:r>
              <a:rPr lang="en-US" altLang="zh-CN" dirty="0"/>
              <a:t>linkage </a:t>
            </a:r>
          </a:p>
          <a:p>
            <a:pPr lvl="1"/>
            <a:r>
              <a:rPr lang="en-US" altLang="zh-CN" dirty="0"/>
              <a:t>no linkage</a:t>
            </a:r>
          </a:p>
          <a:p>
            <a:pPr lvl="1"/>
            <a:r>
              <a:rPr lang="en-US" altLang="zh-CN" dirty="0"/>
              <a:t>internal linkage</a:t>
            </a:r>
          </a:p>
          <a:p>
            <a:pPr lvl="1"/>
            <a:r>
              <a:rPr lang="en-US" altLang="zh-CN" dirty="0"/>
              <a:t>external linkage</a:t>
            </a:r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A455-AE6C-21C9-878A-161F64B8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storage-class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02D2C-207F-3B9D-1BC8-FFF2DC49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/>
              <a:t>First, what is storage duration? Every object in C has a property called storage duration which limits its lifetime.</a:t>
            </a:r>
          </a:p>
          <a:p>
            <a:r>
              <a:rPr lang="en-US"/>
              <a:t>Second, what is linkage? Linkage refers to the ability of an identifier (variable or function) to be referred (visible) to in other scopes.</a:t>
            </a:r>
          </a:p>
          <a:p>
            <a:r>
              <a:rPr lang="en-US"/>
              <a:t>In C, we use storage-class specifiers to specify these two terms (storage duration and linkage), the four specifiers have different storage durations and linkages.</a:t>
            </a:r>
          </a:p>
        </p:txBody>
      </p:sp>
    </p:spTree>
    <p:extLst>
      <p:ext uri="{BB962C8B-B14F-4D97-AF65-F5344CB8AC3E}">
        <p14:creationId xmlns:p14="http://schemas.microsoft.com/office/powerpoint/2010/main" val="26298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8AF9-BD77-1D3C-D35A-8ED26F30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multi-file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7340-3F0D-03A4-A93F-FF3EBFC5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7869"/>
          </a:xfrm>
        </p:spPr>
        <p:txBody>
          <a:bodyPr/>
          <a:lstStyle/>
          <a:p>
            <a:r>
              <a:rPr lang="en-US" dirty="0"/>
              <a:t>Source code can be divided into multiple source files</a:t>
            </a:r>
          </a:p>
          <a:p>
            <a:r>
              <a:rPr lang="en-US" dirty="0"/>
              <a:t>Change on one source file requires compiling of that specific file instead of all source files -&gt; faster to update your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A18A7-BE4A-7D31-30BF-89F0E7BA596F}"/>
              </a:ext>
            </a:extLst>
          </p:cNvPr>
          <p:cNvSpPr txBox="1"/>
          <p:nvPr/>
        </p:nvSpPr>
        <p:spPr>
          <a:xfrm>
            <a:off x="7493298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1BE07D-F5F0-8353-0A38-AD832B72A285}"/>
              </a:ext>
            </a:extLst>
          </p:cNvPr>
          <p:cNvSpPr/>
          <p:nvPr/>
        </p:nvSpPr>
        <p:spPr>
          <a:xfrm>
            <a:off x="7366656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F6F953-30AF-6CF8-CE68-AD4F0A8ACFB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163000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3646C8-3C2B-3ECF-B558-E377597A6E82}"/>
              </a:ext>
            </a:extLst>
          </p:cNvPr>
          <p:cNvSpPr/>
          <p:nvPr/>
        </p:nvSpPr>
        <p:spPr>
          <a:xfrm>
            <a:off x="7366656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ABDB1B-BAE3-3811-5F1E-57F3F8FE9CE7}"/>
              </a:ext>
            </a:extLst>
          </p:cNvPr>
          <p:cNvSpPr/>
          <p:nvPr/>
        </p:nvSpPr>
        <p:spPr>
          <a:xfrm>
            <a:off x="7366656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7707DE-70A4-D61C-CFB3-E408C905A2DC}"/>
              </a:ext>
            </a:extLst>
          </p:cNvPr>
          <p:cNvSpPr/>
          <p:nvPr/>
        </p:nvSpPr>
        <p:spPr>
          <a:xfrm>
            <a:off x="4964488" y="595218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F464B7-1F57-61D4-E8D4-595FCF714CD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163000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FA18C9-02B4-0E77-6F8B-5BA3298D6F8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8163000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05741C-61B0-5A68-7084-E00D0E28B43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760832" y="5458432"/>
            <a:ext cx="2402168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FFD20C-4778-732D-1F52-444E32DE5E3D}"/>
              </a:ext>
            </a:extLst>
          </p:cNvPr>
          <p:cNvSpPr txBox="1"/>
          <p:nvPr/>
        </p:nvSpPr>
        <p:spPr>
          <a:xfrm>
            <a:off x="8242055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817B3-FC96-00B2-C646-587D47FD6430}"/>
              </a:ext>
            </a:extLst>
          </p:cNvPr>
          <p:cNvSpPr txBox="1"/>
          <p:nvPr/>
        </p:nvSpPr>
        <p:spPr>
          <a:xfrm>
            <a:off x="8242056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483E7-EBE9-153E-2B5A-0C73F89A69DE}"/>
              </a:ext>
            </a:extLst>
          </p:cNvPr>
          <p:cNvSpPr txBox="1"/>
          <p:nvPr/>
        </p:nvSpPr>
        <p:spPr>
          <a:xfrm>
            <a:off x="7126598" y="5530680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B39346-35D7-B276-5490-8A88F99B4320}"/>
              </a:ext>
            </a:extLst>
          </p:cNvPr>
          <p:cNvSpPr txBox="1"/>
          <p:nvPr/>
        </p:nvSpPr>
        <p:spPr>
          <a:xfrm>
            <a:off x="4912658" y="6525232"/>
            <a:ext cx="169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executable program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B1DC85-49D5-1BC8-B851-F87A6182729C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760832" y="6235522"/>
            <a:ext cx="1232" cy="2897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80046-F28E-5F25-727B-5F48D09DCE86}"/>
              </a:ext>
            </a:extLst>
          </p:cNvPr>
          <p:cNvCxnSpPr>
            <a:cxnSpLocks/>
            <a:stCxn id="34" idx="4"/>
            <a:endCxn id="9" idx="0"/>
          </p:cNvCxnSpPr>
          <p:nvPr/>
        </p:nvCxnSpPr>
        <p:spPr>
          <a:xfrm>
            <a:off x="3516439" y="5458432"/>
            <a:ext cx="2244393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424CD0-AD75-09EB-5F9F-2BE43C5C0BF0}"/>
              </a:ext>
            </a:extLst>
          </p:cNvPr>
          <p:cNvSpPr txBox="1"/>
          <p:nvPr/>
        </p:nvSpPr>
        <p:spPr>
          <a:xfrm>
            <a:off x="7353520" y="5958523"/>
            <a:ext cx="70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libraries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2FFC6E-FFAA-E4FB-83B1-3F0E6E5A5EB6}"/>
              </a:ext>
            </a:extLst>
          </p:cNvPr>
          <p:cNvCxnSpPr>
            <a:cxnSpLocks/>
            <a:stCxn id="19" idx="1"/>
            <a:endCxn id="9" idx="6"/>
          </p:cNvCxnSpPr>
          <p:nvPr/>
        </p:nvCxnSpPr>
        <p:spPr>
          <a:xfrm flipH="1" flipV="1">
            <a:off x="6557176" y="6093855"/>
            <a:ext cx="796344" cy="31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B0315-6084-B1EA-C384-C3C7A103B151}"/>
              </a:ext>
            </a:extLst>
          </p:cNvPr>
          <p:cNvSpPr txBox="1"/>
          <p:nvPr/>
        </p:nvSpPr>
        <p:spPr>
          <a:xfrm>
            <a:off x="5091130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57C021-9E06-0DF4-8148-579B78560290}"/>
              </a:ext>
            </a:extLst>
          </p:cNvPr>
          <p:cNvSpPr/>
          <p:nvPr/>
        </p:nvSpPr>
        <p:spPr>
          <a:xfrm>
            <a:off x="4964488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0C8357-DCF0-2715-3549-EEB97B11AE7D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5760832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67ED265-04C3-0183-3045-D5C450D7DE8F}"/>
              </a:ext>
            </a:extLst>
          </p:cNvPr>
          <p:cNvSpPr/>
          <p:nvPr/>
        </p:nvSpPr>
        <p:spPr>
          <a:xfrm>
            <a:off x="4964488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5869703-30A5-89E4-2328-55272788AB93}"/>
              </a:ext>
            </a:extLst>
          </p:cNvPr>
          <p:cNvSpPr/>
          <p:nvPr/>
        </p:nvSpPr>
        <p:spPr>
          <a:xfrm>
            <a:off x="4964488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CA9D5D-BC55-8714-72F0-505849546F66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5760832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7561CD-CE0F-1CDA-FEEB-C7E7B8705226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5760832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8E07C0-4D85-5DE8-A6BA-E698AEB06FF8}"/>
              </a:ext>
            </a:extLst>
          </p:cNvPr>
          <p:cNvSpPr txBox="1"/>
          <p:nvPr/>
        </p:nvSpPr>
        <p:spPr>
          <a:xfrm>
            <a:off x="5839887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7B665-9A1C-F1B8-E221-D5E203144AFF}"/>
              </a:ext>
            </a:extLst>
          </p:cNvPr>
          <p:cNvSpPr txBox="1"/>
          <p:nvPr/>
        </p:nvSpPr>
        <p:spPr>
          <a:xfrm>
            <a:off x="5839887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A5A7AF-C5B8-D50D-D4A3-C62DD7B61F83}"/>
              </a:ext>
            </a:extLst>
          </p:cNvPr>
          <p:cNvSpPr txBox="1"/>
          <p:nvPr/>
        </p:nvSpPr>
        <p:spPr>
          <a:xfrm>
            <a:off x="2846737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728EA9-3950-8B1A-6769-4B78266C86F3}"/>
              </a:ext>
            </a:extLst>
          </p:cNvPr>
          <p:cNvSpPr/>
          <p:nvPr/>
        </p:nvSpPr>
        <p:spPr>
          <a:xfrm>
            <a:off x="2720095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286091-64A1-D4C0-C670-7B0B67A59B83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3516439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3183590-8CED-40D0-0AEC-FE7C01EBA908}"/>
              </a:ext>
            </a:extLst>
          </p:cNvPr>
          <p:cNvSpPr/>
          <p:nvPr/>
        </p:nvSpPr>
        <p:spPr>
          <a:xfrm>
            <a:off x="2720095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FA7073-DA5F-4E7B-69A1-1452EC78C45C}"/>
              </a:ext>
            </a:extLst>
          </p:cNvPr>
          <p:cNvSpPr/>
          <p:nvPr/>
        </p:nvSpPr>
        <p:spPr>
          <a:xfrm>
            <a:off x="2720095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093795-51B7-19D0-D5F1-113D7AAD39D8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3516439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F1CF5C-7363-3B0B-2C1B-8D19CEED787F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3516439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4B8145-6D04-5EFE-8FCF-117613827865}"/>
              </a:ext>
            </a:extLst>
          </p:cNvPr>
          <p:cNvSpPr txBox="1"/>
          <p:nvPr/>
        </p:nvSpPr>
        <p:spPr>
          <a:xfrm>
            <a:off x="3595494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B1D22B-2620-DB13-4E36-F6273E818764}"/>
              </a:ext>
            </a:extLst>
          </p:cNvPr>
          <p:cNvSpPr txBox="1"/>
          <p:nvPr/>
        </p:nvSpPr>
        <p:spPr>
          <a:xfrm>
            <a:off x="3595495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CD92F4-7379-F7F4-BE9D-73F8D6D2A45F}"/>
              </a:ext>
            </a:extLst>
          </p:cNvPr>
          <p:cNvCxnSpPr>
            <a:cxnSpLocks/>
            <a:stCxn id="25" idx="4"/>
            <a:endCxn id="9" idx="0"/>
          </p:cNvCxnSpPr>
          <p:nvPr/>
        </p:nvCxnSpPr>
        <p:spPr>
          <a:xfrm>
            <a:off x="5760832" y="5458432"/>
            <a:ext cx="0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0BCEF0-4ADF-D6F0-B600-402CEC2F4296}"/>
              </a:ext>
            </a:extLst>
          </p:cNvPr>
          <p:cNvSpPr txBox="1"/>
          <p:nvPr/>
        </p:nvSpPr>
        <p:spPr>
          <a:xfrm>
            <a:off x="5467619" y="5530333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9A0EBD-481D-FC54-0590-B1EB3CAF1A20}"/>
              </a:ext>
            </a:extLst>
          </p:cNvPr>
          <p:cNvSpPr txBox="1"/>
          <p:nvPr/>
        </p:nvSpPr>
        <p:spPr>
          <a:xfrm>
            <a:off x="2878207" y="5530333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A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515200A0-F725-6765-4BE7-EBCAD3040648}"/>
              </a:ext>
            </a:extLst>
          </p:cNvPr>
          <p:cNvSpPr/>
          <p:nvPr/>
        </p:nvSpPr>
        <p:spPr>
          <a:xfrm>
            <a:off x="2130244" y="3234996"/>
            <a:ext cx="242047" cy="2357719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E0B26-FB06-3464-B557-29CA9E1348C8}"/>
              </a:ext>
            </a:extLst>
          </p:cNvPr>
          <p:cNvSpPr txBox="1"/>
          <p:nvPr/>
        </p:nvSpPr>
        <p:spPr>
          <a:xfrm>
            <a:off x="970733" y="4223648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compiling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CA11CF56-7F2C-9008-C498-93288B63CA8E}"/>
              </a:ext>
            </a:extLst>
          </p:cNvPr>
          <p:cNvSpPr/>
          <p:nvPr/>
        </p:nvSpPr>
        <p:spPr>
          <a:xfrm>
            <a:off x="2126309" y="5644833"/>
            <a:ext cx="242047" cy="1158682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72DBBE-666B-4473-5A30-B7740090ADFF}"/>
              </a:ext>
            </a:extLst>
          </p:cNvPr>
          <p:cNvSpPr txBox="1"/>
          <p:nvPr/>
        </p:nvSpPr>
        <p:spPr>
          <a:xfrm>
            <a:off x="974355" y="6000119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linking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3BD5834-339B-876B-E7FF-419B2481E4F2}"/>
              </a:ext>
            </a:extLst>
          </p:cNvPr>
          <p:cNvSpPr/>
          <p:nvPr/>
        </p:nvSpPr>
        <p:spPr>
          <a:xfrm>
            <a:off x="9714689" y="3233712"/>
            <a:ext cx="242047" cy="3568519"/>
          </a:xfrm>
          <a:prstGeom prst="rightBrace">
            <a:avLst>
              <a:gd name="adj1" fmla="val 8333"/>
              <a:gd name="adj2" fmla="val 49874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1CCEB8-65C0-F33C-6A06-6FE528ACBC28}"/>
              </a:ext>
            </a:extLst>
          </p:cNvPr>
          <p:cNvSpPr txBox="1"/>
          <p:nvPr/>
        </p:nvSpPr>
        <p:spPr>
          <a:xfrm>
            <a:off x="9986792" y="4805765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building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C12F253-0061-5F56-B099-54DF85BBCFA7}"/>
              </a:ext>
            </a:extLst>
          </p:cNvPr>
          <p:cNvSpPr/>
          <p:nvPr/>
        </p:nvSpPr>
        <p:spPr>
          <a:xfrm>
            <a:off x="3743674" y="4081191"/>
            <a:ext cx="6031459" cy="276999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FCAF6B-2F56-3B62-1083-28596B2424C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9775133" y="4219690"/>
            <a:ext cx="389123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623FA4-CC3D-FF9C-7AEF-09CAD1F8860C}"/>
              </a:ext>
            </a:extLst>
          </p:cNvPr>
          <p:cNvSpPr txBox="1"/>
          <p:nvPr/>
        </p:nvSpPr>
        <p:spPr>
          <a:xfrm>
            <a:off x="10164256" y="4035024"/>
            <a:ext cx="195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Translation units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D9BFD2-22F6-A772-4397-160B9AE58BF9}"/>
              </a:ext>
            </a:extLst>
          </p:cNvPr>
          <p:cNvSpPr txBox="1"/>
          <p:nvPr/>
        </p:nvSpPr>
        <p:spPr>
          <a:xfrm>
            <a:off x="7680532" y="360258"/>
            <a:ext cx="4068314" cy="12003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happens when we have a file scope variable in one of the .c source file?</a:t>
            </a:r>
          </a:p>
          <a:p>
            <a:endParaRPr lang="en-US" dirty="0"/>
          </a:p>
          <a:p>
            <a:r>
              <a:rPr lang="en-US" dirty="0"/>
              <a:t>Is it visible to another .c file after linking?</a:t>
            </a:r>
          </a:p>
        </p:txBody>
      </p:sp>
    </p:spTree>
    <p:extLst>
      <p:ext uri="{BB962C8B-B14F-4D97-AF65-F5344CB8AC3E}">
        <p14:creationId xmlns:p14="http://schemas.microsoft.com/office/powerpoint/2010/main" val="8395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21E0-E98D-4437-21A9-B78F1961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490E-E82B-AF23-0327-BEC88859F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object has a property called storage duration, which limits the object </a:t>
            </a:r>
            <a:r>
              <a:rPr lang="en-US" dirty="0">
                <a:solidFill>
                  <a:srgbClr val="FF0000"/>
                </a:solidFill>
              </a:rPr>
              <a:t>lifetime</a:t>
            </a:r>
            <a:r>
              <a:rPr lang="en-US" dirty="0"/>
              <a:t>, there are 4 kinds of storage duration </a:t>
            </a:r>
            <a:r>
              <a:rPr lang="en-US"/>
              <a:t>in C, with different lifetime.</a:t>
            </a:r>
            <a:endParaRPr lang="en-US" dirty="0"/>
          </a:p>
          <a:p>
            <a:pPr lvl="1"/>
            <a:r>
              <a:rPr lang="en-US"/>
              <a:t>automatic </a:t>
            </a:r>
          </a:p>
          <a:p>
            <a:pPr lvl="1"/>
            <a:r>
              <a:rPr lang="en-US"/>
              <a:t>static </a:t>
            </a:r>
            <a:endParaRPr lang="en-US" dirty="0"/>
          </a:p>
          <a:p>
            <a:pPr lvl="1"/>
            <a:r>
              <a:rPr lang="en-US"/>
              <a:t>allocated</a:t>
            </a:r>
            <a:endParaRPr lang="en-US" dirty="0"/>
          </a:p>
          <a:p>
            <a:pPr lvl="1"/>
            <a:r>
              <a:rPr lang="en-US">
                <a:solidFill>
                  <a:schemeClr val="accent3"/>
                </a:solidFill>
              </a:rPr>
              <a:t>thread (since C11)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9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6FA8-4A0E-41DC-67C0-71178B6D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duration - automatic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CAB6-262C-DBAB-5D31-8A2B03DB8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028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Automatic storage duration: </a:t>
            </a:r>
          </a:p>
          <a:p>
            <a:pPr lvl="1"/>
            <a:r>
              <a:rPr lang="en-US" dirty="0"/>
              <a:t>The storage is allocated when the block in which the object was declared is entered, and deallocated when it is exited by any means (</a:t>
            </a:r>
            <a:r>
              <a:rPr lang="en-US" dirty="0" err="1"/>
              <a:t>goto</a:t>
            </a:r>
            <a:r>
              <a:rPr lang="en-US" dirty="0"/>
              <a:t>, return, reaching the </a:t>
            </a:r>
            <a:r>
              <a:rPr lang="en-US"/>
              <a:t>end). In other word, identifier in block scope has this automatic storage duration</a:t>
            </a:r>
            <a:endParaRPr lang="en-US" dirty="0"/>
          </a:p>
          <a:p>
            <a:pPr lvl="1"/>
            <a:r>
              <a:rPr lang="en-US" dirty="0"/>
              <a:t>If the block is entered recursively (e.g., recursive function call), a new allocation is performed for every recursion level</a:t>
            </a:r>
          </a:p>
          <a:p>
            <a:pPr lvl="1"/>
            <a:r>
              <a:rPr lang="en-US" dirty="0"/>
              <a:t>All function parameters and non-static block-scope objects have this </a:t>
            </a:r>
            <a:r>
              <a:rPr lang="en-US"/>
              <a:t>storage duration as default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98DBB8-4DD0-34B6-AD98-8848FA6B3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905" y="1825625"/>
            <a:ext cx="3027444" cy="42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9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E125-2ACA-5331-FDD0-9D6475CD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duration -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A7299-1635-DCA8-8F07-6A754F463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5508" cy="4351338"/>
          </a:xfrm>
        </p:spPr>
        <p:txBody>
          <a:bodyPr>
            <a:normAutofit/>
          </a:bodyPr>
          <a:lstStyle/>
          <a:p>
            <a:r>
              <a:rPr lang="en-US" dirty="0"/>
              <a:t>Static storage duration: </a:t>
            </a:r>
          </a:p>
          <a:p>
            <a:pPr lvl="1"/>
            <a:r>
              <a:rPr lang="en-US" dirty="0"/>
              <a:t>the storage duration is the entire execution of </a:t>
            </a:r>
            <a:r>
              <a:rPr lang="en-US"/>
              <a:t>the program. It allows you to make local variables maintain their values between function calls.</a:t>
            </a:r>
            <a:endParaRPr lang="en-US" dirty="0"/>
          </a:p>
          <a:p>
            <a:pPr lvl="1"/>
            <a:r>
              <a:rPr lang="en-US" dirty="0"/>
              <a:t>the value stored in the object is </a:t>
            </a:r>
            <a:r>
              <a:rPr lang="en-US" dirty="0">
                <a:solidFill>
                  <a:srgbClr val="FF0000"/>
                </a:solidFill>
              </a:rPr>
              <a:t>initialized only once</a:t>
            </a:r>
            <a:r>
              <a:rPr lang="en-US" dirty="0"/>
              <a:t>, prior to the main function</a:t>
            </a:r>
          </a:p>
          <a:p>
            <a:pPr lvl="1"/>
            <a:r>
              <a:rPr lang="en-US"/>
              <a:t>Static </a:t>
            </a:r>
            <a:r>
              <a:rPr lang="en-US" dirty="0"/>
              <a:t>variable’s </a:t>
            </a:r>
            <a:r>
              <a:rPr lang="en-US" dirty="0">
                <a:solidFill>
                  <a:srgbClr val="FF0000"/>
                </a:solidFill>
              </a:rPr>
              <a:t>default value is 0 </a:t>
            </a:r>
            <a:r>
              <a:rPr lang="en-US" dirty="0"/>
              <a:t>if no initialization value is given </a:t>
            </a:r>
            <a:r>
              <a:rPr lang="en-US" altLang="zh-CN" dirty="0"/>
              <a:t>in its</a:t>
            </a:r>
            <a:r>
              <a:rPr lang="en-US" dirty="0"/>
              <a:t> declaration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D81983-AE63-5C96-47A1-FFF65E26F7D6}"/>
              </a:ext>
            </a:extLst>
          </p:cNvPr>
          <p:cNvGrpSpPr/>
          <p:nvPr/>
        </p:nvGrpSpPr>
        <p:grpSpPr>
          <a:xfrm>
            <a:off x="7089096" y="1825625"/>
            <a:ext cx="3997101" cy="4256254"/>
            <a:chOff x="6917330" y="1825625"/>
            <a:chExt cx="3997101" cy="42562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5A0EF0-6728-0B42-0BA2-9EB2488AF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7330" y="1825625"/>
              <a:ext cx="3997101" cy="425625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125334-E359-0EF8-33F5-F9F3A5D4E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30306" y="4670364"/>
              <a:ext cx="1684125" cy="141151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324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D334-B867-A8A9-682D-9FFAB884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duration </a:t>
            </a:r>
            <a:r>
              <a:rPr lang="en-US"/>
              <a:t>– extern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3DC58-B1DA-FD41-ED93-E49786A5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Thread </a:t>
            </a:r>
            <a:r>
              <a:rPr lang="en-US" dirty="0"/>
              <a:t>storage duration</a:t>
            </a:r>
            <a:r>
              <a:rPr lang="en-US"/>
              <a:t>: </a:t>
            </a:r>
          </a:p>
          <a:p>
            <a:pPr lvl="1"/>
            <a:r>
              <a:rPr lang="en-US"/>
              <a:t>Lifetime is the entire execution of the thread</a:t>
            </a:r>
            <a:endParaRPr lang="en-US" dirty="0"/>
          </a:p>
          <a:p>
            <a:r>
              <a:rPr lang="en-US"/>
              <a:t>Allocated </a:t>
            </a:r>
            <a:r>
              <a:rPr lang="en-US" dirty="0"/>
              <a:t>storage duration</a:t>
            </a:r>
            <a:r>
              <a:rPr lang="en-US"/>
              <a:t>: </a:t>
            </a:r>
          </a:p>
          <a:p>
            <a:pPr lvl="1"/>
            <a:r>
              <a:rPr lang="en-US"/>
              <a:t>The storage is allocated and deallocatyed on request, using dynamic memory allocation functions</a:t>
            </a:r>
          </a:p>
          <a:p>
            <a:pPr lvl="1"/>
            <a:r>
              <a:rPr lang="en-US"/>
              <a:t>Malloc()</a:t>
            </a:r>
          </a:p>
          <a:p>
            <a:pPr lvl="1"/>
            <a:r>
              <a:rPr lang="en-US"/>
              <a:t>Calloc()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82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4575-9B57-C960-CC8D-61A599F4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Redeclaration – rules simplify usage of header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0C74-8C07-1AF9-0959-B4300917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4611" cy="4351338"/>
          </a:xfrm>
        </p:spPr>
        <p:txBody>
          <a:bodyPr/>
          <a:lstStyle/>
          <a:p>
            <a:r>
              <a:rPr lang="en-US" altLang="zh-CN" dirty="0"/>
              <a:t>A declaration cannot introduce an identifier if another declaration for the same identifier in the same scope appears earlier, except that</a:t>
            </a:r>
          </a:p>
          <a:p>
            <a:pPr lvl="1"/>
            <a:r>
              <a:rPr lang="en-US" dirty="0"/>
              <a:t>Declarations of the objects with </a:t>
            </a:r>
            <a:r>
              <a:rPr lang="en-US" dirty="0">
                <a:solidFill>
                  <a:srgbClr val="FF0000"/>
                </a:solidFill>
              </a:rPr>
              <a:t>linkage</a:t>
            </a:r>
            <a:r>
              <a:rPr lang="en-US" dirty="0"/>
              <a:t> (external or internal) can be repeated</a:t>
            </a:r>
          </a:p>
          <a:p>
            <a:pPr lvl="1"/>
            <a:r>
              <a:rPr lang="en-US" dirty="0"/>
              <a:t>typedef can be repeated as long as it names the same type </a:t>
            </a:r>
          </a:p>
          <a:p>
            <a:pPr lvl="1"/>
            <a:r>
              <a:rPr lang="en-US" dirty="0"/>
              <a:t>Struct and union declarations can be repeated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ED1F0-9A46-6EC1-D3ED-FEC119FB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9449" y="2257542"/>
            <a:ext cx="2447925" cy="139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BB785-BA77-E658-58AA-B6A7B8800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449" y="3983373"/>
            <a:ext cx="2447925" cy="539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AFC12-64CB-05B4-1B06-578EBDD1D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078" y="4879176"/>
            <a:ext cx="2416296" cy="71237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AB02A2-8CFD-2BB0-C2CA-908BBEF76D3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569765" y="2952867"/>
            <a:ext cx="799684" cy="67424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91749E-EE49-8EA6-4513-05E2C1918C4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246743" y="4253145"/>
            <a:ext cx="1122706" cy="8969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B2B249-E5E8-35D4-4F50-AFCEC0DFFF4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246743" y="5127869"/>
            <a:ext cx="1154335" cy="10749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6832012-C556-0185-27D1-03EEEDD8D54D}"/>
              </a:ext>
            </a:extLst>
          </p:cNvPr>
          <p:cNvSpPr/>
          <p:nvPr/>
        </p:nvSpPr>
        <p:spPr>
          <a:xfrm>
            <a:off x="9904343" y="4025348"/>
            <a:ext cx="129209" cy="49756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6CD324-B515-4EED-E56C-DEED18F63771}"/>
              </a:ext>
            </a:extLst>
          </p:cNvPr>
          <p:cNvSpPr txBox="1"/>
          <p:nvPr/>
        </p:nvSpPr>
        <p:spPr>
          <a:xfrm>
            <a:off x="10217425" y="3423361"/>
            <a:ext cx="1744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type may have multiple aliases, an alias can only be defined for one type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100A05-915F-E834-589C-0280FC57766A}"/>
              </a:ext>
            </a:extLst>
          </p:cNvPr>
          <p:cNvCxnSpPr>
            <a:cxnSpLocks/>
            <a:stCxn id="24" idx="1"/>
            <a:endCxn id="25" idx="1"/>
          </p:cNvCxnSpPr>
          <p:nvPr/>
        </p:nvCxnSpPr>
        <p:spPr>
          <a:xfrm flipV="1">
            <a:off x="10033552" y="4085081"/>
            <a:ext cx="183873" cy="18905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A1C2ADA-4F15-CB6C-DC60-EDD3B50246CD}"/>
              </a:ext>
            </a:extLst>
          </p:cNvPr>
          <p:cNvSpPr/>
          <p:nvPr/>
        </p:nvSpPr>
        <p:spPr>
          <a:xfrm>
            <a:off x="9904343" y="4879175"/>
            <a:ext cx="129209" cy="712373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A43966-BAC5-7953-1E81-584420D38E79}"/>
              </a:ext>
            </a:extLst>
          </p:cNvPr>
          <p:cNvSpPr txBox="1"/>
          <p:nvPr/>
        </p:nvSpPr>
        <p:spPr>
          <a:xfrm>
            <a:off x="10217425" y="5056899"/>
            <a:ext cx="17443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We’ve seen this when introducing struct, declare first, then define with actual member list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AC2F35-372C-2F5F-EB44-B8AB246943C6}"/>
              </a:ext>
            </a:extLst>
          </p:cNvPr>
          <p:cNvCxnSpPr>
            <a:cxnSpLocks/>
            <a:stCxn id="29" idx="1"/>
            <a:endCxn id="31" idx="1"/>
          </p:cNvCxnSpPr>
          <p:nvPr/>
        </p:nvCxnSpPr>
        <p:spPr>
          <a:xfrm>
            <a:off x="10033552" y="5235362"/>
            <a:ext cx="183873" cy="60636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93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18505</TotalTime>
  <Words>1286</Words>
  <Application>Microsoft Office PowerPoint</Application>
  <PresentationFormat>Widescreen</PresentationFormat>
  <Paragraphs>169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CSE 2451 Storage-class Specifiers</vt:lpstr>
      <vt:lpstr>Overview </vt:lpstr>
      <vt:lpstr>What is storage-class specifiers</vt:lpstr>
      <vt:lpstr>Recap: multi-file program</vt:lpstr>
      <vt:lpstr>Storage duration</vt:lpstr>
      <vt:lpstr>Storage duration - automatic</vt:lpstr>
      <vt:lpstr>Storage duration - static</vt:lpstr>
      <vt:lpstr>Storage duration – extern</vt:lpstr>
      <vt:lpstr>Redeclaration – rules simplify usage of header files</vt:lpstr>
      <vt:lpstr>Linkage</vt:lpstr>
      <vt:lpstr>Linkage – no linkage</vt:lpstr>
      <vt:lpstr>Linkage – internal linkage</vt:lpstr>
      <vt:lpstr>Linkage – external linkage</vt:lpstr>
      <vt:lpstr>Storage-class specifiers</vt:lpstr>
      <vt:lpstr>Storage-class specifiers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Zhang, Zichen</cp:lastModifiedBy>
  <cp:revision>2018</cp:revision>
  <dcterms:created xsi:type="dcterms:W3CDTF">2022-08-14T18:29:45Z</dcterms:created>
  <dcterms:modified xsi:type="dcterms:W3CDTF">2023-11-27T04:14:48Z</dcterms:modified>
</cp:coreProperties>
</file>