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6" r:id="rId4"/>
    <p:sldId id="277" r:id="rId5"/>
    <p:sldId id="278" r:id="rId6"/>
    <p:sldId id="280" r:id="rId7"/>
    <p:sldId id="279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2"/>
    <p:restoredTop sz="82097" autoAdjust="0"/>
  </p:normalViewPr>
  <p:slideViewPr>
    <p:cSldViewPr snapToGrid="0">
      <p:cViewPr varScale="1">
        <p:scale>
          <a:sx n="96" d="100"/>
          <a:sy n="96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FA94-98F8-4D2A-B13B-8F248919CE36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C0D-9023-4FE7-9413-D8252144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23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70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81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10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01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:</a:t>
            </a:r>
          </a:p>
          <a:p>
            <a:r>
              <a:rPr lang="en-US" dirty="0"/>
              <a:t>https://www.youtube.com/watch?v=UjnbtIlSE4E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4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https://en.cppreference.com/w/c/language/storage_duration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50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84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11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5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1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47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8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666-28DF-ECDC-2303-48D85B48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D8E1-E9DF-8C9B-60B7-738AE5B1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AB16-FCDD-CD3F-F5A4-16EF532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D8BB-92C5-7490-DB18-61AEF29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BD7-8CDE-4233-C8FA-BE0CFEC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E4-B504-9932-0489-4B28843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4C8-9D20-8D8A-D014-0C11C753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F794-C770-008A-E789-8AFB3B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9B6-0D26-FB87-E273-FEFC74A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04C5-A84B-E28A-CD9E-68F2617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EF4-C98E-7BC1-01D6-292B4B7A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E500C-0DB3-651F-DB92-8D02EB76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0873-6B97-0FC4-9850-16D96F1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2F20-FB30-BC7D-E312-F4474A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9F7-A6A2-0A6F-D258-DE46620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F8A5-751D-B63F-E1A9-0696B5B0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E89-00A1-45D3-A09C-3AB7708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BEE3-8049-F90C-979E-9E2F021F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E7CE-64E1-2A37-C5DF-B346E63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BEF1-9E09-E14F-E7F2-52F654E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78E-EC58-1CB7-6522-1CED065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6491-2229-98D4-0B9E-296FF2B4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4B7A-3A11-1AEC-39D7-7BF51E6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D5DD-54CA-A086-1CDD-6D04037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0A-E67E-B7C2-3B71-8752061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636-71CB-0359-7C32-D536BFC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216-5A96-9D1C-8A59-4ACAE33E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2779-99F6-2209-41D8-8BB4290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3759-346A-3857-521D-82FCF69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87BD-918A-6060-DDCE-89D3DD87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3929-4B12-DCED-09A2-B621143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9BF-7251-1168-63C9-3F1D6D5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E5E7-6DB3-C1A7-D808-E40C951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1988-B94C-E7E1-5F82-A5CCC2C1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B40E-332C-677B-D4F0-03376EFB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34C1-5010-138A-BDBD-44CFAE92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4394-78D4-F06F-4124-C1D8675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9FB88-480E-3520-929E-E378849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B166-63D6-8F34-5C23-D6D9046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458-38A9-BD7A-BC0E-F6FF80F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4B60-27FF-D85A-0C2A-AD4E90A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342A-B564-060F-FEB5-4A71FC5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977C-C273-0CF6-9FD3-86D3E599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05EA-09D9-9974-AE12-78180A9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810-6123-D95D-50F3-15199D8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67-504B-4E73-2BF1-005CBE0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EC7-490B-8657-5066-189FC0A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8BC-97EF-91DB-920E-A403592F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9080-C317-CB2C-1FBD-18FBD8B8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86B2-F970-0948-9091-B9AC58C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7351-8D23-994C-4C1D-419FAE0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278E-DE82-D1BB-432D-C641D9B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DA2-C82C-85B5-C36E-8FD9215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55E6E-3FFD-8047-0E47-D202EA74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7B4-54D9-1510-EE38-C4B84485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468-A6C3-03DE-38BF-31858FD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802-A02F-F5A9-EDCE-64F5CD0C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A52-651C-E3D6-3C31-F4A705C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3DE1-CFA3-D1CB-5D05-3D3F3B60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E1F-0FA7-0F41-3763-E5DA2B34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8BE-540E-1D83-9707-29D6F3CC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763-6172-489A-9CCC-C0FFADA378BE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D43B-5682-D9D0-E901-F978FE11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E9E-098F-DBA5-8B9D-131ADA7E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altLang="zh-CN" dirty="0"/>
              <a:t>Type Qualifiers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altLang="zh-CN"/>
              <a:t>Zichen Zhang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0AC6-C3F5-ECE8-E697-2782690C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qualifiers – const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706CB-B04E-6523-F1FE-0373EEA88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Used to restrict the pointer’s access to the pointed object</a:t>
            </a:r>
          </a:p>
          <a:p>
            <a:endParaRPr lang="en-US" dirty="0"/>
          </a:p>
          <a:p>
            <a:r>
              <a:rPr lang="en-US" dirty="0"/>
              <a:t>The pointed variable itself may not necessarily be const-qualified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F6B660-2A16-AF91-51A8-580FB91194AF}"/>
              </a:ext>
            </a:extLst>
          </p:cNvPr>
          <p:cNvGrpSpPr/>
          <p:nvPr/>
        </p:nvGrpSpPr>
        <p:grpSpPr>
          <a:xfrm>
            <a:off x="6929335" y="1825625"/>
            <a:ext cx="4016998" cy="3707502"/>
            <a:chOff x="1464159" y="2604398"/>
            <a:chExt cx="4016998" cy="37075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BCBD2B-F7E2-F748-127D-0BB7E6FF2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4159" y="2604398"/>
              <a:ext cx="4016998" cy="3707502"/>
            </a:xfrm>
            <a:prstGeom prst="rect">
              <a:avLst/>
            </a:prstGeom>
          </p:spPr>
        </p:pic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7047D5F6-B00B-3B55-DF61-DB356F354932}"/>
                </a:ext>
              </a:extLst>
            </p:cNvPr>
            <p:cNvSpPr/>
            <p:nvPr/>
          </p:nvSpPr>
          <p:spPr>
            <a:xfrm rot="2676908">
              <a:off x="2693662" y="4580320"/>
              <a:ext cx="227829" cy="229642"/>
            </a:xfrm>
            <a:prstGeom prst="plus">
              <a:avLst>
                <a:gd name="adj" fmla="val 447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-Shape 6">
              <a:extLst>
                <a:ext uri="{FF2B5EF4-FFF2-40B4-BE49-F238E27FC236}">
                  <a16:creationId xmlns:a16="http://schemas.microsoft.com/office/drawing/2014/main" id="{3E30BEAE-BCA4-4A44-21C3-3E8D5EA85ABA}"/>
                </a:ext>
              </a:extLst>
            </p:cNvPr>
            <p:cNvSpPr/>
            <p:nvPr/>
          </p:nvSpPr>
          <p:spPr>
            <a:xfrm rot="18899263">
              <a:off x="2419339" y="5351943"/>
              <a:ext cx="318238" cy="115836"/>
            </a:xfrm>
            <a:prstGeom prst="corner">
              <a:avLst>
                <a:gd name="adj1" fmla="val 31865"/>
                <a:gd name="adj2" fmla="val 37306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8317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1055-F329-3263-D83F-043C3527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qualifiers – const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CF5FD-DBB0-DB8D-6961-7EC6CE5B7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const qualifier to protect input arguments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8C1E2C-E405-D88E-F1D2-B1A870B3A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39740"/>
            <a:ext cx="4617246" cy="26459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A6E798-089A-012B-A732-2898A85D8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068" y="3939740"/>
            <a:ext cx="5937356" cy="2641333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C1AAD72-D2C6-7EBD-F9C1-CBED670BB374}"/>
              </a:ext>
            </a:extLst>
          </p:cNvPr>
          <p:cNvSpPr/>
          <p:nvPr/>
        </p:nvSpPr>
        <p:spPr>
          <a:xfrm>
            <a:off x="2667740" y="3924584"/>
            <a:ext cx="2521258" cy="2933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3CE34C0-253C-68E5-8607-6906B1065955}"/>
              </a:ext>
            </a:extLst>
          </p:cNvPr>
          <p:cNvSpPr/>
          <p:nvPr/>
        </p:nvSpPr>
        <p:spPr>
          <a:xfrm>
            <a:off x="7670434" y="3949185"/>
            <a:ext cx="3864601" cy="29333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5" name="Google Shape;107;p15">
            <a:extLst>
              <a:ext uri="{FF2B5EF4-FFF2-40B4-BE49-F238E27FC236}">
                <a16:creationId xmlns:a16="http://schemas.microsoft.com/office/drawing/2014/main" id="{61E2F45C-27F8-50C2-D38C-3E5FBF9CF699}"/>
              </a:ext>
            </a:extLst>
          </p:cNvPr>
          <p:cNvCxnSpPr>
            <a:cxnSpLocks/>
            <a:stCxn id="13" idx="0"/>
            <a:endCxn id="16" idx="2"/>
          </p:cNvCxnSpPr>
          <p:nvPr/>
        </p:nvCxnSpPr>
        <p:spPr>
          <a:xfrm flipH="1" flipV="1">
            <a:off x="3146824" y="3336344"/>
            <a:ext cx="781545" cy="58824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BFFBAC-A266-A378-A3D9-D462D9F307B4}"/>
              </a:ext>
            </a:extLst>
          </p:cNvPr>
          <p:cNvSpPr txBox="1"/>
          <p:nvPr/>
        </p:nvSpPr>
        <p:spPr>
          <a:xfrm>
            <a:off x="838201" y="2413014"/>
            <a:ext cx="4617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 prone</a:t>
            </a:r>
            <a:r>
              <a:rPr lang="en-US" dirty="0"/>
              <a:t>, if you modified the original input inside the function by mistake, the compiler wouldn’t know -&gt; display corrupted data</a:t>
            </a:r>
          </a:p>
        </p:txBody>
      </p:sp>
      <p:cxnSp>
        <p:nvCxnSpPr>
          <p:cNvPr id="17" name="Google Shape;107;p15">
            <a:extLst>
              <a:ext uri="{FF2B5EF4-FFF2-40B4-BE49-F238E27FC236}">
                <a16:creationId xmlns:a16="http://schemas.microsoft.com/office/drawing/2014/main" id="{A3D4F508-EFE2-1FA8-A1DB-C317C55DFE4A}"/>
              </a:ext>
            </a:extLst>
          </p:cNvPr>
          <p:cNvCxnSpPr>
            <a:cxnSpLocks/>
            <a:stCxn id="14" idx="0"/>
            <a:endCxn id="18" idx="2"/>
          </p:cNvCxnSpPr>
          <p:nvPr/>
        </p:nvCxnSpPr>
        <p:spPr>
          <a:xfrm flipH="1" flipV="1">
            <a:off x="8852672" y="3580117"/>
            <a:ext cx="750063" cy="369068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34DA0C-3AC7-B86C-D0C8-584BBB8386DA}"/>
              </a:ext>
            </a:extLst>
          </p:cNvPr>
          <p:cNvSpPr txBox="1"/>
          <p:nvPr/>
        </p:nvSpPr>
        <p:spPr>
          <a:xfrm>
            <a:off x="5949494" y="2379788"/>
            <a:ext cx="5806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Safer</a:t>
            </a:r>
            <a:r>
              <a:rPr lang="en-US" dirty="0"/>
              <a:t>, if you modified the original input by mistake, the compiler would output an error message</a:t>
            </a:r>
          </a:p>
          <a:p>
            <a:r>
              <a:rPr lang="en-US" dirty="0"/>
              <a:t>Gives other programmers </a:t>
            </a:r>
            <a:r>
              <a:rPr lang="en-US" dirty="0">
                <a:solidFill>
                  <a:srgbClr val="00B050"/>
                </a:solidFill>
              </a:rPr>
              <a:t>a hint </a:t>
            </a:r>
            <a:r>
              <a:rPr lang="en-US" dirty="0"/>
              <a:t>that this function does not modify its input data</a:t>
            </a:r>
          </a:p>
        </p:txBody>
      </p:sp>
    </p:spTree>
    <p:extLst>
      <p:ext uri="{BB962C8B-B14F-4D97-AF65-F5344CB8AC3E}">
        <p14:creationId xmlns:p14="http://schemas.microsoft.com/office/powerpoint/2010/main" val="411640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9C1E-776A-A8E9-CCE1-B3C29F12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qualifiers – const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87972-F2DE-83BA-DE1E-C27120214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passing “pointer to constant” objects as arguments to functions that expect non-const qualified pointers: </a:t>
            </a:r>
            <a:r>
              <a:rPr lang="en-US" dirty="0">
                <a:solidFill>
                  <a:srgbClr val="FF0000"/>
                </a:solidFill>
              </a:rPr>
              <a:t>undefined behavior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70BF2-9923-BDE4-E631-3CFA9662E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459" y="3149876"/>
            <a:ext cx="4400550" cy="179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584974-F56F-6065-ACCB-3C5FFF9DB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993" y="3149876"/>
            <a:ext cx="4924425" cy="25717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7B723E-7C30-D9B1-7CB7-C9C6F90CBA9A}"/>
              </a:ext>
            </a:extLst>
          </p:cNvPr>
          <p:cNvSpPr/>
          <p:nvPr/>
        </p:nvSpPr>
        <p:spPr>
          <a:xfrm>
            <a:off x="6758609" y="3896139"/>
            <a:ext cx="4595191" cy="35780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838398-BFE3-9C1F-8CBF-7739552D337D}"/>
              </a:ext>
            </a:extLst>
          </p:cNvPr>
          <p:cNvSpPr/>
          <p:nvPr/>
        </p:nvSpPr>
        <p:spPr>
          <a:xfrm>
            <a:off x="3203714" y="3149877"/>
            <a:ext cx="2173356" cy="3437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D6EDEC-F5CE-09E1-7D14-CB922886B1CC}"/>
              </a:ext>
            </a:extLst>
          </p:cNvPr>
          <p:cNvSpPr/>
          <p:nvPr/>
        </p:nvSpPr>
        <p:spPr>
          <a:xfrm>
            <a:off x="6758609" y="4644059"/>
            <a:ext cx="2922104" cy="3437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D8BF1-7324-55B7-6483-91ABB55E9F4B}"/>
              </a:ext>
            </a:extLst>
          </p:cNvPr>
          <p:cNvSpPr txBox="1"/>
          <p:nvPr/>
        </p:nvSpPr>
        <p:spPr>
          <a:xfrm>
            <a:off x="1094131" y="5433830"/>
            <a:ext cx="4865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warning: passing argument 2 of ‘</a:t>
            </a:r>
            <a:r>
              <a:rPr lang="en-US" sz="1600" dirty="0" err="1">
                <a:latin typeface="Consolas" panose="020B0609020204030204" pitchFamily="49" charset="0"/>
              </a:rPr>
              <a:t>swap_int</a:t>
            </a:r>
            <a:r>
              <a:rPr lang="en-US" sz="1600" dirty="0">
                <a:latin typeface="Consolas" panose="020B0609020204030204" pitchFamily="49" charset="0"/>
              </a:rPr>
              <a:t>’ discards ‘const’ qualifier from pointer target type</a:t>
            </a:r>
          </a:p>
        </p:txBody>
      </p:sp>
      <p:cxnSp>
        <p:nvCxnSpPr>
          <p:cNvPr id="10" name="Google Shape;107;p15">
            <a:extLst>
              <a:ext uri="{FF2B5EF4-FFF2-40B4-BE49-F238E27FC236}">
                <a16:creationId xmlns:a16="http://schemas.microsoft.com/office/drawing/2014/main" id="{AD822343-B025-3582-2916-DD01C3A438BF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flipH="1">
            <a:off x="3526734" y="4815923"/>
            <a:ext cx="3231875" cy="617907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79193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18A9-A746-9E70-16D5-36E73603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qualifiers – const with structed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7555-1FB3-50C3-9B2A-0412CE1C8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one member of struct is const-qualified, then simple assignments between objects of the same struct type is not allowed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 member of a const-qualified struct or union type acquires the qualification of the type it belongs to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2C70F5-4F11-45B1-FE87-289C4111A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28" y="2850698"/>
            <a:ext cx="10774343" cy="735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08DDE4-5B0C-2AF3-E35F-12CD5B77F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081" y="4917461"/>
            <a:ext cx="7675835" cy="1259502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id="{6E4767B3-CF30-7211-5A4E-55638B2027D2}"/>
              </a:ext>
            </a:extLst>
          </p:cNvPr>
          <p:cNvSpPr/>
          <p:nvPr/>
        </p:nvSpPr>
        <p:spPr>
          <a:xfrm rot="2676908">
            <a:off x="562552" y="3265400"/>
            <a:ext cx="227829" cy="229642"/>
          </a:xfrm>
          <a:prstGeom prst="plus">
            <a:avLst>
              <a:gd name="adj" fmla="val 447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17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46CE-0B2D-463B-76ED-06959DCB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qualifiers – const with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07B69-0818-14D9-6D4C-C8A30DB7F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function declaration, the keyword const may appear inside the square brackets that are used to declare an array type of a function parameter. </a:t>
            </a:r>
          </a:p>
          <a:p>
            <a:r>
              <a:rPr lang="en-US" dirty="0"/>
              <a:t>It qualifies the pointer type to which the array type is transformed (array decay to pointer to its 1</a:t>
            </a:r>
            <a:r>
              <a:rPr lang="en-US" baseline="30000" dirty="0"/>
              <a:t>st</a:t>
            </a:r>
            <a:r>
              <a:rPr lang="en-US" dirty="0"/>
              <a:t> element)</a:t>
            </a:r>
          </a:p>
          <a:p>
            <a:r>
              <a:rPr lang="en-US" dirty="0"/>
              <a:t>The following two declarations declare the same functions: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35AC29-F785-A8EA-DEC0-1405B25B3979}"/>
              </a:ext>
            </a:extLst>
          </p:cNvPr>
          <p:cNvGrpSpPr/>
          <p:nvPr/>
        </p:nvGrpSpPr>
        <p:grpSpPr>
          <a:xfrm>
            <a:off x="2052637" y="4669580"/>
            <a:ext cx="8086725" cy="1988265"/>
            <a:chOff x="2052637" y="4838193"/>
            <a:chExt cx="8086725" cy="19882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E80DED9-E69B-ADBD-8AE4-DD5AF103E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637" y="4838193"/>
              <a:ext cx="8086725" cy="942975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FB24022-A632-9B17-FAD4-7C20D1C3CB6D}"/>
                </a:ext>
              </a:extLst>
            </p:cNvPr>
            <p:cNvSpPr/>
            <p:nvPr/>
          </p:nvSpPr>
          <p:spPr>
            <a:xfrm>
              <a:off x="3320374" y="4941651"/>
              <a:ext cx="2607013" cy="687421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A9113B-1B14-D23E-BD3A-ECC6AE7E9499}"/>
                </a:ext>
              </a:extLst>
            </p:cNvPr>
            <p:cNvSpPr txBox="1"/>
            <p:nvPr/>
          </p:nvSpPr>
          <p:spPr>
            <a:xfrm>
              <a:off x="2386519" y="5850235"/>
              <a:ext cx="36608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1. can’t change x to point to </a:t>
              </a:r>
              <a:r>
                <a:rPr lang="en-US" dirty="0" err="1">
                  <a:solidFill>
                    <a:srgbClr val="00B050"/>
                  </a:solidFill>
                </a:rPr>
                <a:t>sth</a:t>
              </a:r>
              <a:r>
                <a:rPr lang="en-US" dirty="0">
                  <a:solidFill>
                    <a:srgbClr val="00B050"/>
                  </a:solidFill>
                </a:rPr>
                <a:t> else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2. can change the array elements pointed by x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0B238F0-D77D-76E5-5AC6-09B3C4F004E1}"/>
                </a:ext>
              </a:extLst>
            </p:cNvPr>
            <p:cNvSpPr/>
            <p:nvPr/>
          </p:nvSpPr>
          <p:spPr>
            <a:xfrm>
              <a:off x="6047361" y="4952999"/>
              <a:ext cx="3978613" cy="68742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A85BB3-59F2-E2E8-4F9A-71A6C3C8F59A}"/>
                </a:ext>
              </a:extLst>
            </p:cNvPr>
            <p:cNvSpPr txBox="1"/>
            <p:nvPr/>
          </p:nvSpPr>
          <p:spPr>
            <a:xfrm>
              <a:off x="6319735" y="5903128"/>
              <a:ext cx="37062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1. can’t change x to point to </a:t>
              </a:r>
              <a:r>
                <a:rPr lang="en-US" dirty="0" err="1">
                  <a:solidFill>
                    <a:srgbClr val="FF0000"/>
                  </a:solidFill>
                </a:rPr>
                <a:t>sth</a:t>
              </a:r>
              <a:r>
                <a:rPr lang="en-US" dirty="0">
                  <a:solidFill>
                    <a:srgbClr val="FF0000"/>
                  </a:solidFill>
                </a:rPr>
                <a:t> else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2. can’t change the array elements pointed by x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27E5D1B-5E16-9DF0-8796-E508DC45E23D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4216940" y="5629072"/>
              <a:ext cx="406941" cy="221163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72C399F-053F-64C4-B8A4-D4D099AC384B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8036668" y="5640420"/>
              <a:ext cx="136187" cy="26270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2957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7461-22DE-F4D3-A5CC-58E9AD09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qualifiers - volatile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934C2-6051-9D2F-77F8-A0CAB0F93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Volatile is intended to tell the compiler that this value can be modified outside the control of the program </a:t>
            </a:r>
          </a:p>
          <a:p>
            <a:endParaRPr lang="en-US" sz="2400" dirty="0"/>
          </a:p>
          <a:p>
            <a:r>
              <a:rPr lang="en-US" sz="2400" dirty="0"/>
              <a:t>It prevents the compiler from applying any optimization on volatile objects </a:t>
            </a:r>
          </a:p>
          <a:p>
            <a:endParaRPr lang="en-US" sz="2400" dirty="0"/>
          </a:p>
          <a:p>
            <a:r>
              <a:rPr lang="en-US" sz="2400" dirty="0"/>
              <a:t>Use cases:</a:t>
            </a:r>
          </a:p>
          <a:p>
            <a:pPr lvl="1"/>
            <a:r>
              <a:rPr lang="en-US" sz="2000" dirty="0"/>
              <a:t>Problems encountered in real-time or embedded systems programming using C</a:t>
            </a:r>
          </a:p>
          <a:p>
            <a:pPr lvl="1"/>
            <a:r>
              <a:rPr lang="en-US" sz="2000" dirty="0"/>
              <a:t>global variables representing a data port which will be updated outside influence of the program (e.g., by some hardware control)</a:t>
            </a:r>
          </a:p>
        </p:txBody>
      </p:sp>
    </p:spTree>
    <p:extLst>
      <p:ext uri="{BB962C8B-B14F-4D97-AF65-F5344CB8AC3E}">
        <p14:creationId xmlns:p14="http://schemas.microsoft.com/office/powerpoint/2010/main" val="320947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1780-D728-5BF4-D4F3-3FB5BB30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qualifiers - volatile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F6A00-DBFF-CAC5-B17D-7197B77EB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volatile to inform compiler/optimizer NOT to cache access to the volatile-qualified object</a:t>
            </a:r>
          </a:p>
          <a:p>
            <a:r>
              <a:rPr lang="en-US" dirty="0"/>
              <a:t>volatile follows similar syntax as const, it qualifies what is on the left side of it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452D3C-5C62-656F-8A69-7CBD950EDDC3}"/>
              </a:ext>
            </a:extLst>
          </p:cNvPr>
          <p:cNvSpPr txBox="1"/>
          <p:nvPr/>
        </p:nvSpPr>
        <p:spPr>
          <a:xfrm>
            <a:off x="949953" y="5601539"/>
            <a:ext cx="4767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compiler notices that while loop keeps accessing the same address in </a:t>
            </a:r>
            <a:r>
              <a:rPr lang="en-US" sz="1400" dirty="0">
                <a:solidFill>
                  <a:srgbClr val="FF0000"/>
                </a:solidFill>
              </a:rPr>
              <a:t>status</a:t>
            </a:r>
            <a:r>
              <a:rPr lang="en-US" sz="1400" dirty="0"/>
              <a:t>, and from the source code’s point of view, the value in this address never changed </a:t>
            </a:r>
            <a:r>
              <a:rPr lang="en-US" sz="1400" dirty="0">
                <a:sym typeface="Wingdings" panose="05000000000000000000" pitchFamily="2" charset="2"/>
              </a:rPr>
              <a:t> save the value in this address, and always use it for the != condition expression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7E7B96-3D07-EA27-0B7F-3675A28F6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930" y="3849811"/>
            <a:ext cx="3559868" cy="156978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E7B27E-71A4-0ACD-600D-A36B4EBBF6AE}"/>
              </a:ext>
            </a:extLst>
          </p:cNvPr>
          <p:cNvSpPr/>
          <p:nvPr/>
        </p:nvSpPr>
        <p:spPr>
          <a:xfrm>
            <a:off x="7568648" y="4263886"/>
            <a:ext cx="626166" cy="16896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C34AA5-5EF3-44E8-FC00-D548129D5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461" y="3849811"/>
            <a:ext cx="3329545" cy="1569785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4DA4CD-7CFF-8BDE-046C-0F4B4BD7EEEF}"/>
              </a:ext>
            </a:extLst>
          </p:cNvPr>
          <p:cNvSpPr/>
          <p:nvPr/>
        </p:nvSpPr>
        <p:spPr>
          <a:xfrm>
            <a:off x="2935356" y="4838698"/>
            <a:ext cx="901148" cy="18553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F76AD48-53AF-40DC-0B70-36D739807C47}"/>
              </a:ext>
            </a:extLst>
          </p:cNvPr>
          <p:cNvCxnSpPr>
            <a:cxnSpLocks/>
            <a:stCxn id="17" idx="2"/>
            <a:endCxn id="11" idx="1"/>
          </p:cNvCxnSpPr>
          <p:nvPr/>
        </p:nvCxnSpPr>
        <p:spPr>
          <a:xfrm rot="5400000">
            <a:off x="1640760" y="4333423"/>
            <a:ext cx="1054364" cy="2435977"/>
          </a:xfrm>
          <a:prstGeom prst="curvedConnector4">
            <a:avLst>
              <a:gd name="adj1" fmla="val 27377"/>
              <a:gd name="adj2" fmla="val 109384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BA2041-3E52-49EC-C9B4-67A88D928222}"/>
              </a:ext>
            </a:extLst>
          </p:cNvPr>
          <p:cNvSpPr txBox="1"/>
          <p:nvPr/>
        </p:nvSpPr>
        <p:spPr>
          <a:xfrm>
            <a:off x="6350214" y="5595752"/>
            <a:ext cx="476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optimization will happen to status to save its value in the cache and always use that value for != condition expression, since status is volatile-qualified </a:t>
            </a:r>
            <a:endParaRPr lang="en-US" sz="1400" dirty="0">
              <a:sym typeface="Wingdings" panose="05000000000000000000" pitchFamily="2" charset="2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FDFC14D-3E33-FAD2-538F-F5F0D023F4DB}"/>
              </a:ext>
            </a:extLst>
          </p:cNvPr>
          <p:cNvSpPr/>
          <p:nvPr/>
        </p:nvSpPr>
        <p:spPr>
          <a:xfrm>
            <a:off x="6995491" y="4845889"/>
            <a:ext cx="906117" cy="17834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F234B89-0065-7BC9-5899-2E454F7E1C9B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rot="16200000" flipH="1">
            <a:off x="7805384" y="4667394"/>
            <a:ext cx="571523" cy="1285191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992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B75B-7A2E-C072-029A-D8C61954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3"/>
            <a:ext cx="10515600" cy="1325563"/>
          </a:xfrm>
        </p:spPr>
        <p:txBody>
          <a:bodyPr/>
          <a:lstStyle/>
          <a:p>
            <a:r>
              <a:rPr lang="en-US" dirty="0"/>
              <a:t>Type qualifiers - restrict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3E55B-726C-10FA-C347-07928C06F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5"/>
            <a:ext cx="11113604" cy="4671185"/>
          </a:xfrm>
        </p:spPr>
        <p:txBody>
          <a:bodyPr>
            <a:normAutofit/>
          </a:bodyPr>
          <a:lstStyle/>
          <a:p>
            <a:r>
              <a:rPr lang="en-US" sz="2000" dirty="0"/>
              <a:t>restrict is only used to qualif</a:t>
            </a:r>
            <a:r>
              <a:rPr lang="en-US" altLang="zh-CN" sz="2000" dirty="0"/>
              <a:t>y</a:t>
            </a:r>
            <a:r>
              <a:rPr lang="en-US" sz="2000" dirty="0"/>
              <a:t> a pointer to an object type, i.e., any pointers other than a function pointer (note, this includes the pointer decayed from an array’s identifier)</a:t>
            </a:r>
          </a:p>
          <a:p>
            <a:r>
              <a:rPr lang="en-US" sz="2000" dirty="0"/>
              <a:t>restrict is a ‘promise’ the programmer made to the compiler: its usage represents a guarantee by the programmer that within the scope of the restrict-qualified pointer’s declaration, the object pointed to can be accessed only by that restrict-qualified pointer</a:t>
            </a:r>
          </a:p>
          <a:p>
            <a:r>
              <a:rPr lang="en-US" sz="2000" dirty="0"/>
              <a:t>This ‘promise’ allows the compiler to do more optimization (when generating the associated assembly code)</a:t>
            </a:r>
          </a:p>
          <a:p>
            <a:r>
              <a:rPr lang="en-US" sz="2000" dirty="0"/>
              <a:t>If the programmer broke this ‘promise’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undefined behavior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3790E-EB9A-8848-5E81-DA4E12C02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070" y="4260160"/>
            <a:ext cx="5310395" cy="879204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A98CDD72-AF15-4BFE-59AF-AC7E8301AB59}"/>
              </a:ext>
            </a:extLst>
          </p:cNvPr>
          <p:cNvSpPr/>
          <p:nvPr/>
        </p:nvSpPr>
        <p:spPr>
          <a:xfrm>
            <a:off x="6639338" y="4268857"/>
            <a:ext cx="213691" cy="83488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004BE-DF33-FF43-FC29-D59BE866FC84}"/>
              </a:ext>
            </a:extLst>
          </p:cNvPr>
          <p:cNvSpPr txBox="1"/>
          <p:nvPr/>
        </p:nvSpPr>
        <p:spPr>
          <a:xfrm>
            <a:off x="6865453" y="4147691"/>
            <a:ext cx="46763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compiler’s point of view, there’s no guarantee that </a:t>
            </a:r>
            <a:r>
              <a:rPr lang="en-US" sz="1600" dirty="0" err="1"/>
              <a:t>src</a:t>
            </a:r>
            <a:r>
              <a:rPr lang="en-US" sz="1600" dirty="0"/>
              <a:t>, </a:t>
            </a:r>
            <a:r>
              <a:rPr lang="en-US" sz="1600" dirty="0" err="1"/>
              <a:t>dest</a:t>
            </a:r>
            <a:r>
              <a:rPr lang="en-US" sz="1600" dirty="0"/>
              <a:t> and amount are pointing to different objects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can’t apply optimization, need to ensure correctness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DC9B6D-1213-C75E-47AF-B3F0FB2BB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070" y="5395255"/>
            <a:ext cx="7581898" cy="873277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584F75EE-99F5-900C-1800-D539E8754C91}"/>
              </a:ext>
            </a:extLst>
          </p:cNvPr>
          <p:cNvSpPr/>
          <p:nvPr/>
        </p:nvSpPr>
        <p:spPr>
          <a:xfrm>
            <a:off x="8820147" y="5395255"/>
            <a:ext cx="213691" cy="83488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19D74C-862D-43EC-C123-6A4005A61F9A}"/>
              </a:ext>
            </a:extLst>
          </p:cNvPr>
          <p:cNvSpPr txBox="1"/>
          <p:nvPr/>
        </p:nvSpPr>
        <p:spPr>
          <a:xfrm>
            <a:off x="9127017" y="5047063"/>
            <a:ext cx="2619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 restrict to promise to the compiler that </a:t>
            </a:r>
            <a:r>
              <a:rPr lang="en-US" sz="1600" dirty="0" err="1"/>
              <a:t>src</a:t>
            </a:r>
            <a:r>
              <a:rPr lang="en-US" sz="1600" dirty="0"/>
              <a:t>, </a:t>
            </a:r>
            <a:r>
              <a:rPr lang="en-US" sz="1600" dirty="0" err="1"/>
              <a:t>dest</a:t>
            </a:r>
            <a:r>
              <a:rPr lang="en-US" sz="1600" dirty="0"/>
              <a:t>, and amount are pointing to different objects </a:t>
            </a:r>
            <a:r>
              <a:rPr lang="en-US" sz="1600" dirty="0">
                <a:sym typeface="Wingdings" panose="05000000000000000000" pitchFamily="2" charset="2"/>
              </a:rPr>
              <a:t> compiler can optimize for only 1 read from amount pointer</a:t>
            </a:r>
            <a:endParaRPr lang="en-US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EAEE04-D69E-32B1-2EAC-3B5D107CBA89}"/>
              </a:ext>
            </a:extLst>
          </p:cNvPr>
          <p:cNvSpPr/>
          <p:nvPr/>
        </p:nvSpPr>
        <p:spPr>
          <a:xfrm>
            <a:off x="3101009" y="5395255"/>
            <a:ext cx="755374" cy="2004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6C5970D-867C-133C-5105-768E02A73390}"/>
              </a:ext>
            </a:extLst>
          </p:cNvPr>
          <p:cNvSpPr/>
          <p:nvPr/>
        </p:nvSpPr>
        <p:spPr>
          <a:xfrm>
            <a:off x="4789005" y="5395254"/>
            <a:ext cx="755374" cy="2004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B2E2AAC-3D39-BE57-E1A1-EF44DC477755}"/>
              </a:ext>
            </a:extLst>
          </p:cNvPr>
          <p:cNvSpPr/>
          <p:nvPr/>
        </p:nvSpPr>
        <p:spPr>
          <a:xfrm>
            <a:off x="7061334" y="5416183"/>
            <a:ext cx="755374" cy="20047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4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B7F9-84E4-114C-A583-280109E5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7B7F-93B6-CE4B-9E7C-F1AFED2F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Type qualifiers: keywords used to change a data type’s behavior in C</a:t>
            </a:r>
            <a:endParaRPr lang="en-US" altLang="zh-CN" dirty="0"/>
          </a:p>
          <a:p>
            <a:pPr lvl="1"/>
            <a:r>
              <a:rPr lang="en-US" altLang="zh-CN" dirty="0"/>
              <a:t>const</a:t>
            </a:r>
          </a:p>
          <a:p>
            <a:pPr lvl="1"/>
            <a:r>
              <a:rPr lang="en-US" altLang="zh-CN" dirty="0"/>
              <a:t>volatile</a:t>
            </a:r>
          </a:p>
          <a:p>
            <a:pPr lvl="1"/>
            <a:r>
              <a:rPr lang="en-US" altLang="zh-CN" dirty="0"/>
              <a:t>restrict</a:t>
            </a:r>
          </a:p>
        </p:txBody>
      </p:sp>
    </p:spTree>
    <p:extLst>
      <p:ext uri="{BB962C8B-B14F-4D97-AF65-F5344CB8AC3E}">
        <p14:creationId xmlns:p14="http://schemas.microsoft.com/office/powerpoint/2010/main" val="101166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F02D-6E2D-584F-8055-7C2D9A60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0C179-B55D-5668-690C-0E2BAACC3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individual type in the C type system has several qualified versions of that type, corresponding to one, two, or all three of the qualifiers:</a:t>
            </a:r>
          </a:p>
          <a:p>
            <a:pPr lvl="1"/>
            <a:r>
              <a:rPr lang="en-US" dirty="0"/>
              <a:t>const</a:t>
            </a:r>
          </a:p>
          <a:p>
            <a:pPr lvl="1"/>
            <a:r>
              <a:rPr lang="en-US" dirty="0"/>
              <a:t>volatile</a:t>
            </a:r>
          </a:p>
          <a:p>
            <a:pPr lvl="1"/>
            <a:r>
              <a:rPr lang="en-US" dirty="0"/>
              <a:t>restrict</a:t>
            </a:r>
          </a:p>
          <a:p>
            <a:r>
              <a:rPr lang="en-US" dirty="0"/>
              <a:t>C type system is consisted of:</a:t>
            </a:r>
          </a:p>
          <a:p>
            <a:pPr lvl="1"/>
            <a:r>
              <a:rPr lang="en-US" dirty="0"/>
              <a:t>type specifiers, e.g., int, long int, static int, extern int, etc.</a:t>
            </a:r>
          </a:p>
          <a:p>
            <a:pPr lvl="1"/>
            <a:r>
              <a:rPr lang="en-US" dirty="0"/>
              <a:t>type qualifiers, e.g., const int, volatile int, const long int, etc.</a:t>
            </a:r>
          </a:p>
        </p:txBody>
      </p:sp>
    </p:spTree>
    <p:extLst>
      <p:ext uri="{BB962C8B-B14F-4D97-AF65-F5344CB8AC3E}">
        <p14:creationId xmlns:p14="http://schemas.microsoft.com/office/powerpoint/2010/main" val="339423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01DB-03E7-11F9-2159-E5FCD2C7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qualifiers -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F8F82-6E7A-25E1-674D-AE9912F1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Can be applied to any type, including structs, unions, and typedef ’ed alias (if a function type is declared with const, it’s undefined behavior)</a:t>
            </a:r>
          </a:p>
          <a:p>
            <a:r>
              <a:rPr lang="en-US" sz="2000" dirty="0"/>
              <a:t>Specifies that the variable’s value can’t be changed after declaration</a:t>
            </a:r>
          </a:p>
          <a:p>
            <a:r>
              <a:rPr lang="en-US" sz="2000" dirty="0"/>
              <a:t>Any attempt to modify an object whose type is const-qualified results in </a:t>
            </a:r>
            <a:r>
              <a:rPr lang="en-US" sz="2000" b="1" dirty="0">
                <a:solidFill>
                  <a:srgbClr val="FF0000"/>
                </a:solidFill>
              </a:rPr>
              <a:t>undefined behavior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D0ABC2-DD6D-A05E-B5AC-702C6ED22275}"/>
              </a:ext>
            </a:extLst>
          </p:cNvPr>
          <p:cNvGrpSpPr/>
          <p:nvPr/>
        </p:nvGrpSpPr>
        <p:grpSpPr>
          <a:xfrm>
            <a:off x="1808496" y="3429000"/>
            <a:ext cx="8575008" cy="3194388"/>
            <a:chOff x="2314014" y="3225737"/>
            <a:chExt cx="8575008" cy="319438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59094F4-168E-39E4-EC08-016F172C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0824" y="3225737"/>
              <a:ext cx="5468198" cy="3039466"/>
            </a:xfrm>
            <a:prstGeom prst="rect">
              <a:avLst/>
            </a:prstGeom>
          </p:spPr>
        </p:pic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47BF8202-58B4-414F-96EC-4A80F974577C}"/>
                </a:ext>
              </a:extLst>
            </p:cNvPr>
            <p:cNvSpPr/>
            <p:nvPr/>
          </p:nvSpPr>
          <p:spPr>
            <a:xfrm>
              <a:off x="5096268" y="3538312"/>
              <a:ext cx="213670" cy="452535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33E3CA-F4CE-17F8-66A2-B7DB4C2C5C87}"/>
                </a:ext>
              </a:extLst>
            </p:cNvPr>
            <p:cNvSpPr txBox="1"/>
            <p:nvPr/>
          </p:nvSpPr>
          <p:spPr>
            <a:xfrm>
              <a:off x="2778152" y="3610690"/>
              <a:ext cx="22626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Initialization at declaration</a:t>
              </a:r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66B7BB9B-416E-E859-7CE6-B3B3B2C33574}"/>
                </a:ext>
              </a:extLst>
            </p:cNvPr>
            <p:cNvSpPr/>
            <p:nvPr/>
          </p:nvSpPr>
          <p:spPr>
            <a:xfrm>
              <a:off x="5096268" y="4778535"/>
              <a:ext cx="213670" cy="452535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9E426A-C661-182E-DAC2-CF9211CF339A}"/>
                </a:ext>
              </a:extLst>
            </p:cNvPr>
            <p:cNvSpPr txBox="1"/>
            <p:nvPr/>
          </p:nvSpPr>
          <p:spPr>
            <a:xfrm>
              <a:off x="2833595" y="4442175"/>
              <a:ext cx="22626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If no initialization at declaration, you can’t assign value to it later, it’s fixed with a random value</a:t>
              </a:r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9088DB7-578B-A744-BCE4-4087C109E4F4}"/>
                </a:ext>
              </a:extLst>
            </p:cNvPr>
            <p:cNvSpPr/>
            <p:nvPr/>
          </p:nvSpPr>
          <p:spPr>
            <a:xfrm>
              <a:off x="5096268" y="5732642"/>
              <a:ext cx="213670" cy="452535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8DE3BB-A608-62F5-B317-00D611C35CB9}"/>
                </a:ext>
              </a:extLst>
            </p:cNvPr>
            <p:cNvSpPr txBox="1"/>
            <p:nvPr/>
          </p:nvSpPr>
          <p:spPr>
            <a:xfrm>
              <a:off x="2833594" y="5681461"/>
              <a:ext cx="251672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Write access is invalid to constant ‘variables’ which is read-only (</a:t>
              </a:r>
              <a:r>
                <a:rPr lang="en-US" sz="1400" dirty="0">
                  <a:solidFill>
                    <a:srgbClr val="FF0000"/>
                  </a:solidFill>
                </a:rPr>
                <a:t>undefined behavior</a:t>
              </a:r>
              <a:r>
                <a:rPr lang="en-US" sz="1400" dirty="0"/>
                <a:t>)</a:t>
              </a:r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2E6E039-2A4A-872E-3B21-23964A79FCBF}"/>
                </a:ext>
              </a:extLst>
            </p:cNvPr>
            <p:cNvSpPr/>
            <p:nvPr/>
          </p:nvSpPr>
          <p:spPr>
            <a:xfrm rot="2724567">
              <a:off x="2316089" y="4662749"/>
              <a:ext cx="512956" cy="512956"/>
            </a:xfrm>
            <a:prstGeom prst="plus">
              <a:avLst>
                <a:gd name="adj" fmla="val 4077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55EE42C7-5476-2ABB-785C-8292A399BC45}"/>
                </a:ext>
              </a:extLst>
            </p:cNvPr>
            <p:cNvSpPr/>
            <p:nvPr/>
          </p:nvSpPr>
          <p:spPr>
            <a:xfrm rot="2724567">
              <a:off x="2314014" y="5663023"/>
              <a:ext cx="512956" cy="512956"/>
            </a:xfrm>
            <a:prstGeom prst="plus">
              <a:avLst>
                <a:gd name="adj" fmla="val 4077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>
              <a:extLst>
                <a:ext uri="{FF2B5EF4-FFF2-40B4-BE49-F238E27FC236}">
                  <a16:creationId xmlns:a16="http://schemas.microsoft.com/office/drawing/2014/main" id="{CB80A05B-D9E7-CE7C-388A-112642394E6F}"/>
                </a:ext>
              </a:extLst>
            </p:cNvPr>
            <p:cNvSpPr/>
            <p:nvPr/>
          </p:nvSpPr>
          <p:spPr>
            <a:xfrm rot="18899263">
              <a:off x="2403237" y="3607319"/>
              <a:ext cx="431892" cy="230920"/>
            </a:xfrm>
            <a:prstGeom prst="corner">
              <a:avLst>
                <a:gd name="adj1" fmla="val 31865"/>
                <a:gd name="adj2" fmla="val 37306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599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07D0-BA37-2DBC-3F5A-4CD14067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qualifiers – const and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5D72C-08EF-C09A-5F8B-3B43F150E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const + pointer, two independent cases: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</a:rPr>
              <a:t>const pointer</a:t>
            </a:r>
            <a:r>
              <a:rPr lang="en-US" sz="2000" dirty="0"/>
              <a:t>: can’t change value of the pointer (address stored in pointer)</a:t>
            </a:r>
          </a:p>
          <a:p>
            <a:pPr lvl="1"/>
            <a:r>
              <a:rPr lang="en-US" sz="2000" dirty="0"/>
              <a:t>pointer that points to </a:t>
            </a:r>
            <a:r>
              <a:rPr lang="en-US" sz="2000" b="1" dirty="0">
                <a:solidFill>
                  <a:srgbClr val="00B050"/>
                </a:solidFill>
              </a:rPr>
              <a:t>const variable</a:t>
            </a:r>
            <a:r>
              <a:rPr lang="en-US" sz="2000" dirty="0"/>
              <a:t>: can’t change value of object pointed by the pointer through dereference operation</a:t>
            </a:r>
          </a:p>
          <a:p>
            <a:r>
              <a:rPr lang="en-US" sz="2400" dirty="0"/>
              <a:t>The </a:t>
            </a:r>
            <a:r>
              <a:rPr lang="en-US" sz="2400" dirty="0">
                <a:sym typeface="Consolas"/>
              </a:rPr>
              <a:t>const</a:t>
            </a:r>
            <a:r>
              <a:rPr lang="en-US" sz="2400" dirty="0"/>
              <a:t> applies to whatever is on the left of it: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D04EBE2-2A9D-3A16-FE08-98FE5C59BC6A}"/>
              </a:ext>
            </a:extLst>
          </p:cNvPr>
          <p:cNvGrpSpPr/>
          <p:nvPr/>
        </p:nvGrpSpPr>
        <p:grpSpPr>
          <a:xfrm>
            <a:off x="1171100" y="3807540"/>
            <a:ext cx="9977870" cy="2504360"/>
            <a:chOff x="1428748" y="4080467"/>
            <a:chExt cx="9977870" cy="25043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A669F6A-1048-2E94-ED84-0FC1A3431B29}"/>
                </a:ext>
              </a:extLst>
            </p:cNvPr>
            <p:cNvGrpSpPr/>
            <p:nvPr/>
          </p:nvGrpSpPr>
          <p:grpSpPr>
            <a:xfrm>
              <a:off x="1428748" y="4080467"/>
              <a:ext cx="2489855" cy="2489855"/>
              <a:chOff x="1361840" y="3902047"/>
              <a:chExt cx="2489855" cy="248985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C82E44E-F56B-B755-0D28-1E7428244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840" y="3902047"/>
                <a:ext cx="2489855" cy="2489855"/>
              </a:xfrm>
              <a:prstGeom prst="rect">
                <a:avLst/>
              </a:prstGeom>
            </p:spPr>
          </p:pic>
          <p:grpSp>
            <p:nvGrpSpPr>
              <p:cNvPr id="6" name="Google Shape;114;p15">
                <a:extLst>
                  <a:ext uri="{FF2B5EF4-FFF2-40B4-BE49-F238E27FC236}">
                    <a16:creationId xmlns:a16="http://schemas.microsoft.com/office/drawing/2014/main" id="{92ED401D-AA25-2188-FED4-5C183D338721}"/>
                  </a:ext>
                </a:extLst>
              </p:cNvPr>
              <p:cNvGrpSpPr/>
              <p:nvPr/>
            </p:nvGrpSpPr>
            <p:grpSpPr>
              <a:xfrm>
                <a:off x="2606768" y="4554938"/>
                <a:ext cx="560313" cy="323408"/>
                <a:chOff x="2967299" y="3394510"/>
                <a:chExt cx="866147" cy="316585"/>
              </a:xfrm>
            </p:grpSpPr>
            <p:sp>
              <p:nvSpPr>
                <p:cNvPr id="16" name="Google Shape;115;p15">
                  <a:extLst>
                    <a:ext uri="{FF2B5EF4-FFF2-40B4-BE49-F238E27FC236}">
                      <a16:creationId xmlns:a16="http://schemas.microsoft.com/office/drawing/2014/main" id="{A781A544-E5D9-1FC1-6C9D-0AFF58BEA8D7}"/>
                    </a:ext>
                  </a:extLst>
                </p:cNvPr>
                <p:cNvSpPr/>
                <p:nvPr/>
              </p:nvSpPr>
              <p:spPr>
                <a:xfrm>
                  <a:off x="2967861" y="3394510"/>
                  <a:ext cx="865585" cy="256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585" h="256077" extrusionOk="0">
                      <a:moveTo>
                        <a:pt x="865585" y="256077"/>
                      </a:moveTo>
                      <a:cubicBezTo>
                        <a:pt x="840673" y="61913"/>
                        <a:pt x="771800" y="20150"/>
                        <a:pt x="443553" y="1100"/>
                      </a:cubicBezTo>
                      <a:cubicBezTo>
                        <a:pt x="115306" y="-17950"/>
                        <a:pt x="-26103" y="216511"/>
                        <a:pt x="3938" y="247285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7" name="Google Shape;116;p15">
                  <a:extLst>
                    <a:ext uri="{FF2B5EF4-FFF2-40B4-BE49-F238E27FC236}">
                      <a16:creationId xmlns:a16="http://schemas.microsoft.com/office/drawing/2014/main" id="{B1A2F42D-6F57-7DD9-7405-2C042BECAC59}"/>
                    </a:ext>
                  </a:extLst>
                </p:cNvPr>
                <p:cNvCxnSpPr>
                  <a:stCxn id="16" idx="2"/>
                </p:cNvCxnSpPr>
                <p:nvPr/>
              </p:nvCxnSpPr>
              <p:spPr>
                <a:xfrm flipH="1">
                  <a:off x="2967299" y="3641795"/>
                  <a:ext cx="4500" cy="69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7" name="Google Shape;114;p15">
                <a:extLst>
                  <a:ext uri="{FF2B5EF4-FFF2-40B4-BE49-F238E27FC236}">
                    <a16:creationId xmlns:a16="http://schemas.microsoft.com/office/drawing/2014/main" id="{FEBBBFE5-7635-60C2-35E4-47DF3E927609}"/>
                  </a:ext>
                </a:extLst>
              </p:cNvPr>
              <p:cNvGrpSpPr/>
              <p:nvPr/>
            </p:nvGrpSpPr>
            <p:grpSpPr>
              <a:xfrm>
                <a:off x="1577139" y="5197991"/>
                <a:ext cx="560313" cy="323408"/>
                <a:chOff x="2967299" y="3394510"/>
                <a:chExt cx="866147" cy="316585"/>
              </a:xfrm>
            </p:grpSpPr>
            <p:sp>
              <p:nvSpPr>
                <p:cNvPr id="14" name="Google Shape;115;p15">
                  <a:extLst>
                    <a:ext uri="{FF2B5EF4-FFF2-40B4-BE49-F238E27FC236}">
                      <a16:creationId xmlns:a16="http://schemas.microsoft.com/office/drawing/2014/main" id="{961C6D74-3985-7A0A-E505-51B42B67490E}"/>
                    </a:ext>
                  </a:extLst>
                </p:cNvPr>
                <p:cNvSpPr/>
                <p:nvPr/>
              </p:nvSpPr>
              <p:spPr>
                <a:xfrm>
                  <a:off x="2967861" y="3394510"/>
                  <a:ext cx="865585" cy="256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585" h="256077" extrusionOk="0">
                      <a:moveTo>
                        <a:pt x="865585" y="256077"/>
                      </a:moveTo>
                      <a:cubicBezTo>
                        <a:pt x="840673" y="61913"/>
                        <a:pt x="771800" y="20150"/>
                        <a:pt x="443553" y="1100"/>
                      </a:cubicBezTo>
                      <a:cubicBezTo>
                        <a:pt x="115306" y="-17950"/>
                        <a:pt x="-26103" y="216511"/>
                        <a:pt x="3938" y="247285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5" name="Google Shape;116;p15">
                  <a:extLst>
                    <a:ext uri="{FF2B5EF4-FFF2-40B4-BE49-F238E27FC236}">
                      <a16:creationId xmlns:a16="http://schemas.microsoft.com/office/drawing/2014/main" id="{D5E1A686-3717-A75C-D428-D1161EC2D4EC}"/>
                    </a:ext>
                  </a:extLst>
                </p:cNvPr>
                <p:cNvCxnSpPr>
                  <a:stCxn id="14" idx="2"/>
                </p:cNvCxnSpPr>
                <p:nvPr/>
              </p:nvCxnSpPr>
              <p:spPr>
                <a:xfrm flipH="1">
                  <a:off x="2967299" y="3641795"/>
                  <a:ext cx="4500" cy="69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8" name="Google Shape;114;p15">
                <a:extLst>
                  <a:ext uri="{FF2B5EF4-FFF2-40B4-BE49-F238E27FC236}">
                    <a16:creationId xmlns:a16="http://schemas.microsoft.com/office/drawing/2014/main" id="{F7DDC063-E280-CE78-C591-5918314B185A}"/>
                  </a:ext>
                </a:extLst>
              </p:cNvPr>
              <p:cNvGrpSpPr/>
              <p:nvPr/>
            </p:nvGrpSpPr>
            <p:grpSpPr>
              <a:xfrm>
                <a:off x="2660666" y="5777018"/>
                <a:ext cx="560313" cy="323408"/>
                <a:chOff x="2967299" y="3394510"/>
                <a:chExt cx="866147" cy="316585"/>
              </a:xfrm>
            </p:grpSpPr>
            <p:sp>
              <p:nvSpPr>
                <p:cNvPr id="12" name="Google Shape;115;p15">
                  <a:extLst>
                    <a:ext uri="{FF2B5EF4-FFF2-40B4-BE49-F238E27FC236}">
                      <a16:creationId xmlns:a16="http://schemas.microsoft.com/office/drawing/2014/main" id="{C6F80824-BA0F-9953-FC9D-68D5C515E54B}"/>
                    </a:ext>
                  </a:extLst>
                </p:cNvPr>
                <p:cNvSpPr/>
                <p:nvPr/>
              </p:nvSpPr>
              <p:spPr>
                <a:xfrm>
                  <a:off x="2967861" y="3394510"/>
                  <a:ext cx="865585" cy="256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585" h="256077" extrusionOk="0">
                      <a:moveTo>
                        <a:pt x="865585" y="256077"/>
                      </a:moveTo>
                      <a:cubicBezTo>
                        <a:pt x="840673" y="61913"/>
                        <a:pt x="771800" y="20150"/>
                        <a:pt x="443553" y="1100"/>
                      </a:cubicBezTo>
                      <a:cubicBezTo>
                        <a:pt x="115306" y="-17950"/>
                        <a:pt x="-26103" y="216511"/>
                        <a:pt x="3938" y="247285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" name="Google Shape;116;p15">
                  <a:extLst>
                    <a:ext uri="{FF2B5EF4-FFF2-40B4-BE49-F238E27FC236}">
                      <a16:creationId xmlns:a16="http://schemas.microsoft.com/office/drawing/2014/main" id="{2A7F7872-6B4B-39E8-B0B0-8B43BB159F08}"/>
                    </a:ext>
                  </a:extLst>
                </p:cNvPr>
                <p:cNvCxnSpPr>
                  <a:stCxn id="12" idx="2"/>
                </p:cNvCxnSpPr>
                <p:nvPr/>
              </p:nvCxnSpPr>
              <p:spPr>
                <a:xfrm flipH="1">
                  <a:off x="2967299" y="3641795"/>
                  <a:ext cx="4500" cy="69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9" name="Google Shape;114;p15">
                <a:extLst>
                  <a:ext uri="{FF2B5EF4-FFF2-40B4-BE49-F238E27FC236}">
                    <a16:creationId xmlns:a16="http://schemas.microsoft.com/office/drawing/2014/main" id="{1BA418DB-5BFE-EEFE-E7E5-393B08351164}"/>
                  </a:ext>
                </a:extLst>
              </p:cNvPr>
              <p:cNvGrpSpPr/>
              <p:nvPr/>
            </p:nvGrpSpPr>
            <p:grpSpPr>
              <a:xfrm>
                <a:off x="1577139" y="5739712"/>
                <a:ext cx="560313" cy="323408"/>
                <a:chOff x="2967299" y="3394510"/>
                <a:chExt cx="866147" cy="316585"/>
              </a:xfrm>
            </p:grpSpPr>
            <p:sp>
              <p:nvSpPr>
                <p:cNvPr id="10" name="Google Shape;115;p15">
                  <a:extLst>
                    <a:ext uri="{FF2B5EF4-FFF2-40B4-BE49-F238E27FC236}">
                      <a16:creationId xmlns:a16="http://schemas.microsoft.com/office/drawing/2014/main" id="{2E0B0BAF-5162-C760-FF33-223B0F351937}"/>
                    </a:ext>
                  </a:extLst>
                </p:cNvPr>
                <p:cNvSpPr/>
                <p:nvPr/>
              </p:nvSpPr>
              <p:spPr>
                <a:xfrm>
                  <a:off x="2967861" y="3394510"/>
                  <a:ext cx="865585" cy="256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585" h="256077" extrusionOk="0">
                      <a:moveTo>
                        <a:pt x="865585" y="256077"/>
                      </a:moveTo>
                      <a:cubicBezTo>
                        <a:pt x="840673" y="61913"/>
                        <a:pt x="771800" y="20150"/>
                        <a:pt x="443553" y="1100"/>
                      </a:cubicBezTo>
                      <a:cubicBezTo>
                        <a:pt x="115306" y="-17950"/>
                        <a:pt x="-26103" y="216511"/>
                        <a:pt x="3938" y="247285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1" name="Google Shape;116;p15">
                  <a:extLst>
                    <a:ext uri="{FF2B5EF4-FFF2-40B4-BE49-F238E27FC236}">
                      <a16:creationId xmlns:a16="http://schemas.microsoft.com/office/drawing/2014/main" id="{67696351-86E3-1A4B-AD5F-989E92DD1125}"/>
                    </a:ext>
                  </a:extLst>
                </p:cNvPr>
                <p:cNvCxnSpPr>
                  <a:stCxn id="10" idx="2"/>
                </p:cNvCxnSpPr>
                <p:nvPr/>
              </p:nvCxnSpPr>
              <p:spPr>
                <a:xfrm flipH="1">
                  <a:off x="2967299" y="3641795"/>
                  <a:ext cx="4500" cy="69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</p:grpSp>
        <p:sp>
          <p:nvSpPr>
            <p:cNvPr id="18" name="Google Shape;106;p15">
              <a:extLst>
                <a:ext uri="{FF2B5EF4-FFF2-40B4-BE49-F238E27FC236}">
                  <a16:creationId xmlns:a16="http://schemas.microsoft.com/office/drawing/2014/main" id="{2E6D13D3-BB50-ECD0-AF75-0ACE97B180C9}"/>
                </a:ext>
              </a:extLst>
            </p:cNvPr>
            <p:cNvSpPr txBox="1"/>
            <p:nvPr/>
          </p:nvSpPr>
          <p:spPr>
            <a:xfrm>
              <a:off x="4658707" y="4080467"/>
              <a:ext cx="6614388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</a:t>
              </a:r>
              <a:r>
                <a:rPr lang="en-US" sz="20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pointer to an integer,</a:t>
              </a:r>
              <a:r>
                <a:rPr lang="en-US" sz="2000" dirty="0">
                  <a:solidFill>
                    <a:schemeClr val="dk1"/>
                  </a:solidFill>
                  <a:latin typeface="Calibri"/>
                  <a:cs typeface="Calibri"/>
                </a:rPr>
                <a:t> </a:t>
              </a:r>
              <a:r>
                <a:rPr lang="en-US" sz="20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both can </a:t>
              </a: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 changed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" name="Google Shape;107;p15">
              <a:extLst>
                <a:ext uri="{FF2B5EF4-FFF2-40B4-BE49-F238E27FC236}">
                  <a16:creationId xmlns:a16="http://schemas.microsoft.com/office/drawing/2014/main" id="{E805FB0E-5EF6-60D8-2580-A7C0537B0004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3958955" y="4280502"/>
              <a:ext cx="699752" cy="28851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0" name="Google Shape;108;p15">
              <a:extLst>
                <a:ext uri="{FF2B5EF4-FFF2-40B4-BE49-F238E27FC236}">
                  <a16:creationId xmlns:a16="http://schemas.microsoft.com/office/drawing/2014/main" id="{C79A78C6-1D8D-21D6-551F-F683365719D6}"/>
                </a:ext>
              </a:extLst>
            </p:cNvPr>
            <p:cNvSpPr txBox="1"/>
            <p:nvPr/>
          </p:nvSpPr>
          <p:spPr>
            <a:xfrm>
              <a:off x="4646241" y="4511109"/>
              <a:ext cx="6747911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</a:t>
              </a:r>
              <a:r>
                <a:rPr lang="en-US" sz="20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constant</a:t>
              </a: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0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pointer</a:t>
              </a: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to an integer,  the pointer </a:t>
              </a:r>
              <a:r>
                <a:rPr lang="en-US" sz="20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can't</a:t>
              </a: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be changed, the integer can be changed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Google Shape;109;p15">
              <a:extLst>
                <a:ext uri="{FF2B5EF4-FFF2-40B4-BE49-F238E27FC236}">
                  <a16:creationId xmlns:a16="http://schemas.microsoft.com/office/drawing/2014/main" id="{FD1BA40C-9DC1-19DE-19E3-C3D634FDFE0C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3912370" y="4865032"/>
              <a:ext cx="733871" cy="24604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" name="Google Shape;111;p15">
              <a:extLst>
                <a:ext uri="{FF2B5EF4-FFF2-40B4-BE49-F238E27FC236}">
                  <a16:creationId xmlns:a16="http://schemas.microsoft.com/office/drawing/2014/main" id="{5BEA223D-494E-64E8-28CC-4766F808D7A4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3958955" y="5557473"/>
              <a:ext cx="687286" cy="18813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3" name="Google Shape;108;p15">
              <a:extLst>
                <a:ext uri="{FF2B5EF4-FFF2-40B4-BE49-F238E27FC236}">
                  <a16:creationId xmlns:a16="http://schemas.microsoft.com/office/drawing/2014/main" id="{8CB5B450-928D-CB45-9756-54EB3716EE76}"/>
                </a:ext>
              </a:extLst>
            </p:cNvPr>
            <p:cNvSpPr txBox="1"/>
            <p:nvPr/>
          </p:nvSpPr>
          <p:spPr>
            <a:xfrm>
              <a:off x="4646241" y="5203550"/>
              <a:ext cx="6747911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pointer to a </a:t>
              </a:r>
              <a:r>
                <a:rPr lang="en-US" sz="20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constant integer</a:t>
              </a: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 the pointer can be changed, the integer </a:t>
              </a:r>
              <a:r>
                <a:rPr lang="en-US" sz="20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can’t</a:t>
              </a: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be changed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" name="Google Shape;111;p15">
              <a:extLst>
                <a:ext uri="{FF2B5EF4-FFF2-40B4-BE49-F238E27FC236}">
                  <a16:creationId xmlns:a16="http://schemas.microsoft.com/office/drawing/2014/main" id="{C92477DC-8F56-80E7-6190-E2F71D1D97B4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>
              <a:off x="3912370" y="6230904"/>
              <a:ext cx="746337" cy="181047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5" name="Google Shape;108;p15">
              <a:extLst>
                <a:ext uri="{FF2B5EF4-FFF2-40B4-BE49-F238E27FC236}">
                  <a16:creationId xmlns:a16="http://schemas.microsoft.com/office/drawing/2014/main" id="{775B71AB-F393-3699-28D8-37CBB6674FB8}"/>
                </a:ext>
              </a:extLst>
            </p:cNvPr>
            <p:cNvSpPr txBox="1"/>
            <p:nvPr/>
          </p:nvSpPr>
          <p:spPr>
            <a:xfrm>
              <a:off x="4658707" y="5876981"/>
              <a:ext cx="6747911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</a:t>
              </a:r>
              <a:r>
                <a:rPr lang="en-US" sz="20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constant pointer </a:t>
              </a: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a </a:t>
              </a:r>
              <a:r>
                <a:rPr lang="en-US" sz="20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constant integer</a:t>
              </a: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 the pointer </a:t>
              </a:r>
              <a:r>
                <a:rPr lang="en-US" sz="20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can’t</a:t>
              </a: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be changed, the integer </a:t>
              </a:r>
              <a:r>
                <a:rPr lang="en-US" sz="2000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can’t</a:t>
              </a: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be changed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201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C307-980A-C8A3-A862-45506D53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qualifiers – const and pointer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415FF-9579-E2B6-CF88-3ABECACD4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186" y="1747431"/>
            <a:ext cx="4302796" cy="4745444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B0613C-58B3-9A48-A53E-6B3AAE1B8DD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284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constant pointer to variable</a:t>
            </a:r>
          </a:p>
          <a:p>
            <a:pPr lvl="1"/>
            <a:r>
              <a:rPr lang="en-US"/>
              <a:t>Variable address stored in pointer can’t be changed (read-only)</a:t>
            </a:r>
          </a:p>
          <a:p>
            <a:pPr marL="114300" indent="0">
              <a:buFont typeface="Arial" panose="020B0604020202020204" pitchFamily="34" charset="0"/>
              <a:buNone/>
            </a:pPr>
            <a:endParaRPr lang="en-US"/>
          </a:p>
          <a:p>
            <a:r>
              <a:rPr lang="en-US"/>
              <a:t>Pointer to constant</a:t>
            </a:r>
          </a:p>
          <a:p>
            <a:pPr lvl="1"/>
            <a:r>
              <a:rPr lang="en-US"/>
              <a:t>Value stored in variable can’t be changed </a:t>
            </a:r>
            <a:r>
              <a:rPr lang="en-US" b="1">
                <a:solidFill>
                  <a:srgbClr val="FF0000"/>
                </a:solidFill>
              </a:rPr>
              <a:t>through the pointer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(read-only)</a:t>
            </a:r>
          </a:p>
          <a:p>
            <a:pPr lvl="1"/>
            <a:r>
              <a:rPr lang="en-US"/>
              <a:t>The variable being pointed by the pointer is treated as a constant from the pointer’s perspective</a:t>
            </a:r>
          </a:p>
          <a:p>
            <a:pPr marL="114300" indent="0">
              <a:buFont typeface="Arial" panose="020B0604020202020204" pitchFamily="34" charset="0"/>
              <a:buNone/>
            </a:pPr>
            <a:endParaRPr lang="en-US"/>
          </a:p>
          <a:p>
            <a:r>
              <a:rPr lang="en-US"/>
              <a:t>Constant pointer to constant</a:t>
            </a:r>
          </a:p>
          <a:p>
            <a:pPr lvl="1"/>
            <a:r>
              <a:rPr lang="en-US"/>
              <a:t>Value stored in variable can’t be changed </a:t>
            </a:r>
            <a:r>
              <a:rPr lang="en-US" b="1">
                <a:solidFill>
                  <a:srgbClr val="FF0000"/>
                </a:solidFill>
              </a:rPr>
              <a:t>through the pointer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(read-only)</a:t>
            </a:r>
          </a:p>
          <a:p>
            <a:pPr lvl="1"/>
            <a:r>
              <a:rPr lang="en-US"/>
              <a:t>Variable address stored in pointer can’t be changed (read-only)</a:t>
            </a:r>
            <a:endParaRPr lang="en-US" dirty="0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47F5269A-0CB8-B7CC-FD5D-10F9B79B58A4}"/>
              </a:ext>
            </a:extLst>
          </p:cNvPr>
          <p:cNvSpPr/>
          <p:nvPr/>
        </p:nvSpPr>
        <p:spPr>
          <a:xfrm rot="2676908">
            <a:off x="6974255" y="5726746"/>
            <a:ext cx="227829" cy="229642"/>
          </a:xfrm>
          <a:prstGeom prst="plus">
            <a:avLst>
              <a:gd name="adj" fmla="val 447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9C80C05-44CC-31FB-419F-01AFA7CF0B7B}"/>
              </a:ext>
            </a:extLst>
          </p:cNvPr>
          <p:cNvSpPr/>
          <p:nvPr/>
        </p:nvSpPr>
        <p:spPr>
          <a:xfrm rot="2676908">
            <a:off x="6979713" y="5984376"/>
            <a:ext cx="227829" cy="229642"/>
          </a:xfrm>
          <a:prstGeom prst="plus">
            <a:avLst>
              <a:gd name="adj" fmla="val 447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FE409631-D711-6431-9021-B7A69805EA56}"/>
              </a:ext>
            </a:extLst>
          </p:cNvPr>
          <p:cNvSpPr/>
          <p:nvPr/>
        </p:nvSpPr>
        <p:spPr>
          <a:xfrm rot="2676908">
            <a:off x="6972457" y="4769163"/>
            <a:ext cx="227829" cy="229642"/>
          </a:xfrm>
          <a:prstGeom prst="plus">
            <a:avLst>
              <a:gd name="adj" fmla="val 447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AD240419-E1DC-D83B-D054-3E66CE7B1AB9}"/>
              </a:ext>
            </a:extLst>
          </p:cNvPr>
          <p:cNvSpPr/>
          <p:nvPr/>
        </p:nvSpPr>
        <p:spPr>
          <a:xfrm rot="2676908">
            <a:off x="6968597" y="4048214"/>
            <a:ext cx="227829" cy="229642"/>
          </a:xfrm>
          <a:prstGeom prst="plus">
            <a:avLst>
              <a:gd name="adj" fmla="val 447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oogle Shape;107;p15">
            <a:extLst>
              <a:ext uri="{FF2B5EF4-FFF2-40B4-BE49-F238E27FC236}">
                <a16:creationId xmlns:a16="http://schemas.microsoft.com/office/drawing/2014/main" id="{4B93364D-360A-34FF-7CA5-0602EAA41F05}"/>
              </a:ext>
            </a:extLst>
          </p:cNvPr>
          <p:cNvCxnSpPr>
            <a:cxnSpLocks/>
          </p:cNvCxnSpPr>
          <p:nvPr/>
        </p:nvCxnSpPr>
        <p:spPr>
          <a:xfrm>
            <a:off x="5590761" y="2425148"/>
            <a:ext cx="1392425" cy="157614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" name="Google Shape;107;p15">
            <a:extLst>
              <a:ext uri="{FF2B5EF4-FFF2-40B4-BE49-F238E27FC236}">
                <a16:creationId xmlns:a16="http://schemas.microsoft.com/office/drawing/2014/main" id="{7D46C510-B245-F99D-3EF6-44106C9DE7D6}"/>
              </a:ext>
            </a:extLst>
          </p:cNvPr>
          <p:cNvCxnSpPr>
            <a:cxnSpLocks/>
          </p:cNvCxnSpPr>
          <p:nvPr/>
        </p:nvCxnSpPr>
        <p:spPr>
          <a:xfrm>
            <a:off x="5491370" y="3632752"/>
            <a:ext cx="1491816" cy="127670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" name="Google Shape;107;p15">
            <a:extLst>
              <a:ext uri="{FF2B5EF4-FFF2-40B4-BE49-F238E27FC236}">
                <a16:creationId xmlns:a16="http://schemas.microsoft.com/office/drawing/2014/main" id="{1BF2BA03-37C5-6CF9-CDE1-8F6F564F69F3}"/>
              </a:ext>
            </a:extLst>
          </p:cNvPr>
          <p:cNvCxnSpPr>
            <a:cxnSpLocks/>
          </p:cNvCxnSpPr>
          <p:nvPr/>
        </p:nvCxnSpPr>
        <p:spPr>
          <a:xfrm>
            <a:off x="5491370" y="5232952"/>
            <a:ext cx="1440525" cy="704503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9769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1E40-3C46-22BD-79C1-6E31E3B8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Type qualifiers – const and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EA7CF-B1A1-EFFC-32A1-4DB3577C6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pointer to a non-const type can be implicitly converted to a pointer to const-qualified version of the same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pointer to const-qualified type can be converted to a pointer to non-const type via explicit type casting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F72BC8-0A9D-8303-8DE4-DCC5F3A54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2786746"/>
            <a:ext cx="8972550" cy="809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07CBDA-7001-FF5E-58F8-80F26BBD2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11993"/>
            <a:ext cx="10525125" cy="79057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936E77-3005-2720-F9BB-FD4B2A5ADA41}"/>
              </a:ext>
            </a:extLst>
          </p:cNvPr>
          <p:cNvSpPr/>
          <p:nvPr/>
        </p:nvSpPr>
        <p:spPr>
          <a:xfrm>
            <a:off x="899244" y="4849856"/>
            <a:ext cx="2298630" cy="31322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D08883-B432-2915-E2FC-24DB9B5B67AD}"/>
              </a:ext>
            </a:extLst>
          </p:cNvPr>
          <p:cNvSpPr/>
          <p:nvPr/>
        </p:nvSpPr>
        <p:spPr>
          <a:xfrm>
            <a:off x="899244" y="5200939"/>
            <a:ext cx="2920018" cy="313220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A08BEC-C767-9E8E-9F92-67BE1E662E64}"/>
              </a:ext>
            </a:extLst>
          </p:cNvPr>
          <p:cNvSpPr/>
          <p:nvPr/>
        </p:nvSpPr>
        <p:spPr>
          <a:xfrm>
            <a:off x="899244" y="5708685"/>
            <a:ext cx="10454556" cy="87405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problematic: if you cast  (int const *) to (int *), then change the associated pointed object’s value via this new pointer without the const qualifier, then you are attempting to change a value that’s const-qualified -&gt; </a:t>
            </a:r>
            <a:r>
              <a:rPr lang="en-US" b="1" dirty="0">
                <a:solidFill>
                  <a:srgbClr val="FF0000"/>
                </a:solidFill>
              </a:rPr>
              <a:t>undefined behavior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2D62C93B-F9D6-1B9C-CB07-C920F4264886}"/>
              </a:ext>
            </a:extLst>
          </p:cNvPr>
          <p:cNvCxnSpPr>
            <a:stCxn id="11" idx="1"/>
            <a:endCxn id="12" idx="1"/>
          </p:cNvCxnSpPr>
          <p:nvPr/>
        </p:nvCxnSpPr>
        <p:spPr>
          <a:xfrm rot="10800000" flipV="1">
            <a:off x="899244" y="5357548"/>
            <a:ext cx="12700" cy="78816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5F87B3-421D-B054-FF39-615421F00928}"/>
              </a:ext>
            </a:extLst>
          </p:cNvPr>
          <p:cNvSpPr txBox="1"/>
          <p:nvPr/>
        </p:nvSpPr>
        <p:spPr>
          <a:xfrm>
            <a:off x="8315483" y="198954"/>
            <a:ext cx="3314068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Imposing const-qualifier can be done via implicit conversion</a:t>
            </a:r>
          </a:p>
          <a:p>
            <a:endParaRPr lang="en-US" dirty="0"/>
          </a:p>
          <a:p>
            <a:r>
              <a:rPr lang="en-US" dirty="0"/>
              <a:t>Discarding const-qualifier has to be done via explicit type casting</a:t>
            </a:r>
          </a:p>
        </p:txBody>
      </p:sp>
    </p:spTree>
    <p:extLst>
      <p:ext uri="{BB962C8B-B14F-4D97-AF65-F5344CB8AC3E}">
        <p14:creationId xmlns:p14="http://schemas.microsoft.com/office/powerpoint/2010/main" val="30326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C307-980A-C8A3-A862-45506D53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qualifiers – const and pointer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415FF-9579-E2B6-CF88-3ABECACD4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186" y="1747431"/>
            <a:ext cx="4302796" cy="4745444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B0613C-58B3-9A48-A53E-6B3AAE1B8DD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284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constant pointer to variable</a:t>
            </a:r>
          </a:p>
          <a:p>
            <a:pPr lvl="1"/>
            <a:r>
              <a:rPr lang="en-US"/>
              <a:t>Variable address stored in pointer can’t be changed (read-only)</a:t>
            </a:r>
          </a:p>
          <a:p>
            <a:pPr marL="114300" indent="0">
              <a:buFont typeface="Arial" panose="020B0604020202020204" pitchFamily="34" charset="0"/>
              <a:buNone/>
            </a:pPr>
            <a:endParaRPr lang="en-US"/>
          </a:p>
          <a:p>
            <a:r>
              <a:rPr lang="en-US"/>
              <a:t>Pointer to constant</a:t>
            </a:r>
          </a:p>
          <a:p>
            <a:pPr lvl="1"/>
            <a:r>
              <a:rPr lang="en-US"/>
              <a:t>Value stored in variable can’t be changed </a:t>
            </a:r>
            <a:r>
              <a:rPr lang="en-US" b="1">
                <a:solidFill>
                  <a:srgbClr val="FF0000"/>
                </a:solidFill>
              </a:rPr>
              <a:t>through the pointer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(read-only)</a:t>
            </a:r>
          </a:p>
          <a:p>
            <a:pPr lvl="1"/>
            <a:r>
              <a:rPr lang="en-US"/>
              <a:t>The variable being pointed by the pointer is treated as a constant from the pointer’s perspective</a:t>
            </a:r>
          </a:p>
          <a:p>
            <a:pPr marL="114300" indent="0">
              <a:buFont typeface="Arial" panose="020B0604020202020204" pitchFamily="34" charset="0"/>
              <a:buNone/>
            </a:pPr>
            <a:endParaRPr lang="en-US"/>
          </a:p>
          <a:p>
            <a:r>
              <a:rPr lang="en-US"/>
              <a:t>Constant pointer to constant</a:t>
            </a:r>
          </a:p>
          <a:p>
            <a:pPr lvl="1"/>
            <a:r>
              <a:rPr lang="en-US"/>
              <a:t>Value stored in variable can’t be changed </a:t>
            </a:r>
            <a:r>
              <a:rPr lang="en-US" b="1">
                <a:solidFill>
                  <a:srgbClr val="FF0000"/>
                </a:solidFill>
              </a:rPr>
              <a:t>through the pointer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(read-only)</a:t>
            </a:r>
          </a:p>
          <a:p>
            <a:pPr lvl="1"/>
            <a:r>
              <a:rPr lang="en-US"/>
              <a:t>Variable address stored in pointer can’t be changed (read-only)</a:t>
            </a:r>
            <a:endParaRPr lang="en-US" dirty="0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47F5269A-0CB8-B7CC-FD5D-10F9B79B58A4}"/>
              </a:ext>
            </a:extLst>
          </p:cNvPr>
          <p:cNvSpPr/>
          <p:nvPr/>
        </p:nvSpPr>
        <p:spPr>
          <a:xfrm rot="2676908">
            <a:off x="6974255" y="5726746"/>
            <a:ext cx="227829" cy="229642"/>
          </a:xfrm>
          <a:prstGeom prst="plus">
            <a:avLst>
              <a:gd name="adj" fmla="val 447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9C80C05-44CC-31FB-419F-01AFA7CF0B7B}"/>
              </a:ext>
            </a:extLst>
          </p:cNvPr>
          <p:cNvSpPr/>
          <p:nvPr/>
        </p:nvSpPr>
        <p:spPr>
          <a:xfrm rot="2676908">
            <a:off x="6979713" y="5984376"/>
            <a:ext cx="227829" cy="229642"/>
          </a:xfrm>
          <a:prstGeom prst="plus">
            <a:avLst>
              <a:gd name="adj" fmla="val 447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FE409631-D711-6431-9021-B7A69805EA56}"/>
              </a:ext>
            </a:extLst>
          </p:cNvPr>
          <p:cNvSpPr/>
          <p:nvPr/>
        </p:nvSpPr>
        <p:spPr>
          <a:xfrm rot="2676908">
            <a:off x="6972457" y="4769163"/>
            <a:ext cx="227829" cy="229642"/>
          </a:xfrm>
          <a:prstGeom prst="plus">
            <a:avLst>
              <a:gd name="adj" fmla="val 447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AD240419-E1DC-D83B-D054-3E66CE7B1AB9}"/>
              </a:ext>
            </a:extLst>
          </p:cNvPr>
          <p:cNvSpPr/>
          <p:nvPr/>
        </p:nvSpPr>
        <p:spPr>
          <a:xfrm rot="2676908">
            <a:off x="6968597" y="4048214"/>
            <a:ext cx="227829" cy="229642"/>
          </a:xfrm>
          <a:prstGeom prst="plus">
            <a:avLst>
              <a:gd name="adj" fmla="val 447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oogle Shape;107;p15">
            <a:extLst>
              <a:ext uri="{FF2B5EF4-FFF2-40B4-BE49-F238E27FC236}">
                <a16:creationId xmlns:a16="http://schemas.microsoft.com/office/drawing/2014/main" id="{4B93364D-360A-34FF-7CA5-0602EAA41F05}"/>
              </a:ext>
            </a:extLst>
          </p:cNvPr>
          <p:cNvCxnSpPr>
            <a:cxnSpLocks/>
          </p:cNvCxnSpPr>
          <p:nvPr/>
        </p:nvCxnSpPr>
        <p:spPr>
          <a:xfrm>
            <a:off x="5590761" y="2425148"/>
            <a:ext cx="1392425" cy="157614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" name="Google Shape;107;p15">
            <a:extLst>
              <a:ext uri="{FF2B5EF4-FFF2-40B4-BE49-F238E27FC236}">
                <a16:creationId xmlns:a16="http://schemas.microsoft.com/office/drawing/2014/main" id="{7D46C510-B245-F99D-3EF6-44106C9DE7D6}"/>
              </a:ext>
            </a:extLst>
          </p:cNvPr>
          <p:cNvCxnSpPr>
            <a:cxnSpLocks/>
          </p:cNvCxnSpPr>
          <p:nvPr/>
        </p:nvCxnSpPr>
        <p:spPr>
          <a:xfrm>
            <a:off x="5491370" y="3632752"/>
            <a:ext cx="1491816" cy="127670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" name="Google Shape;107;p15">
            <a:extLst>
              <a:ext uri="{FF2B5EF4-FFF2-40B4-BE49-F238E27FC236}">
                <a16:creationId xmlns:a16="http://schemas.microsoft.com/office/drawing/2014/main" id="{1BF2BA03-37C5-6CF9-CDE1-8F6F564F69F3}"/>
              </a:ext>
            </a:extLst>
          </p:cNvPr>
          <p:cNvCxnSpPr>
            <a:cxnSpLocks/>
          </p:cNvCxnSpPr>
          <p:nvPr/>
        </p:nvCxnSpPr>
        <p:spPr>
          <a:xfrm>
            <a:off x="5491370" y="5232952"/>
            <a:ext cx="1440525" cy="704503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AE1B9A2-C74F-1FB9-7E27-AB6619516953}"/>
              </a:ext>
            </a:extLst>
          </p:cNvPr>
          <p:cNvSpPr/>
          <p:nvPr/>
        </p:nvSpPr>
        <p:spPr>
          <a:xfrm>
            <a:off x="6983186" y="3273654"/>
            <a:ext cx="4302796" cy="222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&amp;x -&gt; (int *), implicitly covert to (int * const)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17DACB-8020-2158-6D5E-F3B1E83F45AD}"/>
              </a:ext>
            </a:extLst>
          </p:cNvPr>
          <p:cNvSpPr/>
          <p:nvPr/>
        </p:nvSpPr>
        <p:spPr>
          <a:xfrm>
            <a:off x="6983186" y="4276797"/>
            <a:ext cx="4302796" cy="222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&amp;x -&gt; (int *), implicitly covert to (int const *)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D8A973-CED3-006A-9360-F1B21D724CC8}"/>
              </a:ext>
            </a:extLst>
          </p:cNvPr>
          <p:cNvSpPr/>
          <p:nvPr/>
        </p:nvSpPr>
        <p:spPr>
          <a:xfrm>
            <a:off x="7001280" y="5283583"/>
            <a:ext cx="4302796" cy="222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&amp;x -&gt; (int *), implicitly covert to (int const * const)</a:t>
            </a:r>
          </a:p>
        </p:txBody>
      </p:sp>
    </p:spTree>
    <p:extLst>
      <p:ext uri="{BB962C8B-B14F-4D97-AF65-F5344CB8AC3E}">
        <p14:creationId xmlns:p14="http://schemas.microsoft.com/office/powerpoint/2010/main" val="356320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8D39-5ECD-1944-E7FB-9D7BBDA6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qualifiers – const and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2921B-8BA1-5828-1F0F-4B711D7F3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Pointer to constant, two equivalent ways of declaration: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const</a:t>
            </a:r>
            <a:r>
              <a:rPr lang="en-US" sz="2000" dirty="0"/>
              <a:t> * </a:t>
            </a:r>
            <a:r>
              <a:rPr lang="en-US" sz="2000" dirty="0" err="1"/>
              <a:t>ptr</a:t>
            </a:r>
            <a:r>
              <a:rPr lang="en-US" sz="2000" dirty="0"/>
              <a:t> (const applies to whatever is on the left of it, i.e., </a:t>
            </a:r>
            <a:r>
              <a:rPr lang="en-US" sz="2000" dirty="0">
                <a:solidFill>
                  <a:srgbClr val="00B050"/>
                </a:solidFill>
              </a:rPr>
              <a:t>int</a:t>
            </a:r>
            <a:r>
              <a:rPr lang="en-US" sz="2000" dirty="0"/>
              <a:t>)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const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int</a:t>
            </a:r>
            <a:r>
              <a:rPr lang="en-US" sz="2000" dirty="0"/>
              <a:t> * </a:t>
            </a:r>
            <a:r>
              <a:rPr lang="en-US" sz="2000" dirty="0" err="1"/>
              <a:t>ptr</a:t>
            </a:r>
            <a:r>
              <a:rPr lang="en-US" sz="2000" dirty="0"/>
              <a:t> (like char * </a:t>
            </a:r>
            <a:r>
              <a:rPr lang="en-US" sz="2000" dirty="0" err="1"/>
              <a:t>ptr</a:t>
            </a:r>
            <a:r>
              <a:rPr lang="en-US" sz="2000" dirty="0"/>
              <a:t> is pointing “char”, const int * </a:t>
            </a:r>
            <a:r>
              <a:rPr lang="en-US" sz="2000" dirty="0" err="1"/>
              <a:t>ptr</a:t>
            </a:r>
            <a:r>
              <a:rPr lang="en-US" sz="2000" dirty="0"/>
              <a:t> is pointing to “const int”)</a:t>
            </a:r>
          </a:p>
          <a:p>
            <a:endParaRPr lang="en-US" sz="2400" dirty="0"/>
          </a:p>
          <a:p>
            <a:r>
              <a:rPr lang="en-US" sz="2400" dirty="0"/>
              <a:t>Pointer to constant is often used to protect input variables from being corrupted by a function</a:t>
            </a:r>
          </a:p>
          <a:p>
            <a:pPr lvl="1"/>
            <a:r>
              <a:rPr lang="en-US" sz="2000" dirty="0"/>
              <a:t>char * </a:t>
            </a:r>
            <a:r>
              <a:rPr lang="en-US" sz="2000" dirty="0" err="1"/>
              <a:t>strcpy</a:t>
            </a:r>
            <a:r>
              <a:rPr lang="en-US" sz="2000" dirty="0"/>
              <a:t>(char * </a:t>
            </a:r>
            <a:r>
              <a:rPr lang="en-US" sz="2000" dirty="0" err="1"/>
              <a:t>dest</a:t>
            </a:r>
            <a:r>
              <a:rPr lang="en-US" sz="2000" dirty="0"/>
              <a:t>, const char * </a:t>
            </a:r>
            <a:r>
              <a:rPr lang="en-US" sz="2000" dirty="0" err="1"/>
              <a:t>src</a:t>
            </a:r>
            <a:r>
              <a:rPr lang="en-US" sz="2000" dirty="0"/>
              <a:t>); // protect the source string</a:t>
            </a:r>
          </a:p>
          <a:p>
            <a:pPr lvl="1"/>
            <a:r>
              <a:rPr lang="en-US" sz="2000" dirty="0"/>
              <a:t>FILE * </a:t>
            </a:r>
            <a:r>
              <a:rPr lang="en-US" sz="2000" dirty="0" err="1"/>
              <a:t>fopen</a:t>
            </a:r>
            <a:r>
              <a:rPr lang="en-US" sz="2000" dirty="0"/>
              <a:t>(const char * filename, const char * mode); // protect filename and mode</a:t>
            </a:r>
          </a:p>
          <a:p>
            <a:endParaRPr lang="en-US" sz="2400" dirty="0"/>
          </a:p>
          <a:p>
            <a:r>
              <a:rPr lang="en-US" sz="2400" dirty="0"/>
              <a:t>The aforementioned “protect” is from a programming point of view:</a:t>
            </a:r>
          </a:p>
          <a:p>
            <a:pPr lvl="1"/>
            <a:r>
              <a:rPr lang="en-US" sz="2000" dirty="0"/>
              <a:t>It reminds the programmer not to change the associated const-qualified values via pointer</a:t>
            </a:r>
          </a:p>
          <a:p>
            <a:pPr lvl="1"/>
            <a:r>
              <a:rPr lang="en-US" sz="2000" dirty="0"/>
              <a:t>If the programmer attempts to change the const-qualified objects by mistake, compiler will issue error messages</a:t>
            </a:r>
          </a:p>
          <a:p>
            <a:pPr lvl="1"/>
            <a:r>
              <a:rPr lang="en-US" sz="2000" dirty="0"/>
              <a:t>It’s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from the </a:t>
            </a:r>
            <a:r>
              <a:rPr lang="en-US" sz="2000" dirty="0">
                <a:solidFill>
                  <a:srgbClr val="FF0000"/>
                </a:solidFill>
              </a:rPr>
              <a:t>security point of view</a:t>
            </a:r>
            <a:r>
              <a:rPr lang="en-US" sz="2000" dirty="0"/>
              <a:t>, i.e., you can explicitly cast these const-qualified types back to normal types (e.g., cast “int const *” to “int *”), then attempt to corrupt the pointed object’s value -&gt; undefined behavior, but could be enough if you just want cause damage</a:t>
            </a:r>
          </a:p>
        </p:txBody>
      </p:sp>
    </p:spTree>
    <p:extLst>
      <p:ext uri="{BB962C8B-B14F-4D97-AF65-F5344CB8AC3E}">
        <p14:creationId xmlns:p14="http://schemas.microsoft.com/office/powerpoint/2010/main" val="55106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17277</TotalTime>
  <Words>1548</Words>
  <Application>Microsoft Office PowerPoint</Application>
  <PresentationFormat>Widescreen</PresentationFormat>
  <Paragraphs>141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CSE 2451 Type Qualifiers</vt:lpstr>
      <vt:lpstr>Overview </vt:lpstr>
      <vt:lpstr>Type qualifiers</vt:lpstr>
      <vt:lpstr>Type qualifiers - const</vt:lpstr>
      <vt:lpstr>Type qualifiers – const and pointer</vt:lpstr>
      <vt:lpstr>Type qualifiers – const and pointer</vt:lpstr>
      <vt:lpstr>Type qualifiers – const and pointer</vt:lpstr>
      <vt:lpstr>Type qualifiers – const and pointer</vt:lpstr>
      <vt:lpstr>Type qualifiers – const and pointer</vt:lpstr>
      <vt:lpstr>Type qualifiers – const - example</vt:lpstr>
      <vt:lpstr>Type qualifiers – const - example</vt:lpstr>
      <vt:lpstr>Type qualifiers – const - example</vt:lpstr>
      <vt:lpstr>Type qualifiers – const with structed data type</vt:lpstr>
      <vt:lpstr>Type qualifiers – const with array</vt:lpstr>
      <vt:lpstr>Type qualifiers - volatile</vt:lpstr>
      <vt:lpstr>Type qualifiers - volatile</vt:lpstr>
      <vt:lpstr>Type qualifiers - restrict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Introduction</dc:title>
  <dc:creator>Liang Tong</dc:creator>
  <cp:lastModifiedBy>Zhang, Zichen</cp:lastModifiedBy>
  <cp:revision>2019</cp:revision>
  <dcterms:created xsi:type="dcterms:W3CDTF">2022-08-14T18:29:45Z</dcterms:created>
  <dcterms:modified xsi:type="dcterms:W3CDTF">2023-11-27T04:14:46Z</dcterms:modified>
</cp:coreProperties>
</file>