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791" r:id="rId3"/>
    <p:sldId id="792" r:id="rId4"/>
    <p:sldId id="655" r:id="rId5"/>
    <p:sldId id="795" r:id="rId6"/>
    <p:sldId id="796" r:id="rId7"/>
    <p:sldId id="797" r:id="rId8"/>
    <p:sldId id="782" r:id="rId9"/>
    <p:sldId id="808" r:id="rId10"/>
    <p:sldId id="810" r:id="rId11"/>
    <p:sldId id="553" r:id="rId12"/>
    <p:sldId id="798" r:id="rId13"/>
    <p:sldId id="800" r:id="rId14"/>
    <p:sldId id="811" r:id="rId15"/>
    <p:sldId id="801" r:id="rId16"/>
    <p:sldId id="802" r:id="rId17"/>
    <p:sldId id="651" r:id="rId18"/>
    <p:sldId id="807" r:id="rId19"/>
    <p:sldId id="803" r:id="rId20"/>
    <p:sldId id="804" r:id="rId21"/>
    <p:sldId id="806" r:id="rId22"/>
    <p:sldId id="65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9C1F"/>
    <a:srgbClr val="9C3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47D6-4287-49A1-B3B4-8FDAD990D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9034-1AC9-4410-B693-1F94EE6D1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0E14-ECF1-4663-AB6A-0B13ECD5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5112-0D48-4CCC-BCCD-7FC0C602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7B1C-745F-438B-91DC-CAAA2252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9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C590-A9B5-4069-A81A-3C89787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249C9-F514-47C5-9955-9A47444BC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27FB-121A-474A-B003-C56EDA5E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6BCB-A9FA-4D17-A9D5-15A64012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78BF-7D01-4993-85CF-C4A943DB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5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5B668-77FA-47B8-AE05-0A7616904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6DF6F-D917-456E-B04B-D43FA29B6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DBEB-7D6F-47A1-9D62-B82487B4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6D38-F151-43D5-8560-C8C01EE6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1A78B-C529-4898-9DCB-F957FD51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4B15-2057-499F-B2B8-C4DEF07E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4E2B-FD16-44D6-BBBB-9F709DE4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F7877-15DA-4EA3-9D36-F29C7DA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DCBD-CA49-4101-82A4-53BD8191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4685-F5F2-454D-B772-B635905A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1B66-E1CF-496B-8DB1-7D26E4924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1EDEC-3A3F-4830-BDA5-9AB4622AD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1D0B-4538-469D-80B5-A75B2F1E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DF36-D69C-4E1B-8A54-C1A3FB9B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846E-D4EB-4151-9B0E-B7A0886F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C8F6-E212-442E-BC9B-59FE624F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587E-7A9F-4D2E-8C9C-DC4981A82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795C-FEB3-4F0E-B01A-0FC61CA77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5842-FFF4-44DD-BE4B-B4A9C3E0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8919-0AFB-472E-B1DB-F78D8993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0D115-4A17-43A3-8D0C-38D0FBF2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06EF-3A42-405B-B57B-983219FA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7509E-278A-4A4A-AB38-42A10C06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5BD2-C9D9-4BBF-A5B6-D959FB4B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E2621-6667-4ED4-96F0-21E62BBF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07497-1C25-4A30-B203-4762DAB7B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4DFC9-76BA-498D-9775-D4A812D4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A6E1F-E9AC-40C5-AFB2-99EB37BD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01079-BDE5-4B53-95A6-D1077CA5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2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C67B-1B74-4D7C-8A80-10FD305F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E7DB2-12B2-49BA-A92D-905E8C03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4A898-1F0D-4A7B-98EB-BE520811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03570-D967-4E20-B101-7E73EF1E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18794-AF5E-4BBB-B26F-651F1E8E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60F12-2D4A-4C02-A044-D398C36E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22373-6FDC-41EF-89AC-9A337658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1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4883-E526-4F83-BE6A-4E983FC3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985E-12B7-4CA6-8DF2-8AE9D0AD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2B036-BFCB-4F1E-AE7A-A53514CEC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5289D-83B6-4175-A273-389FB6FF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0772E-2754-483E-AAE5-7BF5F5FD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D5B5-863D-4A22-A972-13FE44E0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3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C32B-78AF-449F-B6F4-CD797142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4B471-7BCF-4AC0-804A-8C627DBF0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4C40D-5FA7-4EB7-9965-7686A180C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DB47C-E01D-49D5-BFDC-8F861C20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A3A25-B216-4A9A-88AA-562000EA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6B1E5-E25B-4500-B1D9-1F9FA337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BD7CF-0F1B-4926-8E25-8FA6491D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D66CE-C8F0-4CA4-9964-7CD7735BC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BBF6-DBD5-4055-B375-8E7D8DDEF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3468F-4FA2-48AA-8FA5-05E2BA79EDE7}" type="datetimeFigureOut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61C7-6B19-43E2-94A4-C7521280E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216E-0AF6-47E7-AF19-46CB69550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E6F04-DC0A-4F1F-AC01-CF3AF455B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569" y="2262684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/>
              <a:t>ECE 3567 Microcontrollers Lab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endParaRPr lang="en-US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DA22A-5183-450D-A9E2-FCA47E49E292}"/>
              </a:ext>
            </a:extLst>
          </p:cNvPr>
          <p:cNvSpPr/>
          <p:nvPr/>
        </p:nvSpPr>
        <p:spPr>
          <a:xfrm>
            <a:off x="2924723" y="44188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/>
              <a:t>Spring 2021</a:t>
            </a:r>
            <a:br>
              <a:rPr lang="en-US" dirty="0"/>
            </a:br>
            <a:r>
              <a:rPr lang="en-US" dirty="0"/>
              <a:t>Dr. Gregg Chapman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88A248D-9F98-4830-B4AE-5F056D2B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975" y="1777833"/>
            <a:ext cx="10234517" cy="516956"/>
          </a:xfrm>
        </p:spPr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00FF"/>
                </a:solidFill>
              </a:rPr>
              <a:t>Laboratory #1 – Blinking LEDs</a:t>
            </a:r>
            <a:br>
              <a:rPr lang="en-US" sz="14400" dirty="0">
                <a:solidFill>
                  <a:srgbClr val="0000FF"/>
                </a:solidFill>
              </a:rPr>
            </a:br>
            <a:br>
              <a:rPr lang="en-US" sz="14400" dirty="0">
                <a:solidFill>
                  <a:srgbClr val="0000FF"/>
                </a:solidFill>
              </a:rPr>
            </a:br>
            <a:r>
              <a:rPr lang="en-US" sz="14400" dirty="0">
                <a:solidFill>
                  <a:srgbClr val="0000FF"/>
                </a:solidFill>
              </a:rPr>
              <a:t>(A Simple Practicum in Code Composer Studio v 9.1.0)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40F56-8DE1-4DF5-8AF2-3D4AE8B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7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668" y="88491"/>
            <a:ext cx="9144000" cy="530268"/>
          </a:xfrm>
        </p:spPr>
        <p:txBody>
          <a:bodyPr>
            <a:noAutofit/>
          </a:bodyPr>
          <a:lstStyle/>
          <a:p>
            <a:br>
              <a:rPr lang="en-US" sz="3600" b="1" dirty="0"/>
            </a:br>
            <a:r>
              <a:rPr lang="en-US" sz="3600" b="1" dirty="0"/>
              <a:t>main.c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2738" y="1180909"/>
            <a:ext cx="329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use this model for main.c.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EBCC3B-0FA4-4719-AC17-A0C8E3D8709A}"/>
              </a:ext>
            </a:extLst>
          </p:cNvPr>
          <p:cNvGrpSpPr/>
          <p:nvPr/>
        </p:nvGrpSpPr>
        <p:grpSpPr>
          <a:xfrm>
            <a:off x="4866319" y="1062318"/>
            <a:ext cx="3901443" cy="4936877"/>
            <a:chOff x="4866319" y="1062318"/>
            <a:chExt cx="3901443" cy="4936877"/>
          </a:xfrm>
        </p:grpSpPr>
        <p:grpSp>
          <p:nvGrpSpPr>
            <p:cNvPr id="5" name="Group 4"/>
            <p:cNvGrpSpPr/>
            <p:nvPr/>
          </p:nvGrpSpPr>
          <p:grpSpPr>
            <a:xfrm>
              <a:off x="4938712" y="1062318"/>
              <a:ext cx="3790950" cy="869576"/>
              <a:chOff x="5065059" y="1062318"/>
              <a:chExt cx="3487270" cy="86957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065059" y="1062318"/>
                <a:ext cx="3487270" cy="869576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5747254" y="1312440"/>
                <a:ext cx="2122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Compiler Directives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900612" y="2239166"/>
              <a:ext cx="3867150" cy="869576"/>
              <a:chOff x="5065059" y="1062318"/>
              <a:chExt cx="3487270" cy="86957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065059" y="1062318"/>
                <a:ext cx="3487270" cy="869576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747253" y="1183812"/>
                <a:ext cx="2122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Variable Declarations</a:t>
                </a:r>
              </a:p>
              <a:p>
                <a:pPr algn="ctr"/>
                <a:r>
                  <a:rPr lang="en-US" dirty="0"/>
                  <a:t>&amp; Function Prototypes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866319" y="5123269"/>
              <a:ext cx="3876743" cy="869576"/>
              <a:chOff x="5065059" y="1062318"/>
              <a:chExt cx="3487270" cy="8695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5065059" y="1062318"/>
                <a:ext cx="3487270" cy="869576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747254" y="1312440"/>
                <a:ext cx="2122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Infinite Process Loop</a:t>
                </a:r>
              </a:p>
            </p:txBody>
          </p:sp>
        </p:grp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834187" y="1931894"/>
              <a:ext cx="0" cy="3072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42F8224-AE78-4EEB-B99F-9CA8EEE0BA05}"/>
                </a:ext>
              </a:extLst>
            </p:cNvPr>
            <p:cNvGrpSpPr/>
            <p:nvPr/>
          </p:nvGrpSpPr>
          <p:grpSpPr>
            <a:xfrm>
              <a:off x="4914900" y="3410741"/>
              <a:ext cx="3838575" cy="869576"/>
              <a:chOff x="5065059" y="1062318"/>
              <a:chExt cx="3487270" cy="86957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0168802-F085-4BD9-B6B7-AF4225972927}"/>
                  </a:ext>
                </a:extLst>
              </p:cNvPr>
              <p:cNvSpPr/>
              <p:nvPr/>
            </p:nvSpPr>
            <p:spPr>
              <a:xfrm>
                <a:off x="5065059" y="1062318"/>
                <a:ext cx="3487270" cy="869576"/>
              </a:xfrm>
              <a:prstGeom prst="rect">
                <a:avLst/>
              </a:prstGeom>
              <a:noFill/>
              <a:ln w="158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47E43E-F9F5-4649-9166-766068895690}"/>
                  </a:ext>
                </a:extLst>
              </p:cNvPr>
              <p:cNvSpPr txBox="1"/>
              <p:nvPr/>
            </p:nvSpPr>
            <p:spPr>
              <a:xfrm>
                <a:off x="5747253" y="1183812"/>
                <a:ext cx="21228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Function Calls to Initialization Routines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D8FBB1-06B0-42A3-989E-75802A9360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9774" y="3106848"/>
              <a:ext cx="0" cy="3072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A0BD0EF-E6F1-4DD7-A147-8206DCDEA179}"/>
                </a:ext>
              </a:extLst>
            </p:cNvPr>
            <p:cNvCxnSpPr>
              <a:cxnSpLocks/>
            </p:cNvCxnSpPr>
            <p:nvPr/>
          </p:nvCxnSpPr>
          <p:spPr>
            <a:xfrm>
              <a:off x="6814523" y="4262139"/>
              <a:ext cx="0" cy="870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D4CDF066-1143-43ED-89FA-724365E89E55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 flipH="1">
              <a:off x="6050023" y="5238178"/>
              <a:ext cx="1509335" cy="12700"/>
            </a:xfrm>
            <a:prstGeom prst="bentConnector5">
              <a:avLst>
                <a:gd name="adj1" fmla="val -15146"/>
                <a:gd name="adj2" fmla="val 21956583"/>
                <a:gd name="adj3" fmla="val 100304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4640559-DD07-44C3-9928-A7AE8B92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544" y="3334260"/>
            <a:ext cx="1581086" cy="14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3572587" y="1045427"/>
            <a:ext cx="7277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6. Create the main function as shown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2F7D3-F124-4505-8851-8B22F877DCB2}"/>
              </a:ext>
            </a:extLst>
          </p:cNvPr>
          <p:cNvSpPr/>
          <p:nvPr/>
        </p:nvSpPr>
        <p:spPr>
          <a:xfrm>
            <a:off x="5050536" y="2272159"/>
            <a:ext cx="220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4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2462803" y="779704"/>
            <a:ext cx="7277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7.  Before the main loop, but inside main(),  you will need to call two TI macros with the following lines of code: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A736A-67AF-4A79-9343-D58E5BCF01CA}"/>
              </a:ext>
            </a:extLst>
          </p:cNvPr>
          <p:cNvSpPr txBox="1"/>
          <p:nvPr/>
        </p:nvSpPr>
        <p:spPr>
          <a:xfrm>
            <a:off x="1929384" y="2862072"/>
            <a:ext cx="8403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WDT_A_hold(__MSP430_BASEADDRESS_WDT_A__);</a:t>
            </a:r>
            <a:r>
              <a:rPr lang="en-US" dirty="0"/>
              <a:t>	</a:t>
            </a:r>
            <a:r>
              <a:rPr lang="en-US" dirty="0">
                <a:solidFill>
                  <a:srgbClr val="069C1F"/>
                </a:solidFill>
              </a:rPr>
              <a:t>// Disable watchdog timer</a:t>
            </a:r>
          </a:p>
          <a:p>
            <a:endParaRPr lang="en-US" dirty="0"/>
          </a:p>
          <a:p>
            <a:r>
              <a:rPr lang="en-US" b="1" dirty="0"/>
              <a:t>PMM_unlockLPM5();</a:t>
            </a:r>
            <a:r>
              <a:rPr lang="en-US" dirty="0"/>
              <a:t>				</a:t>
            </a:r>
            <a:r>
              <a:rPr lang="en-US" dirty="0">
                <a:solidFill>
                  <a:srgbClr val="069C1F"/>
                </a:solidFill>
              </a:rPr>
              <a:t>// Release all pins on MCU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16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2462803" y="779704"/>
            <a:ext cx="7277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  Based on the following schematic, configure the two GPIO pins as outputs using the register and bitwise operators discussed in Lecture #2 and 3. 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9. Before the loop in  main(), turn ON the GREEN LED and turn OFF the RED LED.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97E4F2-A55D-49C2-B20A-2D94CB9B66C7}"/>
              </a:ext>
            </a:extLst>
          </p:cNvPr>
          <p:cNvGrpSpPr/>
          <p:nvPr/>
        </p:nvGrpSpPr>
        <p:grpSpPr>
          <a:xfrm>
            <a:off x="2995843" y="2981739"/>
            <a:ext cx="5495367" cy="2812652"/>
            <a:chOff x="2667121" y="1852654"/>
            <a:chExt cx="5495367" cy="28126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EFD34B0-02D8-4763-8797-BEF807E9F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67"/>
            <a:stretch/>
          </p:blipFill>
          <p:spPr>
            <a:xfrm>
              <a:off x="2911442" y="1852654"/>
              <a:ext cx="5251046" cy="28126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BBDC85-3FA9-4ACC-B775-8BB13A35B616}"/>
                </a:ext>
              </a:extLst>
            </p:cNvPr>
            <p:cNvSpPr txBox="1"/>
            <p:nvPr/>
          </p:nvSpPr>
          <p:spPr>
            <a:xfrm>
              <a:off x="2693058" y="277597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P1.0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9EBD1D-B936-47C8-8FF3-CC268064A337}"/>
                </a:ext>
              </a:extLst>
            </p:cNvPr>
            <p:cNvSpPr txBox="1"/>
            <p:nvPr/>
          </p:nvSpPr>
          <p:spPr>
            <a:xfrm>
              <a:off x="2667121" y="355085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P9.7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7B4CF-28D1-4BEE-A0C9-AEF8CC185483}"/>
                </a:ext>
              </a:extLst>
            </p:cNvPr>
            <p:cNvSpPr txBox="1"/>
            <p:nvPr/>
          </p:nvSpPr>
          <p:spPr>
            <a:xfrm>
              <a:off x="3519236" y="3917937"/>
              <a:ext cx="2166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Jumpers are installed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B4DA394-D72E-4536-A3ED-80606D8FE796}"/>
                </a:ext>
              </a:extLst>
            </p:cNvPr>
            <p:cNvSpPr/>
            <p:nvPr/>
          </p:nvSpPr>
          <p:spPr>
            <a:xfrm rot="5400000">
              <a:off x="6694996" y="2918134"/>
              <a:ext cx="190833" cy="174929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D0A6B54-AE52-4CE3-85FE-5F697424037A}"/>
                </a:ext>
              </a:extLst>
            </p:cNvPr>
            <p:cNvSpPr/>
            <p:nvPr/>
          </p:nvSpPr>
          <p:spPr>
            <a:xfrm rot="5400000">
              <a:off x="6696321" y="3643028"/>
              <a:ext cx="190833" cy="174929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104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684E22-5713-4EF3-98B0-85739057DE1A}"/>
              </a:ext>
            </a:extLst>
          </p:cNvPr>
          <p:cNvSpPr/>
          <p:nvPr/>
        </p:nvSpPr>
        <p:spPr>
          <a:xfrm>
            <a:off x="2413547" y="3082824"/>
            <a:ext cx="7291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Checkpoint #1: </a:t>
            </a:r>
            <a:r>
              <a:rPr lang="en-US" sz="2400" dirty="0">
                <a:solidFill>
                  <a:srgbClr val="FF0000"/>
                </a:solidFill>
              </a:rPr>
              <a:t>Demonstrate that the Lab that the </a:t>
            </a:r>
            <a:r>
              <a:rPr lang="en-US" sz="2400" dirty="0">
                <a:solidFill>
                  <a:srgbClr val="069C1F"/>
                </a:solidFill>
              </a:rPr>
              <a:t>GREEN </a:t>
            </a:r>
            <a:r>
              <a:rPr lang="en-US" sz="2400" dirty="0">
                <a:solidFill>
                  <a:srgbClr val="FF0000"/>
                </a:solidFill>
              </a:rPr>
              <a:t>LED is on and the RED LED is off before adding code to alternate the LEDs every 1 second.</a:t>
            </a:r>
          </a:p>
        </p:txBody>
      </p:sp>
    </p:spTree>
    <p:extLst>
      <p:ext uri="{BB962C8B-B14F-4D97-AF65-F5344CB8AC3E}">
        <p14:creationId xmlns:p14="http://schemas.microsoft.com/office/powerpoint/2010/main" val="405906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2478433" y="2045796"/>
            <a:ext cx="72778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11.  Write a delay function capable of delaying up to 1 (or more) seconds.  Call the function:</a:t>
            </a:r>
          </a:p>
          <a:p>
            <a:endParaRPr lang="en-US" sz="2400" dirty="0"/>
          </a:p>
          <a:p>
            <a:r>
              <a:rPr lang="en-US" sz="2400" b="1" dirty="0"/>
              <a:t> delay</a:t>
            </a:r>
            <a:r>
              <a:rPr lang="en-US" sz="2400" dirty="0"/>
              <a:t>(unsigned int x). The argument passed into the function will need to be an  (unsigned long).  Declare the argument variable </a:t>
            </a:r>
            <a:r>
              <a:rPr lang="en-US" sz="2400" b="1" i="1" dirty="0"/>
              <a:t>delay_count </a:t>
            </a:r>
            <a:r>
              <a:rPr lang="en-US" sz="2400" dirty="0"/>
              <a:t>as a local variable in main(); </a:t>
            </a:r>
            <a:r>
              <a:rPr lang="en-US" sz="2400" b="1" i="1" dirty="0"/>
              <a:t> Don’t forget to prototype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08423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1977936" y="2022664"/>
            <a:ext cx="81192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  </a:t>
            </a:r>
            <a:r>
              <a:rPr lang="en-US" sz="2400" i="1" dirty="0"/>
              <a:t>Inside the infinite loop</a:t>
            </a:r>
            <a:r>
              <a:rPr lang="en-US" sz="2400" dirty="0"/>
              <a:t> of main(), call the delay function with the appropriate value of </a:t>
            </a:r>
            <a:r>
              <a:rPr lang="en-US" sz="2400" b="1" i="1" dirty="0"/>
              <a:t>delay_count</a:t>
            </a:r>
            <a:r>
              <a:rPr lang="en-US" sz="2400" dirty="0"/>
              <a:t> for a 1 second delay.</a:t>
            </a:r>
          </a:p>
          <a:p>
            <a:endParaRPr lang="en-US" sz="2400" dirty="0"/>
          </a:p>
          <a:p>
            <a:r>
              <a:rPr lang="en-US" sz="2400" dirty="0"/>
              <a:t>13.  After the one second delay, alternate which of the 2 LEDs is illuminated using the </a:t>
            </a:r>
            <a:r>
              <a:rPr lang="en-US" sz="2400" b="1" dirty="0">
                <a:solidFill>
                  <a:srgbClr val="0000FF"/>
                </a:solidFill>
              </a:rPr>
              <a:t>^=</a:t>
            </a:r>
            <a:r>
              <a:rPr lang="en-US" sz="2400" dirty="0"/>
              <a:t>  operator recommended in Lecture #2. </a:t>
            </a:r>
          </a:p>
        </p:txBody>
      </p:sp>
    </p:spTree>
    <p:extLst>
      <p:ext uri="{BB962C8B-B14F-4D97-AF65-F5344CB8AC3E}">
        <p14:creationId xmlns:p14="http://schemas.microsoft.com/office/powerpoint/2010/main" val="388624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2793850" y="2864535"/>
            <a:ext cx="6639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14.  Compile, Program and Run your Lab #1 project.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5709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1574648" y="2700412"/>
            <a:ext cx="9596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One LED should flash at a time.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069C1F"/>
                </a:solidFill>
              </a:rPr>
              <a:t>GREEN</a:t>
            </a:r>
            <a:r>
              <a:rPr lang="en-US" sz="2400" dirty="0">
                <a:solidFill>
                  <a:srgbClr val="FF0000"/>
                </a:solidFill>
              </a:rPr>
              <a:t> LED should be the default after initialization.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The LEDs should alternate, RED .. </a:t>
            </a:r>
            <a:r>
              <a:rPr lang="en-US" sz="2400" dirty="0">
                <a:solidFill>
                  <a:srgbClr val="069C1F"/>
                </a:solidFill>
              </a:rPr>
              <a:t>GREEN</a:t>
            </a:r>
            <a:r>
              <a:rPr lang="en-US" sz="2400" dirty="0">
                <a:solidFill>
                  <a:srgbClr val="FF0000"/>
                </a:solidFill>
              </a:rPr>
              <a:t> .. RED  at 1 Hz.</a:t>
            </a:r>
          </a:p>
          <a:p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684E22-5713-4EF3-98B0-85739057DE1A}"/>
              </a:ext>
            </a:extLst>
          </p:cNvPr>
          <p:cNvSpPr/>
          <p:nvPr/>
        </p:nvSpPr>
        <p:spPr>
          <a:xfrm>
            <a:off x="1992923" y="1153440"/>
            <a:ext cx="7291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Checkpoint #2: </a:t>
            </a:r>
            <a:r>
              <a:rPr lang="en-US" sz="2400" dirty="0">
                <a:solidFill>
                  <a:srgbClr val="FF0000"/>
                </a:solidFill>
              </a:rPr>
              <a:t>Demonstrate that the Lab #1 project  is operating correctly.</a:t>
            </a:r>
          </a:p>
        </p:txBody>
      </p:sp>
    </p:spTree>
    <p:extLst>
      <p:ext uri="{BB962C8B-B14F-4D97-AF65-F5344CB8AC3E}">
        <p14:creationId xmlns:p14="http://schemas.microsoft.com/office/powerpoint/2010/main" val="197134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877825" y="860436"/>
            <a:ext cx="103797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15"/>
            </a:pPr>
            <a:r>
              <a:rPr lang="en-US" sz="2400" dirty="0"/>
              <a:t>Once your program is working correctly, create a second workspace folder on the </a:t>
            </a:r>
            <a:r>
              <a:rPr lang="en-US" sz="2400" b="1" dirty="0"/>
              <a:t>U:</a:t>
            </a:r>
            <a:r>
              <a:rPr lang="en-US" sz="2400" dirty="0"/>
              <a:t> drive, and copy the entire </a:t>
            </a:r>
            <a:r>
              <a:rPr lang="en-US" sz="2400" b="1" dirty="0"/>
              <a:t>Lab 1</a:t>
            </a:r>
            <a:r>
              <a:rPr lang="en-US" sz="2400" dirty="0"/>
              <a:t> project folder into the new workspace.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 startAt="15"/>
            </a:pPr>
            <a:r>
              <a:rPr lang="en-US" sz="2400" dirty="0"/>
              <a:t>Change the </a:t>
            </a:r>
            <a:r>
              <a:rPr lang="en-US" sz="2400" b="1" dirty="0"/>
              <a:t>Workspace </a:t>
            </a:r>
            <a:r>
              <a:rPr lang="en-US" sz="2400" dirty="0"/>
              <a:t>in Code Composer Studio to the new location for your project.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+mj-lt"/>
              <a:buAutoNum type="arabicPeriod" startAt="15"/>
            </a:pPr>
            <a:r>
              <a:rPr lang="en-US" sz="2400" dirty="0"/>
              <a:t>Recompile your project in the new workspace and run the code.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NOTE:  If this doesn’t work, investigate why not from the Lecture #3 notes.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DB392-4F2B-4496-9188-F2724EF86129}"/>
              </a:ext>
            </a:extLst>
          </p:cNvPr>
          <p:cNvSpPr/>
          <p:nvPr/>
        </p:nvSpPr>
        <p:spPr>
          <a:xfrm>
            <a:off x="4386308" y="-69389"/>
            <a:ext cx="35808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</p:txBody>
      </p:sp>
    </p:spTree>
    <p:extLst>
      <p:ext uri="{BB962C8B-B14F-4D97-AF65-F5344CB8AC3E}">
        <p14:creationId xmlns:p14="http://schemas.microsoft.com/office/powerpoint/2010/main" val="256477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16" y="288683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Laboratory 1 – Blinking LEDs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8E997-2881-4544-A3CB-1C35E768BCDB}"/>
              </a:ext>
            </a:extLst>
          </p:cNvPr>
          <p:cNvSpPr txBox="1"/>
          <p:nvPr/>
        </p:nvSpPr>
        <p:spPr>
          <a:xfrm>
            <a:off x="1033671" y="1542552"/>
            <a:ext cx="107740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Goals:</a:t>
            </a:r>
          </a:p>
          <a:p>
            <a:endParaRPr lang="en-US" sz="3200" dirty="0"/>
          </a:p>
          <a:p>
            <a:r>
              <a:rPr lang="en-US" sz="2400" dirty="0"/>
              <a:t>1) Learn to set-up a new Project in Code Composer Studio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2)  Learn to code, compile and run a project in Code Composer Studio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3) Gain experience with the Bitwise  C operators to control external hardware.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4) Learn how to re-configure your project when the code is moved to a different path.</a:t>
            </a:r>
          </a:p>
        </p:txBody>
      </p:sp>
    </p:spTree>
    <p:extLst>
      <p:ext uri="{BB962C8B-B14F-4D97-AF65-F5344CB8AC3E}">
        <p14:creationId xmlns:p14="http://schemas.microsoft.com/office/powerpoint/2010/main" val="398460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1816925" y="1582812"/>
            <a:ext cx="9596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Checkpoint #3: </a:t>
            </a:r>
            <a:r>
              <a:rPr lang="en-US" sz="2400" dirty="0">
                <a:solidFill>
                  <a:srgbClr val="FF0000"/>
                </a:solidFill>
              </a:rPr>
              <a:t>Demonstrate that the Lab #1 project  operates correctly in the new workspace.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One LED should flash at a time.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The </a:t>
            </a:r>
            <a:r>
              <a:rPr lang="en-US" sz="2400" dirty="0">
                <a:solidFill>
                  <a:srgbClr val="069C1F"/>
                </a:solidFill>
              </a:rPr>
              <a:t>GREEN</a:t>
            </a:r>
            <a:r>
              <a:rPr lang="en-US" sz="2400" dirty="0">
                <a:solidFill>
                  <a:srgbClr val="FF0000"/>
                </a:solidFill>
              </a:rPr>
              <a:t> LED should be the default after initialization.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The LEDs should alternate, RED .. </a:t>
            </a:r>
            <a:r>
              <a:rPr lang="en-US" sz="2400" dirty="0">
                <a:solidFill>
                  <a:srgbClr val="069C1F"/>
                </a:solidFill>
              </a:rPr>
              <a:t>GREEN</a:t>
            </a:r>
            <a:r>
              <a:rPr lang="en-US" sz="2400" dirty="0">
                <a:solidFill>
                  <a:srgbClr val="FF0000"/>
                </a:solidFill>
              </a:rPr>
              <a:t> .. RED  at 1 Hz.</a:t>
            </a:r>
          </a:p>
          <a:p>
            <a:endParaRPr lang="en-US" sz="2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1DE418-1FE0-4E07-9A7E-60F9ED60A642}"/>
              </a:ext>
            </a:extLst>
          </p:cNvPr>
          <p:cNvSpPr txBox="1">
            <a:spLocks/>
          </p:cNvSpPr>
          <p:nvPr/>
        </p:nvSpPr>
        <p:spPr>
          <a:xfrm>
            <a:off x="1709956" y="152400"/>
            <a:ext cx="9144000" cy="5169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</p:txBody>
      </p:sp>
    </p:spTree>
    <p:extLst>
      <p:ext uri="{BB962C8B-B14F-4D97-AF65-F5344CB8AC3E}">
        <p14:creationId xmlns:p14="http://schemas.microsoft.com/office/powerpoint/2010/main" val="182479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REMEMBER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2525326" y="1991089"/>
            <a:ext cx="7277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finished, initial your Checkpoints on the Checkpoint Sheet.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Remember to </a:t>
            </a:r>
            <a:r>
              <a:rPr lang="en-US" sz="2400" dirty="0">
                <a:solidFill>
                  <a:srgbClr val="069C1F"/>
                </a:solidFill>
              </a:rPr>
              <a:t>COMMENT</a:t>
            </a:r>
            <a:r>
              <a:rPr lang="en-US" sz="2400" dirty="0"/>
              <a:t> and submit your CODE in the Assignment section of the Carmen Website.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DON’T FORGET TO TAKE THE LAB #1 QUIZ before MIDNIGHT.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124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D62282-B9FD-43DA-A647-BDB0AF2E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556" y="0"/>
            <a:ext cx="9144000" cy="51695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ECE 3567 – Lab 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45CA5-3B01-49B9-B962-949009332BD0}"/>
              </a:ext>
            </a:extLst>
          </p:cNvPr>
          <p:cNvSpPr txBox="1"/>
          <p:nvPr/>
        </p:nvSpPr>
        <p:spPr>
          <a:xfrm>
            <a:off x="3173046" y="3050379"/>
            <a:ext cx="5674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This is the end of Laboratory #1</a:t>
            </a:r>
          </a:p>
        </p:txBody>
      </p:sp>
    </p:spTree>
    <p:extLst>
      <p:ext uri="{BB962C8B-B14F-4D97-AF65-F5344CB8AC3E}">
        <p14:creationId xmlns:p14="http://schemas.microsoft.com/office/powerpoint/2010/main" val="118250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621" y="73998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Laboratory 1 – Blinking LEDs, Overview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C8E997-2881-4544-A3CB-1C35E768BCDB}"/>
              </a:ext>
            </a:extLst>
          </p:cNvPr>
          <p:cNvSpPr txBox="1"/>
          <p:nvPr/>
        </p:nvSpPr>
        <p:spPr>
          <a:xfrm>
            <a:off x="302150" y="675861"/>
            <a:ext cx="112510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a program that will illuminate the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 LEDs on the MSP430FR6989 Launchpad 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LED is illuminated should alternate at approximately one second intervals.  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this lab, we will not use timers or interrupts.  Write a delay function and call it  in the main loop for the 1 second delay.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Configure the proper output pins using a function called Init_GPIO(), located in a separate file called myGpio.c  the proper output pins to the LEDs using generalized I/O ports 1 and 9 (see schematic).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Once your project is working.  You will be asked to change the location of your code and make the necessary changes to get the code running again.</a:t>
            </a:r>
            <a:br>
              <a:rPr lang="en-US" sz="2400" dirty="0"/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0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916" y="141509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 #1 Project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23361-5280-41D8-8CBD-77F1BB5F3C68}"/>
              </a:ext>
            </a:extLst>
          </p:cNvPr>
          <p:cNvSpPr txBox="1"/>
          <p:nvPr/>
        </p:nvSpPr>
        <p:spPr>
          <a:xfrm>
            <a:off x="1383030" y="2695580"/>
            <a:ext cx="981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workspace folder on you </a:t>
            </a:r>
            <a:r>
              <a:rPr lang="en-US" sz="2400" b="1" dirty="0"/>
              <a:t>U: </a:t>
            </a:r>
            <a:r>
              <a:rPr lang="en-US" sz="2400" dirty="0"/>
              <a:t>drive in the path called  </a:t>
            </a:r>
            <a:r>
              <a:rPr lang="en-US" sz="2400" b="1" dirty="0"/>
              <a:t>ECE3567</a:t>
            </a:r>
          </a:p>
        </p:txBody>
      </p:sp>
    </p:spTree>
    <p:extLst>
      <p:ext uri="{BB962C8B-B14F-4D97-AF65-F5344CB8AC3E}">
        <p14:creationId xmlns:p14="http://schemas.microsoft.com/office/powerpoint/2010/main" val="418456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916" y="141509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 #1 Project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23361-5280-41D8-8CBD-77F1BB5F3C68}"/>
              </a:ext>
            </a:extLst>
          </p:cNvPr>
          <p:cNvSpPr txBox="1"/>
          <p:nvPr/>
        </p:nvSpPr>
        <p:spPr>
          <a:xfrm>
            <a:off x="1125122" y="1523272"/>
            <a:ext cx="9811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sz="2400" dirty="0"/>
              <a:t>2.  Open Code Composer Studio v 9.1.0  by double clicking the ICON located on your lab computer desktop: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5D8ACA3-2DBC-467B-A1B7-943332C6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6" y="3553481"/>
            <a:ext cx="17335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71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916" y="141509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 #1 Project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23361-5280-41D8-8CBD-77F1BB5F3C68}"/>
              </a:ext>
            </a:extLst>
          </p:cNvPr>
          <p:cNvSpPr txBox="1"/>
          <p:nvPr/>
        </p:nvSpPr>
        <p:spPr>
          <a:xfrm>
            <a:off x="1797245" y="374410"/>
            <a:ext cx="98118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ctr"/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2400" dirty="0"/>
              <a:t>3. Select the </a:t>
            </a:r>
            <a:r>
              <a:rPr lang="en-US" sz="2400" b="1" dirty="0"/>
              <a:t>ECE3567</a:t>
            </a:r>
            <a:r>
              <a:rPr lang="en-US" sz="2400" dirty="0"/>
              <a:t> folder on your </a:t>
            </a:r>
            <a:r>
              <a:rPr lang="en-US" sz="2400" b="1" dirty="0"/>
              <a:t>U:</a:t>
            </a:r>
            <a:r>
              <a:rPr lang="en-US" sz="2400" dirty="0"/>
              <a:t> drive as your workspace.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ym typeface="Wingdings" panose="05000000000000000000" pitchFamily="2" charset="2"/>
              </a:rPr>
              <a:t>	File  Switch Workspace</a:t>
            </a:r>
            <a:r>
              <a:rPr lang="en-US" sz="2400" dirty="0">
                <a:sym typeface="Wingdings" panose="05000000000000000000" pitchFamily="2" charset="2"/>
              </a:rPr>
              <a:t>, and navigate to </a:t>
            </a:r>
            <a:r>
              <a:rPr lang="en-US" sz="2400" dirty="0"/>
              <a:t>ECE3567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33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916" y="141509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 #1 Project Set-up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0910EF-3B29-4350-B2D5-5E4B4B4353DC}"/>
              </a:ext>
            </a:extLst>
          </p:cNvPr>
          <p:cNvSpPr txBox="1"/>
          <p:nvPr/>
        </p:nvSpPr>
        <p:spPr>
          <a:xfrm>
            <a:off x="1328615" y="2813538"/>
            <a:ext cx="938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 Follow the steps outlined in Lecture #3 to create the Lab1 project:</a:t>
            </a:r>
          </a:p>
        </p:txBody>
      </p:sp>
    </p:spTree>
    <p:extLst>
      <p:ext uri="{BB962C8B-B14F-4D97-AF65-F5344CB8AC3E}">
        <p14:creationId xmlns:p14="http://schemas.microsoft.com/office/powerpoint/2010/main" val="27634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916" y="141509"/>
            <a:ext cx="9144000" cy="53026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Project Set-up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23361-5280-41D8-8CBD-77F1BB5F3C68}"/>
              </a:ext>
            </a:extLst>
          </p:cNvPr>
          <p:cNvSpPr txBox="1"/>
          <p:nvPr/>
        </p:nvSpPr>
        <p:spPr>
          <a:xfrm>
            <a:off x="2097630" y="699630"/>
            <a:ext cx="824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Don’t forget to select the Empty Project with DriverLib 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554E0-B5F3-4052-8E65-F61EA666B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46" y="1235946"/>
            <a:ext cx="4096565" cy="520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31FAD-1182-4830-9834-4AE9F181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94" y="1512828"/>
            <a:ext cx="4972050" cy="3943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4F17B-6525-4142-8623-600192840AD5}"/>
              </a:ext>
            </a:extLst>
          </p:cNvPr>
          <p:cNvSpPr txBox="1"/>
          <p:nvPr/>
        </p:nvSpPr>
        <p:spPr>
          <a:xfrm>
            <a:off x="6712299" y="5697415"/>
            <a:ext cx="468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Forget to select this template.</a:t>
            </a:r>
          </a:p>
        </p:txBody>
      </p:sp>
    </p:spTree>
    <p:extLst>
      <p:ext uri="{BB962C8B-B14F-4D97-AF65-F5344CB8AC3E}">
        <p14:creationId xmlns:p14="http://schemas.microsoft.com/office/powerpoint/2010/main" val="27210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916" y="141509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Lab #1 Project Set-up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5A9AD-7322-47F9-B5EF-C5F13DFD3D4A}"/>
              </a:ext>
            </a:extLst>
          </p:cNvPr>
          <p:cNvSpPr/>
          <p:nvPr/>
        </p:nvSpPr>
        <p:spPr>
          <a:xfrm>
            <a:off x="687754" y="173736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/>
              <a:t>Select</a:t>
            </a:r>
            <a:r>
              <a:rPr lang="en-US" sz="2400" b="1" dirty="0"/>
              <a:t> File </a:t>
            </a:r>
            <a:r>
              <a:rPr lang="en-US" sz="2400" b="1" dirty="0">
                <a:sym typeface="Wingdings" panose="05000000000000000000" pitchFamily="2" charset="2"/>
              </a:rPr>
              <a:t> </a:t>
            </a:r>
            <a:r>
              <a:rPr lang="en-US" sz="2400" b="1" dirty="0"/>
              <a:t> New </a:t>
            </a:r>
            <a:r>
              <a:rPr lang="en-US" sz="2400" b="1" dirty="0">
                <a:sym typeface="Wingdings" panose="05000000000000000000" pitchFamily="2" charset="2"/>
              </a:rPr>
              <a:t> Source File</a:t>
            </a:r>
          </a:p>
          <a:p>
            <a:pPr marL="342900" indent="-342900">
              <a:buFont typeface="+mj-lt"/>
              <a:buAutoNum type="arabicPeriod" startAt="5"/>
            </a:pPr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Download the ECE 3567  file header from the course website (under Useful Info), copy it to the source file, and save the source file as main.c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C2DA1-C0FA-4E90-8F96-53113A2C9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62" y="1005840"/>
            <a:ext cx="4652801" cy="554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6717</TotalTime>
  <Words>1035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ECE 3567 Microcontrollers Lab   </vt:lpstr>
      <vt:lpstr>Laboratory 1 – Blinking LEDs</vt:lpstr>
      <vt:lpstr>Laboratory 1 – Blinking LEDs, Overview</vt:lpstr>
      <vt:lpstr>Lab #1 Project Set-up</vt:lpstr>
      <vt:lpstr>Lab #1 Project Set-up</vt:lpstr>
      <vt:lpstr>Lab #1 Project Set-up</vt:lpstr>
      <vt:lpstr>Lab #1 Project Set-up</vt:lpstr>
      <vt:lpstr>Project Set-up</vt:lpstr>
      <vt:lpstr>Lab #1 Project Set-up</vt:lpstr>
      <vt:lpstr> main.c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 Chapman</dc:creator>
  <cp:lastModifiedBy>Cantas, Mustafa Ridvan</cp:lastModifiedBy>
  <cp:revision>153</cp:revision>
  <dcterms:created xsi:type="dcterms:W3CDTF">2018-09-21T04:20:52Z</dcterms:created>
  <dcterms:modified xsi:type="dcterms:W3CDTF">2021-01-31T14:21:15Z</dcterms:modified>
</cp:coreProperties>
</file>