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4"/>
    <p:restoredTop sz="82134" autoAdjust="0"/>
  </p:normalViewPr>
  <p:slideViewPr>
    <p:cSldViewPr snapToGrid="0">
      <p:cViewPr varScale="1">
        <p:scale>
          <a:sx n="67" d="100"/>
          <a:sy n="67" d="100"/>
        </p:scale>
        <p:origin x="13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33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43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85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8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Final review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F8C7-0DDE-0B88-1812-E163118D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8 - dynamic memory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56A1F-47AE-81E8-1036-4AB91A5E1F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sizeof operator is a compile time operator</a:t>
            </a:r>
          </a:p>
          <a:p>
            <a:r>
              <a:rPr lang="en-US" dirty="0"/>
              <a:t>sizeof on types vs on objects</a:t>
            </a:r>
          </a:p>
          <a:p>
            <a:r>
              <a:rPr lang="en-US" dirty="0"/>
              <a:t>C program’s address space</a:t>
            </a:r>
          </a:p>
          <a:p>
            <a:pPr lvl="1"/>
            <a:r>
              <a:rPr lang="en-US" dirty="0"/>
              <a:t>Address stored in pointer is not necessarily real physical memory address – depends on the platform</a:t>
            </a:r>
          </a:p>
          <a:p>
            <a:r>
              <a:rPr lang="en-US" dirty="0"/>
              <a:t>Dynamic memory allocation</a:t>
            </a:r>
          </a:p>
          <a:p>
            <a:pPr lvl="1"/>
            <a:r>
              <a:rPr lang="en-US" dirty="0"/>
              <a:t>Assign memory block in heap segment</a:t>
            </a:r>
          </a:p>
          <a:p>
            <a:r>
              <a:rPr lang="en-US" dirty="0" err="1"/>
              <a:t>stdlib.h</a:t>
            </a:r>
            <a:endParaRPr lang="en-US" dirty="0"/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malloc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calloc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realloc</a:t>
            </a:r>
          </a:p>
          <a:p>
            <a:pPr marL="685800" lvl="2">
              <a:spcBef>
                <a:spcPts val="1000"/>
              </a:spcBef>
            </a:pPr>
            <a:r>
              <a:rPr lang="en-US" sz="2400" dirty="0"/>
              <a:t>free()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59A48-624A-FCE7-65BD-8B55C6C29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600" dirty="0"/>
              <a:t>When malloc/calloc/realloc fails at runtime, they return NULL</a:t>
            </a:r>
          </a:p>
          <a:p>
            <a:r>
              <a:rPr lang="en-US" sz="2600" dirty="0"/>
              <a:t>Pair function call of malloc/calloc with call of free to avoid memory leak</a:t>
            </a:r>
          </a:p>
          <a:p>
            <a:r>
              <a:rPr lang="en-US" sz="2600" dirty="0"/>
              <a:t>Different ways to store multi-dimensional array data</a:t>
            </a:r>
          </a:p>
          <a:p>
            <a:pPr marL="685800" lvl="2">
              <a:spcBef>
                <a:spcPts val="1000"/>
              </a:spcBef>
            </a:pPr>
            <a:r>
              <a:rPr lang="en-US" sz="2300" dirty="0"/>
              <a:t>Stored as 2d array in C</a:t>
            </a:r>
          </a:p>
          <a:p>
            <a:pPr marL="685800" lvl="2">
              <a:spcBef>
                <a:spcPts val="1000"/>
              </a:spcBef>
            </a:pPr>
            <a:r>
              <a:rPr lang="en-US" sz="2300" dirty="0"/>
              <a:t>Stored as 1d array of pointers, each pointer points to a 1d array</a:t>
            </a:r>
          </a:p>
          <a:p>
            <a:r>
              <a:rPr lang="en-US" sz="2600" dirty="0"/>
              <a:t>Use valgrind memcheck</a:t>
            </a:r>
          </a:p>
          <a:p>
            <a:pPr lvl="1"/>
            <a:r>
              <a:rPr lang="en-US" sz="2300" dirty="0"/>
              <a:t>Include –g flag when compiling</a:t>
            </a:r>
          </a:p>
          <a:p>
            <a:pPr lvl="1"/>
            <a:r>
              <a:rPr lang="en-US" sz="2300" dirty="0"/>
              <a:t>Valgrind only reports memory error that occurred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086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1965-1F6B-C90E-1B17-9AC4538C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Week 9 – string manipulation &amp; structured data types + </a:t>
            </a:r>
            <a:r>
              <a:rPr lang="en-US" sz="3200" dirty="0" err="1"/>
              <a:t>enum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24B4-1D5F-AED3-38DC-839D465426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C-style string vs character array</a:t>
            </a:r>
          </a:p>
          <a:p>
            <a:r>
              <a:rPr lang="en-US" dirty="0"/>
              <a:t>Different encoding methods</a:t>
            </a:r>
          </a:p>
          <a:p>
            <a:pPr lvl="1"/>
            <a:r>
              <a:rPr lang="en-US" dirty="0"/>
              <a:t>ASCII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Unicode</a:t>
            </a:r>
          </a:p>
          <a:p>
            <a:r>
              <a:rPr lang="en-US" dirty="0" err="1"/>
              <a:t>string.h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strlen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strncpy</a:t>
            </a:r>
            <a:r>
              <a:rPr lang="en-US" dirty="0"/>
              <a:t>, </a:t>
            </a:r>
            <a:r>
              <a:rPr lang="en-US" dirty="0" err="1"/>
              <a:t>strcmp</a:t>
            </a:r>
            <a:endParaRPr lang="en-US" dirty="0"/>
          </a:p>
          <a:p>
            <a:pPr lvl="1"/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memmove</a:t>
            </a:r>
            <a:r>
              <a:rPr lang="en-US" dirty="0"/>
              <a:t>, </a:t>
            </a:r>
            <a:r>
              <a:rPr lang="en-US" dirty="0" err="1"/>
              <a:t>memcmp</a:t>
            </a:r>
            <a:r>
              <a:rPr lang="en-US" dirty="0"/>
              <a:t>, </a:t>
            </a:r>
            <a:r>
              <a:rPr lang="en-US" dirty="0" err="1"/>
              <a:t>memset</a:t>
            </a:r>
            <a:endParaRPr lang="en-US" dirty="0"/>
          </a:p>
          <a:p>
            <a:r>
              <a:rPr lang="en-US" dirty="0"/>
              <a:t>stdlib.h</a:t>
            </a:r>
          </a:p>
          <a:p>
            <a:pPr lvl="1"/>
            <a:r>
              <a:rPr lang="en-US" dirty="0" err="1"/>
              <a:t>Atof</a:t>
            </a:r>
            <a:r>
              <a:rPr lang="en-US" dirty="0"/>
              <a:t>, </a:t>
            </a:r>
            <a:r>
              <a:rPr lang="en-US" dirty="0" err="1"/>
              <a:t>atoi</a:t>
            </a:r>
            <a:r>
              <a:rPr lang="en-US" dirty="0"/>
              <a:t>, atoll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1AA0-7DC1-5928-3575-1674BEA1F8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</a:t>
            </a:r>
          </a:p>
          <a:p>
            <a:pPr lvl="1"/>
            <a:r>
              <a:rPr lang="en-US" dirty="0"/>
              <a:t>Optional tag name</a:t>
            </a:r>
          </a:p>
          <a:p>
            <a:pPr lvl="1"/>
            <a:r>
              <a:rPr lang="en-US" dirty="0"/>
              <a:t>Declaration/redeclaration</a:t>
            </a:r>
          </a:p>
          <a:p>
            <a:pPr lvl="1"/>
            <a:r>
              <a:rPr lang="en-US" dirty="0"/>
              <a:t>Members</a:t>
            </a:r>
          </a:p>
          <a:p>
            <a:pPr lvl="1"/>
            <a:r>
              <a:rPr lang="en-US" dirty="0"/>
              <a:t>Simple assignment 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Storage layout</a:t>
            </a:r>
          </a:p>
          <a:p>
            <a:r>
              <a:rPr lang="en-US" dirty="0"/>
              <a:t>Union</a:t>
            </a:r>
          </a:p>
          <a:p>
            <a:pPr lvl="1"/>
            <a:r>
              <a:rPr lang="en-US" dirty="0"/>
              <a:t>Similar to struct</a:t>
            </a:r>
          </a:p>
          <a:p>
            <a:pPr lvl="1"/>
            <a:r>
              <a:rPr lang="en-US" dirty="0"/>
              <a:t>All members share the same storage space</a:t>
            </a:r>
          </a:p>
          <a:p>
            <a:r>
              <a:rPr lang="en-US" dirty="0"/>
              <a:t>Enum</a:t>
            </a:r>
          </a:p>
          <a:p>
            <a:pPr lvl="1"/>
            <a:r>
              <a:rPr lang="en-US" dirty="0"/>
              <a:t>Assign values to enumerators</a:t>
            </a:r>
          </a:p>
          <a:p>
            <a:pPr lvl="1"/>
            <a:r>
              <a:rPr lang="en-US" dirty="0"/>
              <a:t>Switch statement use case</a:t>
            </a:r>
          </a:p>
        </p:txBody>
      </p:sp>
    </p:spTree>
    <p:extLst>
      <p:ext uri="{BB962C8B-B14F-4D97-AF65-F5344CB8AC3E}">
        <p14:creationId xmlns:p14="http://schemas.microsoft.com/office/powerpoint/2010/main" val="7741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7B82-11E3-794F-9468-7D3379D7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10 – linked-list &amp;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DF2D5-DB7A-25C3-7763-47101070F4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  <a:p>
            <a:r>
              <a:rPr lang="en-US" dirty="0"/>
              <a:t>Create node function</a:t>
            </a:r>
          </a:p>
          <a:p>
            <a:r>
              <a:rPr lang="en-US" dirty="0"/>
              <a:t>Push or append node to linked list</a:t>
            </a:r>
          </a:p>
          <a:p>
            <a:r>
              <a:rPr lang="en-US" dirty="0"/>
              <a:t>Traverse a linked list</a:t>
            </a:r>
          </a:p>
          <a:p>
            <a:r>
              <a:rPr lang="en-US" dirty="0"/>
              <a:t>Remove or insert a node in linked list</a:t>
            </a:r>
          </a:p>
          <a:p>
            <a:r>
              <a:rPr lang="en-US" dirty="0"/>
              <a:t>Delete linked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926E8-ACD5-D8FA-CB9D-64644A6E2B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  <a:p>
            <a:r>
              <a:rPr lang="en-US" dirty="0"/>
              <a:t>Create a tree node function</a:t>
            </a:r>
          </a:p>
          <a:p>
            <a:r>
              <a:rPr lang="en-US" dirty="0"/>
              <a:t>Depth first traversal</a:t>
            </a:r>
          </a:p>
          <a:p>
            <a:pPr lvl="1"/>
            <a:r>
              <a:rPr lang="en-US" dirty="0"/>
              <a:t>Preorder</a:t>
            </a:r>
          </a:p>
          <a:p>
            <a:pPr lvl="1"/>
            <a:r>
              <a:rPr lang="en-US" dirty="0" err="1"/>
              <a:t>Inorder</a:t>
            </a:r>
            <a:endParaRPr lang="en-US" dirty="0"/>
          </a:p>
          <a:p>
            <a:pPr lvl="1"/>
            <a:r>
              <a:rPr lang="en-US" dirty="0" err="1"/>
              <a:t>Postorder</a:t>
            </a:r>
            <a:endParaRPr lang="en-US" dirty="0"/>
          </a:p>
          <a:p>
            <a:r>
              <a:rPr lang="en-US" dirty="0"/>
              <a:t>Delete a binary tree</a:t>
            </a:r>
          </a:p>
          <a:p>
            <a:pPr lvl="1"/>
            <a:r>
              <a:rPr lang="en-US" dirty="0"/>
              <a:t>Delete each node in </a:t>
            </a:r>
            <a:r>
              <a:rPr lang="en-US" dirty="0" err="1"/>
              <a:t>postorder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43203-AB02-442A-9574-6620FC37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11 – file I\O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DE02-DD88-C585-3617-720A1B7577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Streams</a:t>
            </a:r>
          </a:p>
          <a:p>
            <a:pPr lvl="1"/>
            <a:r>
              <a:rPr lang="en-US" dirty="0"/>
              <a:t>stdin</a:t>
            </a:r>
          </a:p>
          <a:p>
            <a:pPr lvl="1"/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stderr</a:t>
            </a:r>
          </a:p>
          <a:p>
            <a:r>
              <a:rPr lang="en-US" dirty="0"/>
              <a:t>FILE handle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and its modes</a:t>
            </a:r>
          </a:p>
          <a:p>
            <a:pPr lvl="1"/>
            <a:r>
              <a:rPr lang="en-US" dirty="0" err="1"/>
              <a:t>fclose</a:t>
            </a:r>
            <a:endParaRPr lang="en-US" dirty="0"/>
          </a:p>
          <a:p>
            <a:r>
              <a:rPr lang="en-US" dirty="0"/>
              <a:t>read with </a:t>
            </a:r>
            <a:r>
              <a:rPr lang="en-US" dirty="0" err="1"/>
              <a:t>fscanf</a:t>
            </a:r>
            <a:r>
              <a:rPr lang="en-US" dirty="0"/>
              <a:t>/</a:t>
            </a:r>
            <a:r>
              <a:rPr lang="en-US" dirty="0" err="1"/>
              <a:t>fgetc</a:t>
            </a:r>
            <a:r>
              <a:rPr lang="en-US" dirty="0"/>
              <a:t>/</a:t>
            </a:r>
            <a:r>
              <a:rPr lang="en-US" dirty="0" err="1"/>
              <a:t>fgets</a:t>
            </a:r>
            <a:endParaRPr lang="en-US" dirty="0"/>
          </a:p>
          <a:p>
            <a:pPr lvl="1"/>
            <a:r>
              <a:rPr lang="en-US" dirty="0"/>
              <a:t>What these functions returns?</a:t>
            </a:r>
          </a:p>
          <a:p>
            <a:pPr lvl="1"/>
            <a:r>
              <a:rPr lang="en-US" dirty="0"/>
              <a:t>Use while loop to keep reading until EOF</a:t>
            </a:r>
          </a:p>
          <a:p>
            <a:r>
              <a:rPr lang="en-US" dirty="0"/>
              <a:t>Write with fprintf/</a:t>
            </a:r>
            <a:r>
              <a:rPr lang="en-US" dirty="0" err="1"/>
              <a:t>fputc</a:t>
            </a:r>
            <a:r>
              <a:rPr lang="en-US" dirty="0"/>
              <a:t>/</a:t>
            </a:r>
            <a:r>
              <a:rPr lang="en-US" dirty="0" err="1"/>
              <a:t>fputs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D76C5-B22D-E197-1819-F8E00920B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rename</a:t>
            </a:r>
          </a:p>
          <a:p>
            <a:r>
              <a:rPr lang="en-US" dirty="0"/>
              <a:t>EOF test and error test</a:t>
            </a:r>
          </a:p>
          <a:p>
            <a:pPr lvl="1"/>
            <a:r>
              <a:rPr lang="en-US" dirty="0" err="1"/>
              <a:t>feof</a:t>
            </a:r>
            <a:endParaRPr lang="en-US" dirty="0"/>
          </a:p>
          <a:p>
            <a:pPr lvl="1"/>
            <a:r>
              <a:rPr lang="en-US" dirty="0" err="1"/>
              <a:t>ferror</a:t>
            </a:r>
            <a:endParaRPr lang="en-US" dirty="0"/>
          </a:p>
          <a:p>
            <a:pPr lvl="1"/>
            <a:r>
              <a:rPr lang="en-US" dirty="0"/>
              <a:t>Use these functions to determine if your read/write while loop terminates successfully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0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4021-5F7D-5FE4-C21E-70EEC4C4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12 – 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EDF5-496A-EF35-B53B-784194B582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Building process for multi-file program</a:t>
            </a:r>
          </a:p>
          <a:p>
            <a:r>
              <a:rPr lang="en-US" dirty="0"/>
              <a:t>Translation unit</a:t>
            </a:r>
          </a:p>
          <a:p>
            <a:r>
              <a:rPr lang="en-US" dirty="0"/>
              <a:t>Preprocessing directives</a:t>
            </a:r>
          </a:p>
          <a:p>
            <a:pPr lvl="1"/>
            <a:r>
              <a:rPr lang="en-US" dirty="0"/>
              <a:t>#include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Macro</a:t>
            </a:r>
          </a:p>
          <a:p>
            <a:pPr lvl="1"/>
            <a:r>
              <a:rPr lang="en-US" dirty="0"/>
              <a:t>No value/code</a:t>
            </a:r>
          </a:p>
          <a:p>
            <a:pPr lvl="1"/>
            <a:r>
              <a:rPr lang="en-US" dirty="0"/>
              <a:t>A piece of code/value</a:t>
            </a:r>
          </a:p>
          <a:p>
            <a:pPr lvl="1"/>
            <a:r>
              <a:rPr lang="en-US" dirty="0"/>
              <a:t>Parameterized macro</a:t>
            </a:r>
          </a:p>
          <a:p>
            <a:pPr lvl="1"/>
            <a:r>
              <a:rPr lang="en-US" dirty="0"/>
              <a:t>gcc –D option flag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4B4D0-C003-6AF6-BF39-251F73DAAE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Include guard</a:t>
            </a:r>
          </a:p>
          <a:p>
            <a:pPr lvl="1"/>
            <a:r>
              <a:rPr lang="en-US" dirty="0"/>
              <a:t>#ifndef</a:t>
            </a:r>
          </a:p>
          <a:p>
            <a:pPr lvl="1"/>
            <a:r>
              <a:rPr lang="en-US" dirty="0"/>
              <a:t>#pragma once</a:t>
            </a:r>
          </a:p>
          <a:p>
            <a:r>
              <a:rPr lang="en-US" dirty="0"/>
              <a:t>Your own header file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headerfile.h</a:t>
            </a:r>
            <a:r>
              <a:rPr lang="en-US" dirty="0"/>
              <a:t>” vs &lt; </a:t>
            </a:r>
            <a:r>
              <a:rPr lang="en-US" dirty="0" err="1"/>
              <a:t>headerfile.h</a:t>
            </a:r>
            <a:r>
              <a:rPr lang="en-US" dirty="0"/>
              <a:t>&gt;</a:t>
            </a:r>
          </a:p>
          <a:p>
            <a:r>
              <a:rPr lang="en-US" dirty="0"/>
              <a:t>Compiling/building</a:t>
            </a:r>
          </a:p>
          <a:p>
            <a:pPr lvl="1"/>
            <a:r>
              <a:rPr lang="en-US" dirty="0"/>
              <a:t>Manually compiling everything all at once</a:t>
            </a:r>
          </a:p>
          <a:p>
            <a:pPr lvl="1"/>
            <a:r>
              <a:rPr lang="en-US" dirty="0"/>
              <a:t>Manually compiling each file then link them together</a:t>
            </a:r>
          </a:p>
          <a:p>
            <a:pPr lvl="1"/>
            <a:r>
              <a:rPr lang="en-US" dirty="0"/>
              <a:t>Using a Makefile</a:t>
            </a:r>
          </a:p>
          <a:p>
            <a:r>
              <a:rPr lang="en-US" dirty="0"/>
              <a:t>Makefile syntax</a:t>
            </a:r>
          </a:p>
          <a:p>
            <a:pPr lvl="1"/>
            <a:r>
              <a:rPr lang="en-US" dirty="0"/>
              <a:t>Dependency list</a:t>
            </a:r>
          </a:p>
          <a:p>
            <a:pPr lvl="1"/>
            <a:r>
              <a:rPr lang="en-US" dirty="0"/>
              <a:t>rule vs PHONY rule</a:t>
            </a:r>
          </a:p>
        </p:txBody>
      </p:sp>
    </p:spTree>
    <p:extLst>
      <p:ext uri="{BB962C8B-B14F-4D97-AF65-F5344CB8AC3E}">
        <p14:creationId xmlns:p14="http://schemas.microsoft.com/office/powerpoint/2010/main" val="172704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28D3-0AA8-AC34-4068-550A836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Week 13 – storage-class specifiers &amp; type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C20F2-4CC1-B431-8C7C-A60C956C53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Storage duration</a:t>
            </a:r>
          </a:p>
          <a:p>
            <a:pPr lvl="1"/>
            <a:r>
              <a:rPr lang="en-US" dirty="0"/>
              <a:t>Automatic</a:t>
            </a:r>
          </a:p>
          <a:p>
            <a:pPr lvl="1"/>
            <a:r>
              <a:rPr lang="en-US" dirty="0"/>
              <a:t>Register (can’t read its address)</a:t>
            </a:r>
          </a:p>
          <a:p>
            <a:pPr lvl="1"/>
            <a:r>
              <a:rPr lang="en-US" dirty="0"/>
              <a:t>Thread</a:t>
            </a:r>
          </a:p>
          <a:p>
            <a:pPr lvl="1"/>
            <a:r>
              <a:rPr lang="en-US" dirty="0"/>
              <a:t>Allocated (dynamic allocation)</a:t>
            </a:r>
          </a:p>
          <a:p>
            <a:r>
              <a:rPr lang="en-US" dirty="0"/>
              <a:t>Linkage</a:t>
            </a:r>
          </a:p>
          <a:p>
            <a:pPr lvl="1"/>
            <a:r>
              <a:rPr lang="en-US" dirty="0"/>
              <a:t>No linkage</a:t>
            </a:r>
          </a:p>
          <a:p>
            <a:pPr lvl="1"/>
            <a:r>
              <a:rPr lang="en-US" dirty="0"/>
              <a:t>Internal linkage</a:t>
            </a:r>
          </a:p>
          <a:p>
            <a:pPr lvl="1"/>
            <a:r>
              <a:rPr lang="en-US" dirty="0"/>
              <a:t>External linkage</a:t>
            </a:r>
          </a:p>
          <a:p>
            <a:r>
              <a:rPr lang="en-US" dirty="0"/>
              <a:t>Storage-class specifiers</a:t>
            </a:r>
          </a:p>
          <a:p>
            <a:pPr lvl="1"/>
            <a:r>
              <a:rPr lang="en-US" dirty="0"/>
              <a:t>Each object can have at most one storage-class specifier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0F048-C362-BE4B-C6ED-C22AD95AF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qualifiers</a:t>
            </a:r>
          </a:p>
          <a:p>
            <a:pPr lvl="1"/>
            <a:r>
              <a:rPr lang="en-US" dirty="0"/>
              <a:t>Const</a:t>
            </a:r>
          </a:p>
          <a:p>
            <a:pPr lvl="1"/>
            <a:r>
              <a:rPr lang="en-US" dirty="0"/>
              <a:t>Volatile</a:t>
            </a:r>
          </a:p>
          <a:p>
            <a:pPr lvl="1"/>
            <a:r>
              <a:rPr lang="en-US" dirty="0"/>
              <a:t>Restrict</a:t>
            </a:r>
          </a:p>
          <a:p>
            <a:r>
              <a:rPr lang="en-US" dirty="0"/>
              <a:t>Const + pointer</a:t>
            </a:r>
          </a:p>
          <a:p>
            <a:pPr lvl="1"/>
            <a:r>
              <a:rPr lang="en-US" dirty="0"/>
              <a:t>Implicit and explicit type casting with const qualifier</a:t>
            </a:r>
          </a:p>
          <a:p>
            <a:r>
              <a:rPr lang="en-US" dirty="0"/>
              <a:t>Purpose of volatile qualifier</a:t>
            </a:r>
          </a:p>
          <a:p>
            <a:r>
              <a:rPr lang="en-US" dirty="0"/>
              <a:t>Purpose of restrict qualifier</a:t>
            </a:r>
          </a:p>
        </p:txBody>
      </p:sp>
    </p:spTree>
    <p:extLst>
      <p:ext uri="{BB962C8B-B14F-4D97-AF65-F5344CB8AC3E}">
        <p14:creationId xmlns:p14="http://schemas.microsoft.com/office/powerpoint/2010/main" val="332153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3B21-D157-94A2-B9CC-6ABCF29B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14 – bitwise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C0DF-6B4C-C575-3C5D-1C348D7035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Binary representation of integers</a:t>
            </a:r>
          </a:p>
          <a:p>
            <a:r>
              <a:rPr lang="en-US" dirty="0"/>
              <a:t>Underflow and overflow</a:t>
            </a:r>
          </a:p>
          <a:p>
            <a:pPr lvl="1"/>
            <a:r>
              <a:rPr lang="en-US" dirty="0"/>
              <a:t>What happens to unsigned integer?</a:t>
            </a:r>
          </a:p>
          <a:p>
            <a:r>
              <a:rPr lang="en-US" dirty="0"/>
              <a:t>Fixed width integer types in </a:t>
            </a:r>
            <a:r>
              <a:rPr lang="en-US" dirty="0" err="1"/>
              <a:t>stdint.h</a:t>
            </a:r>
            <a:endParaRPr lang="en-US" dirty="0"/>
          </a:p>
          <a:p>
            <a:r>
              <a:rPr lang="en-US" dirty="0"/>
              <a:t>Bitwise operators</a:t>
            </a:r>
          </a:p>
          <a:p>
            <a:pPr lvl="1"/>
            <a:r>
              <a:rPr lang="en-US" dirty="0"/>
              <a:t>Use AND to mask out certain bits</a:t>
            </a:r>
          </a:p>
          <a:p>
            <a:pPr lvl="1"/>
            <a:r>
              <a:rPr lang="en-US" dirty="0"/>
              <a:t>Use OR to set certain bits</a:t>
            </a:r>
          </a:p>
          <a:p>
            <a:r>
              <a:rPr lang="en-US" dirty="0"/>
              <a:t>Bit shifting</a:t>
            </a:r>
          </a:p>
          <a:p>
            <a:r>
              <a:rPr lang="en-US" dirty="0"/>
              <a:t>Bit masking</a:t>
            </a:r>
          </a:p>
        </p:txBody>
      </p:sp>
    </p:spTree>
    <p:extLst>
      <p:ext uri="{BB962C8B-B14F-4D97-AF65-F5344CB8AC3E}">
        <p14:creationId xmlns:p14="http://schemas.microsoft.com/office/powerpoint/2010/main" val="16538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55B-E001-884C-B70E-8C921041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90"/>
            <a:ext cx="10515600" cy="13255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B6393-2487-2D41-82CA-7BD9421DC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7053"/>
            <a:ext cx="5181600" cy="48199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1:</a:t>
            </a:r>
          </a:p>
          <a:p>
            <a:pPr lvl="1"/>
            <a:r>
              <a:rPr lang="en-US" dirty="0"/>
              <a:t>Intro &amp; UNIX/Linux</a:t>
            </a:r>
          </a:p>
          <a:p>
            <a:pPr lvl="1"/>
            <a:r>
              <a:rPr lang="en-US" dirty="0"/>
              <a:t>Building process</a:t>
            </a:r>
          </a:p>
          <a:p>
            <a:r>
              <a:rPr lang="en-US" dirty="0"/>
              <a:t>Week 2:</a:t>
            </a:r>
          </a:p>
          <a:p>
            <a:pPr lvl="1"/>
            <a:r>
              <a:rPr lang="en-US" dirty="0"/>
              <a:t>Variables &amp; operators</a:t>
            </a:r>
          </a:p>
          <a:p>
            <a:r>
              <a:rPr lang="en-US" dirty="0"/>
              <a:t>Week 3: </a:t>
            </a:r>
          </a:p>
          <a:p>
            <a:pPr lvl="1"/>
            <a:r>
              <a:rPr lang="en-US" dirty="0"/>
              <a:t>Flow control &amp; scope</a:t>
            </a:r>
          </a:p>
          <a:p>
            <a:r>
              <a:rPr lang="en-US" dirty="0"/>
              <a:t>Week 4:</a:t>
            </a:r>
          </a:p>
          <a:p>
            <a:pPr lvl="1"/>
            <a:r>
              <a:rPr lang="en-US" dirty="0"/>
              <a:t>Functions &amp; GDB</a:t>
            </a:r>
          </a:p>
          <a:p>
            <a:r>
              <a:rPr lang="en-US" dirty="0"/>
              <a:t>Week 5: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Week 6:</a:t>
            </a:r>
          </a:p>
          <a:p>
            <a:pPr lvl="1"/>
            <a:r>
              <a:rPr lang="en-US" dirty="0"/>
              <a:t>Arrays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2C83E-3583-0C45-B965-419F0F790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7053"/>
            <a:ext cx="5181600" cy="481991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Week 8:</a:t>
            </a:r>
          </a:p>
          <a:p>
            <a:pPr lvl="1"/>
            <a:r>
              <a:rPr lang="en-US" dirty="0"/>
              <a:t>Dynamic memory allocation</a:t>
            </a:r>
          </a:p>
          <a:p>
            <a:r>
              <a:rPr lang="en-US" dirty="0"/>
              <a:t>Week 9:</a:t>
            </a:r>
          </a:p>
          <a:p>
            <a:pPr lvl="1"/>
            <a:r>
              <a:rPr lang="en-US" dirty="0"/>
              <a:t>String manipulation &amp; structured data types + </a:t>
            </a:r>
            <a:r>
              <a:rPr lang="en-US" dirty="0" err="1"/>
              <a:t>enum</a:t>
            </a:r>
            <a:endParaRPr lang="en-US" dirty="0"/>
          </a:p>
          <a:p>
            <a:r>
              <a:rPr lang="en-US" dirty="0"/>
              <a:t>Week 10:</a:t>
            </a:r>
          </a:p>
          <a:p>
            <a:pPr lvl="1"/>
            <a:r>
              <a:rPr lang="en-US" dirty="0"/>
              <a:t>Linked-list &amp; binary tree</a:t>
            </a:r>
          </a:p>
          <a:p>
            <a:r>
              <a:rPr lang="en-US" dirty="0"/>
              <a:t>Week 11:</a:t>
            </a:r>
          </a:p>
          <a:p>
            <a:pPr lvl="1"/>
            <a:r>
              <a:rPr lang="en-US" dirty="0"/>
              <a:t>File I\O</a:t>
            </a:r>
          </a:p>
          <a:p>
            <a:r>
              <a:rPr lang="en-US" dirty="0"/>
              <a:t>Week 12:</a:t>
            </a:r>
          </a:p>
          <a:p>
            <a:pPr lvl="1"/>
            <a:r>
              <a:rPr lang="en-US" dirty="0"/>
              <a:t>Multi-file programs</a:t>
            </a:r>
          </a:p>
          <a:p>
            <a:r>
              <a:rPr lang="en-US" dirty="0"/>
              <a:t>Week 13:</a:t>
            </a:r>
          </a:p>
          <a:p>
            <a:pPr lvl="1"/>
            <a:r>
              <a:rPr lang="en-US" dirty="0"/>
              <a:t>Storage-class specifiers &amp; type qualifiers</a:t>
            </a:r>
          </a:p>
          <a:p>
            <a:r>
              <a:rPr lang="en-US" dirty="0"/>
              <a:t>Week 14:</a:t>
            </a:r>
          </a:p>
          <a:p>
            <a:pPr lvl="1"/>
            <a:r>
              <a:rPr lang="en-US" dirty="0"/>
              <a:t>Bit-wise operations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6023-CF14-E23C-38AC-FBAEE7C7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 1 – UNIX/Linux </a:t>
            </a:r>
            <a:r>
              <a:rPr lang="en-US" altLang="zh-CN"/>
              <a:t>+ building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2FFBF-0E27-0575-E21E-67CF77270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have different standards: </a:t>
            </a:r>
          </a:p>
          <a:p>
            <a:pPr lvl="1"/>
            <a:r>
              <a:rPr lang="en-US" dirty="0"/>
              <a:t>C89, C99, C11, C17, C23</a:t>
            </a:r>
          </a:p>
          <a:p>
            <a:r>
              <a:rPr lang="en-US" dirty="0"/>
              <a:t>C is a mid-to-low level, free format language</a:t>
            </a:r>
          </a:p>
          <a:p>
            <a:r>
              <a:rPr lang="en-US" dirty="0"/>
              <a:t>main function is the entry point of a C program</a:t>
            </a:r>
          </a:p>
          <a:p>
            <a:r>
              <a:rPr lang="en-US" dirty="0"/>
              <a:t>Building process</a:t>
            </a:r>
          </a:p>
          <a:p>
            <a:pPr lvl="1"/>
            <a:r>
              <a:rPr lang="en-US" dirty="0"/>
              <a:t>Preprocessing, compiling, assembling, linking</a:t>
            </a:r>
          </a:p>
          <a:p>
            <a:r>
              <a:rPr lang="en-US" dirty="0"/>
              <a:t>Basic compiling commands with gcc</a:t>
            </a:r>
          </a:p>
          <a:p>
            <a:r>
              <a:rPr lang="en-US" dirty="0"/>
              <a:t>Basic UNIX/Linux commands</a:t>
            </a:r>
          </a:p>
          <a:p>
            <a:pPr lvl="1"/>
            <a:r>
              <a:rPr lang="en-US" dirty="0"/>
              <a:t>ls, </a:t>
            </a:r>
            <a:r>
              <a:rPr lang="en-US" dirty="0" err="1"/>
              <a:t>mkdir</a:t>
            </a:r>
            <a:r>
              <a:rPr lang="en-US" dirty="0"/>
              <a:t>, cd, </a:t>
            </a:r>
            <a:r>
              <a:rPr lang="en-US" dirty="0" err="1"/>
              <a:t>pwd</a:t>
            </a:r>
            <a:r>
              <a:rPr lang="en-US" dirty="0"/>
              <a:t>, cp, mv, rm, cat, man</a:t>
            </a:r>
          </a:p>
        </p:txBody>
      </p:sp>
    </p:spTree>
    <p:extLst>
      <p:ext uri="{BB962C8B-B14F-4D97-AF65-F5344CB8AC3E}">
        <p14:creationId xmlns:p14="http://schemas.microsoft.com/office/powerpoint/2010/main" val="139878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C45-14B0-D265-B723-BC73C65B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– variables &amp;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3BA2-F8E8-59CB-53B5-78A65AD75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identifiers</a:t>
            </a:r>
          </a:p>
          <a:p>
            <a:pPr lvl="1"/>
            <a:r>
              <a:rPr lang="en-US" dirty="0"/>
              <a:t>Valid identifiers</a:t>
            </a:r>
          </a:p>
          <a:p>
            <a:pPr lvl="1"/>
            <a:r>
              <a:rPr lang="en-US" dirty="0"/>
              <a:t>Avoid preserved keywords</a:t>
            </a:r>
          </a:p>
          <a:p>
            <a:r>
              <a:rPr lang="en-US" dirty="0"/>
              <a:t>Type of a variable</a:t>
            </a:r>
          </a:p>
          <a:p>
            <a:pPr lvl="1"/>
            <a:r>
              <a:rPr lang="en-US" dirty="0"/>
              <a:t>Arithmetic types </a:t>
            </a:r>
          </a:p>
          <a:p>
            <a:pPr lvl="1"/>
            <a:r>
              <a:rPr lang="en-US" dirty="0"/>
              <a:t>Type specifiers</a:t>
            </a:r>
          </a:p>
          <a:p>
            <a:r>
              <a:rPr lang="en-US" dirty="0"/>
              <a:t>printf/scanf functions</a:t>
            </a:r>
          </a:p>
          <a:p>
            <a:pPr lvl="1"/>
            <a:r>
              <a:rPr lang="en-US" dirty="0"/>
              <a:t>Conversion character</a:t>
            </a:r>
          </a:p>
          <a:p>
            <a:pPr lvl="1"/>
            <a:r>
              <a:rPr lang="en-US" dirty="0"/>
              <a:t>Escape sequence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BFCC-9BBE-C93B-E6B8-0BD0A7E72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Terminology</a:t>
            </a:r>
          </a:p>
          <a:p>
            <a:pPr lvl="1"/>
            <a:r>
              <a:rPr lang="en-US" sz="2000" dirty="0"/>
              <a:t>Operator</a:t>
            </a:r>
          </a:p>
          <a:p>
            <a:pPr lvl="1"/>
            <a:r>
              <a:rPr lang="en-US" sz="2000" dirty="0"/>
              <a:t>Operand</a:t>
            </a:r>
          </a:p>
          <a:p>
            <a:pPr lvl="1"/>
            <a:r>
              <a:rPr lang="en-US" sz="2000" dirty="0"/>
              <a:t>Expression</a:t>
            </a:r>
          </a:p>
          <a:p>
            <a:r>
              <a:rPr lang="en-US" sz="2400" dirty="0"/>
              <a:t>Association and precedence</a:t>
            </a:r>
          </a:p>
          <a:p>
            <a:r>
              <a:rPr lang="en-US" sz="2400" dirty="0"/>
              <a:t>Different operators</a:t>
            </a:r>
          </a:p>
          <a:p>
            <a:r>
              <a:rPr lang="en-US" sz="2400" dirty="0"/>
              <a:t>Postfix and prefix increment/decrement operators</a:t>
            </a:r>
          </a:p>
          <a:p>
            <a:r>
              <a:rPr lang="en-US" sz="2400" dirty="0"/>
              <a:t>Type conversion/casting</a:t>
            </a:r>
          </a:p>
        </p:txBody>
      </p:sp>
    </p:spTree>
    <p:extLst>
      <p:ext uri="{BB962C8B-B14F-4D97-AF65-F5344CB8AC3E}">
        <p14:creationId xmlns:p14="http://schemas.microsoft.com/office/powerpoint/2010/main" val="3439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C45-14B0-D265-B723-BC73C65B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– flow control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3BA2-F8E8-59CB-53B5-78A65AD75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 types of statements</a:t>
            </a:r>
          </a:p>
          <a:p>
            <a:r>
              <a:rPr lang="en-US" dirty="0"/>
              <a:t>Flow control with:</a:t>
            </a:r>
          </a:p>
          <a:p>
            <a:pPr lvl="1"/>
            <a:r>
              <a:rPr lang="en-US" dirty="0"/>
              <a:t>Selection statements</a:t>
            </a:r>
          </a:p>
          <a:p>
            <a:pPr lvl="1"/>
            <a:r>
              <a:rPr lang="en-US" dirty="0"/>
              <a:t>Iteration statements (e.g., for statements)</a:t>
            </a:r>
          </a:p>
          <a:p>
            <a:pPr lvl="1"/>
            <a:r>
              <a:rPr lang="en-US" dirty="0"/>
              <a:t>Jump statements</a:t>
            </a:r>
          </a:p>
          <a:p>
            <a:r>
              <a:rPr lang="en-US" dirty="0"/>
              <a:t>Special cases with for statements</a:t>
            </a:r>
          </a:p>
          <a:p>
            <a:pPr lvl="1"/>
            <a:r>
              <a:rPr lang="en-US" dirty="0"/>
              <a:t>Omitted conditional expression</a:t>
            </a:r>
          </a:p>
          <a:p>
            <a:r>
              <a:rPr lang="en-US" dirty="0" err="1"/>
              <a:t>goto</a:t>
            </a:r>
            <a:r>
              <a:rPr lang="en-US" dirty="0"/>
              <a:t> label’s usage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BFCC-9BBE-C93B-E6B8-0BD0A7E72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Scope and namespace</a:t>
            </a:r>
          </a:p>
          <a:p>
            <a:r>
              <a:rPr lang="en-US" dirty="0"/>
              <a:t>Different scopes</a:t>
            </a:r>
          </a:p>
          <a:p>
            <a:pPr lvl="1"/>
            <a:r>
              <a:rPr lang="en-US" dirty="0"/>
              <a:t>Block scope</a:t>
            </a:r>
          </a:p>
          <a:p>
            <a:pPr lvl="1"/>
            <a:r>
              <a:rPr lang="en-US" dirty="0"/>
              <a:t>File scope</a:t>
            </a:r>
          </a:p>
          <a:p>
            <a:pPr lvl="1"/>
            <a:r>
              <a:rPr lang="en-US" dirty="0"/>
              <a:t>Function scope</a:t>
            </a:r>
          </a:p>
          <a:p>
            <a:pPr lvl="1"/>
            <a:r>
              <a:rPr lang="en-US" dirty="0"/>
              <a:t>Function prototype scope</a:t>
            </a:r>
          </a:p>
          <a:p>
            <a:r>
              <a:rPr lang="en-US" dirty="0"/>
              <a:t>Nested scopes</a:t>
            </a:r>
          </a:p>
          <a:p>
            <a:pPr lvl="1"/>
            <a:r>
              <a:rPr lang="en-US" dirty="0"/>
              <a:t>Outer scope identifier is in-scope for inner block</a:t>
            </a:r>
          </a:p>
          <a:p>
            <a:pPr lvl="1"/>
            <a:r>
              <a:rPr lang="en-US" dirty="0"/>
              <a:t>Inner scope identifier is not in-scope for outer block</a:t>
            </a:r>
          </a:p>
        </p:txBody>
      </p:sp>
    </p:spTree>
    <p:extLst>
      <p:ext uri="{BB962C8B-B14F-4D97-AF65-F5344CB8AC3E}">
        <p14:creationId xmlns:p14="http://schemas.microsoft.com/office/powerpoint/2010/main" val="143008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2C45-14B0-D265-B723-BC73C65B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– functions &amp; GDB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D3BA2-F8E8-59CB-53B5-78A65AD75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definition, declaration, and prototypes</a:t>
            </a:r>
          </a:p>
          <a:p>
            <a:pPr lvl="1"/>
            <a:r>
              <a:rPr lang="en-US" dirty="0"/>
              <a:t>Formal parameter vs actual input arguments</a:t>
            </a:r>
          </a:p>
          <a:p>
            <a:pPr lvl="1"/>
            <a:r>
              <a:rPr lang="en-US" dirty="0"/>
              <a:t>Function type (return type)</a:t>
            </a:r>
          </a:p>
          <a:p>
            <a:r>
              <a:rPr lang="en-US" dirty="0"/>
              <a:t>Passing by value vs passing by reference</a:t>
            </a:r>
          </a:p>
          <a:p>
            <a:r>
              <a:rPr lang="en-US" dirty="0"/>
              <a:t>Implicit type casting in function call and return</a:t>
            </a:r>
          </a:p>
          <a:p>
            <a:r>
              <a:rPr lang="en-US" dirty="0"/>
              <a:t>Function scope and function prototype scope examples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9BFCC-9BBE-C93B-E6B8-0BD0A7E72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call stack</a:t>
            </a:r>
          </a:p>
          <a:p>
            <a:r>
              <a:rPr lang="en-US" dirty="0"/>
              <a:t>Each function call creates a new stack frame</a:t>
            </a:r>
          </a:p>
          <a:p>
            <a:r>
              <a:rPr lang="en-US" dirty="0"/>
              <a:t>Recursion </a:t>
            </a:r>
          </a:p>
          <a:p>
            <a:pPr lvl="1"/>
            <a:r>
              <a:rPr lang="en-US" dirty="0"/>
              <a:t>Recursive case(s)</a:t>
            </a:r>
          </a:p>
          <a:p>
            <a:pPr lvl="1"/>
            <a:r>
              <a:rPr lang="en-US" dirty="0"/>
              <a:t>Base case</a:t>
            </a:r>
          </a:p>
          <a:p>
            <a:r>
              <a:rPr lang="en-US" dirty="0"/>
              <a:t>Variadic functions</a:t>
            </a:r>
          </a:p>
          <a:p>
            <a:pPr lvl="1"/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 err="1"/>
              <a:t>Scanf</a:t>
            </a:r>
            <a:endParaRPr lang="en-US" dirty="0"/>
          </a:p>
          <a:p>
            <a:r>
              <a:rPr lang="en-US" dirty="0"/>
              <a:t>Basic commands for GDB</a:t>
            </a:r>
          </a:p>
          <a:p>
            <a:pPr lvl="1"/>
            <a:r>
              <a:rPr lang="en-US" dirty="0"/>
              <a:t>Need to include –g flag when compiling</a:t>
            </a:r>
          </a:p>
          <a:p>
            <a:pPr lvl="1"/>
            <a:r>
              <a:rPr lang="en-US" dirty="0"/>
              <a:t>Display vs watch vs print</a:t>
            </a:r>
          </a:p>
        </p:txBody>
      </p:sp>
    </p:spTree>
    <p:extLst>
      <p:ext uri="{BB962C8B-B14F-4D97-AF65-F5344CB8AC3E}">
        <p14:creationId xmlns:p14="http://schemas.microsoft.com/office/powerpoint/2010/main" val="411763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AD6E-765A-7BD1-2124-0F3573C9F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5 -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9D19A-ED04-2CB5-4D83-6F454E3201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 memory space</a:t>
            </a:r>
          </a:p>
          <a:p>
            <a:pPr lvl="1"/>
            <a:r>
              <a:rPr lang="en-US" dirty="0"/>
              <a:t>Heap segment</a:t>
            </a:r>
          </a:p>
          <a:p>
            <a:pPr lvl="1"/>
            <a:r>
              <a:rPr lang="en-US" dirty="0"/>
              <a:t>Stack segment</a:t>
            </a:r>
          </a:p>
          <a:p>
            <a:r>
              <a:rPr lang="en-US" dirty="0"/>
              <a:t>Pointer, dereference operator, address-of operator</a:t>
            </a:r>
          </a:p>
          <a:p>
            <a:r>
              <a:rPr lang="en-US" dirty="0"/>
              <a:t>Pointer stores address in the program address space</a:t>
            </a:r>
          </a:p>
          <a:p>
            <a:r>
              <a:rPr lang="en-US" dirty="0"/>
              <a:t>Function with pointer input</a:t>
            </a:r>
          </a:p>
          <a:p>
            <a:pPr lvl="1"/>
            <a:r>
              <a:rPr lang="en-US" dirty="0"/>
              <a:t>Return multiple values</a:t>
            </a:r>
          </a:p>
          <a:p>
            <a:pPr lvl="1"/>
            <a:r>
              <a:rPr lang="en-US" dirty="0"/>
              <a:t>Bypass “passing by reference” limit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81DE7-9189-552B-D16F-C84D196E56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Single/double/triple/quadruple pointers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Function pointer</a:t>
            </a:r>
          </a:p>
          <a:p>
            <a:pPr lvl="1"/>
            <a:r>
              <a:rPr lang="en-US" dirty="0"/>
              <a:t>How to declare a function pointer</a:t>
            </a:r>
          </a:p>
          <a:p>
            <a:pPr lvl="1"/>
            <a:r>
              <a:rPr lang="en-US" dirty="0"/>
              <a:t>As input argument</a:t>
            </a:r>
          </a:p>
          <a:p>
            <a:pPr lvl="1"/>
            <a:r>
              <a:rPr lang="en-US" dirty="0"/>
              <a:t>As return value</a:t>
            </a:r>
          </a:p>
          <a:p>
            <a:pPr lvl="1"/>
            <a:r>
              <a:rPr lang="en-US" dirty="0"/>
              <a:t>The clockwise/spiral rule</a:t>
            </a:r>
          </a:p>
          <a:p>
            <a:r>
              <a:rPr lang="en-US" dirty="0"/>
              <a:t>Use typedef to simplify the usage of function pointers</a:t>
            </a:r>
          </a:p>
        </p:txBody>
      </p:sp>
    </p:spTree>
    <p:extLst>
      <p:ext uri="{BB962C8B-B14F-4D97-AF65-F5344CB8AC3E}">
        <p14:creationId xmlns:p14="http://schemas.microsoft.com/office/powerpoint/2010/main" val="19514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AE57-2CFE-23F4-3699-D70D36BD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–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F4C7-81B2-5139-02FC-A49BE9758F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Array’s declaration</a:t>
            </a:r>
          </a:p>
          <a:p>
            <a:pPr lvl="1"/>
            <a:r>
              <a:rPr lang="en-US" dirty="0"/>
              <a:t>Constant known size</a:t>
            </a:r>
          </a:p>
          <a:p>
            <a:pPr lvl="1"/>
            <a:r>
              <a:rPr lang="en-US" dirty="0"/>
              <a:t>Variable length</a:t>
            </a:r>
          </a:p>
          <a:p>
            <a:pPr lvl="1"/>
            <a:r>
              <a:rPr lang="en-US" dirty="0"/>
              <a:t>Unknown size</a:t>
            </a:r>
          </a:p>
          <a:p>
            <a:r>
              <a:rPr lang="en-US" dirty="0"/>
              <a:t>Array’s initialization</a:t>
            </a:r>
          </a:p>
          <a:p>
            <a:pPr lvl="1"/>
            <a:r>
              <a:rPr lang="en-US" dirty="0"/>
              <a:t>Standard initializer</a:t>
            </a:r>
          </a:p>
          <a:p>
            <a:pPr lvl="1"/>
            <a:r>
              <a:rPr lang="en-US" dirty="0"/>
              <a:t>Designated initializer with []</a:t>
            </a:r>
          </a:p>
          <a:p>
            <a:r>
              <a:rPr lang="en-US" dirty="0"/>
              <a:t>sizeof operator</a:t>
            </a:r>
          </a:p>
          <a:p>
            <a:r>
              <a:rPr lang="en-US" dirty="0"/>
              <a:t>Array’s identifier decays to a pointer, unless:</a:t>
            </a:r>
          </a:p>
          <a:p>
            <a:pPr lvl="1"/>
            <a:r>
              <a:rPr lang="en-US" dirty="0"/>
              <a:t>As the operand of address-of operator</a:t>
            </a:r>
          </a:p>
          <a:p>
            <a:pPr lvl="1"/>
            <a:r>
              <a:rPr lang="en-US" dirty="0"/>
              <a:t>As the operand of sizeof operator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7B353-6743-E044-4926-5849BCD70B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Array indexing and pointer </a:t>
            </a:r>
            <a:r>
              <a:rPr lang="en-US" dirty="0" err="1"/>
              <a:t>arithmetics</a:t>
            </a:r>
            <a:endParaRPr lang="en-US" dirty="0"/>
          </a:p>
          <a:p>
            <a:r>
              <a:rPr lang="en-US" dirty="0"/>
              <a:t>Comparison and assignment between arrays</a:t>
            </a:r>
          </a:p>
          <a:p>
            <a:r>
              <a:rPr lang="en-US" dirty="0"/>
              <a:t>Array as input parameter of a function</a:t>
            </a:r>
          </a:p>
          <a:p>
            <a:r>
              <a:rPr lang="en-US" dirty="0"/>
              <a:t>Multi-dimensional array</a:t>
            </a:r>
          </a:p>
          <a:p>
            <a:pPr lvl="1"/>
            <a:r>
              <a:rPr lang="en-US" dirty="0"/>
              <a:t>Nested initialization</a:t>
            </a:r>
          </a:p>
          <a:p>
            <a:pPr lvl="1"/>
            <a:r>
              <a:rPr lang="en-US" dirty="0"/>
              <a:t>What type of pointer will the array’s identifier decay to?</a:t>
            </a:r>
          </a:p>
          <a:p>
            <a:pPr lvl="1"/>
            <a:r>
              <a:rPr lang="en-US" dirty="0"/>
              <a:t>Multi-dimensional array as input parameter of a function</a:t>
            </a:r>
          </a:p>
          <a:p>
            <a:r>
              <a:rPr lang="en-US" dirty="0"/>
              <a:t>main function with input parameters</a:t>
            </a:r>
          </a:p>
        </p:txBody>
      </p:sp>
    </p:spTree>
    <p:extLst>
      <p:ext uri="{BB962C8B-B14F-4D97-AF65-F5344CB8AC3E}">
        <p14:creationId xmlns:p14="http://schemas.microsoft.com/office/powerpoint/2010/main" val="180048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C952-804C-2CED-4E04-4B8AD0A7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629810"/>
          </a:xfrm>
        </p:spPr>
        <p:txBody>
          <a:bodyPr/>
          <a:lstStyle/>
          <a:p>
            <a:pPr algn="ctr"/>
            <a:r>
              <a:rPr lang="en-US" dirty="0"/>
              <a:t>Midterm</a:t>
            </a:r>
          </a:p>
        </p:txBody>
      </p:sp>
    </p:spTree>
    <p:extLst>
      <p:ext uri="{BB962C8B-B14F-4D97-AF65-F5344CB8AC3E}">
        <p14:creationId xmlns:p14="http://schemas.microsoft.com/office/powerpoint/2010/main" val="269091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17530</TotalTime>
  <Words>1086</Words>
  <Application>Microsoft Office PowerPoint</Application>
  <PresentationFormat>Widescreen</PresentationFormat>
  <Paragraphs>269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CSE 2451 Final review</vt:lpstr>
      <vt:lpstr>Overview</vt:lpstr>
      <vt:lpstr>Week 1 – UNIX/Linux + building process</vt:lpstr>
      <vt:lpstr>Week 2 – variables &amp; operators</vt:lpstr>
      <vt:lpstr>Week 3 – flow control &amp; scope</vt:lpstr>
      <vt:lpstr>Week 4 – functions &amp; GDB</vt:lpstr>
      <vt:lpstr>Week 5 - pointers</vt:lpstr>
      <vt:lpstr>Week 6 – arrays</vt:lpstr>
      <vt:lpstr>Midterm</vt:lpstr>
      <vt:lpstr>Week 8 - dynamic memory allocation </vt:lpstr>
      <vt:lpstr>Week 9 – string manipulation &amp; structured data types + enum</vt:lpstr>
      <vt:lpstr>Week 10 – linked-list &amp; binary tree</vt:lpstr>
      <vt:lpstr>Week 11 – file I\O</vt:lpstr>
      <vt:lpstr>Week 12 – multi-file program</vt:lpstr>
      <vt:lpstr>Week 13 – storage-class specifiers &amp; type qualifiers</vt:lpstr>
      <vt:lpstr>Week 14 – bitwise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2139</cp:revision>
  <dcterms:created xsi:type="dcterms:W3CDTF">2022-08-14T18:29:45Z</dcterms:created>
  <dcterms:modified xsi:type="dcterms:W3CDTF">2023-08-19T16:19:31Z</dcterms:modified>
</cp:coreProperties>
</file>