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332" r:id="rId4"/>
    <p:sldId id="343" r:id="rId5"/>
    <p:sldId id="707" r:id="rId6"/>
    <p:sldId id="706" r:id="rId7"/>
    <p:sldId id="341" r:id="rId8"/>
    <p:sldId id="298" r:id="rId9"/>
    <p:sldId id="258" r:id="rId10"/>
    <p:sldId id="722" r:id="rId11"/>
    <p:sldId id="753" r:id="rId12"/>
    <p:sldId id="329" r:id="rId13"/>
    <p:sldId id="741" r:id="rId14"/>
    <p:sldId id="743" r:id="rId15"/>
    <p:sldId id="745" r:id="rId16"/>
    <p:sldId id="339" r:id="rId17"/>
    <p:sldId id="724" r:id="rId18"/>
    <p:sldId id="338" r:id="rId19"/>
    <p:sldId id="752" r:id="rId20"/>
    <p:sldId id="326" r:id="rId21"/>
    <p:sldId id="340" r:id="rId22"/>
    <p:sldId id="261" r:id="rId23"/>
    <p:sldId id="725" r:id="rId24"/>
    <p:sldId id="726" r:id="rId25"/>
    <p:sldId id="728" r:id="rId26"/>
    <p:sldId id="314" r:id="rId27"/>
    <p:sldId id="730" r:id="rId28"/>
    <p:sldId id="731" r:id="rId29"/>
    <p:sldId id="279" r:id="rId30"/>
    <p:sldId id="280" r:id="rId31"/>
    <p:sldId id="281" r:id="rId32"/>
    <p:sldId id="732" r:id="rId33"/>
    <p:sldId id="736" r:id="rId34"/>
    <p:sldId id="733" r:id="rId35"/>
    <p:sldId id="737" r:id="rId36"/>
    <p:sldId id="738" r:id="rId37"/>
    <p:sldId id="740" r:id="rId38"/>
    <p:sldId id="739" r:id="rId39"/>
    <p:sldId id="335" r:id="rId40"/>
    <p:sldId id="709" r:id="rId41"/>
    <p:sldId id="710" r:id="rId42"/>
    <p:sldId id="325" r:id="rId43"/>
    <p:sldId id="285" r:id="rId44"/>
    <p:sldId id="324" r:id="rId45"/>
    <p:sldId id="306" r:id="rId46"/>
    <p:sldId id="759" r:id="rId47"/>
    <p:sldId id="321" r:id="rId48"/>
    <p:sldId id="349" r:id="rId49"/>
    <p:sldId id="755" r:id="rId50"/>
    <p:sldId id="347" r:id="rId51"/>
    <p:sldId id="714" r:id="rId52"/>
    <p:sldId id="711" r:id="rId53"/>
    <p:sldId id="352" r:id="rId54"/>
    <p:sldId id="756" r:id="rId55"/>
    <p:sldId id="758" r:id="rId56"/>
    <p:sldId id="757" r:id="rId57"/>
    <p:sldId id="715" r:id="rId58"/>
    <p:sldId id="354" r:id="rId59"/>
    <p:sldId id="292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33"/>
    <a:srgbClr val="0099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388"/>
    </p:cViewPr>
  </p:sorterViewPr>
  <p:notesViewPr>
    <p:cSldViewPr snapToGrid="0">
      <p:cViewPr>
        <p:scale>
          <a:sx n="50" d="100"/>
          <a:sy n="50" d="100"/>
        </p:scale>
        <p:origin x="4632" y="10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82F34-735F-4219-BD08-64AC1EE8AA2A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E02F6-A3FB-4287-AE31-8E733EE660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8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E02F6-A3FB-4287-AE31-8E733EE6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98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E02F6-A3FB-4287-AE31-8E733EE6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268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E02F6-A3FB-4287-AE31-8E733EE6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16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E02F6-A3FB-4287-AE31-8E733EE6603A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6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2CC8-0BDB-4B74-8B45-B30931B25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5376B-8FC4-4FE4-BD0F-A9AAEF658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91969-AF0C-4798-8D4B-FB07CDAF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24C83-B397-4720-97DD-6F7A50A80AB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BEAAC-580E-4DD5-9A15-AB5BB02E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DC4FA-31DD-4C4A-A0A5-404C511A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5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68CB-94AF-4C41-8600-CA6FA6D8C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A4EC6-F129-4671-AFC8-215600111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DA6B3-A2B5-40A2-93FE-BABC56AE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B35E-CA26-4BAE-B04D-913BFF87EA3E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718A2-E0D4-4247-B5CA-EA348646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828D7-AAF1-453B-9FFD-4BB5FA82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2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83A8A-5644-4AF5-94EE-7C351E0A8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3A491-6E36-4F04-9696-16C5F77EF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735C9-8AA8-4043-91EF-0D69D857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A35AF-E6BA-4C27-836D-CF064F63D066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20E94-A301-4081-BBB3-847E86BB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7D139-3018-4A94-88DC-562D51DF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09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59C1-5392-40CC-9EC8-5D843FDD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9AC1-582D-462B-955A-29D0102C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1818-4986-4B5B-810C-1D15BCBE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82EA-73A2-4B73-AC90-5A85C09F078E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90E23-90FD-4675-9202-F701010E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C71D-EEAC-489C-86B3-A946D41F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0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8BD0-62DC-4EC0-871B-864967AF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8CAAA-311E-4CDA-8575-6A212E383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1A8DD-15DC-4388-AB8C-A8FF4FB7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4BC8-6011-4F77-97D5-E8DB61DC5098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C073A-7C6C-4EB5-9124-2C5F369D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102C-626B-43E2-BE00-243853CF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E4D2-648E-4D27-9DF5-F6957138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16B0-4E53-4895-9432-BF6D74344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DD3AD-DDA2-419A-9888-A725EDE69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9B4BD-48DF-4F71-81E2-41A04EB2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B3237-BE91-4198-9407-61DCB675540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B6607-026A-4498-B874-B6A29DFD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F1B5-4A3C-41B3-AA5B-EE0A91EA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4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2A04-112A-4E51-AF99-B18BF2F8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A7645-74CC-4FA5-A868-E50982369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7005B-7D36-4BC6-A455-708BC960C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305EA-A547-408B-AA01-7ABA9BB52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4BE11-A646-4772-951B-86DDC8FEA0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235E5-CC08-4750-A4EA-EBEFCF05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5DEC3-E91F-4EA7-910A-9E80205E29D6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683D1-6BEB-41F9-A171-254232EA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0A6C14-861A-4D99-8DFF-7E34DDC9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0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7340-8BE9-487D-8CB7-8AEAF87D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1B6E5-51FB-45EB-B6AB-2C6B1BF3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7E5E8-9081-4126-9713-A93C2CB58A5C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9373A-6F35-4DEA-AC0F-DA12EE96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F61BA-3C63-463A-9960-C37C6689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7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39E0D-2D34-467C-B285-CBD36A31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CB66-8261-47E7-A2AF-9E6F958109E5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ED5E3-BD57-4933-BCE0-59FF4009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F0C29-C2BB-4C2C-9240-5F2A217A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305F-C89A-42AB-925F-BC1A0D7B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4098-9C70-460C-9F7D-D578588B3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6A7A0-7DED-4E1A-AE3C-451CD2408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F8B77-AF3D-4FF0-81A4-73B75C12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F33CB-4B8C-4C0B-B903-32491C47CDF3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F923D-A427-4519-9160-DF94DA09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B4C75-C3C2-42BC-A198-A63FCB33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2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62F27-F7BE-477A-B831-E12513FB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51E9C9-2D21-4D51-942D-04B4F8AD5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8304F-678A-4788-B4E6-CA985221B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9E42B-D23D-475A-9FA2-DF31DBE7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F02BE-7C25-497C-AE95-CAED13F6C924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637E4-BF26-4F17-8CAF-61E16B83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116F1-35FE-4F1B-80B4-C0A1429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4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FFFC6-3E21-4E95-8CDE-DECB0B3F4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DE775-49BB-4E4F-940F-6E022C299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4A85-4150-4A53-AE2C-6DA6F2D63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DBBF9-F845-4BC2-AF08-F4D289EA28F7}" type="datetime1">
              <a:rPr lang="en-US" smtClean="0"/>
              <a:t>10/27/2020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C16B-A042-45EE-B77A-3A87DF9FE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2C497-B0F5-4EF7-8CE6-CB36911A6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B88F7-E8B1-4F04-ABF8-CE1657A9A5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58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925" y="2039478"/>
            <a:ext cx="9144000" cy="2387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ECE 3567</a:t>
            </a:r>
            <a:br>
              <a:rPr lang="en-US" sz="4000" b="1" dirty="0">
                <a:solidFill>
                  <a:srgbClr val="0000FF"/>
                </a:solidFill>
              </a:rPr>
            </a:br>
            <a:r>
              <a:rPr lang="en-US" sz="4000" b="1" dirty="0">
                <a:solidFill>
                  <a:srgbClr val="0000FF"/>
                </a:solidFill>
              </a:rPr>
              <a:t/>
            </a:r>
            <a:br>
              <a:rPr lang="en-US" sz="4000" b="1" dirty="0">
                <a:solidFill>
                  <a:srgbClr val="0000FF"/>
                </a:solidFill>
              </a:rPr>
            </a:br>
            <a:r>
              <a:rPr lang="en-US" sz="4000" b="1" dirty="0">
                <a:solidFill>
                  <a:srgbClr val="0000FF"/>
                </a:solidFill>
              </a:rPr>
              <a:t>Lab 6</a:t>
            </a:r>
            <a:br>
              <a:rPr lang="en-US" sz="4000" b="1" dirty="0">
                <a:solidFill>
                  <a:srgbClr val="0000FF"/>
                </a:solidFill>
              </a:rPr>
            </a:br>
            <a:r>
              <a:rPr lang="en-US" sz="4000" b="1" dirty="0">
                <a:solidFill>
                  <a:srgbClr val="0000FF"/>
                </a:solidFill>
              </a:rPr>
              <a:t/>
            </a:r>
            <a:br>
              <a:rPr lang="en-US" sz="4000" b="1" dirty="0">
                <a:solidFill>
                  <a:srgbClr val="0000FF"/>
                </a:solidFill>
              </a:rPr>
            </a:br>
            <a:r>
              <a:rPr lang="en-US" sz="4000" b="1" dirty="0">
                <a:solidFill>
                  <a:srgbClr val="0000FF"/>
                </a:solidFill>
              </a:rPr>
              <a:t>Analog-to-Digital Converters</a:t>
            </a:r>
            <a:br>
              <a:rPr lang="en-US" sz="4000" b="1" dirty="0">
                <a:solidFill>
                  <a:srgbClr val="0000FF"/>
                </a:solidFill>
              </a:rPr>
            </a:b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B047C-D068-4961-9227-40229CCBB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0532" y="4932269"/>
            <a:ext cx="9144000" cy="876861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Dr. Gregg J Chapman</a:t>
            </a:r>
          </a:p>
          <a:p>
            <a:r>
              <a:rPr lang="en-US" dirty="0">
                <a:solidFill>
                  <a:srgbClr val="0000FF"/>
                </a:solidFill>
              </a:rPr>
              <a:t>Autumn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C282E-1907-4A67-AFF2-0F25C83F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020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501" y="912639"/>
            <a:ext cx="9144000" cy="31215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ADC12.c</a:t>
            </a:r>
            <a:br>
              <a:rPr lang="en-US" sz="4000" b="1" dirty="0">
                <a:solidFill>
                  <a:srgbClr val="0000FF"/>
                </a:solidFill>
              </a:rPr>
            </a:b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EB58C6-5762-4EBD-ACD5-666FDD9A4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2640" y="588791"/>
            <a:ext cx="9144000" cy="383273"/>
          </a:xfrm>
        </p:spPr>
        <p:txBody>
          <a:bodyPr/>
          <a:lstStyle/>
          <a:p>
            <a:r>
              <a:rPr lang="en-US" b="1" dirty="0"/>
              <a:t>void Init_ADC12(void)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C38E9-F75E-45A5-94B6-0ED86434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9F04BC-83E6-4446-8CA0-0E432238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544" y="1144369"/>
            <a:ext cx="5747160" cy="560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104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501" y="912639"/>
            <a:ext cx="9144000" cy="31215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ADC12.c</a:t>
            </a:r>
            <a:br>
              <a:rPr lang="en-US" sz="4000" b="1" dirty="0">
                <a:solidFill>
                  <a:srgbClr val="0000FF"/>
                </a:solidFill>
              </a:rPr>
            </a:b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EB58C6-5762-4EBD-ACD5-666FDD9A4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2640" y="588791"/>
            <a:ext cx="9144000" cy="383273"/>
          </a:xfrm>
        </p:spPr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C38E9-F75E-45A5-94B6-0ED86434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87AD-8071-402B-AFE6-4FBDA9D79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797" y="997648"/>
            <a:ext cx="69913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81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1E54D6-F4B4-45D8-B880-426BE9DC3689}"/>
              </a:ext>
            </a:extLst>
          </p:cNvPr>
          <p:cNvSpPr txBox="1"/>
          <p:nvPr/>
        </p:nvSpPr>
        <p:spPr>
          <a:xfrm>
            <a:off x="548847" y="707160"/>
            <a:ext cx="986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Clear TA1CTL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ACLK and No Pre-Divide in TA1CTL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926F0F-FF16-447E-B0D0-540243AB4AE1}"/>
              </a:ext>
            </a:extLst>
          </p:cNvPr>
          <p:cNvSpPr/>
          <p:nvPr/>
        </p:nvSpPr>
        <p:spPr>
          <a:xfrm>
            <a:off x="551934" y="58513"/>
            <a:ext cx="10725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1. Set-up Timer A1 as Sample Clock</a:t>
            </a:r>
            <a:endParaRPr lang="en-US" sz="3600" dirty="0">
              <a:solidFill>
                <a:srgbClr val="0000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474F9A-7434-476C-9B0F-565C9CF71172}"/>
              </a:ext>
            </a:extLst>
          </p:cNvPr>
          <p:cNvGrpSpPr/>
          <p:nvPr/>
        </p:nvGrpSpPr>
        <p:grpSpPr>
          <a:xfrm>
            <a:off x="216016" y="1032175"/>
            <a:ext cx="11713016" cy="3343541"/>
            <a:chOff x="216016" y="1032175"/>
            <a:chExt cx="11713016" cy="33435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8172CF7-15A9-4FE3-8ECA-DEF5D83D5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2060" y="1032175"/>
              <a:ext cx="4916972" cy="334354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ECBEF1-8661-4CD4-BB7D-9705E26EA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016" y="1532476"/>
              <a:ext cx="6534150" cy="146685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2B81A6-5A4E-4EBE-AD3E-F1407B55A06F}"/>
                </a:ext>
              </a:extLst>
            </p:cNvPr>
            <p:cNvSpPr/>
            <p:nvPr/>
          </p:nvSpPr>
          <p:spPr>
            <a:xfrm>
              <a:off x="7010399" y="1302399"/>
              <a:ext cx="4897211" cy="1259826"/>
            </a:xfrm>
            <a:prstGeom prst="rect">
              <a:avLst/>
            </a:prstGeom>
            <a:solidFill>
              <a:schemeClr val="accent6">
                <a:alpha val="32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162FCB8-E865-4431-B1C9-BDF6591BB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342" y="4434078"/>
            <a:ext cx="64674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8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1E54D6-F4B4-45D8-B880-426BE9DC3689}"/>
              </a:ext>
            </a:extLst>
          </p:cNvPr>
          <p:cNvSpPr txBox="1"/>
          <p:nvPr/>
        </p:nvSpPr>
        <p:spPr>
          <a:xfrm>
            <a:off x="1857376" y="629930"/>
            <a:ext cx="986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In TA1CCTL1, Select Compare Mode, Reset/Set Output Mode, Interrupts Disabled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D1821-170D-410F-9BF1-E656E321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926F0F-FF16-447E-B0D0-540243AB4AE1}"/>
              </a:ext>
            </a:extLst>
          </p:cNvPr>
          <p:cNvSpPr/>
          <p:nvPr/>
        </p:nvSpPr>
        <p:spPr>
          <a:xfrm>
            <a:off x="551934" y="58513"/>
            <a:ext cx="10725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1. Set-up Timer A1 as Sample Clock</a:t>
            </a:r>
            <a:endParaRPr lang="en-US" sz="3600" dirty="0">
              <a:solidFill>
                <a:srgbClr val="0000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38DFDD-A7B4-4A6A-93BC-E77356C1566F}"/>
              </a:ext>
            </a:extLst>
          </p:cNvPr>
          <p:cNvGrpSpPr/>
          <p:nvPr/>
        </p:nvGrpSpPr>
        <p:grpSpPr>
          <a:xfrm>
            <a:off x="490538" y="1045758"/>
            <a:ext cx="11077574" cy="4016779"/>
            <a:chOff x="490538" y="1045758"/>
            <a:chExt cx="11077574" cy="401677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0BD6D2D-5E89-4DBC-B245-57F637D21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0538" y="1100544"/>
              <a:ext cx="6091238" cy="1542643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54E2937-B90C-4022-AE6D-0737F6E0D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1400" y="1045758"/>
              <a:ext cx="4176712" cy="401677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8FE58-E143-4001-987E-E324C8BAC84C}"/>
                </a:ext>
              </a:extLst>
            </p:cNvPr>
            <p:cNvSpPr/>
            <p:nvPr/>
          </p:nvSpPr>
          <p:spPr>
            <a:xfrm>
              <a:off x="7410450" y="2962275"/>
              <a:ext cx="4124325" cy="1628775"/>
            </a:xfrm>
            <a:prstGeom prst="rect">
              <a:avLst/>
            </a:prstGeom>
            <a:solidFill>
              <a:schemeClr val="accent6">
                <a:alpha val="32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A97B125-8749-4A12-AF61-BD0AA424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74" y="4525518"/>
            <a:ext cx="64674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0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1E54D6-F4B4-45D8-B880-426BE9DC3689}"/>
              </a:ext>
            </a:extLst>
          </p:cNvPr>
          <p:cNvSpPr txBox="1"/>
          <p:nvPr/>
        </p:nvSpPr>
        <p:spPr>
          <a:xfrm>
            <a:off x="1781176" y="1029980"/>
            <a:ext cx="986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In TA1CCR0,  Set Period for a Frequency of 640 Hz.  This gets /64 later for </a:t>
            </a:r>
            <a:r>
              <a:rPr lang="en-US"/>
              <a:t>a 10Hz </a:t>
            </a:r>
            <a:r>
              <a:rPr lang="en-US" dirty="0"/>
              <a:t>sample rate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dirty="0"/>
              <a:t>In TA1CCR1, Set Duty Cycle to 50%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D1821-170D-410F-9BF1-E656E321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926F0F-FF16-447E-B0D0-540243AB4AE1}"/>
              </a:ext>
            </a:extLst>
          </p:cNvPr>
          <p:cNvSpPr/>
          <p:nvPr/>
        </p:nvSpPr>
        <p:spPr>
          <a:xfrm>
            <a:off x="551934" y="58513"/>
            <a:ext cx="10725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1. Set-up Timer A1 as Sample Clock</a:t>
            </a:r>
            <a:endParaRPr lang="en-US" sz="3600" dirty="0">
              <a:solidFill>
                <a:srgbClr val="0000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607FFC-AC2B-4E34-8C3F-1EA20E67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866563"/>
            <a:ext cx="5257800" cy="225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908216-18BF-41E1-94B9-CC0E31ACC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630" y="4525518"/>
            <a:ext cx="646747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9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368134-41FC-40CB-8062-F8663D3F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58" y="4552950"/>
            <a:ext cx="6467475" cy="1866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1E54D6-F4B4-45D8-B880-426BE9DC3689}"/>
              </a:ext>
            </a:extLst>
          </p:cNvPr>
          <p:cNvSpPr txBox="1"/>
          <p:nvPr/>
        </p:nvSpPr>
        <p:spPr>
          <a:xfrm>
            <a:off x="2771776" y="572780"/>
            <a:ext cx="9861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/>
              <a:t>Start Timer in UP Mode by writing Bits 5-4 to [01]</a:t>
            </a:r>
          </a:p>
          <a:p>
            <a:pPr marL="342900" indent="-342900">
              <a:buFont typeface="+mj-lt"/>
              <a:buAutoNum type="arabicPeriod" startAt="6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926F0F-FF16-447E-B0D0-540243AB4AE1}"/>
              </a:ext>
            </a:extLst>
          </p:cNvPr>
          <p:cNvSpPr/>
          <p:nvPr/>
        </p:nvSpPr>
        <p:spPr>
          <a:xfrm>
            <a:off x="551934" y="58513"/>
            <a:ext cx="10725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1. Set-up Timer A1 as Sample Clock</a:t>
            </a:r>
            <a:endParaRPr lang="en-US" sz="3600" dirty="0">
              <a:solidFill>
                <a:srgbClr val="0000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77D665-6CC6-41E5-B15F-EF0A9F7A3CD6}"/>
              </a:ext>
            </a:extLst>
          </p:cNvPr>
          <p:cNvGrpSpPr/>
          <p:nvPr/>
        </p:nvGrpSpPr>
        <p:grpSpPr>
          <a:xfrm>
            <a:off x="228600" y="1028700"/>
            <a:ext cx="11720791" cy="3867150"/>
            <a:chOff x="228600" y="1028700"/>
            <a:chExt cx="11720791" cy="38671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8172CF7-15A9-4FE3-8ECA-DEF5D83D5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62406" y="1028700"/>
              <a:ext cx="5686985" cy="386715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EECBEF1-8661-4CD4-BB7D-9705E26EA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600" y="1289568"/>
              <a:ext cx="5514975" cy="123805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098A6A-9A22-41A3-B47F-8EF3B97E4314}"/>
                </a:ext>
              </a:extLst>
            </p:cNvPr>
            <p:cNvSpPr/>
            <p:nvPr/>
          </p:nvSpPr>
          <p:spPr>
            <a:xfrm>
              <a:off x="6257924" y="2819399"/>
              <a:ext cx="5657851" cy="657225"/>
            </a:xfrm>
            <a:prstGeom prst="rect">
              <a:avLst/>
            </a:prstGeom>
            <a:solidFill>
              <a:schemeClr val="accent6">
                <a:alpha val="32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42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F353BC-8634-4FED-A4FE-94BC18A9E26D}"/>
              </a:ext>
            </a:extLst>
          </p:cNvPr>
          <p:cNvSpPr/>
          <p:nvPr/>
        </p:nvSpPr>
        <p:spPr>
          <a:xfrm>
            <a:off x="551934" y="58513"/>
            <a:ext cx="10725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2. Configure Internal Voltage Reference</a:t>
            </a:r>
            <a:endParaRPr lang="en-US" sz="3600" dirty="0">
              <a:solidFill>
                <a:srgbClr val="0000F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15C7E8-F7FE-4093-A071-FF1B57FFB61B}"/>
              </a:ext>
            </a:extLst>
          </p:cNvPr>
          <p:cNvGrpSpPr/>
          <p:nvPr/>
        </p:nvGrpSpPr>
        <p:grpSpPr>
          <a:xfrm>
            <a:off x="486033" y="1075037"/>
            <a:ext cx="10715367" cy="4847195"/>
            <a:chOff x="486033" y="1075037"/>
            <a:chExt cx="10715367" cy="484719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6125A30-2013-4440-B2FE-8B4243610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033" y="1167198"/>
              <a:ext cx="5113508" cy="153332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42AF30A-3038-4C70-83F1-552BC4594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6335" y="4256991"/>
              <a:ext cx="6856198" cy="166524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B2D48A-C013-4290-B1B5-0BCD3934D9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7742"/>
            <a:stretch/>
          </p:blipFill>
          <p:spPr>
            <a:xfrm>
              <a:off x="5810421" y="2059459"/>
              <a:ext cx="5390979" cy="186509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6CF334F-528A-4D19-98CC-6F1C7E149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5913" y="1258638"/>
              <a:ext cx="5321644" cy="78374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D8AF58-9B8C-462E-96A1-3F4D3F94A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92054"/>
            <a:stretch/>
          </p:blipFill>
          <p:spPr>
            <a:xfrm>
              <a:off x="5798063" y="1075037"/>
              <a:ext cx="5390979" cy="160639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E8BE21C-069E-4C15-B5CF-1F9B5656E9D0}"/>
              </a:ext>
            </a:extLst>
          </p:cNvPr>
          <p:cNvSpPr/>
          <p:nvPr/>
        </p:nvSpPr>
        <p:spPr>
          <a:xfrm>
            <a:off x="5857875" y="1495425"/>
            <a:ext cx="5257800" cy="114300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7A1905-3377-4018-BEC7-EEA42852FDAA}"/>
              </a:ext>
            </a:extLst>
          </p:cNvPr>
          <p:cNvSpPr/>
          <p:nvPr/>
        </p:nvSpPr>
        <p:spPr>
          <a:xfrm>
            <a:off x="5867400" y="2400300"/>
            <a:ext cx="5257800" cy="114300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642676-1A5B-4ABC-9F82-8894DB0923F4}"/>
              </a:ext>
            </a:extLst>
          </p:cNvPr>
          <p:cNvSpPr/>
          <p:nvPr/>
        </p:nvSpPr>
        <p:spPr>
          <a:xfrm>
            <a:off x="5857875" y="3748088"/>
            <a:ext cx="5257800" cy="128587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6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D1821-170D-410F-9BF1-E656E321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5CFD2-58A7-4499-9EE7-E4C4D51DF61B}"/>
              </a:ext>
            </a:extLst>
          </p:cNvPr>
          <p:cNvSpPr/>
          <p:nvPr/>
        </p:nvSpPr>
        <p:spPr>
          <a:xfrm>
            <a:off x="536382" y="0"/>
            <a:ext cx="10725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2. Configure Internal Voltage Reference</a:t>
            </a:r>
            <a:endParaRPr lang="en-US" sz="3600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466A9-3D1D-449A-AF4A-32BA2E586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36" y="1474238"/>
            <a:ext cx="9604095" cy="4077478"/>
          </a:xfrm>
          <a:prstGeom prst="rect">
            <a:avLst/>
          </a:prstGeom>
        </p:spPr>
      </p:pic>
      <p:sp>
        <p:nvSpPr>
          <p:cNvPr id="10" name="Subtitle 3">
            <a:extLst>
              <a:ext uri="{FF2B5EF4-FFF2-40B4-BE49-F238E27FC236}">
                <a16:creationId xmlns:a16="http://schemas.microsoft.com/office/drawing/2014/main" id="{27F2486D-318C-4033-9D8B-F737EB41F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3107" y="688593"/>
            <a:ext cx="323614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Register – ADC12MCTLx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271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8B86633-73E8-498B-AA36-01AB9A885B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5" b="15605"/>
          <a:stretch/>
        </p:blipFill>
        <p:spPr>
          <a:xfrm>
            <a:off x="0" y="0"/>
            <a:ext cx="12518573" cy="6858000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E73EA139-6223-4226-997C-957615AE6F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156" y="3676260"/>
            <a:ext cx="3720091" cy="2461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C128AF-0A6B-4D98-B9FA-BB05866E2F04}"/>
              </a:ext>
            </a:extLst>
          </p:cNvPr>
          <p:cNvSpPr txBox="1"/>
          <p:nvPr/>
        </p:nvSpPr>
        <p:spPr>
          <a:xfrm>
            <a:off x="5709999" y="667012"/>
            <a:ext cx="50497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VCC  -  Positive Voltage, Analog</a:t>
            </a:r>
          </a:p>
          <a:p>
            <a:r>
              <a:rPr lang="en-US" dirty="0"/>
              <a:t>VEE  -  Negative Voltage (or GND), Analog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VDD  -  Positive Voltage, Digital</a:t>
            </a:r>
          </a:p>
          <a:p>
            <a:r>
              <a:rPr lang="en-US" dirty="0"/>
              <a:t>VSS  -  Negative Voltage (or GND), Digital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6A7E4-F3F9-490C-879E-D64255EF06E5}"/>
              </a:ext>
            </a:extLst>
          </p:cNvPr>
          <p:cNvSpPr txBox="1"/>
          <p:nvPr/>
        </p:nvSpPr>
        <p:spPr>
          <a:xfrm>
            <a:off x="3685592" y="111967"/>
            <a:ext cx="7361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De-Mystifying Voltage Labels</a:t>
            </a:r>
          </a:p>
        </p:txBody>
      </p:sp>
    </p:spTree>
    <p:extLst>
      <p:ext uri="{BB962C8B-B14F-4D97-AF65-F5344CB8AC3E}">
        <p14:creationId xmlns:p14="http://schemas.microsoft.com/office/powerpoint/2010/main" val="1840189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D1821-170D-410F-9BF1-E656E321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5CFD2-58A7-4499-9EE7-E4C4D51DF61B}"/>
              </a:ext>
            </a:extLst>
          </p:cNvPr>
          <p:cNvSpPr/>
          <p:nvPr/>
        </p:nvSpPr>
        <p:spPr>
          <a:xfrm>
            <a:off x="536382" y="0"/>
            <a:ext cx="10725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2. Configure Internal Voltage Reference</a:t>
            </a:r>
            <a:endParaRPr lang="en-US" sz="3600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466A9-3D1D-449A-AF4A-32BA2E586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36" y="1474238"/>
            <a:ext cx="9604095" cy="4077478"/>
          </a:xfrm>
          <a:prstGeom prst="rect">
            <a:avLst/>
          </a:prstGeom>
        </p:spPr>
      </p:pic>
      <p:sp>
        <p:nvSpPr>
          <p:cNvPr id="10" name="Subtitle 3">
            <a:extLst>
              <a:ext uri="{FF2B5EF4-FFF2-40B4-BE49-F238E27FC236}">
                <a16:creationId xmlns:a16="http://schemas.microsoft.com/office/drawing/2014/main" id="{27F2486D-318C-4033-9D8B-F737EB41F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3107" y="688593"/>
            <a:ext cx="323614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Register – ADC12MCTLx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1FFC10-0F10-4D69-A116-7993D9849922}"/>
              </a:ext>
            </a:extLst>
          </p:cNvPr>
          <p:cNvSpPr/>
          <p:nvPr/>
        </p:nvSpPr>
        <p:spPr>
          <a:xfrm>
            <a:off x="5076825" y="2114549"/>
            <a:ext cx="5572125" cy="200025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9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501" y="912639"/>
            <a:ext cx="9144000" cy="31215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The Users Manual</a:t>
            </a:r>
            <a:br>
              <a:rPr lang="en-US" sz="4000" b="1" dirty="0">
                <a:solidFill>
                  <a:srgbClr val="0000FF"/>
                </a:solidFill>
              </a:rPr>
            </a:b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B047C-D068-4961-9227-40229CCBB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712" y="2300593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Chapter 33	REF_A………………………………….pp 858-864</a:t>
            </a:r>
          </a:p>
          <a:p>
            <a:pPr algn="l"/>
            <a:r>
              <a:rPr lang="en-US" dirty="0"/>
              <a:t>Chapter 34	ADC12_B……………………………..pp 865-911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E90E8-A4A6-415D-8811-4F0BB65A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4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F353BC-8634-4FED-A4FE-94BC18A9E26D}"/>
              </a:ext>
            </a:extLst>
          </p:cNvPr>
          <p:cNvSpPr/>
          <p:nvPr/>
        </p:nvSpPr>
        <p:spPr>
          <a:xfrm>
            <a:off x="1685659" y="58513"/>
            <a:ext cx="7994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3. Set-up P8.6 as Channel A5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FFA8E-048E-4B2C-9DF3-4EF6CAC8A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5F626E-06B9-465A-A65D-9F9DC69B462D}"/>
              </a:ext>
            </a:extLst>
          </p:cNvPr>
          <p:cNvGrpSpPr/>
          <p:nvPr/>
        </p:nvGrpSpPr>
        <p:grpSpPr>
          <a:xfrm>
            <a:off x="988540" y="1030558"/>
            <a:ext cx="7418894" cy="4900299"/>
            <a:chOff x="988540" y="1030558"/>
            <a:chExt cx="7418894" cy="49002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715F8C-0537-4CF5-A2EA-6BD5F012D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540" y="1030558"/>
              <a:ext cx="6066009" cy="49002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ED7A61-5E99-4387-8996-FAF45931C44E}"/>
                </a:ext>
              </a:extLst>
            </p:cNvPr>
            <p:cNvSpPr/>
            <p:nvPr/>
          </p:nvSpPr>
          <p:spPr>
            <a:xfrm>
              <a:off x="1079157" y="4151870"/>
              <a:ext cx="5824152" cy="148281"/>
            </a:xfrm>
            <a:prstGeom prst="rect">
              <a:avLst/>
            </a:prstGeom>
            <a:solidFill>
              <a:schemeClr val="accent6">
                <a:alpha val="32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28CA8-9913-4BF5-AB12-889B0C5B6515}"/>
                </a:ext>
              </a:extLst>
            </p:cNvPr>
            <p:cNvSpPr/>
            <p:nvPr/>
          </p:nvSpPr>
          <p:spPr>
            <a:xfrm>
              <a:off x="1079157" y="3377514"/>
              <a:ext cx="1812324" cy="939113"/>
            </a:xfrm>
            <a:prstGeom prst="rect">
              <a:avLst/>
            </a:prstGeom>
            <a:solidFill>
              <a:schemeClr val="accent6">
                <a:alpha val="32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12">
              <a:extLst>
                <a:ext uri="{FF2B5EF4-FFF2-40B4-BE49-F238E27FC236}">
                  <a16:creationId xmlns:a16="http://schemas.microsoft.com/office/drawing/2014/main" id="{DBAC8BCC-DBC2-4EC7-89EA-5B50B573B1E4}"/>
                </a:ext>
              </a:extLst>
            </p:cNvPr>
            <p:cNvSpPr txBox="1"/>
            <p:nvPr/>
          </p:nvSpPr>
          <p:spPr>
            <a:xfrm>
              <a:off x="7409214" y="3097596"/>
              <a:ext cx="998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solidFill>
                    <a:srgbClr val="FF0000"/>
                  </a:solidFill>
                </a:rPr>
                <a:t> 1   1 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Tertiary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BB14A9-64AF-4D90-8FCB-07B71DC19B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1554" y="3723503"/>
              <a:ext cx="639019" cy="4629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58D0340-DE0C-4E76-873A-05D931EC34AC}"/>
              </a:ext>
            </a:extLst>
          </p:cNvPr>
          <p:cNvSpPr txBox="1"/>
          <p:nvPr/>
        </p:nvSpPr>
        <p:spPr>
          <a:xfrm>
            <a:off x="2051222" y="6021859"/>
            <a:ext cx="827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It is not necessary to set the P8DIR register, bit 6, as an input when you select the A5 (Tertiary) function.</a:t>
            </a:r>
          </a:p>
        </p:txBody>
      </p:sp>
    </p:spTree>
    <p:extLst>
      <p:ext uri="{BB962C8B-B14F-4D97-AF65-F5344CB8AC3E}">
        <p14:creationId xmlns:p14="http://schemas.microsoft.com/office/powerpoint/2010/main" val="3602544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F353BC-8634-4FED-A4FE-94BC18A9E26D}"/>
              </a:ext>
            </a:extLst>
          </p:cNvPr>
          <p:cNvSpPr/>
          <p:nvPr/>
        </p:nvSpPr>
        <p:spPr>
          <a:xfrm>
            <a:off x="961509" y="410938"/>
            <a:ext cx="107256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4.Configure ADC12 for 2-Channel Repeated Sequence and Activate the Internal Temperature Sensor</a:t>
            </a:r>
          </a:p>
          <a:p>
            <a:pPr algn="ctr"/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827BC-533F-4AA0-8753-8623FAEA723C}"/>
              </a:ext>
            </a:extLst>
          </p:cNvPr>
          <p:cNvSpPr txBox="1"/>
          <p:nvPr/>
        </p:nvSpPr>
        <p:spPr>
          <a:xfrm>
            <a:off x="1375717" y="2594919"/>
            <a:ext cx="9391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There are FOUR Configuration Registers for the ADC12_B:  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ADC12CTL0 – ADC12CTL3.  </a:t>
            </a:r>
          </a:p>
        </p:txBody>
      </p:sp>
    </p:spTree>
    <p:extLst>
      <p:ext uri="{BB962C8B-B14F-4D97-AF65-F5344CB8AC3E}">
        <p14:creationId xmlns:p14="http://schemas.microsoft.com/office/powerpoint/2010/main" val="333018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077" y="202747"/>
            <a:ext cx="9144000" cy="31215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4. ADC12 Configuration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38FB340-38A4-4CF6-8C7C-175BA397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2059" y="585499"/>
            <a:ext cx="296683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Register – ADC12CTL0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C9557-506D-4E18-A010-D087CD4EA18C}"/>
              </a:ext>
            </a:extLst>
          </p:cNvPr>
          <p:cNvSpPr txBox="1"/>
          <p:nvPr/>
        </p:nvSpPr>
        <p:spPr>
          <a:xfrm>
            <a:off x="1602259" y="4609491"/>
            <a:ext cx="10291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Leave the clock cycles for sample-and-hold for MEM8-MEM23 to4 (Bits 15-12)  0000 since we are not using these memory buffers.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28672C-7BCB-4C07-B9C8-901B4AE7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BD60F-1E0C-43DF-BCE4-C76185B82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49" y="1347055"/>
            <a:ext cx="5328473" cy="1657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8E0C27-903F-4787-86AC-FBA38015A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844" y="1229988"/>
            <a:ext cx="6496050" cy="29051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5B0CA6-DFD3-4910-9605-19661E8F5769}"/>
              </a:ext>
            </a:extLst>
          </p:cNvPr>
          <p:cNvSpPr/>
          <p:nvPr/>
        </p:nvSpPr>
        <p:spPr>
          <a:xfrm>
            <a:off x="5657850" y="1828800"/>
            <a:ext cx="6384131" cy="146304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98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38FB340-38A4-4CF6-8C7C-175BA397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7284" y="642649"/>
            <a:ext cx="296683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Register – ADC12CTL0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C9557-506D-4E18-A010-D087CD4EA18C}"/>
              </a:ext>
            </a:extLst>
          </p:cNvPr>
          <p:cNvSpPr txBox="1"/>
          <p:nvPr/>
        </p:nvSpPr>
        <p:spPr>
          <a:xfrm>
            <a:off x="1900179" y="4752366"/>
            <a:ext cx="10291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/>
              <a:t>Set the clock cycles for sample-and-hold for MEM0-MEM7 to 64 (Bits 11-8) 0100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28672C-7BCB-4C07-B9C8-901B4AE7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BD60F-1E0C-43DF-BCE4-C76185B82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49" y="1347055"/>
            <a:ext cx="5328473" cy="1657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09DDF-D965-46E3-A5B2-E1155A39A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5" y="1287138"/>
            <a:ext cx="6486525" cy="27908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E4E7B4-3ABA-4EED-94EC-6DC17CB5C21C}"/>
              </a:ext>
            </a:extLst>
          </p:cNvPr>
          <p:cNvSpPr/>
          <p:nvPr/>
        </p:nvSpPr>
        <p:spPr>
          <a:xfrm>
            <a:off x="5755480" y="2283618"/>
            <a:ext cx="6391275" cy="154781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CECA61-41A2-4993-A044-2675D4122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287" y="0"/>
            <a:ext cx="51149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15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38FB340-38A4-4CF6-8C7C-175BA397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3959" y="499774"/>
            <a:ext cx="296683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Register – ADC12CTL0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C9557-506D-4E18-A010-D087CD4EA18C}"/>
              </a:ext>
            </a:extLst>
          </p:cNvPr>
          <p:cNvSpPr txBox="1"/>
          <p:nvPr/>
        </p:nvSpPr>
        <p:spPr>
          <a:xfrm>
            <a:off x="1592734" y="5038116"/>
            <a:ext cx="10291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Set Bit 7 to cause the first rising edge of the </a:t>
            </a:r>
            <a:r>
              <a:rPr lang="en-US" b="1" i="1" dirty="0"/>
              <a:t>SHI </a:t>
            </a:r>
            <a:r>
              <a:rPr lang="en-US" dirty="0"/>
              <a:t>to initiate sampling and  continue automatically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Turn on the ADC12 Module (Bit 4)XX1X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/>
              <a:t>Disable Conversion (Bit 1)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28672C-7BCB-4C07-B9C8-901B4AE7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6BD60F-1E0C-43DF-BCE4-C76185B82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49" y="1347055"/>
            <a:ext cx="5328473" cy="1657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22A123-EF83-4A97-BFC7-E37BB7D0C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073" y="1268575"/>
            <a:ext cx="6438900" cy="3238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51991B-8C2B-48DE-893C-C86021E37F2A}"/>
              </a:ext>
            </a:extLst>
          </p:cNvPr>
          <p:cNvSpPr/>
          <p:nvPr/>
        </p:nvSpPr>
        <p:spPr>
          <a:xfrm>
            <a:off x="5676899" y="2019300"/>
            <a:ext cx="6410325" cy="393954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95E382-B69F-47EB-A3B3-FE3C2E349EB3}"/>
              </a:ext>
            </a:extLst>
          </p:cNvPr>
          <p:cNvSpPr/>
          <p:nvPr/>
        </p:nvSpPr>
        <p:spPr>
          <a:xfrm>
            <a:off x="5686424" y="2905125"/>
            <a:ext cx="6410325" cy="152399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07732C-20AB-4A6E-AF06-6F3FC670F26C}"/>
              </a:ext>
            </a:extLst>
          </p:cNvPr>
          <p:cNvSpPr/>
          <p:nvPr/>
        </p:nvSpPr>
        <p:spPr>
          <a:xfrm>
            <a:off x="5695949" y="3409950"/>
            <a:ext cx="6381751" cy="171450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4606F4-8C9C-4BAD-9578-74390E10C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837" y="0"/>
            <a:ext cx="51149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21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38FB340-38A4-4CF6-8C7C-175BA397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0559" y="635365"/>
            <a:ext cx="296683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Register – ADC12CTL1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926A2-EBFB-48D4-B1DF-ED01B8DA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96CFF-072A-4625-A7D2-8FEC6BB1085F}"/>
              </a:ext>
            </a:extLst>
          </p:cNvPr>
          <p:cNvGrpSpPr/>
          <p:nvPr/>
        </p:nvGrpSpPr>
        <p:grpSpPr>
          <a:xfrm>
            <a:off x="447622" y="1225835"/>
            <a:ext cx="11623653" cy="2623682"/>
            <a:chOff x="439384" y="970462"/>
            <a:chExt cx="11623653" cy="26236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1E54D6-F4B4-45D8-B880-426BE9DC3689}"/>
                </a:ext>
              </a:extLst>
            </p:cNvPr>
            <p:cNvSpPr txBox="1"/>
            <p:nvPr/>
          </p:nvSpPr>
          <p:spPr>
            <a:xfrm>
              <a:off x="439384" y="2947813"/>
              <a:ext cx="75081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b="1" dirty="0">
                  <a:solidFill>
                    <a:srgbClr val="FF0000"/>
                  </a:solidFill>
                </a:rPr>
                <a:t>Select Timer A1 as the clock source by configuring Bits 12-10 to [100] *</a:t>
              </a:r>
            </a:p>
            <a:p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72DFB37-27C6-4650-927A-012D106DACB9}"/>
                </a:ext>
              </a:extLst>
            </p:cNvPr>
            <p:cNvSpPr/>
            <p:nvPr/>
          </p:nvSpPr>
          <p:spPr>
            <a:xfrm>
              <a:off x="6235736" y="2600753"/>
              <a:ext cx="58273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* SEE NEXT SLIDE for this incredible example of the inefficiency in the TI documentation!</a:t>
              </a:r>
              <a:br>
                <a:rPr lang="en-US" sz="1200" b="1" dirty="0">
                  <a:solidFill>
                    <a:srgbClr val="FF0000"/>
                  </a:solidFill>
                </a:rPr>
              </a:br>
              <a:endParaRPr lang="en-US" sz="12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BCC61C8-D3EE-48A0-8693-A9D215537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7117" y="970462"/>
              <a:ext cx="5714249" cy="182492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E38185-7C13-41CF-BB80-166FD5843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2518" y="1399369"/>
              <a:ext cx="5572062" cy="1212025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B19F986D-9168-4AE0-96AA-BB15FC6E5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7172" y="1606377"/>
              <a:ext cx="743465" cy="743465"/>
            </a:xfrm>
            <a:prstGeom prst="rect">
              <a:avLst/>
            </a:prstGeom>
          </p:spPr>
        </p:pic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B8B355-2844-4D85-87B0-477FE00F6ACB}"/>
              </a:ext>
            </a:extLst>
          </p:cNvPr>
          <p:cNvCxnSpPr>
            <a:cxnSpLocks/>
          </p:cNvCxnSpPr>
          <p:nvPr/>
        </p:nvCxnSpPr>
        <p:spPr>
          <a:xfrm>
            <a:off x="0" y="3384429"/>
            <a:ext cx="453753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D864B74-DD0F-4355-B88B-8A05348B9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37" y="0"/>
            <a:ext cx="5114925" cy="4762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47CBE5-0469-435F-A091-50A12BA5F9DA}"/>
              </a:ext>
            </a:extLst>
          </p:cNvPr>
          <p:cNvSpPr/>
          <p:nvPr/>
        </p:nvSpPr>
        <p:spPr>
          <a:xfrm>
            <a:off x="6333807" y="2340864"/>
            <a:ext cx="5461954" cy="146304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19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38FB340-38A4-4CF6-8C7C-175BA397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0559" y="578215"/>
            <a:ext cx="296683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Register – ADC12CTL1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2DFB37-27C6-4650-927A-012D106DACB9}"/>
              </a:ext>
            </a:extLst>
          </p:cNvPr>
          <p:cNvSpPr/>
          <p:nvPr/>
        </p:nvSpPr>
        <p:spPr>
          <a:xfrm>
            <a:off x="3375404" y="1005959"/>
            <a:ext cx="714663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This setting depends on which microcontroller model you have.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The setting is in a completely different manual for each MCU!!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I have placed a copy of the MSP430FR6989.PDF on the course website</a:t>
            </a:r>
          </a:p>
          <a:p>
            <a:r>
              <a:rPr lang="en-US" b="1" dirty="0">
                <a:solidFill>
                  <a:srgbClr val="0000FF"/>
                </a:solidFill>
              </a:rPr>
              <a:t>			Page 88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21EBC-6B03-4D26-A8A7-2479B7854905}"/>
              </a:ext>
            </a:extLst>
          </p:cNvPr>
          <p:cNvSpPr/>
          <p:nvPr/>
        </p:nvSpPr>
        <p:spPr>
          <a:xfrm>
            <a:off x="2381249" y="972235"/>
            <a:ext cx="86772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* ADC12SHSx  -  Select Timer A1 as the clock source by configuring Bits 12-10 to [100] *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92A0AE-3A56-432A-B265-E57E7FD08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237" y="2443162"/>
            <a:ext cx="6505575" cy="4200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57D359-D8C9-4D6F-A601-A89E7FE11420}"/>
              </a:ext>
            </a:extLst>
          </p:cNvPr>
          <p:cNvSpPr txBox="1"/>
          <p:nvPr/>
        </p:nvSpPr>
        <p:spPr>
          <a:xfrm>
            <a:off x="9420225" y="5553075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= 0x100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068FE4-72BD-40D8-94FA-48F9EBDD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26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AE952-9118-4361-A064-E0A8FB8C0FD8}"/>
              </a:ext>
            </a:extLst>
          </p:cNvPr>
          <p:cNvSpPr/>
          <p:nvPr/>
        </p:nvSpPr>
        <p:spPr>
          <a:xfrm>
            <a:off x="3069770" y="4758445"/>
            <a:ext cx="6400801" cy="1017204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23835-AD74-46F0-8970-CCD258C65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812" y="0"/>
            <a:ext cx="51149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68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38FB340-38A4-4CF6-8C7C-175BA397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484" y="587740"/>
            <a:ext cx="296683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Register – ADC12CTL1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926A2-EBFB-48D4-B1DF-ED01B8DA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E54D6-F4B4-45D8-B880-426BE9DC3689}"/>
              </a:ext>
            </a:extLst>
          </p:cNvPr>
          <p:cNvSpPr txBox="1"/>
          <p:nvPr/>
        </p:nvSpPr>
        <p:spPr>
          <a:xfrm>
            <a:off x="447622" y="3203186"/>
            <a:ext cx="7508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Select Timer A1 as the clock source by configuring Bits 12-10 to [100] 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Configure Bits 4-3 to select  ACLK as the source clock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CC61C8-D3EE-48A0-8693-A9D21553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55" y="1225835"/>
            <a:ext cx="5714249" cy="1824926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A9420CE-C403-4CAB-8E54-C1F790DC679A}"/>
              </a:ext>
            </a:extLst>
          </p:cNvPr>
          <p:cNvGrpSpPr/>
          <p:nvPr/>
        </p:nvGrpSpPr>
        <p:grpSpPr>
          <a:xfrm>
            <a:off x="6223518" y="1427583"/>
            <a:ext cx="5759919" cy="858415"/>
            <a:chOff x="5466379" y="1212202"/>
            <a:chExt cx="6467475" cy="97297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A0D454F-3DF9-40ED-A04C-8592B93C2A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2299" b="2484"/>
            <a:stretch/>
          </p:blipFill>
          <p:spPr>
            <a:xfrm>
              <a:off x="5466379" y="1427101"/>
              <a:ext cx="6429260" cy="75807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DB81BEF-DA5D-4AE2-9F7E-908CA8E77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87711"/>
            <a:stretch/>
          </p:blipFill>
          <p:spPr>
            <a:xfrm>
              <a:off x="5466379" y="1212202"/>
              <a:ext cx="6467475" cy="215381"/>
            </a:xfrm>
            <a:prstGeom prst="rect">
              <a:avLst/>
            </a:prstGeom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767216-AFF4-44E5-8AD0-A90CD21AF80B}"/>
              </a:ext>
            </a:extLst>
          </p:cNvPr>
          <p:cNvCxnSpPr>
            <a:cxnSpLocks/>
          </p:cNvCxnSpPr>
          <p:nvPr/>
        </p:nvCxnSpPr>
        <p:spPr>
          <a:xfrm>
            <a:off x="0" y="3660615"/>
            <a:ext cx="453753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46151B2-1221-4DF9-AE3C-F33D80BA81C3}"/>
              </a:ext>
            </a:extLst>
          </p:cNvPr>
          <p:cNvSpPr/>
          <p:nvPr/>
        </p:nvSpPr>
        <p:spPr>
          <a:xfrm>
            <a:off x="6251510" y="1632856"/>
            <a:ext cx="5654351" cy="643813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E7CFD6-7911-44F7-8F45-16A45C051F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087" y="0"/>
            <a:ext cx="51149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06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38FB340-38A4-4CF6-8C7C-175BA397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2459" y="635365"/>
            <a:ext cx="296683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Register – ADC12CTL1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926A2-EBFB-48D4-B1DF-ED01B8DA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1E54D6-F4B4-45D8-B880-426BE9DC3689}"/>
              </a:ext>
            </a:extLst>
          </p:cNvPr>
          <p:cNvSpPr txBox="1"/>
          <p:nvPr/>
        </p:nvSpPr>
        <p:spPr>
          <a:xfrm>
            <a:off x="447622" y="3203186"/>
            <a:ext cx="7508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Select Timer A1 as the clock source by configuring Bits 12-10 to [100] *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Configure Bits 4-3 to select  ACLK as the source clock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the Repeated-Sequence-of-Channels option for Bits 2-1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CC61C8-D3EE-48A0-8693-A9D21553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55" y="1225835"/>
            <a:ext cx="5714249" cy="1824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2097A9-2BE5-4130-B2C2-01AC07BCD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477" y="1352927"/>
            <a:ext cx="5557935" cy="150612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0CB3B2-F158-4806-81EC-1D31B82F8E8B}"/>
              </a:ext>
            </a:extLst>
          </p:cNvPr>
          <p:cNvSpPr/>
          <p:nvPr/>
        </p:nvSpPr>
        <p:spPr>
          <a:xfrm>
            <a:off x="6382138" y="1539383"/>
            <a:ext cx="5523723" cy="849253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6A1102-A1A0-43E3-8845-905B3BDE2DF3}"/>
              </a:ext>
            </a:extLst>
          </p:cNvPr>
          <p:cNvCxnSpPr>
            <a:cxnSpLocks/>
          </p:cNvCxnSpPr>
          <p:nvPr/>
        </p:nvCxnSpPr>
        <p:spPr>
          <a:xfrm>
            <a:off x="0" y="3921872"/>
            <a:ext cx="453753" cy="0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F0BDBDA-46CF-4BB5-A9C5-A6CF173A9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187" y="0"/>
            <a:ext cx="51149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86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38FB340-38A4-4CF6-8C7C-175BA397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4553" y="724452"/>
            <a:ext cx="296683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Register – ADC12CTL2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427BF-0536-428E-95D4-0DB233B5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597A85-BF2F-4F6F-87E9-211A43787EAB}"/>
              </a:ext>
            </a:extLst>
          </p:cNvPr>
          <p:cNvGrpSpPr/>
          <p:nvPr/>
        </p:nvGrpSpPr>
        <p:grpSpPr>
          <a:xfrm>
            <a:off x="1035650" y="1431211"/>
            <a:ext cx="10653456" cy="3932888"/>
            <a:chOff x="1035650" y="1431211"/>
            <a:chExt cx="10653456" cy="39328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D68E99B-B0E2-4756-85EC-869B2356209F}"/>
                </a:ext>
              </a:extLst>
            </p:cNvPr>
            <p:cNvSpPr txBox="1"/>
            <p:nvPr/>
          </p:nvSpPr>
          <p:spPr>
            <a:xfrm>
              <a:off x="2965622" y="4717768"/>
              <a:ext cx="62382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register controls bit resolution and data readback format.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b="1" dirty="0">
                  <a:solidFill>
                    <a:srgbClr val="FF0000"/>
                  </a:solidFill>
                </a:rPr>
                <a:t>There are no changes from the default values in this register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BF580AA-C86E-4E33-9781-65E7AE8D7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650" y="1588071"/>
              <a:ext cx="5653422" cy="16164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BC0B48-AC55-4D01-9FA0-81FC0E071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8066" y="1431211"/>
              <a:ext cx="4621040" cy="241328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25FF778-2C09-4372-96FA-14D897740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187" y="0"/>
            <a:ext cx="51149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5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430" y="0"/>
            <a:ext cx="9144000" cy="615193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Laboratory #6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B047C-D068-4961-9227-40229CCBB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76" y="1005325"/>
            <a:ext cx="11412070" cy="165576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dirty="0"/>
              <a:t/>
            </a:r>
            <a:br>
              <a:rPr lang="en-US" sz="9600" dirty="0"/>
            </a:br>
            <a:endParaRPr lang="en-US" sz="9600" dirty="0"/>
          </a:p>
          <a:p>
            <a:pPr marL="457200" indent="-457200" algn="l">
              <a:buAutoNum type="arabicPeriod"/>
            </a:pPr>
            <a:r>
              <a:rPr lang="en-US" sz="9600" dirty="0"/>
              <a:t>Implement a TWO channel conversion  sequence, one channel for the RC_Voltage (A5), and a second channel for the internal Temperature Sensor (A30).</a:t>
            </a:r>
            <a:br>
              <a:rPr lang="en-US" sz="9600" dirty="0"/>
            </a:br>
            <a:endParaRPr lang="en-US" sz="9600" dirty="0"/>
          </a:p>
          <a:p>
            <a:pPr marL="457200" indent="-457200" algn="l">
              <a:buAutoNum type="arabicPeriod"/>
            </a:pPr>
            <a:r>
              <a:rPr lang="en-US" sz="9600" dirty="0"/>
              <a:t>Display the temperature in Fahrenheit on the Liquid Crystal Display.</a:t>
            </a:r>
            <a:br>
              <a:rPr lang="en-US" sz="9600" dirty="0"/>
            </a:br>
            <a:endParaRPr lang="en-US" sz="9600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9600" dirty="0"/>
              <a:t>Use the new PWM channel and ramp the RC Voltage by incrementing the duty cycle from 0-100%.  The RC Voltage is connected to ADC channel A5.</a:t>
            </a:r>
            <a:br>
              <a:rPr lang="en-US" sz="9600" dirty="0"/>
            </a:br>
            <a:endParaRPr lang="en-US" sz="9600" dirty="0"/>
          </a:p>
          <a:p>
            <a:pPr marL="457200" indent="-457200" algn="l">
              <a:buAutoNum type="arabicPeriod"/>
            </a:pPr>
            <a:r>
              <a:rPr lang="en-US" sz="9600" dirty="0"/>
              <a:t>Display the RC Voltage on the Liquid Crystal Display</a:t>
            </a:r>
            <a:br>
              <a:rPr lang="en-US" sz="9600" dirty="0"/>
            </a:br>
            <a:endParaRPr lang="en-US" sz="9600" dirty="0"/>
          </a:p>
          <a:p>
            <a:pPr marL="457200" indent="-457200" algn="l">
              <a:buAutoNum type="arabicPeriod"/>
            </a:pPr>
            <a:r>
              <a:rPr lang="en-US" sz="9600" dirty="0"/>
              <a:t>Configure main() to switch between the Temperature Sensor, </a:t>
            </a:r>
            <a:r>
              <a:rPr lang="en-US" sz="9600" dirty="0" err="1"/>
              <a:t>RC_Voltage</a:t>
            </a:r>
            <a:r>
              <a:rPr lang="en-US" sz="9600" dirty="0"/>
              <a:t>, and LED Test Mode using TE, RE, and LE commands.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53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38FB340-38A4-4CF6-8C7C-175BA397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1594" y="591663"/>
            <a:ext cx="296683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Register – ADC12CTL3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5CA6BF-A742-44A3-A62B-CD373560BF98}"/>
              </a:ext>
            </a:extLst>
          </p:cNvPr>
          <p:cNvSpPr/>
          <p:nvPr/>
        </p:nvSpPr>
        <p:spPr>
          <a:xfrm>
            <a:off x="2853466" y="1025017"/>
            <a:ext cx="671728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Set Bit 7.  This selects the Temperature Sensor for ADC channel A30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839347-A0D4-442A-951B-246A4989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30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20E9CD-A8D7-47D2-86AE-6DB728207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87" y="1620741"/>
            <a:ext cx="5710335" cy="1922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DAAB1A-D51E-46D4-973A-755407B0C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626" y="1558212"/>
            <a:ext cx="5942387" cy="50193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A87571C-66A9-4CD3-A818-179345321F26}"/>
              </a:ext>
            </a:extLst>
          </p:cNvPr>
          <p:cNvSpPr/>
          <p:nvPr/>
        </p:nvSpPr>
        <p:spPr>
          <a:xfrm>
            <a:off x="6018246" y="4534511"/>
            <a:ext cx="5868954" cy="653310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009962-9497-4A28-9F1F-1B6160CE1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512" y="0"/>
            <a:ext cx="51149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29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38FB340-38A4-4CF6-8C7C-175BA397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5007" y="507618"/>
            <a:ext cx="323614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Register – ADC12MCTL0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054A5-23A7-4629-B903-AB83E82D57B6}"/>
              </a:ext>
            </a:extLst>
          </p:cNvPr>
          <p:cNvSpPr txBox="1"/>
          <p:nvPr/>
        </p:nvSpPr>
        <p:spPr>
          <a:xfrm>
            <a:off x="3077552" y="3920909"/>
            <a:ext cx="7508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Disable the Comparator Window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Enable Single-ended Mode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4D5C29-873C-4E2A-B5B8-2B221C8C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9CE944-88A3-4AC4-A307-2CFE1A9C7E55}"/>
              </a:ext>
            </a:extLst>
          </p:cNvPr>
          <p:cNvSpPr/>
          <p:nvPr/>
        </p:nvSpPr>
        <p:spPr>
          <a:xfrm>
            <a:off x="1005015" y="0"/>
            <a:ext cx="10725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5.Set MEM0 Buffer for A30 Data</a:t>
            </a:r>
            <a:endParaRPr lang="en-US" sz="3200" dirty="0">
              <a:solidFill>
                <a:srgbClr val="0000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1E77CF-23C3-489D-B8ED-948E5E9C9F65}"/>
              </a:ext>
            </a:extLst>
          </p:cNvPr>
          <p:cNvGrpSpPr/>
          <p:nvPr/>
        </p:nvGrpSpPr>
        <p:grpSpPr>
          <a:xfrm>
            <a:off x="674160" y="1085117"/>
            <a:ext cx="10697879" cy="1677494"/>
            <a:chOff x="674160" y="1085117"/>
            <a:chExt cx="10697879" cy="167749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2DAEEB4-9024-47FC-B821-281D44F59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160" y="1085117"/>
              <a:ext cx="5465383" cy="167749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489DA3-D1A7-4FA9-B03D-25B4E214D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1120" y="1362269"/>
              <a:ext cx="5210919" cy="127567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E7FBF2-C360-4662-A4E5-A4E06DC9AAEA}"/>
                </a:ext>
              </a:extLst>
            </p:cNvPr>
            <p:cNvSpPr/>
            <p:nvPr/>
          </p:nvSpPr>
          <p:spPr>
            <a:xfrm>
              <a:off x="6180171" y="1696060"/>
              <a:ext cx="5164104" cy="780439"/>
            </a:xfrm>
            <a:prstGeom prst="rect">
              <a:avLst/>
            </a:prstGeom>
            <a:solidFill>
              <a:schemeClr val="accent6">
                <a:alpha val="32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6180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38FB340-38A4-4CF6-8C7C-175BA397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0282" y="498093"/>
            <a:ext cx="323614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Register – ADC12MCTL0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054A5-23A7-4629-B903-AB83E82D57B6}"/>
              </a:ext>
            </a:extLst>
          </p:cNvPr>
          <p:cNvSpPr txBox="1"/>
          <p:nvPr/>
        </p:nvSpPr>
        <p:spPr>
          <a:xfrm>
            <a:off x="2536376" y="1121725"/>
            <a:ext cx="750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Set voltage source combination to</a:t>
            </a:r>
            <a:r>
              <a:rPr lang="en-US" b="1" dirty="0"/>
              <a:t> </a:t>
            </a:r>
            <a:r>
              <a:rPr lang="en-US" dirty="0"/>
              <a:t>VR+ = VREF buffered, VR- = AVSS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4D5C29-873C-4E2A-B5B8-2B221C8C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9CE944-88A3-4AC4-A307-2CFE1A9C7E55}"/>
              </a:ext>
            </a:extLst>
          </p:cNvPr>
          <p:cNvSpPr/>
          <p:nvPr/>
        </p:nvSpPr>
        <p:spPr>
          <a:xfrm>
            <a:off x="1005015" y="0"/>
            <a:ext cx="10725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5. Set MEM0 Buffer for A30 Data</a:t>
            </a:r>
            <a:endParaRPr lang="en-US" sz="3200" dirty="0">
              <a:solidFill>
                <a:srgbClr val="0000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C78E59-73FE-4AE2-88C8-4D707D852D68}"/>
              </a:ext>
            </a:extLst>
          </p:cNvPr>
          <p:cNvGrpSpPr/>
          <p:nvPr/>
        </p:nvGrpSpPr>
        <p:grpSpPr>
          <a:xfrm>
            <a:off x="366250" y="1563432"/>
            <a:ext cx="11463231" cy="4744061"/>
            <a:chOff x="366250" y="1563432"/>
            <a:chExt cx="11463231" cy="474406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2DAEEB4-9024-47FC-B821-281D44F59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250" y="1563432"/>
              <a:ext cx="6093340" cy="187023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6D67333-B22B-4E73-B121-E3D22B2D3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5234" y="3490882"/>
              <a:ext cx="6634247" cy="281661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96DC9-805B-4ED9-B1C7-CD6737227826}"/>
                </a:ext>
              </a:extLst>
            </p:cNvPr>
            <p:cNvSpPr/>
            <p:nvPr/>
          </p:nvSpPr>
          <p:spPr>
            <a:xfrm>
              <a:off x="5122507" y="4030823"/>
              <a:ext cx="6662056" cy="177283"/>
            </a:xfrm>
            <a:prstGeom prst="rect">
              <a:avLst/>
            </a:prstGeom>
            <a:solidFill>
              <a:schemeClr val="accent6">
                <a:alpha val="32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076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38FB340-38A4-4CF6-8C7C-175BA397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9807" y="536193"/>
            <a:ext cx="323614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Register – ADC12MCTL0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054A5-23A7-4629-B903-AB83E82D57B6}"/>
              </a:ext>
            </a:extLst>
          </p:cNvPr>
          <p:cNvSpPr txBox="1"/>
          <p:nvPr/>
        </p:nvSpPr>
        <p:spPr>
          <a:xfrm>
            <a:off x="4253209" y="1289677"/>
            <a:ext cx="750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MEM0 is </a:t>
            </a:r>
            <a:r>
              <a:rPr lang="en-US" b="1" i="1" dirty="0">
                <a:solidFill>
                  <a:srgbClr val="FF0000"/>
                </a:solidFill>
              </a:rPr>
              <a:t>NOT the end of the sequence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4D5C29-873C-4E2A-B5B8-2B221C8C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33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9CE944-88A3-4AC4-A307-2CFE1A9C7E55}"/>
              </a:ext>
            </a:extLst>
          </p:cNvPr>
          <p:cNvSpPr/>
          <p:nvPr/>
        </p:nvSpPr>
        <p:spPr>
          <a:xfrm>
            <a:off x="1005015" y="0"/>
            <a:ext cx="10725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5. Set MEM0 Buffer for A30 Data</a:t>
            </a:r>
            <a:endParaRPr lang="en-US" sz="3200" dirty="0">
              <a:solidFill>
                <a:srgbClr val="0000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815292-1F8C-4761-AF52-C7429F89C280}"/>
              </a:ext>
            </a:extLst>
          </p:cNvPr>
          <p:cNvGrpSpPr/>
          <p:nvPr/>
        </p:nvGrpSpPr>
        <p:grpSpPr>
          <a:xfrm>
            <a:off x="506210" y="1834022"/>
            <a:ext cx="11594524" cy="1637400"/>
            <a:chOff x="506210" y="1834022"/>
            <a:chExt cx="11594524" cy="16374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2DAEEB4-9024-47FC-B821-281D44F59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210" y="1834022"/>
              <a:ext cx="5334754" cy="1637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E9220A1-3779-4464-86D7-822D02F78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2309" y="2444716"/>
              <a:ext cx="6448425" cy="90487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D4B273-BF28-49CB-9C7D-A4879FC85236}"/>
                </a:ext>
              </a:extLst>
            </p:cNvPr>
            <p:cNvSpPr/>
            <p:nvPr/>
          </p:nvSpPr>
          <p:spPr>
            <a:xfrm>
              <a:off x="5656295" y="2457450"/>
              <a:ext cx="6335679" cy="600074"/>
            </a:xfrm>
            <a:prstGeom prst="rect">
              <a:avLst/>
            </a:prstGeom>
            <a:solidFill>
              <a:schemeClr val="accent6">
                <a:alpha val="32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3901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38FB340-38A4-4CF6-8C7C-175BA397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7907" y="507618"/>
            <a:ext cx="323614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Register – ADC12MCTL0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B054A5-23A7-4629-B903-AB83E82D57B6}"/>
              </a:ext>
            </a:extLst>
          </p:cNvPr>
          <p:cNvSpPr txBox="1"/>
          <p:nvPr/>
        </p:nvSpPr>
        <p:spPr>
          <a:xfrm>
            <a:off x="3021568" y="1009758"/>
            <a:ext cx="750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Select </a:t>
            </a:r>
            <a:r>
              <a:rPr lang="en-US" b="1" i="1" dirty="0">
                <a:solidFill>
                  <a:srgbClr val="FF0000"/>
                </a:solidFill>
              </a:rPr>
              <a:t>A30 (the temperature probe) as the Input Source.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9CE944-88A3-4AC4-A307-2CFE1A9C7E55}"/>
              </a:ext>
            </a:extLst>
          </p:cNvPr>
          <p:cNvSpPr/>
          <p:nvPr/>
        </p:nvSpPr>
        <p:spPr>
          <a:xfrm>
            <a:off x="1005015" y="0"/>
            <a:ext cx="10725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5. Set MEM0 Buffer for A30 Data</a:t>
            </a:r>
            <a:endParaRPr lang="en-US" sz="3200" dirty="0">
              <a:solidFill>
                <a:srgbClr val="0000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EA8431-EDC0-4B2D-A5C7-E9894E0F023B}"/>
              </a:ext>
            </a:extLst>
          </p:cNvPr>
          <p:cNvGrpSpPr/>
          <p:nvPr/>
        </p:nvGrpSpPr>
        <p:grpSpPr>
          <a:xfrm>
            <a:off x="226290" y="1576096"/>
            <a:ext cx="11875805" cy="5105400"/>
            <a:chOff x="226290" y="1576096"/>
            <a:chExt cx="11875805" cy="51054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2DAEEB4-9024-47FC-B821-281D44F59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290" y="1675162"/>
              <a:ext cx="4606967" cy="141402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F465609-AB2D-467B-B303-307199FB0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0320" y="1576096"/>
              <a:ext cx="6581775" cy="51054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5F9997-E671-4106-80B0-F1390ED58744}"/>
                </a:ext>
              </a:extLst>
            </p:cNvPr>
            <p:cNvSpPr/>
            <p:nvPr/>
          </p:nvSpPr>
          <p:spPr>
            <a:xfrm>
              <a:off x="5542384" y="6288833"/>
              <a:ext cx="6400800" cy="195943"/>
            </a:xfrm>
            <a:prstGeom prst="rect">
              <a:avLst/>
            </a:prstGeom>
            <a:solidFill>
              <a:schemeClr val="accent6">
                <a:alpha val="32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03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38FB340-38A4-4CF6-8C7C-175BA397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2742" y="437581"/>
            <a:ext cx="323614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Register – ADC12MCTL1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5DDD14-96AD-4FFE-9860-C268415D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35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8A047-DED1-4A78-8285-9AB4E94D0B03}"/>
              </a:ext>
            </a:extLst>
          </p:cNvPr>
          <p:cNvSpPr/>
          <p:nvPr/>
        </p:nvSpPr>
        <p:spPr>
          <a:xfrm>
            <a:off x="773068" y="-69174"/>
            <a:ext cx="10725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6. Set MEM1 Buffer for A5 Data</a:t>
            </a:r>
            <a:endParaRPr lang="en-US" sz="3200" dirty="0">
              <a:solidFill>
                <a:srgbClr val="0000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982D3D-0F5F-4319-A8B7-2D10C81D66BD}"/>
              </a:ext>
            </a:extLst>
          </p:cNvPr>
          <p:cNvGrpSpPr/>
          <p:nvPr/>
        </p:nvGrpSpPr>
        <p:grpSpPr>
          <a:xfrm>
            <a:off x="450226" y="1330169"/>
            <a:ext cx="10921813" cy="2338816"/>
            <a:chOff x="450226" y="1330169"/>
            <a:chExt cx="10921813" cy="23388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60A6CC-2F2F-4C7C-818F-32A26B465D7E}"/>
                </a:ext>
              </a:extLst>
            </p:cNvPr>
            <p:cNvSpPr/>
            <p:nvPr/>
          </p:nvSpPr>
          <p:spPr>
            <a:xfrm>
              <a:off x="929277" y="3022654"/>
              <a:ext cx="77402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Disable the Comparator Window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Enable Single-ended Mode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B69891-7DB1-4038-9501-6FD027FDE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226" y="1330169"/>
              <a:ext cx="5576542" cy="17116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AA7F22-AE1C-4AB1-BF56-D3453DAA2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61120" y="1362269"/>
              <a:ext cx="5210919" cy="127567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C3C8E6-C128-4158-8087-2204D1FC04AC}"/>
                </a:ext>
              </a:extLst>
            </p:cNvPr>
            <p:cNvSpPr/>
            <p:nvPr/>
          </p:nvSpPr>
          <p:spPr>
            <a:xfrm>
              <a:off x="6180171" y="1696060"/>
              <a:ext cx="5164104" cy="780439"/>
            </a:xfrm>
            <a:prstGeom prst="rect">
              <a:avLst/>
            </a:prstGeom>
            <a:solidFill>
              <a:schemeClr val="accent6">
                <a:alpha val="32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7917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38FB340-38A4-4CF6-8C7C-175BA397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7017" y="532831"/>
            <a:ext cx="323614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Register – ADC12MCTL1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60A6CC-2F2F-4C7C-818F-32A26B465D7E}"/>
              </a:ext>
            </a:extLst>
          </p:cNvPr>
          <p:cNvSpPr/>
          <p:nvPr/>
        </p:nvSpPr>
        <p:spPr>
          <a:xfrm>
            <a:off x="3093980" y="1259168"/>
            <a:ext cx="7740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/>
              <a:t>Set voltage source combination to</a:t>
            </a:r>
            <a:r>
              <a:rPr lang="en-US" i="1" dirty="0">
                <a:solidFill>
                  <a:srgbClr val="FF0000"/>
                </a:solidFill>
              </a:rPr>
              <a:t> VR+ = AVCC,</a:t>
            </a:r>
            <a:r>
              <a:rPr lang="en-US" dirty="0"/>
              <a:t> VR- = AVSS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8A047-DED1-4A78-8285-9AB4E94D0B03}"/>
              </a:ext>
            </a:extLst>
          </p:cNvPr>
          <p:cNvSpPr/>
          <p:nvPr/>
        </p:nvSpPr>
        <p:spPr>
          <a:xfrm>
            <a:off x="630193" y="0"/>
            <a:ext cx="10725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6. Set MEM1 Buffer for A5 Data</a:t>
            </a:r>
            <a:endParaRPr lang="en-US" sz="3200" dirty="0">
              <a:solidFill>
                <a:srgbClr val="0000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333207-100C-40E0-B590-6928F9DA5F7F}"/>
              </a:ext>
            </a:extLst>
          </p:cNvPr>
          <p:cNvGrpSpPr/>
          <p:nvPr/>
        </p:nvGrpSpPr>
        <p:grpSpPr>
          <a:xfrm>
            <a:off x="450225" y="1843351"/>
            <a:ext cx="11379256" cy="4464142"/>
            <a:chOff x="450225" y="1843351"/>
            <a:chExt cx="11379256" cy="44641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B69891-7DB1-4038-9501-6FD027FDE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225" y="1843351"/>
              <a:ext cx="5521367" cy="169467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EDEDA8B-297E-4343-B5D0-EF33A9DB7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5234" y="3490882"/>
              <a:ext cx="6634247" cy="281661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CD13A6-7CEE-4AD5-87F6-55492118697E}"/>
                </a:ext>
              </a:extLst>
            </p:cNvPr>
            <p:cNvSpPr/>
            <p:nvPr/>
          </p:nvSpPr>
          <p:spPr>
            <a:xfrm>
              <a:off x="5131837" y="3928187"/>
              <a:ext cx="6641063" cy="196138"/>
            </a:xfrm>
            <a:prstGeom prst="rect">
              <a:avLst/>
            </a:prstGeom>
            <a:solidFill>
              <a:schemeClr val="accent6">
                <a:alpha val="32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390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38FB340-38A4-4CF6-8C7C-175BA397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6042" y="532831"/>
            <a:ext cx="323614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Register – ADC12MCTL1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60A6CC-2F2F-4C7C-818F-32A26B465D7E}"/>
              </a:ext>
            </a:extLst>
          </p:cNvPr>
          <p:cNvSpPr/>
          <p:nvPr/>
        </p:nvSpPr>
        <p:spPr>
          <a:xfrm>
            <a:off x="4474911" y="1184523"/>
            <a:ext cx="39413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/>
              <a:t>MEM1 </a:t>
            </a:r>
            <a:r>
              <a:rPr lang="en-US" b="1" i="1" dirty="0">
                <a:solidFill>
                  <a:srgbClr val="FF0000"/>
                </a:solidFill>
              </a:rPr>
              <a:t>IS the end of the sequence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5DDD14-96AD-4FFE-9860-C268415D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37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B8A047-DED1-4A78-8285-9AB4E94D0B03}"/>
              </a:ext>
            </a:extLst>
          </p:cNvPr>
          <p:cNvSpPr/>
          <p:nvPr/>
        </p:nvSpPr>
        <p:spPr>
          <a:xfrm>
            <a:off x="487318" y="0"/>
            <a:ext cx="10725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6. Set MEM1 Buffer for A5 Data</a:t>
            </a:r>
            <a:endParaRPr lang="en-US" sz="3200" dirty="0">
              <a:solidFill>
                <a:srgbClr val="0000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C381F3-98D7-4EB2-B841-BB55E21C3F10}"/>
              </a:ext>
            </a:extLst>
          </p:cNvPr>
          <p:cNvGrpSpPr/>
          <p:nvPr/>
        </p:nvGrpSpPr>
        <p:grpSpPr>
          <a:xfrm>
            <a:off x="300934" y="1908667"/>
            <a:ext cx="11743817" cy="1767594"/>
            <a:chOff x="300934" y="1908667"/>
            <a:chExt cx="11743817" cy="176759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4B69891-7DB1-4038-9501-6FD027FDE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934" y="1908667"/>
              <a:ext cx="5758935" cy="176759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C588E88-6772-4829-915D-E5773A191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4060" y="1978186"/>
              <a:ext cx="5850691" cy="8209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056644-B3FA-4F5D-AF83-DA33F88180B6}"/>
                </a:ext>
              </a:extLst>
            </p:cNvPr>
            <p:cNvSpPr/>
            <p:nvPr/>
          </p:nvSpPr>
          <p:spPr>
            <a:xfrm>
              <a:off x="6200775" y="1990726"/>
              <a:ext cx="5791199" cy="533400"/>
            </a:xfrm>
            <a:prstGeom prst="rect">
              <a:avLst/>
            </a:prstGeom>
            <a:solidFill>
              <a:schemeClr val="accent6">
                <a:alpha val="32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99649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38FB340-38A4-4CF6-8C7C-175BA3975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7967" y="447106"/>
            <a:ext cx="323614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Register – ADC12MCTL1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60A6CC-2F2F-4C7C-818F-32A26B465D7E}"/>
              </a:ext>
            </a:extLst>
          </p:cNvPr>
          <p:cNvSpPr/>
          <p:nvPr/>
        </p:nvSpPr>
        <p:spPr>
          <a:xfrm>
            <a:off x="4708176" y="1203185"/>
            <a:ext cx="3689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/>
              <a:t>Select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A5 as the Input Source.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5DDD14-96AD-4FFE-9860-C268415D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38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B69891-7DB1-4038-9501-6FD027FDE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98" y="1610088"/>
            <a:ext cx="5394143" cy="16556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B8A047-DED1-4A78-8285-9AB4E94D0B03}"/>
              </a:ext>
            </a:extLst>
          </p:cNvPr>
          <p:cNvSpPr/>
          <p:nvPr/>
        </p:nvSpPr>
        <p:spPr>
          <a:xfrm>
            <a:off x="725443" y="-78699"/>
            <a:ext cx="10725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6. Set MEM1 Buffer for A5 Data</a:t>
            </a:r>
            <a:endParaRPr lang="en-US" sz="3200" dirty="0">
              <a:solidFill>
                <a:srgbClr val="0000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0671B1-8FA7-4A68-B47C-FEF7ED790F98}"/>
              </a:ext>
            </a:extLst>
          </p:cNvPr>
          <p:cNvGrpSpPr/>
          <p:nvPr/>
        </p:nvGrpSpPr>
        <p:grpSpPr>
          <a:xfrm>
            <a:off x="5520320" y="1576096"/>
            <a:ext cx="6581775" cy="5105400"/>
            <a:chOff x="5520320" y="1576096"/>
            <a:chExt cx="6581775" cy="5105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9ADC7BB-A936-4200-A4A8-A2199E43A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0320" y="1576096"/>
              <a:ext cx="6581775" cy="51054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6579AC-9868-45D4-B9EC-C96ABE9B5ACF}"/>
                </a:ext>
              </a:extLst>
            </p:cNvPr>
            <p:cNvSpPr/>
            <p:nvPr/>
          </p:nvSpPr>
          <p:spPr>
            <a:xfrm>
              <a:off x="5542385" y="2733869"/>
              <a:ext cx="6391469" cy="205273"/>
            </a:xfrm>
            <a:prstGeom prst="rect">
              <a:avLst/>
            </a:prstGeom>
            <a:solidFill>
              <a:schemeClr val="accent6">
                <a:alpha val="32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3773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E9A95E-3A45-4554-BBDF-4C818ED31FC5}"/>
              </a:ext>
            </a:extLst>
          </p:cNvPr>
          <p:cNvSpPr/>
          <p:nvPr/>
        </p:nvSpPr>
        <p:spPr>
          <a:xfrm>
            <a:off x="551934" y="58513"/>
            <a:ext cx="10725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7. Clear MEM1 Interrupts (write 0)</a:t>
            </a:r>
            <a:endParaRPr lang="en-US" sz="3200" dirty="0">
              <a:solidFill>
                <a:srgbClr val="0000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6CFD99-A3C8-4C8E-9ED3-74557399A4B9}"/>
              </a:ext>
            </a:extLst>
          </p:cNvPr>
          <p:cNvGrpSpPr/>
          <p:nvPr/>
        </p:nvGrpSpPr>
        <p:grpSpPr>
          <a:xfrm>
            <a:off x="2814637" y="1523500"/>
            <a:ext cx="6524625" cy="3615237"/>
            <a:chOff x="2738437" y="2514100"/>
            <a:chExt cx="6524625" cy="361523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1AB90E4-5EFC-4D30-B674-7524649CC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0825" y="2514100"/>
              <a:ext cx="6343650" cy="188645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8385658-CA09-465D-8605-BDDE0A94E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8437" y="4595812"/>
              <a:ext cx="6524625" cy="153352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A736C1-E1D7-45CC-B0C8-2E26EF0C8351}"/>
                </a:ext>
              </a:extLst>
            </p:cNvPr>
            <p:cNvSpPr/>
            <p:nvPr/>
          </p:nvSpPr>
          <p:spPr>
            <a:xfrm>
              <a:off x="2781299" y="4638675"/>
              <a:ext cx="6377631" cy="704850"/>
            </a:xfrm>
            <a:prstGeom prst="rect">
              <a:avLst/>
            </a:prstGeom>
            <a:solidFill>
              <a:schemeClr val="accent6">
                <a:alpha val="32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672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C702E0B-E340-4FDA-9562-CD4A10D4396A}"/>
              </a:ext>
            </a:extLst>
          </p:cNvPr>
          <p:cNvGrpSpPr/>
          <p:nvPr/>
        </p:nvGrpSpPr>
        <p:grpSpPr>
          <a:xfrm>
            <a:off x="687280" y="258376"/>
            <a:ext cx="11300544" cy="5393000"/>
            <a:chOff x="687280" y="258376"/>
            <a:chExt cx="11300544" cy="5393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DE87EE6-D133-4D89-908B-8C28D85AC532}"/>
                </a:ext>
              </a:extLst>
            </p:cNvPr>
            <p:cNvGrpSpPr/>
            <p:nvPr/>
          </p:nvGrpSpPr>
          <p:grpSpPr>
            <a:xfrm>
              <a:off x="3545613" y="258376"/>
              <a:ext cx="8442211" cy="5393000"/>
              <a:chOff x="3518453" y="267430"/>
              <a:chExt cx="8442211" cy="539300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7663D4-2D38-43DA-9AA2-787E5E69DC2D}"/>
                  </a:ext>
                </a:extLst>
              </p:cNvPr>
              <p:cNvSpPr txBox="1"/>
              <p:nvPr/>
            </p:nvSpPr>
            <p:spPr>
              <a:xfrm>
                <a:off x="5009855" y="267430"/>
                <a:ext cx="36272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The RC Circuit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1F69E70-19C8-4367-B83A-6442C4A6B1FE}"/>
                  </a:ext>
                </a:extLst>
              </p:cNvPr>
              <p:cNvGrpSpPr/>
              <p:nvPr/>
            </p:nvGrpSpPr>
            <p:grpSpPr>
              <a:xfrm>
                <a:off x="3518453" y="1530625"/>
                <a:ext cx="8442211" cy="4129805"/>
                <a:chOff x="1720532" y="1040295"/>
                <a:chExt cx="9245643" cy="4321963"/>
              </a:xfrm>
            </p:grpSpPr>
            <p:pic>
              <p:nvPicPr>
                <p:cNvPr id="3" name="Picture 2" descr="A close up of a map&#10;&#10;Description generated with high confidence">
                  <a:extLst>
                    <a:ext uri="{FF2B5EF4-FFF2-40B4-BE49-F238E27FC236}">
                      <a16:creationId xmlns:a16="http://schemas.microsoft.com/office/drawing/2014/main" id="{D603EF98-2907-4457-ACE5-97D022A54AB8}"/>
                    </a:ext>
                  </a:extLst>
                </p:cNvPr>
                <p:cNvPicPr/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0532" y="1495743"/>
                  <a:ext cx="8750935" cy="3866515"/>
                </a:xfrm>
                <a:prstGeom prst="rect">
                  <a:avLst/>
                </a:prstGeom>
              </p:spPr>
            </p:pic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25E0742-04B9-430B-8D06-5652A5C2FDBE}"/>
                    </a:ext>
                  </a:extLst>
                </p:cNvPr>
                <p:cNvSpPr/>
                <p:nvPr/>
              </p:nvSpPr>
              <p:spPr>
                <a:xfrm>
                  <a:off x="1872921" y="1043609"/>
                  <a:ext cx="2082853" cy="296186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DE1E00F-FBB8-495E-8D5F-DA462A057221}"/>
                    </a:ext>
                  </a:extLst>
                </p:cNvPr>
                <p:cNvSpPr/>
                <p:nvPr/>
              </p:nvSpPr>
              <p:spPr>
                <a:xfrm>
                  <a:off x="8809384" y="1043608"/>
                  <a:ext cx="2156791" cy="868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C071323-8494-4519-BE92-7AD4CF91B967}"/>
                    </a:ext>
                  </a:extLst>
                </p:cNvPr>
                <p:cNvSpPr/>
                <p:nvPr/>
              </p:nvSpPr>
              <p:spPr>
                <a:xfrm>
                  <a:off x="5532783" y="1040295"/>
                  <a:ext cx="3322982" cy="33428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5EB8244-3140-4072-9B31-E5D341A34310}"/>
                    </a:ext>
                  </a:extLst>
                </p:cNvPr>
                <p:cNvSpPr/>
                <p:nvPr/>
              </p:nvSpPr>
              <p:spPr>
                <a:xfrm>
                  <a:off x="9926352" y="1485169"/>
                  <a:ext cx="1013792" cy="868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3D95B3A-53C3-4809-9764-F366AA0D58CB}"/>
                    </a:ext>
                  </a:extLst>
                </p:cNvPr>
                <p:cNvSpPr/>
                <p:nvPr/>
              </p:nvSpPr>
              <p:spPr>
                <a:xfrm>
                  <a:off x="3810000" y="1143000"/>
                  <a:ext cx="2156791" cy="8083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A5FEA8E-9353-4442-BB29-C2B8C75F9BF1}"/>
                    </a:ext>
                  </a:extLst>
                </p:cNvPr>
                <p:cNvSpPr/>
                <p:nvPr/>
              </p:nvSpPr>
              <p:spPr>
                <a:xfrm>
                  <a:off x="5085522" y="1702905"/>
                  <a:ext cx="2156791" cy="80838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90E00E-64BE-45AE-AD84-5A145D571BCC}"/>
                  </a:ext>
                </a:extLst>
              </p:cNvPr>
              <p:cNvSpPr txBox="1"/>
              <p:nvPr/>
            </p:nvSpPr>
            <p:spPr>
              <a:xfrm>
                <a:off x="10157790" y="5158409"/>
                <a:ext cx="1470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US" baseline="-25000" dirty="0"/>
                  <a:t>cutoff</a:t>
                </a:r>
                <a:r>
                  <a:rPr lang="en-US" dirty="0"/>
                  <a:t> = 6 Hz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6CC504-B4F9-4235-B4E5-A1143CF89C57}"/>
                  </a:ext>
                </a:extLst>
              </p:cNvPr>
              <p:cNvSpPr txBox="1"/>
              <p:nvPr/>
            </p:nvSpPr>
            <p:spPr>
              <a:xfrm>
                <a:off x="6930886" y="2955235"/>
                <a:ext cx="14709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ADC A5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0AD8F7-0995-49A7-A48E-B2FA77704843}"/>
                </a:ext>
              </a:extLst>
            </p:cNvPr>
            <p:cNvSpPr txBox="1"/>
            <p:nvPr/>
          </p:nvSpPr>
          <p:spPr>
            <a:xfrm>
              <a:off x="687280" y="1705794"/>
              <a:ext cx="1994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A5 input on ADC12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1A40C4-D581-443A-ABAE-CC4A4D2D4540}"/>
                </a:ext>
              </a:extLst>
            </p:cNvPr>
            <p:cNvSpPr txBox="1"/>
            <p:nvPr/>
          </p:nvSpPr>
          <p:spPr>
            <a:xfrm>
              <a:off x="1541411" y="1192940"/>
              <a:ext cx="1937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RC charging circuit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989C84-EB73-4262-A440-909E68FE779E}"/>
                </a:ext>
              </a:extLst>
            </p:cNvPr>
            <p:cNvSpPr txBox="1"/>
            <p:nvPr/>
          </p:nvSpPr>
          <p:spPr>
            <a:xfrm>
              <a:off x="5615528" y="1588043"/>
              <a:ext cx="1898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P2.1 PWM output</a:t>
              </a:r>
            </a:p>
          </p:txBody>
        </p:sp>
        <p:pic>
          <p:nvPicPr>
            <p:cNvPr id="22" name="Picture 21" descr="A circuit board&#10;&#10;Description automatically generated">
              <a:extLst>
                <a:ext uri="{FF2B5EF4-FFF2-40B4-BE49-F238E27FC236}">
                  <a16:creationId xmlns:a16="http://schemas.microsoft.com/office/drawing/2014/main" id="{E8755680-1BEB-47B9-B856-E429F4807E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62" t="18024" r="29373" b="24770"/>
            <a:stretch/>
          </p:blipFill>
          <p:spPr>
            <a:xfrm>
              <a:off x="914399" y="2172834"/>
              <a:ext cx="3666653" cy="2942376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E75B5B-DBD3-49EB-ACDB-22CEE973B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6137" y="1928388"/>
              <a:ext cx="1621043" cy="1297190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8ADC15E-6C81-4F24-9819-29AB6213FF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74146" y="2009869"/>
              <a:ext cx="744365" cy="1784569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71DFA99-8D37-4093-93BD-6AB14659D71C}"/>
                </a:ext>
              </a:extLst>
            </p:cNvPr>
            <p:cNvCxnSpPr>
              <a:cxnSpLocks/>
            </p:cNvCxnSpPr>
            <p:nvPr/>
          </p:nvCxnSpPr>
          <p:spPr>
            <a:xfrm>
              <a:off x="2951430" y="1575303"/>
              <a:ext cx="666466" cy="1067836"/>
            </a:xfrm>
            <a:prstGeom prst="straightConnector1">
              <a:avLst/>
            </a:prstGeom>
            <a:ln w="539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0199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42C1D3-26D6-4909-B03E-0FD85D12A4FE}"/>
              </a:ext>
            </a:extLst>
          </p:cNvPr>
          <p:cNvSpPr/>
          <p:nvPr/>
        </p:nvSpPr>
        <p:spPr>
          <a:xfrm>
            <a:off x="694809" y="0"/>
            <a:ext cx="10725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8a. Enable Interrupts</a:t>
            </a:r>
            <a:endParaRPr lang="en-US" sz="3200" dirty="0">
              <a:solidFill>
                <a:srgbClr val="0000F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CD4CE1B-BB99-4DBC-A46D-076C0882E762}"/>
              </a:ext>
            </a:extLst>
          </p:cNvPr>
          <p:cNvGrpSpPr/>
          <p:nvPr/>
        </p:nvGrpSpPr>
        <p:grpSpPr>
          <a:xfrm>
            <a:off x="2809875" y="2195512"/>
            <a:ext cx="6515100" cy="3252788"/>
            <a:chOff x="2895600" y="2119312"/>
            <a:chExt cx="6515100" cy="325278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3FF3B56-FCC9-4B32-B548-1380A56A6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9412" y="2119312"/>
              <a:ext cx="6448425" cy="185737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5C7624-32B8-48D3-9475-D6E9CA80E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5600" y="4362450"/>
              <a:ext cx="6515100" cy="10096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7B8FE9-7F5D-4C71-84D6-8668EE96376E}"/>
                </a:ext>
              </a:extLst>
            </p:cNvPr>
            <p:cNvSpPr/>
            <p:nvPr/>
          </p:nvSpPr>
          <p:spPr>
            <a:xfrm>
              <a:off x="2952749" y="4343400"/>
              <a:ext cx="6377631" cy="485775"/>
            </a:xfrm>
            <a:prstGeom prst="rect">
              <a:avLst/>
            </a:prstGeom>
            <a:solidFill>
              <a:schemeClr val="accent6">
                <a:alpha val="32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3213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CA6513-959D-4807-833E-EB6B7C4A3941}"/>
              </a:ext>
            </a:extLst>
          </p:cNvPr>
          <p:cNvSpPr/>
          <p:nvPr/>
        </p:nvSpPr>
        <p:spPr>
          <a:xfrm>
            <a:off x="609084" y="0"/>
            <a:ext cx="107256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8b. Enable Conversion</a:t>
            </a:r>
            <a:endParaRPr lang="en-US" sz="3200" dirty="0">
              <a:solidFill>
                <a:srgbClr val="0000FF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3D740C-C077-4F19-982F-33E02D557088}"/>
              </a:ext>
            </a:extLst>
          </p:cNvPr>
          <p:cNvGrpSpPr/>
          <p:nvPr/>
        </p:nvGrpSpPr>
        <p:grpSpPr>
          <a:xfrm>
            <a:off x="2552700" y="1303122"/>
            <a:ext cx="7334250" cy="3935628"/>
            <a:chOff x="2552700" y="1303122"/>
            <a:chExt cx="7334250" cy="39356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32DE28-207F-40D6-8D5D-A809DA755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2700" y="1303122"/>
              <a:ext cx="7334250" cy="2281293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C66CA8F-6B24-4013-B8F4-F57279702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9375" y="3800476"/>
              <a:ext cx="7170218" cy="143827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148B8F-97C8-485F-A19D-0496DD1E60F0}"/>
                </a:ext>
              </a:extLst>
            </p:cNvPr>
            <p:cNvSpPr/>
            <p:nvPr/>
          </p:nvSpPr>
          <p:spPr>
            <a:xfrm>
              <a:off x="2667000" y="3867151"/>
              <a:ext cx="7072956" cy="1295399"/>
            </a:xfrm>
            <a:prstGeom prst="rect">
              <a:avLst/>
            </a:prstGeom>
            <a:solidFill>
              <a:schemeClr val="accent6">
                <a:alpha val="32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3457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F353BC-8634-4FED-A4FE-94BC18A9E26D}"/>
              </a:ext>
            </a:extLst>
          </p:cNvPr>
          <p:cNvSpPr/>
          <p:nvPr/>
        </p:nvSpPr>
        <p:spPr>
          <a:xfrm>
            <a:off x="2097353" y="2584777"/>
            <a:ext cx="7389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Init_ADC12() should be correct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5D940-B5C3-4778-83F8-153FDCE1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42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76C1A5-C5AD-4B2B-89B3-04350F7D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226" y="0"/>
            <a:ext cx="9144000" cy="948568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Checkpoint  #1 (Graded)</a:t>
            </a:r>
          </a:p>
        </p:txBody>
      </p:sp>
    </p:spTree>
    <p:extLst>
      <p:ext uri="{BB962C8B-B14F-4D97-AF65-F5344CB8AC3E}">
        <p14:creationId xmlns:p14="http://schemas.microsoft.com/office/powerpoint/2010/main" val="831646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FC89AA39-46D8-4FBD-A948-4D5281EEB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9167" y="2335300"/>
            <a:ext cx="9144000" cy="1655762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600" dirty="0"/>
              <a:t>In the ADC12 Interrupt Service Routine, for the ADCMEM1 interrupt case:</a:t>
            </a:r>
          </a:p>
          <a:p>
            <a:pPr algn="l"/>
            <a:r>
              <a:rPr lang="en-US" sz="1600" dirty="0"/>
              <a:t>	a. Clear the Interrupt:</a:t>
            </a:r>
          </a:p>
          <a:p>
            <a:r>
              <a:rPr lang="en-US" sz="1600" b="1" dirty="0"/>
              <a:t>	ADC12_B_clearInterrupt(ADC12_B_BASE, 0, ADC12_B_IFG1);</a:t>
            </a:r>
          </a:p>
          <a:p>
            <a:pPr algn="l"/>
            <a:r>
              <a:rPr lang="en-US" sz="1600" dirty="0"/>
              <a:t>	b. Transfer MEM0 and MEM1 values to the following variables:</a:t>
            </a:r>
          </a:p>
          <a:p>
            <a:pPr algn="l"/>
            <a:r>
              <a:rPr lang="en-US" sz="1600" dirty="0"/>
              <a:t>			</a:t>
            </a:r>
            <a:r>
              <a:rPr lang="en-US" sz="1600" b="1" dirty="0"/>
              <a:t>ADCValue0 = ADC12MEM0;</a:t>
            </a:r>
          </a:p>
          <a:p>
            <a:pPr algn="l"/>
            <a:r>
              <a:rPr lang="en-US" sz="1600" b="1" dirty="0"/>
              <a:t>			ADCValue1 = ADC12MEM1;</a:t>
            </a:r>
            <a:br>
              <a:rPr lang="en-US" sz="1600" b="1" dirty="0"/>
            </a:br>
            <a:r>
              <a:rPr lang="en-US" sz="1600" b="1" dirty="0"/>
              <a:t/>
            </a:r>
            <a:br>
              <a:rPr lang="en-US" sz="1600" b="1" dirty="0"/>
            </a:br>
            <a:endParaRPr lang="en-US" sz="1600" b="1" dirty="0"/>
          </a:p>
          <a:p>
            <a:pPr algn="l"/>
            <a:r>
              <a:rPr lang="en-US" sz="1600" dirty="0"/>
              <a:t>2. </a:t>
            </a:r>
            <a:r>
              <a:rPr lang="en-US" sz="1600" dirty="0" smtClean="0"/>
              <a:t>In </a:t>
            </a:r>
            <a:r>
              <a:rPr lang="en-US" sz="1600" b="1" i="1" dirty="0" err="1" smtClean="0"/>
              <a:t>unused_interrupts.c</a:t>
            </a:r>
            <a:r>
              <a:rPr lang="en-US" sz="1600" dirty="0" smtClean="0"/>
              <a:t>, check to make sure that</a:t>
            </a:r>
            <a:r>
              <a:rPr lang="en-US" sz="1600" dirty="0" smtClean="0"/>
              <a:t> </a:t>
            </a:r>
            <a:r>
              <a:rPr lang="en-US" sz="1600" dirty="0"/>
              <a:t>the #pragma for the Timer A1 vector and the ADC12 </a:t>
            </a:r>
            <a:r>
              <a:rPr lang="en-US" sz="1600" dirty="0" smtClean="0"/>
              <a:t>vector are commented out.</a:t>
            </a:r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0F1E99-2A25-4BFB-839F-8CC687026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" y="70598"/>
            <a:ext cx="11782425" cy="60622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ADC12 Configuration – Interrupt Service Routine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86C04-66BF-40C9-A8AF-E75601C9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75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F353BC-8634-4FED-A4FE-94BC18A9E26D}"/>
              </a:ext>
            </a:extLst>
          </p:cNvPr>
          <p:cNvSpPr/>
          <p:nvPr/>
        </p:nvSpPr>
        <p:spPr>
          <a:xfrm>
            <a:off x="2024697" y="-91570"/>
            <a:ext cx="799440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The ADC12 </a:t>
            </a:r>
          </a:p>
          <a:p>
            <a:pPr algn="ctr"/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Interrupt Service Routine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7F21A8-CD6C-4811-A521-2AED3ECD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CCE6A7-9585-4788-AD39-02E9557F027F}"/>
              </a:ext>
            </a:extLst>
          </p:cNvPr>
          <p:cNvGrpSpPr/>
          <p:nvPr/>
        </p:nvGrpSpPr>
        <p:grpSpPr>
          <a:xfrm>
            <a:off x="101584" y="997422"/>
            <a:ext cx="5197459" cy="5634038"/>
            <a:chOff x="1246642" y="1088038"/>
            <a:chExt cx="5197459" cy="56340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179A1A-BA00-47F7-8AD2-09CC9D0EB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6642" y="1088038"/>
              <a:ext cx="5150222" cy="406061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E4ED34-3D17-496D-A42C-E233F2FCB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0389" y="5160363"/>
              <a:ext cx="5183712" cy="1561713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2802A3E-12CF-448F-8494-52FB4764F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222" y="2712790"/>
            <a:ext cx="6159972" cy="5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289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040CC-A06C-4BFE-B1C8-862E1497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509712"/>
            <a:ext cx="7439025" cy="465772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9AFEED1-C3F3-46A3-A453-7B6E05D0B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" y="395569"/>
            <a:ext cx="12363450" cy="60622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ADC12 Configuration – Don’t forget to comment out </a:t>
            </a:r>
            <a:b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used #pragma in unused_interrupts.c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00A99B-2FD6-4527-A1FD-A6B2B4B1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85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F353BC-8634-4FED-A4FE-94BC18A9E26D}"/>
              </a:ext>
            </a:extLst>
          </p:cNvPr>
          <p:cNvSpPr/>
          <p:nvPr/>
        </p:nvSpPr>
        <p:spPr>
          <a:xfrm>
            <a:off x="2097353" y="2584777"/>
            <a:ext cx="7389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ADC12_ISR() should be correct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5D940-B5C3-4778-83F8-153FDCE1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46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76C1A5-C5AD-4B2B-89B3-04350F7D7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226" y="0"/>
            <a:ext cx="9144000" cy="948568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Checkpoint  #2 (Graded)</a:t>
            </a:r>
          </a:p>
        </p:txBody>
      </p:sp>
    </p:spTree>
    <p:extLst>
      <p:ext uri="{BB962C8B-B14F-4D97-AF65-F5344CB8AC3E}">
        <p14:creationId xmlns:p14="http://schemas.microsoft.com/office/powerpoint/2010/main" val="3995049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F353BC-8634-4FED-A4FE-94BC18A9E26D}"/>
              </a:ext>
            </a:extLst>
          </p:cNvPr>
          <p:cNvSpPr/>
          <p:nvPr/>
        </p:nvSpPr>
        <p:spPr>
          <a:xfrm>
            <a:off x="1817464" y="2900567"/>
            <a:ext cx="7994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TempSensorMode.c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019947-6900-4EA2-AE25-9C1B02EB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007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262" y="437676"/>
            <a:ext cx="9144000" cy="31215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TempSensorMode.c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E90E8-A4A6-415D-8811-4F0BB65A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48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0DAD2-6740-4659-B45F-BA3FE9E75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976312"/>
            <a:ext cx="82391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394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9262" y="437676"/>
            <a:ext cx="9144000" cy="31215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TempSensorMode.c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E90E8-A4A6-415D-8811-4F0BB65A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49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42A06-1B95-4607-898C-BFE195C0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885950"/>
            <a:ext cx="7372350" cy="3086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D4A83A-B571-4B38-83F6-C4CE6C7F250B}"/>
              </a:ext>
            </a:extLst>
          </p:cNvPr>
          <p:cNvSpPr/>
          <p:nvPr/>
        </p:nvSpPr>
        <p:spPr>
          <a:xfrm>
            <a:off x="2130552" y="3511296"/>
            <a:ext cx="8019288" cy="1261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430" y="0"/>
            <a:ext cx="9144000" cy="615193"/>
          </a:xfrm>
        </p:spPr>
        <p:txBody>
          <a:bodyPr>
            <a:noAutofit/>
          </a:bodyPr>
          <a:lstStyle/>
          <a:p>
            <a:r>
              <a:rPr lang="en-US" sz="3600" b="1" dirty="0"/>
              <a:t>The Temperature Sensor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897000-C119-427C-8EC2-223104A68FE5}"/>
              </a:ext>
            </a:extLst>
          </p:cNvPr>
          <p:cNvGrpSpPr/>
          <p:nvPr/>
        </p:nvGrpSpPr>
        <p:grpSpPr>
          <a:xfrm>
            <a:off x="872216" y="634315"/>
            <a:ext cx="10860919" cy="5997144"/>
            <a:chOff x="872216" y="634315"/>
            <a:chExt cx="10860919" cy="59971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0BB6F4-0084-412F-ADA1-4C471873B4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253"/>
            <a:stretch/>
          </p:blipFill>
          <p:spPr>
            <a:xfrm>
              <a:off x="872216" y="4209535"/>
              <a:ext cx="5848832" cy="242192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153828-4D6F-44D3-8D20-46E51855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5956" y="4184822"/>
              <a:ext cx="5777179" cy="195313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CAEB12-51CF-4BE5-BC4C-3C4074B16F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5012"/>
            <a:stretch/>
          </p:blipFill>
          <p:spPr>
            <a:xfrm>
              <a:off x="2817341" y="634315"/>
              <a:ext cx="6840496" cy="340475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7BB684-9AD5-4AA6-94E3-F4D134DA2AC7}"/>
                </a:ext>
              </a:extLst>
            </p:cNvPr>
            <p:cNvSpPr/>
            <p:nvPr/>
          </p:nvSpPr>
          <p:spPr>
            <a:xfrm>
              <a:off x="6301945" y="5008606"/>
              <a:ext cx="5255741" cy="172994"/>
            </a:xfrm>
            <a:prstGeom prst="rect">
              <a:avLst/>
            </a:prstGeom>
            <a:solidFill>
              <a:schemeClr val="accent6">
                <a:alpha val="32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16883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312" y="294801"/>
            <a:ext cx="9144000" cy="31215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TempSensorMode.c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E90E8-A4A6-415D-8811-4F0BB65A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50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93C9E-BF42-4F2B-9735-1239E3F13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1190625"/>
            <a:ext cx="44577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983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714" y="185691"/>
            <a:ext cx="9144000" cy="948568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Checkpoint  #3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B047C-D068-4961-9227-40229CCBB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858" y="2426793"/>
            <a:ext cx="9633358" cy="165576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1200" dirty="0">
                <a:solidFill>
                  <a:srgbClr val="FF0000"/>
                </a:solidFill>
              </a:rPr>
              <a:t>In TE Mode, the code should display the temperature sensor on the LCD (display) in Fahrenheit with 20 averages and update once every second. </a:t>
            </a:r>
          </a:p>
          <a:p>
            <a:pPr algn="l"/>
            <a:endParaRPr lang="en-US" sz="11200" dirty="0">
              <a:solidFill>
                <a:srgbClr val="FF0000"/>
              </a:solidFill>
            </a:endParaRPr>
          </a:p>
          <a:p>
            <a:pPr algn="l"/>
            <a:endParaRPr lang="en-US" sz="11200" dirty="0">
              <a:solidFill>
                <a:srgbClr val="FF0000"/>
              </a:solidFill>
            </a:endParaRPr>
          </a:p>
          <a:p>
            <a:pPr algn="l"/>
            <a:r>
              <a:rPr lang="en-US" sz="9600" dirty="0">
                <a:solidFill>
                  <a:srgbClr val="FF0000"/>
                </a:solidFill>
              </a:rPr>
              <a:t/>
            </a:r>
            <a:br>
              <a:rPr lang="en-US" sz="9600" dirty="0">
                <a:solidFill>
                  <a:srgbClr val="FF0000"/>
                </a:solidFill>
              </a:rPr>
            </a:br>
            <a:endParaRPr lang="en-US" sz="9600" dirty="0">
              <a:solidFill>
                <a:srgbClr val="FF0000"/>
              </a:solidFill>
            </a:endParaRPr>
          </a:p>
          <a:p>
            <a:pPr algn="l"/>
            <a:r>
              <a:rPr lang="en-US" sz="9600" dirty="0">
                <a:solidFill>
                  <a:srgbClr val="FF0000"/>
                </a:solidFill>
              </a:rPr>
              <a:t/>
            </a:r>
            <a:br>
              <a:rPr lang="en-US" sz="9600" dirty="0">
                <a:solidFill>
                  <a:srgbClr val="FF0000"/>
                </a:solidFill>
              </a:rPr>
            </a:br>
            <a:endParaRPr lang="en-US" sz="9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383FC-62CF-4C93-A64A-153DD912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702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F353BC-8634-4FED-A4FE-94BC18A9E26D}"/>
              </a:ext>
            </a:extLst>
          </p:cNvPr>
          <p:cNvSpPr/>
          <p:nvPr/>
        </p:nvSpPr>
        <p:spPr>
          <a:xfrm>
            <a:off x="1817464" y="2900567"/>
            <a:ext cx="7994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RCMode.c</a:t>
            </a:r>
            <a:endParaRPr lang="en-US" sz="3600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019947-6900-4EA2-AE25-9C1B02EB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8363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437FA2-6F5C-49E4-AD2C-401B163404F0}"/>
              </a:ext>
            </a:extLst>
          </p:cNvPr>
          <p:cNvSpPr txBox="1"/>
          <p:nvPr/>
        </p:nvSpPr>
        <p:spPr>
          <a:xfrm>
            <a:off x="3968003" y="0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RCMode.c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2C47F-7033-404F-9254-0A2048B5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53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D59F0-1C99-415E-A931-1199334B9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2509837"/>
            <a:ext cx="68008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27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437FA2-6F5C-49E4-AD2C-401B163404F0}"/>
              </a:ext>
            </a:extLst>
          </p:cNvPr>
          <p:cNvSpPr txBox="1"/>
          <p:nvPr/>
        </p:nvSpPr>
        <p:spPr>
          <a:xfrm>
            <a:off x="3968003" y="0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RCMode.c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2C47F-7033-404F-9254-0A2048B5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37B9F-4B41-409C-AFB3-A29CD7FBD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490787"/>
            <a:ext cx="99822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70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437FA2-6F5C-49E4-AD2C-401B163404F0}"/>
              </a:ext>
            </a:extLst>
          </p:cNvPr>
          <p:cNvSpPr txBox="1"/>
          <p:nvPr/>
        </p:nvSpPr>
        <p:spPr>
          <a:xfrm>
            <a:off x="3968003" y="0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RCMode.c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2C47F-7033-404F-9254-0A2048B5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C4701-353E-4997-909D-09184748E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1871662"/>
            <a:ext cx="57340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15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437FA2-6F5C-49E4-AD2C-401B163404F0}"/>
              </a:ext>
            </a:extLst>
          </p:cNvPr>
          <p:cNvSpPr txBox="1"/>
          <p:nvPr/>
        </p:nvSpPr>
        <p:spPr>
          <a:xfrm>
            <a:off x="3721115" y="0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Changes to 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Command.c</a:t>
            </a:r>
            <a:endParaRPr lang="en-US" sz="32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2C47F-7033-404F-9254-0A2048B5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56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9A5F07-D056-4075-B3B0-BE19CDB0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581150"/>
            <a:ext cx="5524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977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0B047C-D068-4961-9227-40229CCBB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808" y="2436318"/>
            <a:ext cx="9633358" cy="1655762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11200" dirty="0">
              <a:solidFill>
                <a:srgbClr val="FF0000"/>
              </a:solidFill>
            </a:endParaRPr>
          </a:p>
          <a:p>
            <a:pPr algn="l"/>
            <a:r>
              <a:rPr lang="en-US" sz="11200" dirty="0">
                <a:solidFill>
                  <a:srgbClr val="FF0000"/>
                </a:solidFill>
              </a:rPr>
              <a:t>In RE Mode, the filtered RC voltage should ramp from 0 to 3.3V on the LCD Display</a:t>
            </a:r>
            <a:endParaRPr lang="en-US" sz="9600" dirty="0">
              <a:solidFill>
                <a:srgbClr val="FF0000"/>
              </a:solidFill>
            </a:endParaRPr>
          </a:p>
          <a:p>
            <a:pPr algn="l"/>
            <a:r>
              <a:rPr lang="en-US" sz="9600" dirty="0">
                <a:solidFill>
                  <a:srgbClr val="FF0000"/>
                </a:solidFill>
              </a:rPr>
              <a:t/>
            </a:r>
            <a:br>
              <a:rPr lang="en-US" sz="9600" dirty="0">
                <a:solidFill>
                  <a:srgbClr val="FF0000"/>
                </a:solidFill>
              </a:rPr>
            </a:br>
            <a:endParaRPr lang="en-US" sz="9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383FC-62CF-4C93-A64A-153DD912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8F0966-55A9-438F-B2A2-3FDD792FF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395" y="149476"/>
            <a:ext cx="9144000" cy="948568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Checkpoint  #4</a:t>
            </a:r>
          </a:p>
        </p:txBody>
      </p:sp>
    </p:spTree>
    <p:extLst>
      <p:ext uri="{BB962C8B-B14F-4D97-AF65-F5344CB8AC3E}">
        <p14:creationId xmlns:p14="http://schemas.microsoft.com/office/powerpoint/2010/main" val="34642492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4D08E5-C5DD-4488-99BC-1B58A955FDB5}"/>
              </a:ext>
            </a:extLst>
          </p:cNvPr>
          <p:cNvSpPr/>
          <p:nvPr/>
        </p:nvSpPr>
        <p:spPr>
          <a:xfrm>
            <a:off x="1608992" y="1774782"/>
            <a:ext cx="102869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//*********************The Initializations*************************************/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Init_LCD();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Init_GPIO();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Init_Clocks();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Init_PWM();		</a:t>
            </a:r>
            <a:endParaRPr lang="en-US" sz="1200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Init_LCD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	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tempSensorModeInit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 	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</a:rPr>
              <a:t>// Given.  Add this.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Init_ADC12();		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</a:rPr>
              <a:t>// New.  You write this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Init_RC();		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</a:rPr>
              <a:t>// Given.  Add this.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178AA-B0A1-499D-9A9F-5539289316D2}"/>
              </a:ext>
            </a:extLst>
          </p:cNvPr>
          <p:cNvSpPr txBox="1"/>
          <p:nvPr/>
        </p:nvSpPr>
        <p:spPr>
          <a:xfrm>
            <a:off x="2733675" y="133350"/>
            <a:ext cx="7643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Update the main() Initializations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551366-55FB-4415-9DE0-1846B42BE7CC}"/>
              </a:ext>
            </a:extLst>
          </p:cNvPr>
          <p:cNvSpPr/>
          <p:nvPr/>
        </p:nvSpPr>
        <p:spPr>
          <a:xfrm>
            <a:off x="2010353" y="2926080"/>
            <a:ext cx="7649308" cy="557784"/>
          </a:xfrm>
          <a:prstGeom prst="rect">
            <a:avLst/>
          </a:prstGeom>
          <a:solidFill>
            <a:schemeClr val="accent6">
              <a:alpha val="32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30FED-4964-4B72-AA9C-15194122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707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57" y="561251"/>
            <a:ext cx="9144000" cy="31215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Checkpoint  #5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B047C-D068-4961-9227-40229CCBB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283" y="2636343"/>
            <a:ext cx="9633358" cy="165576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1200" dirty="0">
                <a:solidFill>
                  <a:srgbClr val="FF0000"/>
                </a:solidFill>
              </a:rPr>
              <a:t>The LE function and all color selections are still operative using the defined commands in </a:t>
            </a:r>
            <a:r>
              <a:rPr lang="en-US" sz="11200" dirty="0" err="1">
                <a:solidFill>
                  <a:srgbClr val="FF0000"/>
                </a:solidFill>
              </a:rPr>
              <a:t>Command.c</a:t>
            </a:r>
            <a:endParaRPr lang="en-US" sz="11200" dirty="0">
              <a:solidFill>
                <a:srgbClr val="FF0000"/>
              </a:solidFill>
            </a:endParaRPr>
          </a:p>
          <a:p>
            <a:pPr algn="l"/>
            <a:endParaRPr lang="en-US" sz="11200" dirty="0">
              <a:solidFill>
                <a:srgbClr val="FF0000"/>
              </a:solidFill>
            </a:endParaRPr>
          </a:p>
          <a:p>
            <a:pPr algn="l"/>
            <a:r>
              <a:rPr lang="en-US" sz="11200" dirty="0">
                <a:solidFill>
                  <a:srgbClr val="FF0000"/>
                </a:solidFill>
              </a:rPr>
              <a:t>Also verify that the LED is White after initialization and before TE, RE, or LE commands are sent.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383FC-62CF-4C93-A64A-153DD912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3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9D78-FF3A-45AA-A8E3-E7A4F16C3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6677" y="251021"/>
            <a:ext cx="9144000" cy="530268"/>
          </a:xfrm>
        </p:spPr>
        <p:txBody>
          <a:bodyPr>
            <a:noAutofit/>
          </a:bodyPr>
          <a:lstStyle/>
          <a:p>
            <a:r>
              <a:rPr lang="en-US" sz="3600" b="1" dirty="0"/>
              <a:t>LaunchPad LCD Display</a:t>
            </a:r>
            <a:endParaRPr lang="en-US" sz="2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940F56-8DE1-4DF5-8AF2-3D4AE8B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6F04-DC0A-4F1F-AC01-CF3AF455BC03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76CCF-7C99-4B11-BC5F-3CCFF4050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7" y="1043887"/>
            <a:ext cx="9321495" cy="513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7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751" y="283989"/>
            <a:ext cx="9144000" cy="31215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Lab #6 Downloaded Project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E90E8-A4A6-415D-8811-4F0BB65A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EFF66-AC62-4E70-8E0B-7E56E4348371}"/>
              </a:ext>
            </a:extLst>
          </p:cNvPr>
          <p:cNvSpPr txBox="1"/>
          <p:nvPr/>
        </p:nvSpPr>
        <p:spPr>
          <a:xfrm>
            <a:off x="658368" y="913900"/>
            <a:ext cx="1001268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FF"/>
                </a:solidFill>
              </a:rPr>
              <a:t>New files:</a:t>
            </a:r>
            <a:br>
              <a:rPr lang="en-US" sz="2400" b="1" dirty="0">
                <a:solidFill>
                  <a:srgbClr val="0000FF"/>
                </a:solidFill>
              </a:rPr>
            </a:br>
            <a:r>
              <a:rPr lang="en-US" sz="2400" b="1" dirty="0">
                <a:solidFill>
                  <a:srgbClr val="0000FF"/>
                </a:solidFill>
              </a:rPr>
              <a:t>	ADC12.c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	</a:t>
            </a:r>
            <a:r>
              <a:rPr lang="en-US" sz="2400" b="1" dirty="0" err="1">
                <a:solidFill>
                  <a:srgbClr val="0000FF"/>
                </a:solidFill>
              </a:rPr>
              <a:t>TempSenseMode.c</a:t>
            </a:r>
            <a:endParaRPr lang="en-US" sz="2400" b="1" dirty="0">
              <a:solidFill>
                <a:srgbClr val="0000FF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	</a:t>
            </a:r>
            <a:r>
              <a:rPr lang="en-US" sz="2400" b="1" dirty="0" err="1">
                <a:solidFill>
                  <a:srgbClr val="0000FF"/>
                </a:solidFill>
              </a:rPr>
              <a:t>TempSenseMode.h</a:t>
            </a:r>
            <a:endParaRPr lang="en-US" sz="2400" b="1" dirty="0">
              <a:solidFill>
                <a:srgbClr val="0000FF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	</a:t>
            </a:r>
            <a:r>
              <a:rPr lang="en-US" sz="2400" b="1" dirty="0" err="1">
                <a:solidFill>
                  <a:srgbClr val="0000FF"/>
                </a:solidFill>
              </a:rPr>
              <a:t>RCMode.c</a:t>
            </a:r>
            <a:endParaRPr lang="en-US" sz="2400" b="1" dirty="0">
              <a:solidFill>
                <a:srgbClr val="0000FF"/>
              </a:solidFill>
            </a:endParaRPr>
          </a:p>
          <a:p>
            <a:endParaRPr lang="en-US" sz="2400" b="1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FF"/>
                </a:solidFill>
              </a:rPr>
              <a:t>main()  has been modified</a:t>
            </a:r>
            <a:br>
              <a:rPr lang="en-US" sz="2400" b="1" dirty="0">
                <a:solidFill>
                  <a:srgbClr val="0000FF"/>
                </a:solidFill>
              </a:rPr>
            </a:br>
            <a:endParaRPr lang="en-US" sz="2400" b="1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FF"/>
                </a:solidFill>
              </a:rPr>
              <a:t>Display.c</a:t>
            </a:r>
            <a:r>
              <a:rPr lang="en-US" sz="2400" b="1" dirty="0">
                <a:solidFill>
                  <a:srgbClr val="0000FF"/>
                </a:solidFill>
              </a:rPr>
              <a:t> has been replaced with display routines defined in </a:t>
            </a:r>
            <a:r>
              <a:rPr lang="en-US" sz="2400" b="1" dirty="0" err="1">
                <a:solidFill>
                  <a:srgbClr val="0000FF"/>
                </a:solidFill>
              </a:rPr>
              <a:t>TempSenseMode.c</a:t>
            </a:r>
            <a:r>
              <a:rPr lang="en-US" sz="2400" b="1" dirty="0">
                <a:solidFill>
                  <a:srgbClr val="0000FF"/>
                </a:solidFill>
              </a:rPr>
              <a:t> and </a:t>
            </a:r>
            <a:r>
              <a:rPr lang="en-US" sz="2400" b="1" dirty="0" err="1">
                <a:solidFill>
                  <a:srgbClr val="0000FF"/>
                </a:solidFill>
              </a:rPr>
              <a:t>RCMode.c</a:t>
            </a:r>
            <a:r>
              <a:rPr lang="en-US" sz="2400" b="1" dirty="0">
                <a:solidFill>
                  <a:srgbClr val="0000FF"/>
                </a:solidFill>
              </a:rPr>
              <a:t/>
            </a:r>
            <a:br>
              <a:rPr lang="en-US" sz="2400" b="1" dirty="0">
                <a:solidFill>
                  <a:srgbClr val="0000FF"/>
                </a:solidFill>
              </a:rPr>
            </a:br>
            <a:endParaRPr lang="en-US" sz="2400" b="1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FF"/>
                </a:solidFill>
              </a:rPr>
              <a:t>Init PWM is set up for a white LED when the code first runs</a:t>
            </a:r>
            <a:br>
              <a:rPr lang="en-US" sz="2400" b="1" dirty="0">
                <a:solidFill>
                  <a:srgbClr val="0000FF"/>
                </a:solidFill>
              </a:rPr>
            </a:br>
            <a:endParaRPr lang="en-US" sz="2400" b="1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FF"/>
                </a:solidFill>
              </a:rPr>
              <a:t>Some additions to TE and RE in </a:t>
            </a:r>
            <a:r>
              <a:rPr lang="en-US" sz="2400" b="1" dirty="0" err="1">
                <a:solidFill>
                  <a:srgbClr val="0000FF"/>
                </a:solidFill>
              </a:rPr>
              <a:t>Command.c</a:t>
            </a:r>
            <a:r>
              <a:rPr lang="en-US" sz="2400" b="1" dirty="0">
                <a:solidFill>
                  <a:srgbClr val="0000FF"/>
                </a:solidFill>
              </a:rPr>
              <a:t> have been made for you.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501" y="912639"/>
            <a:ext cx="9144000" cy="31215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ADC12.c</a:t>
            </a:r>
            <a:br>
              <a:rPr lang="en-US" sz="4000" b="1" dirty="0">
                <a:solidFill>
                  <a:srgbClr val="0000FF"/>
                </a:solidFill>
              </a:rPr>
            </a:b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EB58C6-5762-4EBD-ACD5-666FDD9A4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2640" y="1725613"/>
            <a:ext cx="9144000" cy="1134128"/>
          </a:xfrm>
        </p:spPr>
        <p:txBody>
          <a:bodyPr/>
          <a:lstStyle/>
          <a:p>
            <a:r>
              <a:rPr lang="en-US" b="1" dirty="0"/>
              <a:t>void Init_ADC12(void)</a:t>
            </a:r>
          </a:p>
          <a:p>
            <a:r>
              <a:rPr lang="en-US" b="1" dirty="0"/>
              <a:t>__interrupt void ADC12_ISR(void)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B1CAC-295C-4EBA-946B-7850D0FE1B51}"/>
              </a:ext>
            </a:extLst>
          </p:cNvPr>
          <p:cNvSpPr txBox="1"/>
          <p:nvPr/>
        </p:nvSpPr>
        <p:spPr>
          <a:xfrm>
            <a:off x="1786778" y="3595407"/>
            <a:ext cx="890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Template with declarations and headers is included in the </a:t>
            </a:r>
            <a:r>
              <a:rPr lang="en-US" b="1" i="1" dirty="0">
                <a:solidFill>
                  <a:srgbClr val="0000FF"/>
                </a:solidFill>
              </a:rPr>
              <a:t>Lab 6 Code Additions </a:t>
            </a:r>
            <a:r>
              <a:rPr lang="en-US" b="1" dirty="0">
                <a:solidFill>
                  <a:srgbClr val="0000FF"/>
                </a:solidFill>
              </a:rPr>
              <a:t>download.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C38E9-F75E-45A5-94B6-0ED86434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15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1D1E-3A91-41E6-8FFB-D4D96DCF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765" y="469556"/>
            <a:ext cx="9144000" cy="61519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ADC12 Initialization</a:t>
            </a:r>
            <a:br>
              <a:rPr lang="en-US" sz="3600" b="1" dirty="0">
                <a:solidFill>
                  <a:srgbClr val="0000FF"/>
                </a:solidFill>
              </a:rPr>
            </a:br>
            <a:r>
              <a:rPr lang="en-US" sz="3200" b="1" i="1" dirty="0"/>
              <a:t>Init_ADC12()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B047C-D068-4961-9227-40229CCBB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76" y="1005325"/>
            <a:ext cx="11412070" cy="1655762"/>
          </a:xfrm>
        </p:spPr>
        <p:txBody>
          <a:bodyPr>
            <a:normAutofit fontScale="25000" lnSpcReduction="20000"/>
          </a:bodyPr>
          <a:lstStyle/>
          <a:p>
            <a:pPr algn="l"/>
            <a:endParaRPr lang="en-US" sz="9600" dirty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9600" dirty="0"/>
              <a:t>Set up Timer A1 as the ADC SAMPLE CLOCK</a:t>
            </a:r>
          </a:p>
          <a:p>
            <a:pPr marL="457200" indent="-457200" algn="l">
              <a:buAutoNum type="arabicPeriod"/>
            </a:pPr>
            <a:r>
              <a:rPr lang="en-US" sz="9600" dirty="0"/>
              <a:t>Configure the Internal Voltage Reference.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9600" dirty="0"/>
              <a:t>Set pin 8.6 as the ANALOG INPUT for A-to-D channel </a:t>
            </a:r>
            <a:r>
              <a:rPr lang="en-US" sz="9600" b="1" dirty="0"/>
              <a:t>A5</a:t>
            </a:r>
          </a:p>
          <a:p>
            <a:pPr marL="457200" indent="-457200" algn="l">
              <a:buAutoNum type="arabicPeriod"/>
            </a:pPr>
            <a:r>
              <a:rPr lang="en-US" sz="9600" dirty="0"/>
              <a:t>Configure the ADC12 for a 2-channel repeated sequence, beginning with </a:t>
            </a:r>
            <a:r>
              <a:rPr lang="en-US" sz="9600" b="1" dirty="0"/>
              <a:t>A30 </a:t>
            </a:r>
            <a:r>
              <a:rPr lang="en-US" sz="9600" dirty="0"/>
              <a:t>and ending with A5 and Activate the Internal Temperature Sensor (must be on ADC12 channel </a:t>
            </a:r>
            <a:r>
              <a:rPr lang="en-US" sz="9600" b="1" dirty="0"/>
              <a:t>A30</a:t>
            </a:r>
            <a:r>
              <a:rPr lang="en-US" sz="9600" dirty="0"/>
              <a:t>)</a:t>
            </a:r>
          </a:p>
          <a:p>
            <a:pPr marL="457200" indent="-457200" algn="l">
              <a:buAutoNum type="arabicPeriod"/>
            </a:pPr>
            <a:r>
              <a:rPr lang="en-US" sz="9600" dirty="0"/>
              <a:t>Set up </a:t>
            </a:r>
            <a:r>
              <a:rPr lang="en-US" sz="9600" b="1" dirty="0"/>
              <a:t>MEM0</a:t>
            </a:r>
            <a:r>
              <a:rPr lang="en-US" sz="9600" dirty="0"/>
              <a:t> buffer to receive channel </a:t>
            </a:r>
            <a:r>
              <a:rPr lang="en-US" sz="9600" b="1" dirty="0"/>
              <a:t>A30</a:t>
            </a:r>
            <a:r>
              <a:rPr lang="en-US" sz="9600" dirty="0"/>
              <a:t> data values.</a:t>
            </a:r>
          </a:p>
          <a:p>
            <a:pPr marL="457200" indent="-457200" algn="l">
              <a:buAutoNum type="arabicPeriod"/>
            </a:pPr>
            <a:r>
              <a:rPr lang="en-US" sz="9600" dirty="0"/>
              <a:t>Set up </a:t>
            </a:r>
            <a:r>
              <a:rPr lang="en-US" sz="9600" b="1" dirty="0"/>
              <a:t>MEM1</a:t>
            </a:r>
            <a:r>
              <a:rPr lang="en-US" sz="9600" dirty="0"/>
              <a:t> buffer to receive channel </a:t>
            </a:r>
            <a:r>
              <a:rPr lang="en-US" sz="9600" b="1" dirty="0"/>
              <a:t>A5 </a:t>
            </a:r>
            <a:r>
              <a:rPr lang="en-US" sz="9600" dirty="0"/>
              <a:t>data values.</a:t>
            </a:r>
          </a:p>
          <a:p>
            <a:pPr marL="457200" indent="-457200" algn="l">
              <a:buAutoNum type="arabicPeriod"/>
            </a:pPr>
            <a:r>
              <a:rPr lang="en-US" sz="9600" dirty="0"/>
              <a:t> Clear MEM1 interrupts.</a:t>
            </a:r>
          </a:p>
          <a:p>
            <a:pPr marL="457200" indent="-457200" algn="l">
              <a:buAutoNum type="arabicPeriod"/>
            </a:pPr>
            <a:r>
              <a:rPr lang="en-US" sz="9600" dirty="0"/>
              <a:t>Enable interrupts and start the repeated conversion sequence.</a:t>
            </a:r>
            <a:br>
              <a:rPr lang="en-US" sz="9600" dirty="0"/>
            </a:br>
            <a:r>
              <a:rPr lang="en-US" sz="9600" dirty="0"/>
              <a:t/>
            </a:r>
            <a:br>
              <a:rPr lang="en-US" sz="9600" dirty="0"/>
            </a:br>
            <a:r>
              <a:rPr lang="en-US" sz="9600" dirty="0"/>
              <a:t/>
            </a:r>
            <a:br>
              <a:rPr lang="en-US" sz="9600" dirty="0"/>
            </a:br>
            <a:r>
              <a:rPr lang="en-US" sz="9600" b="1" dirty="0">
                <a:solidFill>
                  <a:srgbClr val="FF0000"/>
                </a:solidFill>
              </a:rPr>
              <a:t>NOTE:</a:t>
            </a:r>
            <a:r>
              <a:rPr lang="en-US" sz="9600" dirty="0">
                <a:solidFill>
                  <a:srgbClr val="FF0000"/>
                </a:solidFill>
              </a:rPr>
              <a:t> Don’t forget to </a:t>
            </a:r>
            <a:r>
              <a:rPr lang="en-US" sz="9600" i="1" dirty="0">
                <a:solidFill>
                  <a:srgbClr val="FF0000"/>
                </a:solidFill>
              </a:rPr>
              <a:t>call</a:t>
            </a:r>
            <a:r>
              <a:rPr lang="en-US" sz="9600" dirty="0">
                <a:solidFill>
                  <a:srgbClr val="FF0000"/>
                </a:solidFill>
              </a:rPr>
              <a:t> </a:t>
            </a:r>
            <a:r>
              <a:rPr lang="en-US" sz="9600" b="1" i="1" dirty="0">
                <a:solidFill>
                  <a:srgbClr val="FF0000"/>
                </a:solidFill>
              </a:rPr>
              <a:t>Init_ADC12()</a:t>
            </a:r>
            <a:r>
              <a:rPr lang="en-US" sz="9600" dirty="0">
                <a:solidFill>
                  <a:srgbClr val="FF0000"/>
                </a:solidFill>
              </a:rPr>
              <a:t> at the beginning of </a:t>
            </a:r>
            <a:r>
              <a:rPr lang="en-US" sz="9600" b="1" i="1" dirty="0">
                <a:solidFill>
                  <a:srgbClr val="FF0000"/>
                </a:solidFill>
              </a:rPr>
              <a:t>main()</a:t>
            </a:r>
            <a:r>
              <a:rPr lang="en-US" sz="9600" dirty="0">
                <a:solidFill>
                  <a:srgbClr val="FF0000"/>
                </a:solidFill>
              </a:rPr>
              <a:t>.</a:t>
            </a:r>
            <a:endParaRPr lang="en-US" sz="9600" dirty="0"/>
          </a:p>
          <a:p>
            <a:pPr marL="457200" indent="-457200" algn="l">
              <a:buAutoNum type="arabicPeriod"/>
            </a:pPr>
            <a:endParaRPr lang="en-US" sz="9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06014-F491-48B6-8755-07DE88CB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B88F7-E8B1-4F04-ABF8-CE1657A9A53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7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22068</TotalTime>
  <Words>1424</Words>
  <Application>Microsoft Office PowerPoint</Application>
  <PresentationFormat>Widescreen</PresentationFormat>
  <Paragraphs>235</Paragraphs>
  <Slides>59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Times New Roman</vt:lpstr>
      <vt:lpstr>Office Theme</vt:lpstr>
      <vt:lpstr>ECE 3567  Lab 6  Analog-to-Digital Converters </vt:lpstr>
      <vt:lpstr>The Users Manual </vt:lpstr>
      <vt:lpstr>Laboratory #6 Goals</vt:lpstr>
      <vt:lpstr>PowerPoint Presentation</vt:lpstr>
      <vt:lpstr>The Temperature Sensor</vt:lpstr>
      <vt:lpstr>LaunchPad LCD Display</vt:lpstr>
      <vt:lpstr>Lab #6 Downloaded Project Files</vt:lpstr>
      <vt:lpstr>ADC12.c </vt:lpstr>
      <vt:lpstr>ADC12 Initialization Init_ADC12()</vt:lpstr>
      <vt:lpstr>ADC12.c </vt:lpstr>
      <vt:lpstr>ADC12.c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ADC12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Checkpoint  #1 (Graded)</vt:lpstr>
      <vt:lpstr>ADC12 Configuration – Interrupt Service Routine</vt:lpstr>
      <vt:lpstr>PowerPoint Presentation</vt:lpstr>
      <vt:lpstr>ADC12 Configuration – Don’t forget to comment out  used #pragma in unused_interrupts.c</vt:lpstr>
      <vt:lpstr>Checkpoint  #2 (Graded)</vt:lpstr>
      <vt:lpstr>PowerPoint Presentation</vt:lpstr>
      <vt:lpstr>TempSensorMode.c Functions</vt:lpstr>
      <vt:lpstr>TempSensorMode.c Functions</vt:lpstr>
      <vt:lpstr>TempSensorMode.c Functions</vt:lpstr>
      <vt:lpstr>Checkpoint  #3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Checkpoint  #4</vt:lpstr>
      <vt:lpstr>PowerPoint Presentation</vt:lpstr>
      <vt:lpstr>Checkpoint  #5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3567 Lab 5 Analog-to-Digital Converters and the  The Temperature Sensor</dc:title>
  <dc:creator>Gregg Chapman</dc:creator>
  <cp:lastModifiedBy>Chapman, Gregg J.</cp:lastModifiedBy>
  <cp:revision>235</cp:revision>
  <dcterms:created xsi:type="dcterms:W3CDTF">2018-03-20T18:12:10Z</dcterms:created>
  <dcterms:modified xsi:type="dcterms:W3CDTF">2020-10-27T20:21:07Z</dcterms:modified>
</cp:coreProperties>
</file>