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2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47" autoAdjust="0"/>
  </p:normalViewPr>
  <p:slideViewPr>
    <p:cSldViewPr snapToGrid="0">
      <p:cViewPr varScale="1">
        <p:scale>
          <a:sx n="103" d="100"/>
          <a:sy n="103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4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83763/75705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pectrum.ieee.org/top-programming-languages-20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Zichen Zhang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555C-0FA7-6A19-2712-2762AC0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4FE9-CA69-D26C-0A8E-16B6897B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75412" cy="4351338"/>
          </a:xfrm>
        </p:spPr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/>
              <a:t>the process of turning source code into object code</a:t>
            </a:r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The process of combining object code with libraries into an executable program</a:t>
            </a:r>
          </a:p>
          <a:p>
            <a:r>
              <a:rPr lang="en-US" dirty="0"/>
              <a:t>Building</a:t>
            </a:r>
          </a:p>
          <a:p>
            <a:pPr lvl="1"/>
            <a:r>
              <a:rPr lang="en-US" dirty="0"/>
              <a:t>The process composed of compiling and linking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B47307-8331-A100-2615-ADBE7C51F985}"/>
              </a:ext>
            </a:extLst>
          </p:cNvPr>
          <p:cNvGrpSpPr/>
          <p:nvPr/>
        </p:nvGrpSpPr>
        <p:grpSpPr>
          <a:xfrm>
            <a:off x="5813613" y="2250140"/>
            <a:ext cx="5913502" cy="3568519"/>
            <a:chOff x="5813613" y="2250140"/>
            <a:chExt cx="5913502" cy="35685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4243D4-A2C0-1027-5655-08283D642AEB}"/>
                </a:ext>
              </a:extLst>
            </p:cNvPr>
            <p:cNvSpPr txBox="1"/>
            <p:nvPr/>
          </p:nvSpPr>
          <p:spPr>
            <a:xfrm>
              <a:off x="8072639" y="2251424"/>
              <a:ext cx="1339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source code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780535-977D-FED6-5480-333D553FB2F3}"/>
                </a:ext>
              </a:extLst>
            </p:cNvPr>
            <p:cNvSpPr/>
            <p:nvPr/>
          </p:nvSpPr>
          <p:spPr>
            <a:xfrm>
              <a:off x="7945997" y="277617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954B48-96D1-C80A-70D9-7017B4C764A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742341" y="2528423"/>
              <a:ext cx="0" cy="2477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E9DA6B-CBAE-27B3-E054-D497C4AD0B21}"/>
                </a:ext>
              </a:extLst>
            </p:cNvPr>
            <p:cNvSpPr/>
            <p:nvPr/>
          </p:nvSpPr>
          <p:spPr>
            <a:xfrm>
              <a:off x="7945997" y="3466457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Compiler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B9597A-B25E-7510-53BB-0873CCFD72E3}"/>
                </a:ext>
              </a:extLst>
            </p:cNvPr>
            <p:cNvSpPr/>
            <p:nvPr/>
          </p:nvSpPr>
          <p:spPr>
            <a:xfrm>
              <a:off x="7945997" y="419152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Assembler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131C4E-7CBE-257C-9F33-A51E81C70D8F}"/>
                </a:ext>
              </a:extLst>
            </p:cNvPr>
            <p:cNvSpPr/>
            <p:nvPr/>
          </p:nvSpPr>
          <p:spPr>
            <a:xfrm>
              <a:off x="7945997" y="4916594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Linker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4A34A9-52EE-4DF3-2135-9F80D16D35B8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8742341" y="3059510"/>
              <a:ext cx="0" cy="406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DF8C15-B3AC-BC23-7D33-C8C3E1D29FE4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742341" y="3749792"/>
              <a:ext cx="0" cy="4417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9571BF-8788-5FD6-B773-F8D1E8111A03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8742341" y="4474860"/>
              <a:ext cx="0" cy="4417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BEAEDB-E0D1-A047-AF05-AAE32B6E201C}"/>
                </a:ext>
              </a:extLst>
            </p:cNvPr>
            <p:cNvSpPr txBox="1"/>
            <p:nvPr/>
          </p:nvSpPr>
          <p:spPr>
            <a:xfrm>
              <a:off x="8821397" y="3103956"/>
              <a:ext cx="1296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expanded 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0F4CB-D606-0AF4-1864-425EBF18E052}"/>
                </a:ext>
              </a:extLst>
            </p:cNvPr>
            <p:cNvSpPr txBox="1"/>
            <p:nvPr/>
          </p:nvSpPr>
          <p:spPr>
            <a:xfrm>
              <a:off x="8821398" y="3777211"/>
              <a:ext cx="1228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assembly code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03B397-681F-E051-95D8-E0ECEA9A4B10}"/>
                </a:ext>
              </a:extLst>
            </p:cNvPr>
            <p:cNvSpPr txBox="1"/>
            <p:nvPr/>
          </p:nvSpPr>
          <p:spPr>
            <a:xfrm>
              <a:off x="8821397" y="4511061"/>
              <a:ext cx="1012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object code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31D343-0722-4DC3-8F77-7326DEC3B9FD}"/>
                </a:ext>
              </a:extLst>
            </p:cNvPr>
            <p:cNvSpPr txBox="1"/>
            <p:nvPr/>
          </p:nvSpPr>
          <p:spPr>
            <a:xfrm>
              <a:off x="7945998" y="5541660"/>
              <a:ext cx="1592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executable program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E19839-A07C-BB68-5539-188F6F04D3E5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>
              <a:off x="8742341" y="5199929"/>
              <a:ext cx="1" cy="34173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57B2D1-3B7C-83A2-8451-F6D7AE429D14}"/>
                </a:ext>
              </a:extLst>
            </p:cNvPr>
            <p:cNvSpPr txBox="1"/>
            <p:nvPr/>
          </p:nvSpPr>
          <p:spPr>
            <a:xfrm>
              <a:off x="7215171" y="4521477"/>
              <a:ext cx="1283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other object files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8E277E-811B-9491-5BAF-1D735CE36C0D}"/>
                </a:ext>
              </a:extLst>
            </p:cNvPr>
            <p:cNvCxnSpPr>
              <a:cxnSpLocks/>
              <a:stCxn id="19" idx="2"/>
              <a:endCxn id="10" idx="2"/>
            </p:cNvCxnSpPr>
            <p:nvPr/>
          </p:nvCxnSpPr>
          <p:spPr>
            <a:xfrm>
              <a:off x="7856952" y="4798476"/>
              <a:ext cx="89045" cy="2597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4FBB3F-4E85-ACBB-728C-41F2225F8DDF}"/>
                </a:ext>
              </a:extLst>
            </p:cNvPr>
            <p:cNvSpPr txBox="1"/>
            <p:nvPr/>
          </p:nvSpPr>
          <p:spPr>
            <a:xfrm>
              <a:off x="9763976" y="4511061"/>
              <a:ext cx="708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libraries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C799DC-495A-AA51-AA91-F6FEDD9298C8}"/>
                </a:ext>
              </a:extLst>
            </p:cNvPr>
            <p:cNvCxnSpPr>
              <a:cxnSpLocks/>
              <a:stCxn id="21" idx="2"/>
              <a:endCxn id="10" idx="6"/>
            </p:cNvCxnSpPr>
            <p:nvPr/>
          </p:nvCxnSpPr>
          <p:spPr>
            <a:xfrm flipH="1">
              <a:off x="9538685" y="4788060"/>
              <a:ext cx="579397" cy="2702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1F6BDC4C-8515-5227-69ED-35956D2B8954}"/>
                </a:ext>
              </a:extLst>
            </p:cNvPr>
            <p:cNvSpPr/>
            <p:nvPr/>
          </p:nvSpPr>
          <p:spPr>
            <a:xfrm>
              <a:off x="6973124" y="2250140"/>
              <a:ext cx="242047" cy="2357719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AA8B8C-89DD-6CBC-2691-1D8845B14DEC}"/>
                </a:ext>
              </a:extLst>
            </p:cNvPr>
            <p:cNvSpPr txBox="1"/>
            <p:nvPr/>
          </p:nvSpPr>
          <p:spPr>
            <a:xfrm>
              <a:off x="5813613" y="3238792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compiling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F5F7C568-7340-352A-B50D-3BE87EB5A386}"/>
                </a:ext>
              </a:extLst>
            </p:cNvPr>
            <p:cNvSpPr/>
            <p:nvPr/>
          </p:nvSpPr>
          <p:spPr>
            <a:xfrm>
              <a:off x="6969189" y="4659977"/>
              <a:ext cx="242047" cy="1158682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47EF4B-C342-F077-CC36-21DE6D90FC2D}"/>
                </a:ext>
              </a:extLst>
            </p:cNvPr>
            <p:cNvSpPr txBox="1"/>
            <p:nvPr/>
          </p:nvSpPr>
          <p:spPr>
            <a:xfrm>
              <a:off x="5817235" y="501526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linking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DAC4FA7D-8FA9-CD98-FFC9-9EC2DD470ED0}"/>
                </a:ext>
              </a:extLst>
            </p:cNvPr>
            <p:cNvSpPr/>
            <p:nvPr/>
          </p:nvSpPr>
          <p:spPr>
            <a:xfrm>
              <a:off x="10335028" y="2250140"/>
              <a:ext cx="242047" cy="3568519"/>
            </a:xfrm>
            <a:prstGeom prst="rightBrace">
              <a:avLst>
                <a:gd name="adj1" fmla="val 8333"/>
                <a:gd name="adj2" fmla="val 4987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CCCA99-350D-3DD4-70AF-EB029840AFD4}"/>
                </a:ext>
              </a:extLst>
            </p:cNvPr>
            <p:cNvSpPr txBox="1"/>
            <p:nvPr/>
          </p:nvSpPr>
          <p:spPr>
            <a:xfrm>
              <a:off x="10607131" y="382219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building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20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3757-D714-1DD6-A841-383DD5B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Program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2106-DE91-F9AF-A829-B3916583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compilers: </a:t>
            </a:r>
            <a:r>
              <a:rPr lang="en-US" dirty="0" err="1"/>
              <a:t>gcc</a:t>
            </a:r>
            <a:r>
              <a:rPr lang="en-US" dirty="0"/>
              <a:t>, clang,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Common compiling tool also does the link job for you</a:t>
            </a:r>
          </a:p>
          <a:p>
            <a:r>
              <a:rPr lang="en-US" dirty="0"/>
              <a:t>Compile source code into an executable program</a:t>
            </a:r>
          </a:p>
          <a:p>
            <a:pPr lvl="1"/>
            <a:r>
              <a:rPr lang="en-US" dirty="0"/>
              <a:t>Navigate terminal to the directory storing the source code</a:t>
            </a:r>
          </a:p>
          <a:p>
            <a:pPr lvl="1"/>
            <a:r>
              <a:rPr lang="en-US" dirty="0"/>
              <a:t>Run the compiling command: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Runs the resulted executable program file: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90CCD-DF76-43B1-ED55-DA6EAC761D65}"/>
              </a:ext>
            </a:extLst>
          </p:cNvPr>
          <p:cNvSpPr txBox="1"/>
          <p:nvPr/>
        </p:nvSpPr>
        <p:spPr>
          <a:xfrm>
            <a:off x="4022911" y="4267200"/>
            <a:ext cx="414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highlight>
                  <a:srgbClr val="C0C0C0"/>
                </a:highlight>
              </a:rPr>
              <a:t>gcc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  <a:r>
              <a:rPr lang="en-US" sz="2400" dirty="0" err="1">
                <a:highlight>
                  <a:srgbClr val="C0C0C0"/>
                </a:highlight>
              </a:rPr>
              <a:t>hello.c</a:t>
            </a:r>
            <a:r>
              <a:rPr lang="en-US" sz="2400" dirty="0">
                <a:highlight>
                  <a:srgbClr val="C0C0C0"/>
                </a:highlight>
              </a:rPr>
              <a:t> –o </a:t>
            </a:r>
            <a:r>
              <a:rPr lang="en-US" sz="2400" dirty="0" err="1">
                <a:highlight>
                  <a:srgbClr val="C0C0C0"/>
                </a:highlight>
              </a:rPr>
              <a:t>myprogram</a:t>
            </a:r>
            <a:endParaRPr lang="en-US" sz="2400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6652D-445F-1BA6-7073-761DF4A0FFDB}"/>
              </a:ext>
            </a:extLst>
          </p:cNvPr>
          <p:cNvSpPr txBox="1"/>
          <p:nvPr/>
        </p:nvSpPr>
        <p:spPr>
          <a:xfrm>
            <a:off x="4022911" y="5823790"/>
            <a:ext cx="414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C0C0C0"/>
                </a:highlight>
              </a:rPr>
              <a:t>./</a:t>
            </a:r>
            <a:r>
              <a:rPr lang="en-US" sz="2400" dirty="0" err="1">
                <a:highlight>
                  <a:srgbClr val="C0C0C0"/>
                </a:highlight>
              </a:rPr>
              <a:t>myprogram</a:t>
            </a:r>
            <a:endParaRPr lang="en-US" sz="2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376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A84-7B55-D18F-D638-4E9FFF6A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Build a Program – break down of building process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2DFCB1-641E-225A-2DB9-9AF5C82AB871}"/>
              </a:ext>
            </a:extLst>
          </p:cNvPr>
          <p:cNvGrpSpPr/>
          <p:nvPr/>
        </p:nvGrpSpPr>
        <p:grpSpPr>
          <a:xfrm>
            <a:off x="6069106" y="2250140"/>
            <a:ext cx="5913502" cy="3568519"/>
            <a:chOff x="5813613" y="2250140"/>
            <a:chExt cx="5913502" cy="35685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7B2A04-601D-C896-1231-EABE54F83CE2}"/>
                </a:ext>
              </a:extLst>
            </p:cNvPr>
            <p:cNvSpPr txBox="1"/>
            <p:nvPr/>
          </p:nvSpPr>
          <p:spPr>
            <a:xfrm>
              <a:off x="8072639" y="2251424"/>
              <a:ext cx="1339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source code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4BF174-AFE5-4EA7-75F1-75538B0F0C0F}"/>
                </a:ext>
              </a:extLst>
            </p:cNvPr>
            <p:cNvSpPr/>
            <p:nvPr/>
          </p:nvSpPr>
          <p:spPr>
            <a:xfrm>
              <a:off x="7945997" y="277617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BF98CD-B09A-1DB3-2EE6-13BEB2E4C80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742341" y="2528423"/>
              <a:ext cx="0" cy="2477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8A7D7C-F7C2-B809-FA5E-774BA22A0456}"/>
                </a:ext>
              </a:extLst>
            </p:cNvPr>
            <p:cNvSpPr/>
            <p:nvPr/>
          </p:nvSpPr>
          <p:spPr>
            <a:xfrm>
              <a:off x="7945997" y="3466457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Compiler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B418F9-5BB7-DAE8-ABDE-FB1B3BB9B1C8}"/>
                </a:ext>
              </a:extLst>
            </p:cNvPr>
            <p:cNvSpPr/>
            <p:nvPr/>
          </p:nvSpPr>
          <p:spPr>
            <a:xfrm>
              <a:off x="7945997" y="419152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Assembler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C783ABE-1174-9FA0-8F17-621EF22A5672}"/>
                </a:ext>
              </a:extLst>
            </p:cNvPr>
            <p:cNvSpPr/>
            <p:nvPr/>
          </p:nvSpPr>
          <p:spPr>
            <a:xfrm>
              <a:off x="7945997" y="4916594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Linker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831409-F269-9A04-471C-22A227704063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8742341" y="3059510"/>
              <a:ext cx="0" cy="406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21E64B-C635-EC4B-40B9-ED9755ED24B2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742341" y="3749792"/>
              <a:ext cx="0" cy="4417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BB2FDF-64B7-FD65-2DE4-966C1BD5ABBA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8742341" y="4474860"/>
              <a:ext cx="0" cy="4417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F84C46-663D-D1B7-3D4F-9C045CA562DB}"/>
                </a:ext>
              </a:extLst>
            </p:cNvPr>
            <p:cNvSpPr txBox="1"/>
            <p:nvPr/>
          </p:nvSpPr>
          <p:spPr>
            <a:xfrm>
              <a:off x="8821397" y="3103956"/>
              <a:ext cx="1296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expanded 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CEFC63-D38F-DD57-9BFB-9F0B401F7B58}"/>
                </a:ext>
              </a:extLst>
            </p:cNvPr>
            <p:cNvSpPr txBox="1"/>
            <p:nvPr/>
          </p:nvSpPr>
          <p:spPr>
            <a:xfrm>
              <a:off x="8821398" y="3777211"/>
              <a:ext cx="1228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assembly code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0946D5-4A9E-1602-D589-380E21BD9932}"/>
                </a:ext>
              </a:extLst>
            </p:cNvPr>
            <p:cNvSpPr txBox="1"/>
            <p:nvPr/>
          </p:nvSpPr>
          <p:spPr>
            <a:xfrm>
              <a:off x="8821397" y="4511061"/>
              <a:ext cx="1012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object code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2308E3-B909-A429-3F4D-1812DC985311}"/>
                </a:ext>
              </a:extLst>
            </p:cNvPr>
            <p:cNvSpPr txBox="1"/>
            <p:nvPr/>
          </p:nvSpPr>
          <p:spPr>
            <a:xfrm>
              <a:off x="7945998" y="5541660"/>
              <a:ext cx="1592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executable program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6F0B45-E4A4-FF34-70AF-6BD2DF320586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>
              <a:off x="8742341" y="5199929"/>
              <a:ext cx="1" cy="34173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9B7531-4DB1-67EF-D798-BA0A983480CB}"/>
                </a:ext>
              </a:extLst>
            </p:cNvPr>
            <p:cNvSpPr txBox="1"/>
            <p:nvPr/>
          </p:nvSpPr>
          <p:spPr>
            <a:xfrm>
              <a:off x="7215171" y="4521477"/>
              <a:ext cx="1283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other object files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846D6B-ED6A-9F51-2050-FBF6A5191276}"/>
                </a:ext>
              </a:extLst>
            </p:cNvPr>
            <p:cNvCxnSpPr>
              <a:cxnSpLocks/>
              <a:stCxn id="19" idx="2"/>
              <a:endCxn id="10" idx="2"/>
            </p:cNvCxnSpPr>
            <p:nvPr/>
          </p:nvCxnSpPr>
          <p:spPr>
            <a:xfrm>
              <a:off x="7856952" y="4798476"/>
              <a:ext cx="89045" cy="2597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0BA5A-2A61-A2BE-7F30-CFECBB30C3FC}"/>
                </a:ext>
              </a:extLst>
            </p:cNvPr>
            <p:cNvSpPr txBox="1"/>
            <p:nvPr/>
          </p:nvSpPr>
          <p:spPr>
            <a:xfrm>
              <a:off x="9763976" y="4511061"/>
              <a:ext cx="708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libraries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C2EAD6-4D48-D9A6-709D-2CB8E64FA91F}"/>
                </a:ext>
              </a:extLst>
            </p:cNvPr>
            <p:cNvCxnSpPr>
              <a:cxnSpLocks/>
              <a:stCxn id="21" idx="2"/>
              <a:endCxn id="10" idx="6"/>
            </p:cNvCxnSpPr>
            <p:nvPr/>
          </p:nvCxnSpPr>
          <p:spPr>
            <a:xfrm flipH="1">
              <a:off x="9538685" y="4788060"/>
              <a:ext cx="579397" cy="2702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CBEEA594-B061-DF45-4FE3-57D425BC6A90}"/>
                </a:ext>
              </a:extLst>
            </p:cNvPr>
            <p:cNvSpPr/>
            <p:nvPr/>
          </p:nvSpPr>
          <p:spPr>
            <a:xfrm>
              <a:off x="6973124" y="2250140"/>
              <a:ext cx="242047" cy="2357719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D020CB-A31E-BECD-64E6-8C5601CB1375}"/>
                </a:ext>
              </a:extLst>
            </p:cNvPr>
            <p:cNvSpPr txBox="1"/>
            <p:nvPr/>
          </p:nvSpPr>
          <p:spPr>
            <a:xfrm>
              <a:off x="5813613" y="3238792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compiling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E22BA24-1C5E-BFD1-D770-19ED616B3CBC}"/>
                </a:ext>
              </a:extLst>
            </p:cNvPr>
            <p:cNvSpPr/>
            <p:nvPr/>
          </p:nvSpPr>
          <p:spPr>
            <a:xfrm>
              <a:off x="6969189" y="4659977"/>
              <a:ext cx="242047" cy="1158682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E9F3A6-A90F-2B85-18E5-596BD4937CDC}"/>
                </a:ext>
              </a:extLst>
            </p:cNvPr>
            <p:cNvSpPr txBox="1"/>
            <p:nvPr/>
          </p:nvSpPr>
          <p:spPr>
            <a:xfrm>
              <a:off x="5817235" y="501526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linking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A68BD94F-6881-1F13-A6D0-4C3E9E437A37}"/>
                </a:ext>
              </a:extLst>
            </p:cNvPr>
            <p:cNvSpPr/>
            <p:nvPr/>
          </p:nvSpPr>
          <p:spPr>
            <a:xfrm>
              <a:off x="10335028" y="2250140"/>
              <a:ext cx="242047" cy="3568519"/>
            </a:xfrm>
            <a:prstGeom prst="rightBrace">
              <a:avLst>
                <a:gd name="adj1" fmla="val 8333"/>
                <a:gd name="adj2" fmla="val 4987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AE5ACC-30B1-9DE1-49CA-7E4CBEBB54D1}"/>
                </a:ext>
              </a:extLst>
            </p:cNvPr>
            <p:cNvSpPr txBox="1"/>
            <p:nvPr/>
          </p:nvSpPr>
          <p:spPr>
            <a:xfrm>
              <a:off x="10607131" y="382219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building</a:t>
              </a: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A537797-5E94-3258-D0B5-B52DB3991B7B}"/>
              </a:ext>
            </a:extLst>
          </p:cNvPr>
          <p:cNvSpPr txBox="1">
            <a:spLocks/>
          </p:cNvSpPr>
          <p:nvPr/>
        </p:nvSpPr>
        <p:spPr>
          <a:xfrm>
            <a:off x="834844" y="4445306"/>
            <a:ext cx="2658035" cy="939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Assembling</a:t>
            </a:r>
          </a:p>
          <a:p>
            <a:pPr lvl="1"/>
            <a:r>
              <a:rPr lang="en-US" sz="1100" dirty="0"/>
              <a:t>Converts to object file (the machine code / binary)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highlight>
                  <a:srgbClr val="C0C0C0"/>
                </a:highlight>
              </a:rPr>
              <a:t>gcc</a:t>
            </a:r>
            <a:r>
              <a:rPr lang="en-US" sz="1200" dirty="0">
                <a:highlight>
                  <a:srgbClr val="C0C0C0"/>
                </a:highlight>
              </a:rPr>
              <a:t> –c </a:t>
            </a:r>
            <a:r>
              <a:rPr lang="en-US" sz="1200" dirty="0" err="1">
                <a:highlight>
                  <a:srgbClr val="C0C0C0"/>
                </a:highlight>
              </a:rPr>
              <a:t>hello_exp.s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E79280A-7D57-68AC-E364-4047BBDAA482}"/>
              </a:ext>
            </a:extLst>
          </p:cNvPr>
          <p:cNvSpPr txBox="1">
            <a:spLocks/>
          </p:cNvSpPr>
          <p:nvPr/>
        </p:nvSpPr>
        <p:spPr>
          <a:xfrm>
            <a:off x="838200" y="3067570"/>
            <a:ext cx="2321859" cy="150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Compiling</a:t>
            </a:r>
          </a:p>
          <a:p>
            <a:pPr lvl="1"/>
            <a:r>
              <a:rPr lang="en-US" sz="1100" dirty="0"/>
              <a:t>Semantic analysis</a:t>
            </a:r>
          </a:p>
          <a:p>
            <a:pPr lvl="1"/>
            <a:r>
              <a:rPr lang="en-US" sz="1100" dirty="0"/>
              <a:t>Check errors</a:t>
            </a:r>
          </a:p>
          <a:p>
            <a:pPr lvl="1"/>
            <a:r>
              <a:rPr lang="en-US" sz="1100" dirty="0"/>
              <a:t>Optimization (e.g., remove dead code)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highlight>
                  <a:srgbClr val="C0C0C0"/>
                </a:highlight>
              </a:rPr>
              <a:t>gcc</a:t>
            </a:r>
            <a:r>
              <a:rPr lang="en-US" sz="1200" dirty="0">
                <a:highlight>
                  <a:srgbClr val="C0C0C0"/>
                </a:highlight>
              </a:rPr>
              <a:t> –S </a:t>
            </a:r>
            <a:r>
              <a:rPr lang="en-US" sz="1200" dirty="0" err="1">
                <a:highlight>
                  <a:srgbClr val="C0C0C0"/>
                </a:highlight>
              </a:rPr>
              <a:t>hello_exp.c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FBCB15-5105-1A02-D856-A08CC13066A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2391719" cy="1278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Preprocessing</a:t>
            </a:r>
          </a:p>
          <a:p>
            <a:pPr lvl="1"/>
            <a:r>
              <a:rPr lang="en-US" sz="1100" dirty="0"/>
              <a:t>copy header file’s code</a:t>
            </a:r>
          </a:p>
          <a:p>
            <a:pPr lvl="1"/>
            <a:r>
              <a:rPr lang="en-US" sz="1100" dirty="0"/>
              <a:t>expand inline macros</a:t>
            </a:r>
          </a:p>
          <a:p>
            <a:pPr lvl="1"/>
            <a:r>
              <a:rPr lang="en-US" sz="1100" dirty="0"/>
              <a:t>delete all comments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highlight>
                  <a:srgbClr val="C0C0C0"/>
                </a:highlight>
              </a:rPr>
              <a:t>gcc</a:t>
            </a:r>
            <a:r>
              <a:rPr lang="en-US" sz="1200" dirty="0">
                <a:highlight>
                  <a:srgbClr val="C0C0C0"/>
                </a:highlight>
              </a:rPr>
              <a:t> –E </a:t>
            </a:r>
            <a:r>
              <a:rPr lang="en-US" sz="1200" dirty="0" err="1">
                <a:highlight>
                  <a:srgbClr val="C0C0C0"/>
                </a:highlight>
              </a:rPr>
              <a:t>hello.c</a:t>
            </a:r>
            <a:r>
              <a:rPr lang="en-US" sz="1200" dirty="0">
                <a:highlight>
                  <a:srgbClr val="C0C0C0"/>
                </a:highlight>
              </a:rPr>
              <a:t> –o </a:t>
            </a:r>
            <a:r>
              <a:rPr lang="en-US" sz="1200" dirty="0" err="1">
                <a:highlight>
                  <a:srgbClr val="C0C0C0"/>
                </a:highlight>
              </a:rPr>
              <a:t>hello_exp.c</a:t>
            </a:r>
            <a:endParaRPr lang="en-US" sz="1200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96C3-601A-B46B-3D7F-D8CC4493A329}"/>
              </a:ext>
            </a:extLst>
          </p:cNvPr>
          <p:cNvSpPr txBox="1">
            <a:spLocks/>
          </p:cNvSpPr>
          <p:nvPr/>
        </p:nvSpPr>
        <p:spPr>
          <a:xfrm>
            <a:off x="834844" y="5484907"/>
            <a:ext cx="2658035" cy="939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Linking</a:t>
            </a:r>
          </a:p>
          <a:p>
            <a:pPr lvl="1"/>
            <a:r>
              <a:rPr lang="en-US" sz="1100" dirty="0"/>
              <a:t>Link to other object files</a:t>
            </a:r>
          </a:p>
          <a:p>
            <a:pPr lvl="1"/>
            <a:r>
              <a:rPr lang="en-US" sz="1100" dirty="0"/>
              <a:t>Link libraries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highlight>
                  <a:srgbClr val="C0C0C0"/>
                </a:highlight>
              </a:rPr>
              <a:t>gcc</a:t>
            </a:r>
            <a:r>
              <a:rPr lang="en-US" sz="1200" dirty="0">
                <a:highlight>
                  <a:srgbClr val="C0C0C0"/>
                </a:highlight>
              </a:rPr>
              <a:t> </a:t>
            </a:r>
            <a:r>
              <a:rPr lang="en-US" sz="1200" dirty="0" err="1">
                <a:highlight>
                  <a:srgbClr val="C0C0C0"/>
                </a:highlight>
              </a:rPr>
              <a:t>hello_exp.o</a:t>
            </a:r>
            <a:r>
              <a:rPr lang="en-US" sz="1200" dirty="0">
                <a:highlight>
                  <a:srgbClr val="C0C0C0"/>
                </a:highlight>
              </a:rPr>
              <a:t> –o </a:t>
            </a:r>
            <a:r>
              <a:rPr lang="en-US" sz="1200" dirty="0" err="1">
                <a:highlight>
                  <a:srgbClr val="C0C0C0"/>
                </a:highlight>
              </a:rPr>
              <a:t>myprogram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22983A54-4388-66B5-1875-36ABF1E2E0F1}"/>
              </a:ext>
            </a:extLst>
          </p:cNvPr>
          <p:cNvSpPr/>
          <p:nvPr/>
        </p:nvSpPr>
        <p:spPr>
          <a:xfrm>
            <a:off x="3160059" y="1882588"/>
            <a:ext cx="242047" cy="1084670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13C353-C3D3-6D41-24D5-97563A3C3486}"/>
              </a:ext>
            </a:extLst>
          </p:cNvPr>
          <p:cNvSpPr txBox="1"/>
          <p:nvPr/>
        </p:nvSpPr>
        <p:spPr>
          <a:xfrm>
            <a:off x="3501034" y="2270795"/>
            <a:ext cx="261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hello_exp.c</a:t>
            </a:r>
            <a:r>
              <a:rPr lang="en-US" sz="1400" dirty="0"/>
              <a:t> (expanded code)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A539329C-1F9E-6196-A02D-F16796E654AE}"/>
              </a:ext>
            </a:extLst>
          </p:cNvPr>
          <p:cNvSpPr/>
          <p:nvPr/>
        </p:nvSpPr>
        <p:spPr>
          <a:xfrm>
            <a:off x="3154280" y="3095428"/>
            <a:ext cx="242047" cy="1249563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5AC514-05EB-B93B-D56F-E7F68985A438}"/>
              </a:ext>
            </a:extLst>
          </p:cNvPr>
          <p:cNvSpPr txBox="1"/>
          <p:nvPr/>
        </p:nvSpPr>
        <p:spPr>
          <a:xfrm>
            <a:off x="3501034" y="3566322"/>
            <a:ext cx="261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hello_exp.s</a:t>
            </a:r>
            <a:r>
              <a:rPr lang="en-US" sz="1400" dirty="0"/>
              <a:t> (assembly code)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55BBDFD-E2C4-214D-598E-8237371DEB44}"/>
              </a:ext>
            </a:extLst>
          </p:cNvPr>
          <p:cNvSpPr/>
          <p:nvPr/>
        </p:nvSpPr>
        <p:spPr>
          <a:xfrm>
            <a:off x="3146341" y="4481692"/>
            <a:ext cx="242047" cy="801404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E61DB-FFED-57EE-D36D-996BF6E7BA01}"/>
              </a:ext>
            </a:extLst>
          </p:cNvPr>
          <p:cNvSpPr txBox="1"/>
          <p:nvPr/>
        </p:nvSpPr>
        <p:spPr>
          <a:xfrm>
            <a:off x="3501034" y="4769272"/>
            <a:ext cx="2446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hello_exp.o</a:t>
            </a:r>
            <a:r>
              <a:rPr lang="en-US" sz="1400" dirty="0"/>
              <a:t> (object code)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4272A74-C3CC-2545-8ABF-349599D3BA99}"/>
              </a:ext>
            </a:extLst>
          </p:cNvPr>
          <p:cNvSpPr/>
          <p:nvPr/>
        </p:nvSpPr>
        <p:spPr>
          <a:xfrm>
            <a:off x="3157518" y="5498995"/>
            <a:ext cx="242047" cy="905787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83FB7A-E403-B930-9F8D-6739BF442A10}"/>
              </a:ext>
            </a:extLst>
          </p:cNvPr>
          <p:cNvSpPr txBox="1"/>
          <p:nvPr/>
        </p:nvSpPr>
        <p:spPr>
          <a:xfrm>
            <a:off x="3468491" y="5798001"/>
            <a:ext cx="306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myprogram</a:t>
            </a:r>
            <a:r>
              <a:rPr lang="en-US" sz="1400" dirty="0"/>
              <a:t> (executable program)</a:t>
            </a:r>
          </a:p>
        </p:txBody>
      </p:sp>
    </p:spTree>
    <p:extLst>
      <p:ext uri="{BB962C8B-B14F-4D97-AF65-F5344CB8AC3E}">
        <p14:creationId xmlns:p14="http://schemas.microsoft.com/office/powerpoint/2010/main" val="328837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8AF9-BD77-1D3C-D35A-8ED26F3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7340-3F0D-03A4-A93F-FF3EBFC5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869"/>
          </a:xfrm>
        </p:spPr>
        <p:txBody>
          <a:bodyPr/>
          <a:lstStyle/>
          <a:p>
            <a:r>
              <a:rPr lang="en-US" dirty="0"/>
              <a:t>Source code can be divided into multiple source files</a:t>
            </a:r>
          </a:p>
          <a:p>
            <a:r>
              <a:rPr lang="en-US" dirty="0"/>
              <a:t>Change on one source file requires compiling of that specific file instead of all source files -&gt; faster to update your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A18A7-BE4A-7D31-30BF-89F0E7BA596F}"/>
              </a:ext>
            </a:extLst>
          </p:cNvPr>
          <p:cNvSpPr txBox="1"/>
          <p:nvPr/>
        </p:nvSpPr>
        <p:spPr>
          <a:xfrm>
            <a:off x="7493298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1BE07D-F5F0-8353-0A38-AD832B72A285}"/>
              </a:ext>
            </a:extLst>
          </p:cNvPr>
          <p:cNvSpPr/>
          <p:nvPr/>
        </p:nvSpPr>
        <p:spPr>
          <a:xfrm>
            <a:off x="7366656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6F953-30AF-6CF8-CE68-AD4F0A8ACF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163000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3646C8-3C2B-3ECF-B558-E377597A6E82}"/>
              </a:ext>
            </a:extLst>
          </p:cNvPr>
          <p:cNvSpPr/>
          <p:nvPr/>
        </p:nvSpPr>
        <p:spPr>
          <a:xfrm>
            <a:off x="7366656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ABDB1B-BAE3-3811-5F1E-57F3F8FE9CE7}"/>
              </a:ext>
            </a:extLst>
          </p:cNvPr>
          <p:cNvSpPr/>
          <p:nvPr/>
        </p:nvSpPr>
        <p:spPr>
          <a:xfrm>
            <a:off x="7366656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7707DE-70A4-D61C-CFB3-E408C905A2DC}"/>
              </a:ext>
            </a:extLst>
          </p:cNvPr>
          <p:cNvSpPr/>
          <p:nvPr/>
        </p:nvSpPr>
        <p:spPr>
          <a:xfrm>
            <a:off x="4964488" y="595218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F464B7-1F57-61D4-E8D4-595FCF714CD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163000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A18C9-02B4-0E77-6F8B-5BA3298D6F8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163000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5741C-61B0-5A68-7084-E00D0E28B43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60832" y="5458432"/>
            <a:ext cx="2402168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FFD20C-4778-732D-1F52-444E32DE5E3D}"/>
              </a:ext>
            </a:extLst>
          </p:cNvPr>
          <p:cNvSpPr txBox="1"/>
          <p:nvPr/>
        </p:nvSpPr>
        <p:spPr>
          <a:xfrm>
            <a:off x="8242055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817B3-FC96-00B2-C646-587D47FD6430}"/>
              </a:ext>
            </a:extLst>
          </p:cNvPr>
          <p:cNvSpPr txBox="1"/>
          <p:nvPr/>
        </p:nvSpPr>
        <p:spPr>
          <a:xfrm>
            <a:off x="8242056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483E7-EBE9-153E-2B5A-0C73F89A69DE}"/>
              </a:ext>
            </a:extLst>
          </p:cNvPr>
          <p:cNvSpPr txBox="1"/>
          <p:nvPr/>
        </p:nvSpPr>
        <p:spPr>
          <a:xfrm>
            <a:off x="7126598" y="5530680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39346-35D7-B276-5490-8A88F99B4320}"/>
              </a:ext>
            </a:extLst>
          </p:cNvPr>
          <p:cNvSpPr txBox="1"/>
          <p:nvPr/>
        </p:nvSpPr>
        <p:spPr>
          <a:xfrm>
            <a:off x="4912658" y="6525232"/>
            <a:ext cx="16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executable 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B1DC85-49D5-1BC8-B851-F87A6182729C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760832" y="6235522"/>
            <a:ext cx="1232" cy="2897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80046-F28E-5F25-727B-5F48D09DCE86}"/>
              </a:ext>
            </a:extLst>
          </p:cNvPr>
          <p:cNvCxnSpPr>
            <a:cxnSpLocks/>
            <a:stCxn id="34" idx="4"/>
            <a:endCxn id="9" idx="0"/>
          </p:cNvCxnSpPr>
          <p:nvPr/>
        </p:nvCxnSpPr>
        <p:spPr>
          <a:xfrm>
            <a:off x="3516439" y="5458432"/>
            <a:ext cx="2244393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424CD0-AD75-09EB-5F9F-2BE43C5C0BF0}"/>
              </a:ext>
            </a:extLst>
          </p:cNvPr>
          <p:cNvSpPr txBox="1"/>
          <p:nvPr/>
        </p:nvSpPr>
        <p:spPr>
          <a:xfrm>
            <a:off x="7353520" y="5958523"/>
            <a:ext cx="70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libraries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2FFC6E-FFAA-E4FB-83B1-3F0E6E5A5EB6}"/>
              </a:ext>
            </a:extLst>
          </p:cNvPr>
          <p:cNvCxnSpPr>
            <a:cxnSpLocks/>
            <a:stCxn id="19" idx="1"/>
            <a:endCxn id="9" idx="6"/>
          </p:cNvCxnSpPr>
          <p:nvPr/>
        </p:nvCxnSpPr>
        <p:spPr>
          <a:xfrm flipH="1" flipV="1">
            <a:off x="6557176" y="6093855"/>
            <a:ext cx="796344" cy="31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B0315-6084-B1EA-C384-C3C7A103B151}"/>
              </a:ext>
            </a:extLst>
          </p:cNvPr>
          <p:cNvSpPr txBox="1"/>
          <p:nvPr/>
        </p:nvSpPr>
        <p:spPr>
          <a:xfrm>
            <a:off x="5091130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57C021-9E06-0DF4-8148-579B78560290}"/>
              </a:ext>
            </a:extLst>
          </p:cNvPr>
          <p:cNvSpPr/>
          <p:nvPr/>
        </p:nvSpPr>
        <p:spPr>
          <a:xfrm>
            <a:off x="4964488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C8357-DCF0-2715-3549-EEB97B11AE7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5760832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67ED265-04C3-0183-3045-D5C450D7DE8F}"/>
              </a:ext>
            </a:extLst>
          </p:cNvPr>
          <p:cNvSpPr/>
          <p:nvPr/>
        </p:nvSpPr>
        <p:spPr>
          <a:xfrm>
            <a:off x="4964488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869703-30A5-89E4-2328-55272788AB93}"/>
              </a:ext>
            </a:extLst>
          </p:cNvPr>
          <p:cNvSpPr/>
          <p:nvPr/>
        </p:nvSpPr>
        <p:spPr>
          <a:xfrm>
            <a:off x="4964488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CA9D5D-BC55-8714-72F0-505849546F6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5760832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7561CD-CE0F-1CDA-FEEB-C7E7B870522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5760832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8E07C0-4D85-5DE8-A6BA-E698AEB06FF8}"/>
              </a:ext>
            </a:extLst>
          </p:cNvPr>
          <p:cNvSpPr txBox="1"/>
          <p:nvPr/>
        </p:nvSpPr>
        <p:spPr>
          <a:xfrm>
            <a:off x="5839887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7B665-9A1C-F1B8-E221-D5E203144AFF}"/>
              </a:ext>
            </a:extLst>
          </p:cNvPr>
          <p:cNvSpPr txBox="1"/>
          <p:nvPr/>
        </p:nvSpPr>
        <p:spPr>
          <a:xfrm>
            <a:off x="5839887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A5A7AF-C5B8-D50D-D4A3-C62DD7B61F83}"/>
              </a:ext>
            </a:extLst>
          </p:cNvPr>
          <p:cNvSpPr txBox="1"/>
          <p:nvPr/>
        </p:nvSpPr>
        <p:spPr>
          <a:xfrm>
            <a:off x="2846737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728EA9-3950-8B1A-6769-4B78266C86F3}"/>
              </a:ext>
            </a:extLst>
          </p:cNvPr>
          <p:cNvSpPr/>
          <p:nvPr/>
        </p:nvSpPr>
        <p:spPr>
          <a:xfrm>
            <a:off x="2720095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286091-64A1-D4C0-C670-7B0B67A59B8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516439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183590-8CED-40D0-0AEC-FE7C01EBA908}"/>
              </a:ext>
            </a:extLst>
          </p:cNvPr>
          <p:cNvSpPr/>
          <p:nvPr/>
        </p:nvSpPr>
        <p:spPr>
          <a:xfrm>
            <a:off x="2720095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FA7073-DA5F-4E7B-69A1-1452EC78C45C}"/>
              </a:ext>
            </a:extLst>
          </p:cNvPr>
          <p:cNvSpPr/>
          <p:nvPr/>
        </p:nvSpPr>
        <p:spPr>
          <a:xfrm>
            <a:off x="2720095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093795-51B7-19D0-D5F1-113D7AAD39D8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3516439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1CF5C-7363-3B0B-2C1B-8D19CEED787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3516439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4B8145-6D04-5EFE-8FCF-117613827865}"/>
              </a:ext>
            </a:extLst>
          </p:cNvPr>
          <p:cNvSpPr txBox="1"/>
          <p:nvPr/>
        </p:nvSpPr>
        <p:spPr>
          <a:xfrm>
            <a:off x="3595494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1D22B-2620-DB13-4E36-F6273E818764}"/>
              </a:ext>
            </a:extLst>
          </p:cNvPr>
          <p:cNvSpPr txBox="1"/>
          <p:nvPr/>
        </p:nvSpPr>
        <p:spPr>
          <a:xfrm>
            <a:off x="3595495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CD92F4-7379-F7F4-BE9D-73F8D6D2A45F}"/>
              </a:ext>
            </a:extLst>
          </p:cNvPr>
          <p:cNvCxnSpPr>
            <a:cxnSpLocks/>
            <a:stCxn id="25" idx="4"/>
            <a:endCxn id="9" idx="0"/>
          </p:cNvCxnSpPr>
          <p:nvPr/>
        </p:nvCxnSpPr>
        <p:spPr>
          <a:xfrm>
            <a:off x="5760832" y="5458432"/>
            <a:ext cx="0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0BCEF0-4ADF-D6F0-B600-402CEC2F4296}"/>
              </a:ext>
            </a:extLst>
          </p:cNvPr>
          <p:cNvSpPr txBox="1"/>
          <p:nvPr/>
        </p:nvSpPr>
        <p:spPr>
          <a:xfrm>
            <a:off x="5467619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9A0EBD-481D-FC54-0590-B1EB3CAF1A20}"/>
              </a:ext>
            </a:extLst>
          </p:cNvPr>
          <p:cNvSpPr txBox="1"/>
          <p:nvPr/>
        </p:nvSpPr>
        <p:spPr>
          <a:xfrm>
            <a:off x="2878207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A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515200A0-F725-6765-4BE7-EBCAD3040648}"/>
              </a:ext>
            </a:extLst>
          </p:cNvPr>
          <p:cNvSpPr/>
          <p:nvPr/>
        </p:nvSpPr>
        <p:spPr>
          <a:xfrm>
            <a:off x="2130244" y="3234996"/>
            <a:ext cx="242047" cy="2357719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E0B26-FB06-3464-B557-29CA9E1348C8}"/>
              </a:ext>
            </a:extLst>
          </p:cNvPr>
          <p:cNvSpPr txBox="1"/>
          <p:nvPr/>
        </p:nvSpPr>
        <p:spPr>
          <a:xfrm>
            <a:off x="970733" y="4223648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compiling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CA11CF56-7F2C-9008-C498-93288B63CA8E}"/>
              </a:ext>
            </a:extLst>
          </p:cNvPr>
          <p:cNvSpPr/>
          <p:nvPr/>
        </p:nvSpPr>
        <p:spPr>
          <a:xfrm>
            <a:off x="2126309" y="5644833"/>
            <a:ext cx="242047" cy="1158682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72DBBE-666B-4473-5A30-B7740090ADFF}"/>
              </a:ext>
            </a:extLst>
          </p:cNvPr>
          <p:cNvSpPr txBox="1"/>
          <p:nvPr/>
        </p:nvSpPr>
        <p:spPr>
          <a:xfrm>
            <a:off x="974355" y="6000119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linking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3BD5834-339B-876B-E7FF-419B2481E4F2}"/>
              </a:ext>
            </a:extLst>
          </p:cNvPr>
          <p:cNvSpPr/>
          <p:nvPr/>
        </p:nvSpPr>
        <p:spPr>
          <a:xfrm>
            <a:off x="9714689" y="3233712"/>
            <a:ext cx="242047" cy="3568519"/>
          </a:xfrm>
          <a:prstGeom prst="rightBrace">
            <a:avLst>
              <a:gd name="adj1" fmla="val 8333"/>
              <a:gd name="adj2" fmla="val 49874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1CCEB8-65C0-F33C-6A06-6FE528ACBC28}"/>
              </a:ext>
            </a:extLst>
          </p:cNvPr>
          <p:cNvSpPr txBox="1"/>
          <p:nvPr/>
        </p:nvSpPr>
        <p:spPr>
          <a:xfrm>
            <a:off x="9986792" y="4805765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building</a:t>
            </a:r>
          </a:p>
        </p:txBody>
      </p:sp>
    </p:spTree>
    <p:extLst>
      <p:ext uri="{BB962C8B-B14F-4D97-AF65-F5344CB8AC3E}">
        <p14:creationId xmlns:p14="http://schemas.microsoft.com/office/powerpoint/2010/main" val="8395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B961-2E6A-AF35-4B23-E99FE3BE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of C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0FAC-BB6D-42CD-D595-D626771B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C standard describes the syntax, semantics and execution environment of the language and its associated libraries</a:t>
            </a:r>
          </a:p>
          <a:p>
            <a:pPr lvl="1"/>
            <a:r>
              <a:rPr lang="en-US" sz="1600" dirty="0"/>
              <a:t>To define the nature and behavior of programs written in C</a:t>
            </a:r>
          </a:p>
          <a:p>
            <a:pPr lvl="1"/>
            <a:r>
              <a:rPr lang="en-US" sz="1600" dirty="0"/>
              <a:t>To allow programs to be written on one computer system and moved to another and works properly on both systems</a:t>
            </a:r>
            <a:endParaRPr lang="en-US" sz="1800" dirty="0"/>
          </a:p>
          <a:p>
            <a:r>
              <a:rPr lang="en-US" sz="1800" dirty="0"/>
              <a:t>C standards leaves some behavior of C as undefined and unspecified to simplify the specification and allow some flexibility in </a:t>
            </a:r>
            <a:r>
              <a:rPr lang="en-US" sz="1800" dirty="0">
                <a:solidFill>
                  <a:srgbClr val="00B050"/>
                </a:solidFill>
              </a:rPr>
              <a:t>implementation </a:t>
            </a:r>
            <a:r>
              <a:rPr lang="en-US" sz="1800" dirty="0"/>
              <a:t>(compiler, linker, standard library supported by the compiler)</a:t>
            </a:r>
          </a:p>
          <a:p>
            <a:pPr lvl="1"/>
            <a:r>
              <a:rPr lang="en-US" sz="1600" dirty="0"/>
              <a:t>Size of variables are not uniformly fixed across all platforms</a:t>
            </a:r>
          </a:p>
          <a:p>
            <a:pPr lvl="1"/>
            <a:r>
              <a:rPr lang="en-US" sz="1600" dirty="0"/>
              <a:t>Optimization happening in the compiling process (different compilers may use different optimization strategy)</a:t>
            </a:r>
            <a:endParaRPr lang="en-US" sz="1800" dirty="0"/>
          </a:p>
          <a:p>
            <a:r>
              <a:rPr lang="en-US" sz="1800" dirty="0"/>
              <a:t>Conformance of C</a:t>
            </a:r>
          </a:p>
          <a:p>
            <a:pPr lvl="1"/>
            <a:r>
              <a:rPr lang="en-US" sz="1600" dirty="0"/>
              <a:t>If a syntax/semantics rule is conforming, it’s behavior is defined across all platforms/compilers</a:t>
            </a:r>
          </a:p>
          <a:p>
            <a:pPr lvl="1"/>
            <a:r>
              <a:rPr lang="en-US" sz="1600" dirty="0"/>
              <a:t>If a syntax/semantics rule is not conforming, it’s behavior is unspecified -&gt; meaning the same source code may lead to different programs if you use different implementations of C (building the program with different tools (</a:t>
            </a:r>
            <a:r>
              <a:rPr lang="en-US" sz="1600" dirty="0" err="1"/>
              <a:t>gcc</a:t>
            </a:r>
            <a:r>
              <a:rPr lang="en-US" sz="1600" dirty="0"/>
              <a:t> vs clang))</a:t>
            </a:r>
            <a:endParaRPr lang="en-US" sz="1800" dirty="0"/>
          </a:p>
          <a:p>
            <a:r>
              <a:rPr lang="en-US" sz="1800" dirty="0"/>
              <a:t>Standard and Compiler for this course</a:t>
            </a:r>
          </a:p>
          <a:p>
            <a:pPr lvl="1"/>
            <a:r>
              <a:rPr lang="en-US" sz="1600" dirty="0"/>
              <a:t>Standard: </a:t>
            </a:r>
            <a:r>
              <a:rPr lang="en-US" sz="1600" dirty="0">
                <a:solidFill>
                  <a:srgbClr val="00B050"/>
                </a:solidFill>
              </a:rPr>
              <a:t>C99</a:t>
            </a:r>
          </a:p>
          <a:p>
            <a:pPr lvl="1"/>
            <a:r>
              <a:rPr lang="en-US" sz="1600" dirty="0"/>
              <a:t>Compiler: </a:t>
            </a:r>
            <a:r>
              <a:rPr lang="en-US" sz="1600" dirty="0" err="1">
                <a:solidFill>
                  <a:srgbClr val="00B050"/>
                </a:solidFill>
              </a:rPr>
              <a:t>gcc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2000" dirty="0"/>
              <a:t>Collection of C/C++ standards documentations</a:t>
            </a:r>
          </a:p>
          <a:p>
            <a:pPr lvl="1"/>
            <a:r>
              <a:rPr lang="en-US" sz="1600" dirty="0">
                <a:hlinkClick r:id="rId3"/>
              </a:rPr>
              <a:t>https://stackoverflow.com/a/83763/7570599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384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B17-2C19-4B00-A47B-70354BA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35B8-B516-E88C-3FC2-FB236647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Brief History of C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Characteristics of C</a:t>
            </a:r>
          </a:p>
          <a:p>
            <a:r>
              <a:rPr lang="en-US" dirty="0"/>
              <a:t>Hello world example</a:t>
            </a:r>
          </a:p>
          <a:p>
            <a:r>
              <a:rPr lang="en-US" dirty="0"/>
              <a:t>Building a program</a:t>
            </a:r>
          </a:p>
          <a:p>
            <a:r>
              <a:rPr lang="en-US" dirty="0"/>
              <a:t>Standards of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9A14-BD24-4865-E20D-3090005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9BE8-B37D-1AAC-9F27-E0EF23EA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</a:t>
            </a:r>
            <a:r>
              <a:rPr lang="en-US"/>
              <a:t>for </a:t>
            </a:r>
            <a:r>
              <a:rPr lang="en-US" altLang="zh-CN"/>
              <a:t>Spring</a:t>
            </a:r>
            <a:r>
              <a:rPr lang="en-US"/>
              <a:t> 2024 </a:t>
            </a:r>
            <a:r>
              <a:rPr lang="en-US" dirty="0"/>
              <a:t>is on Carmen</a:t>
            </a:r>
          </a:p>
          <a:p>
            <a:r>
              <a:rPr lang="en-US" dirty="0"/>
              <a:t>Instructor: Zichen Zhang</a:t>
            </a:r>
          </a:p>
          <a:p>
            <a:r>
              <a:rPr lang="en-US" dirty="0"/>
              <a:t>Email: zhang.9325@osu.edu</a:t>
            </a:r>
          </a:p>
          <a:p>
            <a:r>
              <a:rPr lang="en-US" dirty="0"/>
              <a:t>Tentative office hours:</a:t>
            </a:r>
          </a:p>
          <a:p>
            <a:pPr lvl="1"/>
            <a:r>
              <a:rPr lang="en-US" altLang="zh-CN" dirty="0"/>
              <a:t>Tues</a:t>
            </a:r>
            <a:r>
              <a:rPr lang="en-US" dirty="0"/>
              <a:t>day 3pm - 4pm (</a:t>
            </a:r>
            <a:r>
              <a:rPr lang="en-US" altLang="zh-CN" dirty="0"/>
              <a:t>online, in-person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Thursday</a:t>
            </a:r>
            <a:r>
              <a:rPr lang="en-US" dirty="0"/>
              <a:t> 3pm – 4pm (online, in-person)</a:t>
            </a:r>
          </a:p>
          <a:p>
            <a:r>
              <a:rPr lang="en-US" dirty="0"/>
              <a:t>First week attendance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3E7-3BAB-D0DF-AAE1-BDAA6440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7BA4-5179-2FDD-366A-4EFD9B45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82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Ken Thompson and Dennis Ritchie</a:t>
            </a:r>
          </a:p>
          <a:p>
            <a:pPr lvl="1"/>
            <a:r>
              <a:rPr lang="en-US" dirty="0"/>
              <a:t>Long time colleagues</a:t>
            </a:r>
          </a:p>
          <a:p>
            <a:pPr lvl="1"/>
            <a:r>
              <a:rPr lang="en-US" dirty="0"/>
              <a:t>Turing Award in 1983 for their development of generic operating systems theory and specifically for the implementation of the UNIX operating system</a:t>
            </a:r>
          </a:p>
          <a:p>
            <a:r>
              <a:rPr lang="en-US" dirty="0"/>
              <a:t>Invented in early 1970’s at Bell Lab</a:t>
            </a:r>
          </a:p>
          <a:p>
            <a:r>
              <a:rPr lang="en-US" dirty="0"/>
              <a:t>Standardized by American National Standards Institute in 1989 as </a:t>
            </a:r>
            <a:r>
              <a:rPr lang="en-US" dirty="0">
                <a:solidFill>
                  <a:srgbClr val="00B050"/>
                </a:solidFill>
              </a:rPr>
              <a:t>C89</a:t>
            </a:r>
            <a:r>
              <a:rPr lang="en-US" dirty="0"/>
              <a:t>, also known as </a:t>
            </a:r>
            <a:r>
              <a:rPr lang="en-US" dirty="0">
                <a:solidFill>
                  <a:srgbClr val="00B050"/>
                </a:solidFill>
              </a:rPr>
              <a:t>ANSI C</a:t>
            </a:r>
          </a:p>
          <a:p>
            <a:r>
              <a:rPr lang="en-US" dirty="0"/>
              <a:t>Most recent standards C17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8990598F-53EC-F5DC-C5FF-29C7FF00F8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8157" y="1690688"/>
            <a:ext cx="3779520" cy="2450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BCD59-79A7-FB20-A4D3-4D29E6DF7E99}"/>
              </a:ext>
            </a:extLst>
          </p:cNvPr>
          <p:cNvSpPr txBox="1"/>
          <p:nvPr/>
        </p:nvSpPr>
        <p:spPr>
          <a:xfrm>
            <a:off x="7452805" y="4199138"/>
            <a:ext cx="1918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 Thompson,</a:t>
            </a:r>
          </a:p>
          <a:p>
            <a:r>
              <a:rPr lang="en-US" dirty="0"/>
              <a:t>Invented B programming language, a direct predecessor of C programming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9BE05-61AE-BD72-E5FD-B5F22FD89094}"/>
              </a:ext>
            </a:extLst>
          </p:cNvPr>
          <p:cNvSpPr txBox="1"/>
          <p:nvPr/>
        </p:nvSpPr>
        <p:spPr>
          <a:xfrm>
            <a:off x="9593803" y="4199138"/>
            <a:ext cx="162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Dennis Ritchie, created 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91597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6BE4-992C-10CE-CADE-88E413DA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8E3E-E43D-B8F4-B7A5-57592378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</a:p>
          <a:p>
            <a:r>
              <a:rPr lang="en-US" dirty="0"/>
              <a:t>Strict resource constraints</a:t>
            </a:r>
          </a:p>
          <a:p>
            <a:pPr lvl="1"/>
            <a:r>
              <a:rPr lang="en-US" dirty="0"/>
              <a:t>Limited memory</a:t>
            </a:r>
          </a:p>
          <a:p>
            <a:pPr lvl="1"/>
            <a:r>
              <a:rPr lang="en-US" dirty="0"/>
              <a:t>Hard real time systems: no tolerance to any missing deadlines, e.g.:</a:t>
            </a:r>
          </a:p>
          <a:p>
            <a:pPr lvl="2"/>
            <a:r>
              <a:rPr lang="en-US" dirty="0"/>
              <a:t>Nuclear facility</a:t>
            </a:r>
          </a:p>
          <a:p>
            <a:pPr lvl="2"/>
            <a:r>
              <a:rPr lang="en-US" dirty="0"/>
              <a:t>Aircraft control</a:t>
            </a:r>
          </a:p>
          <a:p>
            <a:pPr lvl="2"/>
            <a:r>
              <a:rPr lang="en-US" dirty="0"/>
              <a:t>Rocket control</a:t>
            </a:r>
          </a:p>
          <a:p>
            <a:r>
              <a:rPr lang="en-US" dirty="0"/>
              <a:t>Lots of irreplaceable software were written in C</a:t>
            </a:r>
          </a:p>
          <a:p>
            <a:pPr lvl="1"/>
            <a:r>
              <a:rPr lang="en-US" dirty="0"/>
              <a:t>Linux kernels</a:t>
            </a:r>
          </a:p>
          <a:p>
            <a:pPr lvl="1"/>
            <a:r>
              <a:rPr lang="en-US" dirty="0"/>
              <a:t>Apache</a:t>
            </a:r>
          </a:p>
          <a:p>
            <a:pPr lvl="1"/>
            <a:r>
              <a:rPr lang="en-US" dirty="0"/>
              <a:t>OpenSSL</a:t>
            </a:r>
          </a:p>
          <a:p>
            <a:pPr lvl="1"/>
            <a:r>
              <a:rPr lang="en-US" dirty="0"/>
              <a:t>Python, Ruby, PHP, Perl interpreters (interpreted language)</a:t>
            </a:r>
          </a:p>
          <a:p>
            <a:r>
              <a:rPr lang="en-US" dirty="0"/>
              <a:t>Basis for learning C-like languages (C++, Java, C#)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66AC-396B-F38C-5936-58010AC8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1"/>
            <a:ext cx="10515600" cy="1325563"/>
          </a:xfrm>
        </p:spPr>
        <p:txBody>
          <a:bodyPr/>
          <a:lstStyle/>
          <a:p>
            <a:r>
              <a:rPr lang="en-US" dirty="0"/>
              <a:t>IEEE Spectrum Annual Interactive Rankings</a:t>
            </a:r>
          </a:p>
        </p:txBody>
      </p:sp>
      <p:sp>
        <p:nvSpPr>
          <p:cNvPr id="5" name="Google Shape;86;p18">
            <a:extLst>
              <a:ext uri="{FF2B5EF4-FFF2-40B4-BE49-F238E27FC236}">
                <a16:creationId xmlns:a16="http://schemas.microsoft.com/office/drawing/2014/main" id="{71380B59-566B-03BD-32C8-93C95B4BE50E}"/>
              </a:ext>
            </a:extLst>
          </p:cNvPr>
          <p:cNvSpPr/>
          <p:nvPr/>
        </p:nvSpPr>
        <p:spPr>
          <a:xfrm>
            <a:off x="1088204" y="6168491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lt"/>
                <a:ea typeface="Ubuntu Mono"/>
                <a:cs typeface="Ubuntu Mono"/>
                <a:sym typeface="Ubuntu Mono"/>
                <a:hlinkClick r:id="rId2"/>
              </a:rPr>
              <a:t>https://spectrum.ieee.org/top-programming-languages-2022</a:t>
            </a:r>
            <a:r>
              <a:rPr lang="en-US" sz="1000" dirty="0">
                <a:latin typeface="+mj-lt"/>
                <a:ea typeface="Ubuntu Mono"/>
                <a:cs typeface="Ubuntu Mono"/>
                <a:sym typeface="Ubuntu Mono"/>
              </a:rPr>
              <a:t>  </a:t>
            </a:r>
            <a:endParaRPr sz="1000" dirty="0">
              <a:latin typeface="+mj-lt"/>
              <a:ea typeface="Ubuntu Mono"/>
              <a:cs typeface="Ubuntu Mono"/>
              <a:sym typeface="Ubuntu Mon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1AEE9E-7F6B-9C0F-79AB-2CB5D8B2F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780" y="1808758"/>
            <a:ext cx="7586847" cy="32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9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A97A-08DC-25EC-4DD1-613F709A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009B-6EA7-B25C-19A1-B53A7F47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Procedural language (vs object-oriented language)</a:t>
            </a:r>
          </a:p>
          <a:p>
            <a:r>
              <a:rPr lang="en-US" dirty="0"/>
              <a:t>Free-form language: </a:t>
            </a:r>
          </a:p>
          <a:p>
            <a:pPr lvl="1"/>
            <a:r>
              <a:rPr lang="en-US" dirty="0"/>
              <a:t>the position of characters on the page in programming text is insignificant </a:t>
            </a:r>
          </a:p>
          <a:p>
            <a:pPr lvl="1"/>
            <a:r>
              <a:rPr lang="en-US" dirty="0"/>
              <a:t>Spaces and horizontal tabs can be used freely to layout the source code if they don’t break keywords, operators, and identifiers</a:t>
            </a:r>
          </a:p>
          <a:p>
            <a:pPr lvl="1"/>
            <a:r>
              <a:rPr lang="en-US" dirty="0"/>
              <a:t>Example of non-free-form language: Python, spaces/tabs carry syntactic meaning</a:t>
            </a:r>
          </a:p>
          <a:p>
            <a:r>
              <a:rPr lang="en-US" dirty="0"/>
              <a:t>No garbage collection (manual memory management)</a:t>
            </a:r>
          </a:p>
          <a:p>
            <a:r>
              <a:rPr lang="en-US" dirty="0"/>
              <a:t>Direct memory access</a:t>
            </a:r>
          </a:p>
          <a:p>
            <a:r>
              <a:rPr lang="en-US" dirty="0"/>
              <a:t>Compiled language (vs interpreted language)</a:t>
            </a:r>
          </a:p>
          <a:p>
            <a:r>
              <a:rPr lang="en-US" dirty="0"/>
              <a:t>C can run on bare machine/metal</a:t>
            </a:r>
          </a:p>
          <a:p>
            <a:pPr lvl="1"/>
            <a:r>
              <a:rPr lang="en-US" dirty="0"/>
              <a:t>a computer executing instructions directly on logic hardware without an intervening operating system</a:t>
            </a:r>
          </a:p>
          <a:p>
            <a:pPr lvl="1"/>
            <a:r>
              <a:rPr lang="en-US" dirty="0"/>
              <a:t>e.g., embedded system or firmware without system software layer</a:t>
            </a:r>
          </a:p>
        </p:txBody>
      </p:sp>
    </p:spTree>
    <p:extLst>
      <p:ext uri="{BB962C8B-B14F-4D97-AF65-F5344CB8AC3E}">
        <p14:creationId xmlns:p14="http://schemas.microsoft.com/office/powerpoint/2010/main" val="35545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74DE-97B7-417E-4703-5CBB46F6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Mid-to-low 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FFDE-DF4D-98A3-3FE4-ED7E3AE1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4011"/>
            <a:ext cx="10515600" cy="2952952"/>
          </a:xfrm>
        </p:spPr>
        <p:txBody>
          <a:bodyPr/>
          <a:lstStyle/>
          <a:p>
            <a:r>
              <a:rPr lang="en-US" dirty="0"/>
              <a:t>Compared to assembly language</a:t>
            </a:r>
          </a:p>
          <a:p>
            <a:pPr lvl="1"/>
            <a:r>
              <a:rPr lang="en-US" dirty="0"/>
              <a:t>Abstracts the hardware view (registers, memory, call stacks)</a:t>
            </a:r>
          </a:p>
          <a:p>
            <a:pPr lvl="1"/>
            <a:r>
              <a:rPr lang="en-US" dirty="0"/>
              <a:t>Provides variables, functions, arrays, complex arithmetic, Boolean expressions</a:t>
            </a:r>
          </a:p>
          <a:p>
            <a:r>
              <a:rPr lang="en-US" dirty="0"/>
              <a:t>Compared to other high-level language</a:t>
            </a:r>
          </a:p>
          <a:p>
            <a:pPr lvl="1"/>
            <a:r>
              <a:rPr lang="en-US" dirty="0"/>
              <a:t>Maps almost directly into hardware instructions</a:t>
            </a:r>
          </a:p>
          <a:p>
            <a:pPr lvl="1"/>
            <a:r>
              <a:rPr lang="en-US" dirty="0"/>
              <a:t>Provides a minimal set of abstractions compared to other high-level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B460C-CCD6-95C0-BA96-9221D202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51" y="1618085"/>
            <a:ext cx="6486497" cy="138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4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C17B-11A4-2AE9-7FCE-4BEE2D59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F965-08DE-6C0C-515B-08EE7264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013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Two types of comments</a:t>
            </a:r>
          </a:p>
          <a:p>
            <a:pPr lvl="1"/>
            <a:r>
              <a:rPr lang="en-US" dirty="0"/>
              <a:t>One-line comment written after </a:t>
            </a:r>
            <a:r>
              <a:rPr lang="en-US" dirty="0">
                <a:solidFill>
                  <a:srgbClr val="00B050"/>
                </a:solidFill>
              </a:rPr>
              <a:t>//</a:t>
            </a:r>
          </a:p>
          <a:p>
            <a:pPr lvl="1"/>
            <a:r>
              <a:rPr lang="en-US" dirty="0"/>
              <a:t>Multiple-line comment written between </a:t>
            </a:r>
            <a:r>
              <a:rPr lang="en-US" dirty="0">
                <a:solidFill>
                  <a:srgbClr val="00B050"/>
                </a:solidFill>
              </a:rPr>
              <a:t>/*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/>
              <a:t>Header files:</a:t>
            </a:r>
          </a:p>
          <a:p>
            <a:pPr lvl="1"/>
            <a:r>
              <a:rPr lang="en-US" dirty="0"/>
              <a:t>Include information of pre-defined functions</a:t>
            </a:r>
          </a:p>
          <a:p>
            <a:pPr lvl="1"/>
            <a:r>
              <a:rPr lang="en-US" dirty="0"/>
              <a:t>C offers a set of standard C library functions</a:t>
            </a:r>
          </a:p>
          <a:p>
            <a:r>
              <a:rPr lang="en-US" dirty="0"/>
              <a:t>main() function is the entry point of a C program</a:t>
            </a:r>
          </a:p>
          <a:p>
            <a:pPr lvl="1"/>
            <a:r>
              <a:rPr lang="en-US" dirty="0"/>
              <a:t>A C program always starts from its main() function</a:t>
            </a:r>
          </a:p>
          <a:p>
            <a:pPr lvl="1"/>
            <a:r>
              <a:rPr lang="en-US" dirty="0"/>
              <a:t>There’s only one main() function in the entire C program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E7F75-5385-C90C-6EBA-49FDFA2D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82" y="1825625"/>
            <a:ext cx="4104228" cy="43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1030</Words>
  <Application>Microsoft Office PowerPoint</Application>
  <PresentationFormat>Widescreen</PresentationFormat>
  <Paragraphs>192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CSE 2451 Introduction</vt:lpstr>
      <vt:lpstr>Overview</vt:lpstr>
      <vt:lpstr>Course Information</vt:lpstr>
      <vt:lpstr>Brief History of C</vt:lpstr>
      <vt:lpstr>Why C?</vt:lpstr>
      <vt:lpstr>IEEE Spectrum Annual Interactive Rankings</vt:lpstr>
      <vt:lpstr>Characteristics of C</vt:lpstr>
      <vt:lpstr>Mid-to-low level language</vt:lpstr>
      <vt:lpstr>Hello World Example</vt:lpstr>
      <vt:lpstr>Build a Program</vt:lpstr>
      <vt:lpstr>Build a Program - commands</vt:lpstr>
      <vt:lpstr>Build a Program – break down of building process </vt:lpstr>
      <vt:lpstr>Multi-File Program</vt:lpstr>
      <vt:lpstr>Standards of C Programming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148</cp:revision>
  <dcterms:created xsi:type="dcterms:W3CDTF">2022-08-14T18:29:45Z</dcterms:created>
  <dcterms:modified xsi:type="dcterms:W3CDTF">2024-01-08T00:41:09Z</dcterms:modified>
</cp:coreProperties>
</file>