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73" r:id="rId3"/>
    <p:sldId id="302" r:id="rId4"/>
    <p:sldId id="303" r:id="rId5"/>
    <p:sldId id="304" r:id="rId6"/>
    <p:sldId id="284" r:id="rId7"/>
    <p:sldId id="274" r:id="rId8"/>
    <p:sldId id="282" r:id="rId9"/>
    <p:sldId id="283" r:id="rId10"/>
    <p:sldId id="301" r:id="rId11"/>
    <p:sldId id="280" r:id="rId12"/>
    <p:sldId id="285" r:id="rId13"/>
    <p:sldId id="287" r:id="rId14"/>
    <p:sldId id="286" r:id="rId15"/>
    <p:sldId id="277" r:id="rId16"/>
    <p:sldId id="288" r:id="rId17"/>
    <p:sldId id="278" r:id="rId18"/>
    <p:sldId id="290" r:id="rId19"/>
    <p:sldId id="276" r:id="rId20"/>
    <p:sldId id="291" r:id="rId21"/>
    <p:sldId id="293" r:id="rId22"/>
    <p:sldId id="294" r:id="rId23"/>
    <p:sldId id="295" r:id="rId24"/>
    <p:sldId id="305" r:id="rId25"/>
    <p:sldId id="279" r:id="rId26"/>
    <p:sldId id="296" r:id="rId27"/>
    <p:sldId id="297" r:id="rId28"/>
    <p:sldId id="298" r:id="rId29"/>
    <p:sldId id="281" r:id="rId30"/>
    <p:sldId id="299" r:id="rId31"/>
    <p:sldId id="300" r:id="rId32"/>
    <p:sldId id="30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42"/>
    <p:restoredTop sz="87965" autoAdjust="0"/>
  </p:normalViewPr>
  <p:slideViewPr>
    <p:cSldViewPr snapToGrid="0">
      <p:cViewPr varScale="1">
        <p:scale>
          <a:sx n="72" d="100"/>
          <a:sy n="72" d="100"/>
        </p:scale>
        <p:origin x="117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statements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Source:</a:t>
            </a:r>
            <a:r>
              <a:rPr lang="zh-CN" altLang="en-US" dirty="0"/>
              <a:t> </a:t>
            </a:r>
            <a:r>
              <a:rPr lang="en-US" altLang="zh-CN" dirty="0">
                <a:hlinkClick r:id="rId3"/>
              </a:rPr>
              <a:t>https://en.cppreference.com/w/c/language/statements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2002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580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x is 2 followed by outside of while statement</a:t>
            </a:r>
          </a:p>
          <a:p>
            <a:r>
              <a:rPr lang="en-US" dirty="0"/>
              <a:t>Right: x is 6 followed by outside of while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176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65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725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6348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en.cppreference.com</a:t>
            </a:r>
            <a:r>
              <a:rPr lang="en-US" dirty="0"/>
              <a:t>/w/c/language/return </a:t>
            </a:r>
          </a:p>
          <a:p>
            <a:r>
              <a:rPr lang="en-US" dirty="0"/>
              <a:t>https://</a:t>
            </a:r>
            <a:r>
              <a:rPr lang="en-US" dirty="0" err="1"/>
              <a:t>en.cppreference.com</a:t>
            </a:r>
            <a:r>
              <a:rPr lang="en-US" dirty="0"/>
              <a:t>/w/c/language/</a:t>
            </a:r>
            <a:r>
              <a:rPr lang="en-US" dirty="0" err="1"/>
              <a:t>main_function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889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1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68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3750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140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 	x is 0, y is 2</a:t>
            </a:r>
          </a:p>
          <a:p>
            <a:r>
              <a:rPr lang="en-US" dirty="0"/>
              <a:t>Right: 	x is 0, y is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665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print statement starting from case 2 to default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9953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80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x is 2, x is 3, x is 4, x is 5, followed by outside of while statement </a:t>
            </a:r>
          </a:p>
          <a:p>
            <a:r>
              <a:rPr lang="en-US" dirty="0"/>
              <a:t>Right: outside of while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721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doi/10.1145/362929.362947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dirty="0"/>
              <a:t>Statements and Flow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dirty="0"/>
              <a:t>Zichen Zhang</a:t>
            </a:r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386E-8778-C544-A7E5-1F9FB7031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statement</a:t>
            </a:r>
            <a:r>
              <a:rPr lang="zh-CN" altLang="en-US" dirty="0"/>
              <a:t> </a:t>
            </a:r>
            <a:r>
              <a:rPr lang="en-US" altLang="zh-CN" dirty="0"/>
              <a:t>-</a:t>
            </a:r>
            <a:r>
              <a:rPr lang="zh-CN" altLang="en-US" dirty="0"/>
              <a:t> </a:t>
            </a:r>
            <a:r>
              <a:rPr lang="en-US" altLang="zh-CN" dirty="0"/>
              <a:t>example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A31FB-A568-D145-B57A-BF0CFFF71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Non-zero</a:t>
            </a:r>
            <a:r>
              <a:rPr lang="zh-CN" altLang="en-US" dirty="0"/>
              <a:t> </a:t>
            </a:r>
            <a:r>
              <a:rPr lang="en-US" altLang="zh-CN" dirty="0"/>
              <a:t>scalar</a:t>
            </a:r>
            <a:r>
              <a:rPr lang="zh-CN" altLang="en-US" dirty="0"/>
              <a:t> </a:t>
            </a:r>
            <a:r>
              <a:rPr lang="en-US" altLang="zh-CN" dirty="0"/>
              <a:t>values</a:t>
            </a:r>
            <a:r>
              <a:rPr lang="zh-CN" altLang="en-US" dirty="0"/>
              <a:t> </a:t>
            </a:r>
            <a:r>
              <a:rPr lang="en-US" altLang="zh-CN" dirty="0"/>
              <a:t>(integral</a:t>
            </a:r>
            <a:r>
              <a:rPr lang="zh-CN" altLang="en-US" dirty="0"/>
              <a:t> </a:t>
            </a:r>
            <a:r>
              <a:rPr lang="en-US" altLang="zh-CN" dirty="0"/>
              <a:t>type,</a:t>
            </a:r>
            <a:r>
              <a:rPr lang="zh-CN" altLang="en-US" dirty="0"/>
              <a:t> </a:t>
            </a:r>
            <a:r>
              <a:rPr lang="en-US" altLang="zh-CN" dirty="0"/>
              <a:t>floating-point</a:t>
            </a:r>
            <a:r>
              <a:rPr lang="zh-CN" altLang="en-US" dirty="0"/>
              <a:t> </a:t>
            </a:r>
            <a:r>
              <a:rPr lang="en-US" altLang="zh-CN" dirty="0"/>
              <a:t>type,</a:t>
            </a:r>
            <a:r>
              <a:rPr lang="zh-CN" altLang="en-US" dirty="0"/>
              <a:t> </a:t>
            </a:r>
            <a:r>
              <a:rPr lang="en-US" altLang="zh-CN" dirty="0"/>
              <a:t>pointer</a:t>
            </a:r>
            <a:r>
              <a:rPr lang="zh-CN" altLang="en-US" dirty="0"/>
              <a:t> </a:t>
            </a:r>
            <a:r>
              <a:rPr lang="en-US" altLang="zh-CN" dirty="0"/>
              <a:t>type)</a:t>
            </a:r>
            <a:r>
              <a:rPr lang="zh-CN" altLang="en-US" dirty="0"/>
              <a:t> </a:t>
            </a:r>
            <a:r>
              <a:rPr lang="en-US" altLang="zh-CN" dirty="0"/>
              <a:t>evaluate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TRUE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expression</a:t>
            </a:r>
            <a:r>
              <a:rPr lang="zh-CN" altLang="en-US" dirty="0"/>
              <a:t>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D8B81-084E-8046-A614-1F69E1A4C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350" y="2785132"/>
            <a:ext cx="3695700" cy="2870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DE3285B-DF18-3141-8604-A310AD55F5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7861" y="2785132"/>
            <a:ext cx="3562122" cy="28701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D224A7-C45E-5A41-BF9F-8171D8A24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1522" y="6038850"/>
            <a:ext cx="1574800" cy="546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0F353D-035C-944B-AB5C-0A057B5DDC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1665" y="6000750"/>
            <a:ext cx="2286000" cy="58420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42521B-E8E6-F145-B3A1-3F78B758509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3468922" y="5655331"/>
            <a:ext cx="0" cy="3835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61CBA67-E53C-B342-969D-E5433E3EF446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8499200" y="5655332"/>
            <a:ext cx="5465" cy="34541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7260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1C33-8FB2-014B-889B-206CBF97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A0E5-A5C5-BE4C-BCF0-F26D5BB12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702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Switch statement has the following format</a:t>
            </a:r>
          </a:p>
          <a:p>
            <a:r>
              <a:rPr lang="en-US" sz="2400" dirty="0"/>
              <a:t>The value of </a:t>
            </a:r>
            <a:r>
              <a:rPr lang="en-US" sz="2400" dirty="0">
                <a:solidFill>
                  <a:srgbClr val="00B050"/>
                </a:solidFill>
              </a:rPr>
              <a:t>expression </a:t>
            </a:r>
            <a:r>
              <a:rPr lang="en-US" sz="2400" dirty="0"/>
              <a:t>dictates which statement the program starts to execute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switch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expression</a:t>
            </a:r>
            <a:r>
              <a:rPr lang="en-US" sz="2400" dirty="0"/>
              <a:t>) 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F0"/>
                </a:solidFill>
              </a:rPr>
              <a:t>case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constant_expression_1</a:t>
            </a:r>
            <a:r>
              <a:rPr lang="en-US" sz="2400" dirty="0"/>
              <a:t>:  statement_1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F0"/>
                </a:solidFill>
              </a:rPr>
              <a:t>case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constant_expression_2</a:t>
            </a:r>
            <a:r>
              <a:rPr lang="en-US" sz="2400" dirty="0"/>
              <a:t>:  statement_2</a:t>
            </a:r>
          </a:p>
          <a:p>
            <a:pPr marL="0" indent="0">
              <a:buNone/>
            </a:pPr>
            <a:r>
              <a:rPr lang="en-US" sz="2400" dirty="0"/>
              <a:t>	…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F0"/>
                </a:solidFill>
              </a:rPr>
              <a:t>case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constant_expression_N</a:t>
            </a:r>
            <a:r>
              <a:rPr lang="en-US" sz="2400" dirty="0"/>
              <a:t>:  </a:t>
            </a:r>
            <a:r>
              <a:rPr lang="en-US" sz="2400" dirty="0" err="1"/>
              <a:t>statement_N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F0"/>
                </a:solidFill>
              </a:rPr>
              <a:t>default</a:t>
            </a:r>
            <a:r>
              <a:rPr lang="en-US" sz="2400" dirty="0"/>
              <a:t>:  </a:t>
            </a:r>
            <a:r>
              <a:rPr lang="en-US" sz="2400" dirty="0" err="1"/>
              <a:t>default_statement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Google Shape;265;p37">
            <a:extLst>
              <a:ext uri="{FF2B5EF4-FFF2-40B4-BE49-F238E27FC236}">
                <a16:creationId xmlns:a16="http://schemas.microsoft.com/office/drawing/2014/main" id="{A7A489AD-E20B-F644-A1AE-297D871EF9BD}"/>
              </a:ext>
            </a:extLst>
          </p:cNvPr>
          <p:cNvSpPr txBox="1"/>
          <p:nvPr/>
        </p:nvSpPr>
        <p:spPr>
          <a:xfrm>
            <a:off x="8103869" y="1690825"/>
            <a:ext cx="3598739" cy="3839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latin typeface="+mj-lt"/>
                <a:ea typeface="Ubuntu"/>
                <a:cs typeface="Ubuntu"/>
                <a:sym typeface="Ubuntu"/>
              </a:rPr>
              <a:t>Constant expression </a:t>
            </a:r>
            <a:r>
              <a:rPr lang="en-US" sz="2400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is evaluated at compile time, not runtime.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+mj-lt"/>
              <a:ea typeface="Ubuntu"/>
              <a:cs typeface="Ubuntu"/>
              <a:sym typeface="Ubuntu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Constant expression used in switch statement must be able to be reduced to integral type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+mj-lt"/>
              <a:ea typeface="Ubuntu"/>
              <a:cs typeface="Ubuntu"/>
              <a:sym typeface="Ubuntu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+mj-lt"/>
                <a:ea typeface="Ubuntu"/>
                <a:cs typeface="Ubuntu"/>
                <a:sym typeface="Ubuntu"/>
              </a:rPr>
              <a:t>e.g., integer constant, character constant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solidFill>
                <a:schemeClr val="dk1"/>
              </a:solidFill>
              <a:latin typeface="+mj-lt"/>
              <a:ea typeface="Ubuntu"/>
              <a:cs typeface="Ubuntu"/>
              <a:sym typeface="Ubuntu"/>
            </a:endParaRPr>
          </a:p>
        </p:txBody>
      </p:sp>
    </p:spTree>
    <p:extLst>
      <p:ext uri="{BB962C8B-B14F-4D97-AF65-F5344CB8AC3E}">
        <p14:creationId xmlns:p14="http://schemas.microsoft.com/office/powerpoint/2010/main" val="3299940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11C33-8FB2-014B-889B-206CBF979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BA0E5-A5C5-BE4C-BCF0-F26D5BB12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37020" cy="4351338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switch statement has the following format</a:t>
            </a:r>
          </a:p>
          <a:p>
            <a:r>
              <a:rPr lang="en-US" sz="2400" dirty="0"/>
              <a:t>The value of </a:t>
            </a:r>
            <a:r>
              <a:rPr lang="en-US" sz="2400" dirty="0">
                <a:solidFill>
                  <a:srgbClr val="00B050"/>
                </a:solidFill>
              </a:rPr>
              <a:t>expression </a:t>
            </a:r>
            <a:r>
              <a:rPr lang="en-US" sz="2400" dirty="0"/>
              <a:t>dictates which statement the program starts to execute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B0F0"/>
                </a:solidFill>
              </a:rPr>
              <a:t>switch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00B050"/>
                </a:solidFill>
              </a:rPr>
              <a:t>expression</a:t>
            </a:r>
            <a:r>
              <a:rPr lang="en-US" sz="2400" dirty="0"/>
              <a:t>)  {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F0"/>
                </a:solidFill>
              </a:rPr>
              <a:t>case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constant_expression_1</a:t>
            </a:r>
            <a:r>
              <a:rPr lang="en-US" sz="2400" dirty="0"/>
              <a:t>:  statement_1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F0"/>
                </a:solidFill>
              </a:rPr>
              <a:t>case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constant_expression_2</a:t>
            </a:r>
            <a:r>
              <a:rPr lang="en-US" sz="2400" dirty="0"/>
              <a:t>:  statement_2</a:t>
            </a:r>
          </a:p>
          <a:p>
            <a:pPr marL="0" indent="0">
              <a:buNone/>
            </a:pPr>
            <a:r>
              <a:rPr lang="en-US" sz="2400" dirty="0"/>
              <a:t>	…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F0"/>
                </a:solidFill>
              </a:rPr>
              <a:t>case</a:t>
            </a:r>
            <a:r>
              <a:rPr lang="en-US" sz="2400" dirty="0"/>
              <a:t> </a:t>
            </a:r>
            <a:r>
              <a:rPr lang="en-US" sz="2400" dirty="0" err="1">
                <a:solidFill>
                  <a:srgbClr val="FF0000"/>
                </a:solidFill>
              </a:rPr>
              <a:t>constant_expression_N</a:t>
            </a:r>
            <a:r>
              <a:rPr lang="en-US" sz="2400" dirty="0"/>
              <a:t>:  </a:t>
            </a:r>
            <a:r>
              <a:rPr lang="en-US" sz="2400" dirty="0" err="1"/>
              <a:t>statement_N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>
                <a:solidFill>
                  <a:srgbClr val="00B0F0"/>
                </a:solidFill>
              </a:rPr>
              <a:t>default</a:t>
            </a:r>
            <a:r>
              <a:rPr lang="en-US" sz="2400" dirty="0"/>
              <a:t>:  </a:t>
            </a:r>
            <a:r>
              <a:rPr lang="en-US" sz="2400" dirty="0" err="1"/>
              <a:t>default_statement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}</a:t>
            </a:r>
          </a:p>
        </p:txBody>
      </p:sp>
      <p:sp>
        <p:nvSpPr>
          <p:cNvPr id="4" name="Google Shape;265;p37">
            <a:extLst>
              <a:ext uri="{FF2B5EF4-FFF2-40B4-BE49-F238E27FC236}">
                <a16:creationId xmlns:a16="http://schemas.microsoft.com/office/drawing/2014/main" id="{A7A489AD-E20B-F644-A1AE-297D871EF9BD}"/>
              </a:ext>
            </a:extLst>
          </p:cNvPr>
          <p:cNvSpPr txBox="1"/>
          <p:nvPr/>
        </p:nvSpPr>
        <p:spPr>
          <a:xfrm>
            <a:off x="8252459" y="1607414"/>
            <a:ext cx="3598739" cy="34113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+mj-lt"/>
                <a:ea typeface="Ubuntu"/>
                <a:cs typeface="Ubuntu"/>
                <a:sym typeface="Ubuntu"/>
              </a:rPr>
              <a:t>If 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Ubuntu"/>
                <a:cs typeface="Ubuntu"/>
                <a:sym typeface="Ubuntu"/>
              </a:rPr>
              <a:t>expression</a:t>
            </a:r>
            <a:r>
              <a:rPr lang="en-US" sz="2400" dirty="0">
                <a:latin typeface="+mj-lt"/>
                <a:ea typeface="Ubuntu"/>
                <a:cs typeface="Ubuntu"/>
                <a:sym typeface="Ubuntu"/>
              </a:rPr>
              <a:t> evaluates to a value matching the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Ubuntu"/>
                <a:cs typeface="Ubuntu"/>
                <a:sym typeface="Ubuntu"/>
              </a:rPr>
              <a:t>constant_expression_2</a:t>
            </a:r>
            <a:r>
              <a:rPr lang="en-US" sz="2400" dirty="0">
                <a:latin typeface="+mj-lt"/>
                <a:ea typeface="Ubuntu"/>
                <a:cs typeface="Ubuntu"/>
                <a:sym typeface="Ubuntu"/>
              </a:rPr>
              <a:t>, the program starts to execute from statement_2, proceeds to execute the following statements all the way down to the </a:t>
            </a:r>
            <a:r>
              <a:rPr lang="en-US" sz="2400" dirty="0" err="1">
                <a:latin typeface="+mj-lt"/>
                <a:ea typeface="Ubuntu"/>
                <a:cs typeface="Ubuntu"/>
                <a:sym typeface="Ubuntu"/>
              </a:rPr>
              <a:t>default_statement</a:t>
            </a:r>
            <a:endParaRPr lang="en-US" sz="2400" dirty="0">
              <a:latin typeface="+mj-lt"/>
              <a:ea typeface="Ubuntu"/>
              <a:cs typeface="Ubuntu"/>
              <a:sym typeface="Ubuntu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400" dirty="0">
              <a:latin typeface="+mj-lt"/>
              <a:ea typeface="Ubuntu"/>
              <a:cs typeface="Ubuntu"/>
              <a:sym typeface="Ubuntu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latin typeface="+mj-lt"/>
                <a:ea typeface="Ubuntu"/>
                <a:cs typeface="Ubuntu"/>
                <a:sym typeface="Ubuntu"/>
              </a:rPr>
              <a:t>A match between </a:t>
            </a:r>
            <a:r>
              <a:rPr lang="en-US" sz="2400" dirty="0">
                <a:solidFill>
                  <a:srgbClr val="00B050"/>
                </a:solidFill>
                <a:latin typeface="+mj-lt"/>
                <a:ea typeface="Ubuntu"/>
                <a:cs typeface="Ubuntu"/>
                <a:sym typeface="Ubuntu"/>
              </a:rPr>
              <a:t>expression</a:t>
            </a:r>
            <a:r>
              <a:rPr lang="en-US" sz="2400" dirty="0">
                <a:latin typeface="+mj-lt"/>
                <a:ea typeface="Ubuntu"/>
                <a:cs typeface="Ubuntu"/>
                <a:sym typeface="Ubuntu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+mj-lt"/>
                <a:ea typeface="Ubuntu"/>
                <a:cs typeface="Ubuntu"/>
                <a:sym typeface="Ubuntu"/>
              </a:rPr>
              <a:t>constant expression</a:t>
            </a:r>
            <a:r>
              <a:rPr lang="en-US" sz="2400" dirty="0">
                <a:latin typeface="+mj-lt"/>
                <a:ea typeface="Ubuntu"/>
                <a:cs typeface="Ubuntu"/>
                <a:sym typeface="Ubuntu"/>
              </a:rPr>
              <a:t> specifies the entry point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76DC23A-B800-0D4C-8897-A6B2A0A4BA51}"/>
              </a:ext>
            </a:extLst>
          </p:cNvPr>
          <p:cNvSpPr/>
          <p:nvPr/>
        </p:nvSpPr>
        <p:spPr>
          <a:xfrm>
            <a:off x="7280910" y="3851910"/>
            <a:ext cx="308610" cy="1565910"/>
          </a:xfrm>
          <a:prstGeom prst="rightBrac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2EA060F-CC7A-2E4C-A694-74C336A9EFEB}"/>
              </a:ext>
            </a:extLst>
          </p:cNvPr>
          <p:cNvCxnSpPr/>
          <p:nvPr/>
        </p:nvCxnSpPr>
        <p:spPr>
          <a:xfrm flipH="1">
            <a:off x="7589520" y="2298357"/>
            <a:ext cx="662939" cy="225985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05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D0E22-370F-314B-BB43-BC93956B5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switch-case statement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2BF73-3A82-A14E-9CAE-8DC657042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results shown in the terminal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BFEB1-20FD-DF4E-9240-B48CD44BC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628" y="2631187"/>
            <a:ext cx="6620354" cy="2740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4179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7B3FF-3AAE-0946-B439-439D9A20D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BD35A-3E9D-0640-B520-CFE25C848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009405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The iteration statements repeatedly execute a (compound) statement</a:t>
            </a:r>
            <a:endParaRPr lang="en-US" dirty="0"/>
          </a:p>
          <a:p>
            <a:pPr lvl="1"/>
            <a:r>
              <a:rPr lang="en-US" dirty="0"/>
              <a:t>while statement</a:t>
            </a:r>
          </a:p>
          <a:p>
            <a:pPr lvl="1"/>
            <a:r>
              <a:rPr lang="en-US" dirty="0"/>
              <a:t>do while statement</a:t>
            </a:r>
          </a:p>
          <a:p>
            <a:pPr lvl="1"/>
            <a:r>
              <a:rPr lang="en-US" dirty="0"/>
              <a:t>for statement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18FB2CA6-A836-DD41-AABB-48BDBE8D6ABF}"/>
              </a:ext>
            </a:extLst>
          </p:cNvPr>
          <p:cNvGrpSpPr/>
          <p:nvPr/>
        </p:nvGrpSpPr>
        <p:grpSpPr>
          <a:xfrm>
            <a:off x="6365836" y="1987604"/>
            <a:ext cx="5039133" cy="4374074"/>
            <a:chOff x="5898812" y="1825625"/>
            <a:chExt cx="5039133" cy="437407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6D99D30C-E7B3-EA4D-BC55-94C986096C0E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>
              <a:off x="7008264" y="1825625"/>
              <a:ext cx="1" cy="22023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48978A77-71AA-194C-865D-66AC427FCDE4}"/>
                </a:ext>
              </a:extLst>
            </p:cNvPr>
            <p:cNvSpPr/>
            <p:nvPr/>
          </p:nvSpPr>
          <p:spPr>
            <a:xfrm>
              <a:off x="5898812" y="4028004"/>
              <a:ext cx="2218905" cy="82494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condition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260B0A0-2560-BE46-8867-2B73570F2B0C}"/>
                </a:ext>
              </a:extLst>
            </p:cNvPr>
            <p:cNvSpPr/>
            <p:nvPr/>
          </p:nvSpPr>
          <p:spPr>
            <a:xfrm>
              <a:off x="8761275" y="3106454"/>
              <a:ext cx="217667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one iteration (statements)</a:t>
              </a:r>
            </a:p>
          </p:txBody>
        </p: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56308695-1781-454C-BAD5-EB632A83E0A2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8117717" y="3792254"/>
              <a:ext cx="1731893" cy="629433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3D1DA533-86D0-DC4B-86F3-449AAF6A10D7}"/>
                </a:ext>
              </a:extLst>
            </p:cNvPr>
            <p:cNvCxnSpPr>
              <a:cxnSpLocks/>
              <a:stCxn id="11" idx="0"/>
            </p:cNvCxnSpPr>
            <p:nvPr/>
          </p:nvCxnSpPr>
          <p:spPr>
            <a:xfrm rot="16200000" flipV="1">
              <a:off x="8102278" y="1359122"/>
              <a:ext cx="663879" cy="2830786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AC4D1EE-6BC1-8548-9FBD-ACC51C4AB777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>
              <a:off x="7008265" y="4852952"/>
              <a:ext cx="0" cy="13467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32F2F3-E0E0-2448-914F-EDF2418A8FF2}"/>
                </a:ext>
              </a:extLst>
            </p:cNvPr>
            <p:cNvSpPr txBox="1"/>
            <p:nvPr/>
          </p:nvSpPr>
          <p:spPr>
            <a:xfrm>
              <a:off x="8158092" y="4513917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BA63B3-90C9-0B48-8B19-454F71CED984}"/>
                </a:ext>
              </a:extLst>
            </p:cNvPr>
            <p:cNvSpPr txBox="1"/>
            <p:nvPr/>
          </p:nvSpPr>
          <p:spPr>
            <a:xfrm>
              <a:off x="7044149" y="5581650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FF000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98812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9CF2E-9E06-F142-AEDB-5A4DD78F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8FCAE-D50A-DD48-B14A-C77A327AE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0121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while statement has the following format</a:t>
            </a:r>
          </a:p>
          <a:p>
            <a:r>
              <a:rPr lang="en-US" sz="2400" dirty="0"/>
              <a:t>(1)</a:t>
            </a:r>
            <a:r>
              <a:rPr lang="en-US" sz="2400" b="1" dirty="0">
                <a:solidFill>
                  <a:srgbClr val="00B0F0"/>
                </a:solidFill>
              </a:rPr>
              <a:t> First check</a:t>
            </a:r>
            <a:r>
              <a:rPr lang="en-US" sz="2400" dirty="0">
                <a:solidFill>
                  <a:srgbClr val="00B0F0"/>
                </a:solidFill>
              </a:rPr>
              <a:t> </a:t>
            </a:r>
            <a:r>
              <a:rPr lang="en-US" sz="2400" dirty="0"/>
              <a:t>the </a:t>
            </a:r>
            <a:r>
              <a:rPr lang="en-US" sz="2400" dirty="0">
                <a:solidFill>
                  <a:srgbClr val="00B050"/>
                </a:solidFill>
              </a:rPr>
              <a:t>expression</a:t>
            </a:r>
            <a:r>
              <a:rPr lang="en-US" sz="2400" dirty="0"/>
              <a:t> value</a:t>
            </a:r>
          </a:p>
          <a:p>
            <a:r>
              <a:rPr lang="en-US" sz="2400" dirty="0"/>
              <a:t>(2) If </a:t>
            </a:r>
            <a:r>
              <a:rPr lang="en-US" sz="2400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, terminates while loop</a:t>
            </a:r>
          </a:p>
          <a:p>
            <a:r>
              <a:rPr lang="en-US" sz="2400" dirty="0"/>
              <a:t>(3) If </a:t>
            </a:r>
            <a:r>
              <a:rPr lang="en-US" sz="2400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, enters the iteration, and executes statements inside the while loop, go back to step (1)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while (</a:t>
            </a:r>
            <a:r>
              <a:rPr lang="en-US" sz="2400" dirty="0">
                <a:solidFill>
                  <a:srgbClr val="00B050"/>
                </a:solidFill>
              </a:rPr>
              <a:t>expression</a:t>
            </a:r>
            <a:r>
              <a:rPr lang="en-US" sz="2400" dirty="0"/>
              <a:t>) statement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E60EBFA-8179-1A45-896A-5C6F5B66F367}"/>
              </a:ext>
            </a:extLst>
          </p:cNvPr>
          <p:cNvGrpSpPr/>
          <p:nvPr/>
        </p:nvGrpSpPr>
        <p:grpSpPr>
          <a:xfrm>
            <a:off x="6512587" y="1690688"/>
            <a:ext cx="5039133" cy="4374074"/>
            <a:chOff x="5898812" y="1825625"/>
            <a:chExt cx="5039133" cy="4374074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D8B1E334-FA67-EB43-B1E6-8724FDD38DE8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7008264" y="1825625"/>
              <a:ext cx="1" cy="220237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Diamond 5">
              <a:extLst>
                <a:ext uri="{FF2B5EF4-FFF2-40B4-BE49-F238E27FC236}">
                  <a16:creationId xmlns:a16="http://schemas.microsoft.com/office/drawing/2014/main" id="{0775172E-2E12-B94F-9CC3-BC4F14ACEE3A}"/>
                </a:ext>
              </a:extLst>
            </p:cNvPr>
            <p:cNvSpPr/>
            <p:nvPr/>
          </p:nvSpPr>
          <p:spPr>
            <a:xfrm>
              <a:off x="5898812" y="4028004"/>
              <a:ext cx="2218905" cy="82494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condition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9E3A2E4-5ECA-B746-8C71-6B4B322FE8B8}"/>
                </a:ext>
              </a:extLst>
            </p:cNvPr>
            <p:cNvSpPr/>
            <p:nvPr/>
          </p:nvSpPr>
          <p:spPr>
            <a:xfrm>
              <a:off x="8761275" y="3106454"/>
              <a:ext cx="217667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one iteration (statements)</a:t>
              </a:r>
            </a:p>
          </p:txBody>
        </p: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98AA839A-2381-5142-9B9F-5DF50FDFC280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8117717" y="3792254"/>
              <a:ext cx="1731893" cy="629433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EAB82637-3209-0447-ACA4-53755AB4E06D}"/>
                </a:ext>
              </a:extLst>
            </p:cNvPr>
            <p:cNvCxnSpPr>
              <a:cxnSpLocks/>
              <a:stCxn id="7" idx="0"/>
            </p:cNvCxnSpPr>
            <p:nvPr/>
          </p:nvCxnSpPr>
          <p:spPr>
            <a:xfrm rot="16200000" flipV="1">
              <a:off x="8102278" y="1359122"/>
              <a:ext cx="663879" cy="2830786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C4DC038A-930B-0D4A-ADC5-4A9D74767104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>
              <a:off x="7008265" y="4852952"/>
              <a:ext cx="0" cy="134674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2A2E6B4-E9A1-E34D-91A9-D54F1DDFDE05}"/>
                </a:ext>
              </a:extLst>
            </p:cNvPr>
            <p:cNvSpPr txBox="1"/>
            <p:nvPr/>
          </p:nvSpPr>
          <p:spPr>
            <a:xfrm>
              <a:off x="8158092" y="4513917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860ABEC-7C31-B541-824E-027B5A9367BF}"/>
                </a:ext>
              </a:extLst>
            </p:cNvPr>
            <p:cNvSpPr txBox="1"/>
            <p:nvPr/>
          </p:nvSpPr>
          <p:spPr>
            <a:xfrm>
              <a:off x="7044149" y="5581650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FF000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13988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555E-1D99-7D44-B33A-9C3CFFCE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statement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538C7-7B9A-6C47-85D8-A630A820FB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result shown in the terminal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C2DA4B9-4EE5-4146-B92A-021349ACADF5}"/>
              </a:ext>
            </a:extLst>
          </p:cNvPr>
          <p:cNvGrpSpPr/>
          <p:nvPr/>
        </p:nvGrpSpPr>
        <p:grpSpPr>
          <a:xfrm>
            <a:off x="625606" y="2934494"/>
            <a:ext cx="5232400" cy="2133600"/>
            <a:chOff x="625606" y="2934494"/>
            <a:chExt cx="5232400" cy="2133600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B9DEFD6-12A9-894B-AEA7-066CAC97C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5606" y="2934494"/>
              <a:ext cx="5232400" cy="2133600"/>
            </a:xfrm>
            <a:prstGeom prst="rect">
              <a:avLst/>
            </a:prstGeom>
          </p:spPr>
        </p:pic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6E2983E-32EA-C049-905D-B5C58A815C28}"/>
                </a:ext>
              </a:extLst>
            </p:cNvPr>
            <p:cNvSpPr/>
            <p:nvPr/>
          </p:nvSpPr>
          <p:spPr>
            <a:xfrm>
              <a:off x="625606" y="2934494"/>
              <a:ext cx="1453715" cy="37237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0602172-983C-FA40-B2C0-FE418DCBE5F3}"/>
              </a:ext>
            </a:extLst>
          </p:cNvPr>
          <p:cNvGrpSpPr/>
          <p:nvPr/>
        </p:nvGrpSpPr>
        <p:grpSpPr>
          <a:xfrm>
            <a:off x="6460820" y="2934494"/>
            <a:ext cx="5257800" cy="2120900"/>
            <a:chOff x="6460820" y="2934494"/>
            <a:chExt cx="5257800" cy="2120900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15C0753-B1E2-E14E-B5A3-B47BE4CDC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60820" y="2934494"/>
              <a:ext cx="5257800" cy="2120900"/>
            </a:xfrm>
            <a:prstGeom prst="rect">
              <a:avLst/>
            </a:prstGeom>
          </p:spPr>
        </p:pic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27CB2810-C649-5F4F-BCE5-693E4C70E152}"/>
                </a:ext>
              </a:extLst>
            </p:cNvPr>
            <p:cNvSpPr/>
            <p:nvPr/>
          </p:nvSpPr>
          <p:spPr>
            <a:xfrm>
              <a:off x="6460820" y="2934494"/>
              <a:ext cx="1453715" cy="37237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20315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D228A-72F9-694E-8308-6350FB55A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90EE-DB25-7D41-9D29-D3914ED67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52989" cy="4351338"/>
          </a:xfrm>
        </p:spPr>
        <p:txBody>
          <a:bodyPr>
            <a:normAutofit/>
          </a:bodyPr>
          <a:lstStyle/>
          <a:p>
            <a:r>
              <a:rPr lang="en-US" sz="2400" dirty="0"/>
              <a:t>do-while statement has the following format</a:t>
            </a:r>
          </a:p>
          <a:p>
            <a:r>
              <a:rPr lang="en-US" sz="2400" dirty="0"/>
              <a:t>(1) </a:t>
            </a:r>
            <a:r>
              <a:rPr lang="en-US" sz="2400" b="1" dirty="0">
                <a:solidFill>
                  <a:srgbClr val="00B0F0"/>
                </a:solidFill>
              </a:rPr>
              <a:t>First enters</a:t>
            </a:r>
            <a:r>
              <a:rPr lang="en-US" sz="2400" dirty="0"/>
              <a:t> the iteration, and executes statement inside the do-while loop</a:t>
            </a:r>
          </a:p>
          <a:p>
            <a:r>
              <a:rPr lang="en-US" sz="2400" dirty="0"/>
              <a:t>(2) Then checks the </a:t>
            </a:r>
            <a:r>
              <a:rPr lang="en-US" sz="2400" dirty="0">
                <a:solidFill>
                  <a:srgbClr val="00B050"/>
                </a:solidFill>
              </a:rPr>
              <a:t>expression</a:t>
            </a:r>
            <a:r>
              <a:rPr lang="en-US" sz="2400" dirty="0"/>
              <a:t> value</a:t>
            </a:r>
          </a:p>
          <a:p>
            <a:r>
              <a:rPr lang="en-US" sz="2400" dirty="0"/>
              <a:t>(3) If </a:t>
            </a:r>
            <a:r>
              <a:rPr lang="en-US" sz="2400" dirty="0">
                <a:solidFill>
                  <a:srgbClr val="FF0000"/>
                </a:solidFill>
              </a:rPr>
              <a:t>false</a:t>
            </a:r>
            <a:r>
              <a:rPr lang="en-US" sz="2400" dirty="0"/>
              <a:t>, terminates the loop</a:t>
            </a:r>
          </a:p>
          <a:p>
            <a:r>
              <a:rPr lang="en-US" sz="2400" dirty="0"/>
              <a:t>(4) If </a:t>
            </a:r>
            <a:r>
              <a:rPr lang="en-US" sz="2400" dirty="0">
                <a:solidFill>
                  <a:srgbClr val="00B050"/>
                </a:solidFill>
              </a:rPr>
              <a:t>true</a:t>
            </a:r>
            <a:r>
              <a:rPr lang="en-US" sz="2400" dirty="0"/>
              <a:t>, go back to step (1)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do statement while (</a:t>
            </a:r>
            <a:r>
              <a:rPr lang="en-US" sz="2400" dirty="0">
                <a:solidFill>
                  <a:srgbClr val="00B050"/>
                </a:solidFill>
              </a:rPr>
              <a:t>expression</a:t>
            </a:r>
            <a:r>
              <a:rPr lang="en-US" sz="2400" dirty="0"/>
              <a:t>)</a:t>
            </a:r>
            <a:r>
              <a:rPr lang="en-US" sz="2400" b="1" dirty="0">
                <a:solidFill>
                  <a:srgbClr val="FF0000"/>
                </a:solidFill>
              </a:rPr>
              <a:t>;</a:t>
            </a:r>
          </a:p>
          <a:p>
            <a:endParaRPr lang="en-US" sz="2400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A2A3172-9E83-7B4B-9EBF-32A242B3DACB}"/>
              </a:ext>
            </a:extLst>
          </p:cNvPr>
          <p:cNvGrpSpPr/>
          <p:nvPr/>
        </p:nvGrpSpPr>
        <p:grpSpPr>
          <a:xfrm>
            <a:off x="7397475" y="2012787"/>
            <a:ext cx="3529942" cy="3977013"/>
            <a:chOff x="6483075" y="1979112"/>
            <a:chExt cx="3529942" cy="397701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8CFD8E5D-12ED-9742-A156-9E9D72E4AD31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592527" y="1979112"/>
              <a:ext cx="1" cy="114575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2E62EAB6-4E83-1F40-A1BE-B009E03670F3}"/>
                </a:ext>
              </a:extLst>
            </p:cNvPr>
            <p:cNvCxnSpPr>
              <a:cxnSpLocks/>
              <a:stCxn id="13" idx="3"/>
              <a:endCxn id="14" idx="0"/>
            </p:cNvCxnSpPr>
            <p:nvPr/>
          </p:nvCxnSpPr>
          <p:spPr>
            <a:xfrm flipH="1" flipV="1">
              <a:off x="7592528" y="3124871"/>
              <a:ext cx="1109452" cy="1621864"/>
            </a:xfrm>
            <a:prstGeom prst="bentConnector4">
              <a:avLst>
                <a:gd name="adj1" fmla="val -117701"/>
                <a:gd name="adj2" fmla="val 136492"/>
              </a:avLst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F94573B-E02C-CA4C-9540-EAD375CD43C0}"/>
                </a:ext>
              </a:extLst>
            </p:cNvPr>
            <p:cNvCxnSpPr>
              <a:cxnSpLocks/>
              <a:stCxn id="13" idx="2"/>
            </p:cNvCxnSpPr>
            <p:nvPr/>
          </p:nvCxnSpPr>
          <p:spPr>
            <a:xfrm flipH="1">
              <a:off x="7592527" y="5159209"/>
              <a:ext cx="1" cy="796916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2DEDC2-8A05-8E4E-AC98-F8E6FCC580A9}"/>
                </a:ext>
              </a:extLst>
            </p:cNvPr>
            <p:cNvSpPr txBox="1"/>
            <p:nvPr/>
          </p:nvSpPr>
          <p:spPr>
            <a:xfrm>
              <a:off x="7967136" y="4149595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A5FC5E0-33C7-0E4B-A2DC-19DB67F89328}"/>
                </a:ext>
              </a:extLst>
            </p:cNvPr>
            <p:cNvSpPr txBox="1"/>
            <p:nvPr/>
          </p:nvSpPr>
          <p:spPr>
            <a:xfrm>
              <a:off x="7967135" y="5557667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FF0000"/>
                  </a:solidFill>
                </a:rPr>
                <a:t>false</a:t>
              </a:r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1B149EC2-8E87-4840-968E-7CCF2217A962}"/>
                </a:ext>
              </a:extLst>
            </p:cNvPr>
            <p:cNvSpPr/>
            <p:nvPr/>
          </p:nvSpPr>
          <p:spPr>
            <a:xfrm>
              <a:off x="6483075" y="4334261"/>
              <a:ext cx="2218905" cy="82494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condition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E8F02F8-5E05-5A4D-A08C-50E98F1C91EC}"/>
                </a:ext>
              </a:extLst>
            </p:cNvPr>
            <p:cNvSpPr/>
            <p:nvPr/>
          </p:nvSpPr>
          <p:spPr>
            <a:xfrm>
              <a:off x="6504193" y="3124871"/>
              <a:ext cx="217667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one iteration (statements)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D0EAEE-2904-3F4C-98E2-9D162944BB95}"/>
                </a:ext>
              </a:extLst>
            </p:cNvPr>
            <p:cNvCxnSpPr>
              <a:cxnSpLocks/>
              <a:stCxn id="14" idx="2"/>
              <a:endCxn id="13" idx="0"/>
            </p:cNvCxnSpPr>
            <p:nvPr/>
          </p:nvCxnSpPr>
          <p:spPr>
            <a:xfrm>
              <a:off x="7592528" y="3810671"/>
              <a:ext cx="0" cy="52359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13949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44AEE-A743-4E4F-8038-209060D1F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070A2B-262F-C740-AFD7-8EC0572B85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result shown in the terminal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  <a:p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84DB2D3-6AE9-8246-A93B-6FFD842BEEBE}"/>
              </a:ext>
            </a:extLst>
          </p:cNvPr>
          <p:cNvGrpSpPr/>
          <p:nvPr/>
        </p:nvGrpSpPr>
        <p:grpSpPr>
          <a:xfrm>
            <a:off x="625606" y="3001201"/>
            <a:ext cx="5325041" cy="2108200"/>
            <a:chOff x="625606" y="2763207"/>
            <a:chExt cx="5325041" cy="21082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B41DFD1-80E9-F14C-9BC7-7F6395E59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747" y="2763207"/>
              <a:ext cx="5295900" cy="2108200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2DF53976-4E35-514A-8FD2-77687D4A48C3}"/>
                </a:ext>
              </a:extLst>
            </p:cNvPr>
            <p:cNvSpPr/>
            <p:nvPr/>
          </p:nvSpPr>
          <p:spPr>
            <a:xfrm>
              <a:off x="625606" y="2784182"/>
              <a:ext cx="1453715" cy="37237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4C162AB-A0F0-3848-9E3A-38F6DD4732F1}"/>
              </a:ext>
            </a:extLst>
          </p:cNvPr>
          <p:cNvGrpSpPr/>
          <p:nvPr/>
        </p:nvGrpSpPr>
        <p:grpSpPr>
          <a:xfrm>
            <a:off x="6542327" y="3001201"/>
            <a:ext cx="5182658" cy="2108200"/>
            <a:chOff x="6542327" y="2763207"/>
            <a:chExt cx="5182658" cy="2108200"/>
          </a:xfrm>
        </p:grpSpPr>
        <p:pic>
          <p:nvPicPr>
            <p:cNvPr id="4" name="Content Placeholder 4">
              <a:extLst>
                <a:ext uri="{FF2B5EF4-FFF2-40B4-BE49-F238E27FC236}">
                  <a16:creationId xmlns:a16="http://schemas.microsoft.com/office/drawing/2014/main" id="{E143E7CE-D5AD-BE44-B438-2E204083DC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42327" y="2763207"/>
              <a:ext cx="5182658" cy="2108200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82728AF5-C71B-BD42-9A67-492EEF982A8B}"/>
                </a:ext>
              </a:extLst>
            </p:cNvPr>
            <p:cNvSpPr/>
            <p:nvPr/>
          </p:nvSpPr>
          <p:spPr>
            <a:xfrm>
              <a:off x="6542327" y="2784182"/>
              <a:ext cx="1453715" cy="37237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2898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D48D-8165-D043-93AC-C1350D66C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vs do-while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B042A-7C0C-2943-A527-DBA5E280F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while: first check conditional expression</a:t>
            </a:r>
          </a:p>
          <a:p>
            <a:r>
              <a:rPr lang="en-US" dirty="0"/>
              <a:t>do-while: first execute, then check conditional expression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3C64CE3-02C0-A24F-87A8-538A054B0B3B}"/>
              </a:ext>
            </a:extLst>
          </p:cNvPr>
          <p:cNvGrpSpPr/>
          <p:nvPr/>
        </p:nvGrpSpPr>
        <p:grpSpPr>
          <a:xfrm>
            <a:off x="986947" y="3109857"/>
            <a:ext cx="5257800" cy="2120900"/>
            <a:chOff x="6460820" y="2934494"/>
            <a:chExt cx="5257800" cy="21209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0C2016D-8AC1-6A44-92F4-E1DDA7D68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0820" y="2934494"/>
              <a:ext cx="5257800" cy="2120900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0BBA4C61-39A2-0C44-9D44-8739B40E6982}"/>
                </a:ext>
              </a:extLst>
            </p:cNvPr>
            <p:cNvSpPr/>
            <p:nvPr/>
          </p:nvSpPr>
          <p:spPr>
            <a:xfrm>
              <a:off x="6460820" y="2934494"/>
              <a:ext cx="1453715" cy="37237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851D8FC-52AE-3E40-99F8-704793D14570}"/>
              </a:ext>
            </a:extLst>
          </p:cNvPr>
          <p:cNvGrpSpPr/>
          <p:nvPr/>
        </p:nvGrpSpPr>
        <p:grpSpPr>
          <a:xfrm>
            <a:off x="6517275" y="3109857"/>
            <a:ext cx="5182658" cy="2108200"/>
            <a:chOff x="6542327" y="2763207"/>
            <a:chExt cx="5182658" cy="2108200"/>
          </a:xfrm>
        </p:grpSpPr>
        <p:pic>
          <p:nvPicPr>
            <p:cNvPr id="8" name="Content Placeholder 4">
              <a:extLst>
                <a:ext uri="{FF2B5EF4-FFF2-40B4-BE49-F238E27FC236}">
                  <a16:creationId xmlns:a16="http://schemas.microsoft.com/office/drawing/2014/main" id="{7EB43B77-B98F-8D4A-B674-BF9301FD1F3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42327" y="2763207"/>
              <a:ext cx="5182658" cy="2108200"/>
            </a:xfrm>
            <a:prstGeom prst="rect">
              <a:avLst/>
            </a:prstGeom>
          </p:spPr>
        </p:pic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3848F681-8C83-3C42-BCCA-7ADD164B15F8}"/>
                </a:ext>
              </a:extLst>
            </p:cNvPr>
            <p:cNvSpPr/>
            <p:nvPr/>
          </p:nvSpPr>
          <p:spPr>
            <a:xfrm>
              <a:off x="6542327" y="2784182"/>
              <a:ext cx="1453715" cy="372377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79DBB544-4D01-5B45-B39C-CBEC9AE69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936" y="5600690"/>
            <a:ext cx="3594100" cy="622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C89417-4263-864A-917F-C8096E659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1497" y="5600690"/>
            <a:ext cx="3568700" cy="34290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629E9A-A6D3-5741-A924-E523B9FF936D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3615847" y="5230757"/>
            <a:ext cx="0" cy="3699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15F0A6-C41D-0A48-BCDF-21709853F91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9103986" y="5218057"/>
            <a:ext cx="4618" cy="382633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9103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3B17-2C19-4B00-A47B-70354BAA2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935B8-B516-E88C-3FC2-FB2366477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Statements</a:t>
            </a:r>
          </a:p>
          <a:p>
            <a:r>
              <a:rPr lang="en-US" dirty="0"/>
              <a:t>Selection statement</a:t>
            </a:r>
          </a:p>
          <a:p>
            <a:pPr lvl="1"/>
            <a:r>
              <a:rPr lang="en-US" dirty="0"/>
              <a:t>If statement</a:t>
            </a:r>
          </a:p>
          <a:p>
            <a:pPr lvl="1"/>
            <a:r>
              <a:rPr lang="en-US" dirty="0"/>
              <a:t>switch-case statement</a:t>
            </a:r>
          </a:p>
          <a:p>
            <a:r>
              <a:rPr lang="en-US" dirty="0"/>
              <a:t>Iteration statement</a:t>
            </a:r>
          </a:p>
          <a:p>
            <a:pPr lvl="1"/>
            <a:r>
              <a:rPr lang="en-US" dirty="0"/>
              <a:t>while statement</a:t>
            </a:r>
          </a:p>
          <a:p>
            <a:pPr lvl="1"/>
            <a:r>
              <a:rPr lang="en-US" dirty="0"/>
              <a:t>do while statement</a:t>
            </a:r>
          </a:p>
          <a:p>
            <a:pPr lvl="1"/>
            <a:r>
              <a:rPr lang="en-US" dirty="0"/>
              <a:t>for statement</a:t>
            </a:r>
          </a:p>
          <a:p>
            <a:r>
              <a:rPr lang="en-US" dirty="0"/>
              <a:t>Jump statement</a:t>
            </a:r>
          </a:p>
          <a:p>
            <a:pPr lvl="1"/>
            <a:r>
              <a:rPr lang="en-US" dirty="0"/>
              <a:t>break </a:t>
            </a:r>
          </a:p>
          <a:p>
            <a:pPr lvl="1"/>
            <a:r>
              <a:rPr lang="en-US" dirty="0"/>
              <a:t>continue</a:t>
            </a:r>
          </a:p>
          <a:p>
            <a:pPr lvl="1"/>
            <a:r>
              <a:rPr lang="en-US" dirty="0"/>
              <a:t>return</a:t>
            </a:r>
          </a:p>
          <a:p>
            <a:pPr lvl="1"/>
            <a:r>
              <a:rPr lang="en-US" dirty="0" err="1"/>
              <a:t>goto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00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61D02-4172-394F-943E-0A4A5DD91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FC05B-3FD7-1B43-869E-B3A04C3FD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48400" cy="3521847"/>
          </a:xfrm>
        </p:spPr>
        <p:txBody>
          <a:bodyPr>
            <a:normAutofit fontScale="85000" lnSpcReduction="20000"/>
          </a:bodyPr>
          <a:lstStyle/>
          <a:p>
            <a:r>
              <a:rPr lang="en-US" sz="2000" dirty="0"/>
              <a:t>for statement has the following format</a:t>
            </a:r>
          </a:p>
          <a:p>
            <a:r>
              <a:rPr lang="en-US" sz="2000" dirty="0"/>
              <a:t>(1) </a:t>
            </a:r>
            <a:r>
              <a:rPr lang="en-US" sz="2000" b="1" dirty="0">
                <a:solidFill>
                  <a:srgbClr val="00B0F0"/>
                </a:solidFill>
              </a:rPr>
              <a:t>First initialize </a:t>
            </a:r>
            <a:r>
              <a:rPr lang="en-US" sz="2000" dirty="0"/>
              <a:t>iteration variable (</a:t>
            </a:r>
            <a:r>
              <a:rPr lang="en-US" sz="2000" dirty="0" err="1"/>
              <a:t>init</a:t>
            </a:r>
            <a:r>
              <a:rPr lang="en-US" sz="2000" dirty="0"/>
              <a:t>- clause)</a:t>
            </a:r>
          </a:p>
          <a:p>
            <a:pPr lvl="1"/>
            <a:r>
              <a:rPr lang="en-US" sz="1600" dirty="0"/>
              <a:t>may be a declaration (since C99)</a:t>
            </a:r>
          </a:p>
          <a:p>
            <a:pPr lvl="1"/>
            <a:r>
              <a:rPr lang="en-US" sz="1600" dirty="0"/>
              <a:t>may be an expression (usually an assignment expression)</a:t>
            </a:r>
          </a:p>
          <a:p>
            <a:pPr lvl="1"/>
            <a:r>
              <a:rPr lang="en-US" sz="1600" dirty="0"/>
              <a:t>Evaluated once at initial entry of for-loop</a:t>
            </a:r>
          </a:p>
          <a:p>
            <a:pPr lvl="1"/>
            <a:r>
              <a:rPr lang="en-US" sz="1600" dirty="0"/>
              <a:t>optional</a:t>
            </a:r>
          </a:p>
          <a:p>
            <a:r>
              <a:rPr lang="en-US" sz="2000" dirty="0"/>
              <a:t>(2) evaluate </a:t>
            </a:r>
            <a:r>
              <a:rPr lang="en-US" sz="2000" dirty="0" err="1">
                <a:solidFill>
                  <a:srgbClr val="00B050"/>
                </a:solidFill>
              </a:rPr>
              <a:t>cond</a:t>
            </a:r>
            <a:r>
              <a:rPr lang="en-US" sz="2000" dirty="0">
                <a:solidFill>
                  <a:srgbClr val="00B050"/>
                </a:solidFill>
              </a:rPr>
              <a:t>-expression</a:t>
            </a:r>
            <a:r>
              <a:rPr lang="en-US" sz="2000" dirty="0"/>
              <a:t>, check its value</a:t>
            </a:r>
          </a:p>
          <a:p>
            <a:pPr lvl="1"/>
            <a:r>
              <a:rPr lang="en-US" sz="1600" dirty="0"/>
              <a:t>Evaluates </a:t>
            </a:r>
            <a:r>
              <a:rPr lang="en-US" sz="1600" b="1" dirty="0"/>
              <a:t>before</a:t>
            </a:r>
            <a:r>
              <a:rPr lang="en-US" sz="1600" dirty="0"/>
              <a:t> entry of every iteration</a:t>
            </a:r>
          </a:p>
          <a:p>
            <a:pPr lvl="1"/>
            <a:r>
              <a:rPr lang="en-US" sz="1600" dirty="0"/>
              <a:t>Optional, if omitted, will be set to be a non-zero constant, resulting endless loop</a:t>
            </a:r>
          </a:p>
          <a:p>
            <a:r>
              <a:rPr lang="en-US" sz="2000" dirty="0"/>
              <a:t>(3) if </a:t>
            </a:r>
            <a:r>
              <a:rPr lang="en-US" sz="2000" dirty="0">
                <a:solidFill>
                  <a:srgbClr val="00B050"/>
                </a:solidFill>
              </a:rPr>
              <a:t>true</a:t>
            </a:r>
            <a:r>
              <a:rPr lang="en-US" sz="2000" dirty="0"/>
              <a:t>, executes statements inside the loop, then updates the associated iteration variable (iteration-expression), go back to step (2)</a:t>
            </a:r>
          </a:p>
          <a:p>
            <a:pPr lvl="1"/>
            <a:r>
              <a:rPr lang="en-US" sz="1600" dirty="0"/>
              <a:t>Iteration-expression gets evaluated </a:t>
            </a:r>
            <a:r>
              <a:rPr lang="en-US" sz="1600" b="1" dirty="0"/>
              <a:t>after</a:t>
            </a:r>
            <a:r>
              <a:rPr lang="en-US" sz="1600" dirty="0"/>
              <a:t> every iteration</a:t>
            </a:r>
          </a:p>
          <a:p>
            <a:r>
              <a:rPr lang="en-US" sz="2000" dirty="0"/>
              <a:t>(4) if </a:t>
            </a:r>
            <a:r>
              <a:rPr lang="en-US" sz="2000" dirty="0">
                <a:solidFill>
                  <a:srgbClr val="FF0000"/>
                </a:solidFill>
              </a:rPr>
              <a:t>false</a:t>
            </a:r>
            <a:r>
              <a:rPr lang="en-US" sz="2000" dirty="0"/>
              <a:t>, terminates the loop</a:t>
            </a:r>
          </a:p>
          <a:p>
            <a:endParaRPr lang="en-US" sz="20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ADA6D79-A80C-BB40-8F9C-FF8AB9D5B48A}"/>
              </a:ext>
            </a:extLst>
          </p:cNvPr>
          <p:cNvGrpSpPr/>
          <p:nvPr/>
        </p:nvGrpSpPr>
        <p:grpSpPr>
          <a:xfrm>
            <a:off x="6878347" y="993616"/>
            <a:ext cx="4940309" cy="5270831"/>
            <a:chOff x="4009417" y="718489"/>
            <a:chExt cx="4940309" cy="5270831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A8A27A5-FE4C-DD4B-9876-10A73E3CD3C2}"/>
                </a:ext>
              </a:extLst>
            </p:cNvPr>
            <p:cNvCxnSpPr>
              <a:cxnSpLocks/>
              <a:stCxn id="22" idx="2"/>
              <a:endCxn id="15" idx="0"/>
            </p:cNvCxnSpPr>
            <p:nvPr/>
          </p:nvCxnSpPr>
          <p:spPr>
            <a:xfrm>
              <a:off x="5118870" y="2262170"/>
              <a:ext cx="0" cy="198522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3A7DB464-E20A-6748-AF14-003E9983FC34}"/>
                </a:ext>
              </a:extLst>
            </p:cNvPr>
            <p:cNvSpPr/>
            <p:nvPr/>
          </p:nvSpPr>
          <p:spPr>
            <a:xfrm>
              <a:off x="4009417" y="4247397"/>
              <a:ext cx="2218905" cy="82494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condition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C60797A-84D4-CA4D-A638-6DFF682CA06E}"/>
                </a:ext>
              </a:extLst>
            </p:cNvPr>
            <p:cNvSpPr/>
            <p:nvPr/>
          </p:nvSpPr>
          <p:spPr>
            <a:xfrm>
              <a:off x="6773056" y="3665341"/>
              <a:ext cx="217667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one iteration (statements / code)</a:t>
              </a:r>
            </a:p>
          </p:txBody>
        </p: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3F7471F3-B0D5-9D46-9961-4A907763304E}"/>
                </a:ext>
              </a:extLst>
            </p:cNvPr>
            <p:cNvCxnSpPr>
              <a:cxnSpLocks/>
              <a:stCxn id="15" idx="3"/>
              <a:endCxn id="16" idx="2"/>
            </p:cNvCxnSpPr>
            <p:nvPr/>
          </p:nvCxnSpPr>
          <p:spPr>
            <a:xfrm flipV="1">
              <a:off x="6228322" y="4351141"/>
              <a:ext cx="1633069" cy="308730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F08D41EF-DDC0-3942-91B6-3861B5A47116}"/>
                </a:ext>
              </a:extLst>
            </p:cNvPr>
            <p:cNvCxnSpPr>
              <a:cxnSpLocks/>
              <a:stCxn id="24" idx="0"/>
            </p:cNvCxnSpPr>
            <p:nvPr/>
          </p:nvCxnSpPr>
          <p:spPr>
            <a:xfrm rot="16200000" flipV="1">
              <a:off x="6390642" y="1218088"/>
              <a:ext cx="198981" cy="2742519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F7D543F-4807-3048-8DC8-B17F9C32CF94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H="1">
              <a:off x="5118869" y="5072345"/>
              <a:ext cx="1" cy="9169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E84A688-51C1-1D45-9BD8-3152A6D3869C}"/>
                </a:ext>
              </a:extLst>
            </p:cNvPr>
            <p:cNvSpPr txBox="1"/>
            <p:nvPr/>
          </p:nvSpPr>
          <p:spPr>
            <a:xfrm>
              <a:off x="6268697" y="4733310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C33897-4895-D447-BB62-A99DCEA05E2E}"/>
                </a:ext>
              </a:extLst>
            </p:cNvPr>
            <p:cNvSpPr txBox="1"/>
            <p:nvPr/>
          </p:nvSpPr>
          <p:spPr>
            <a:xfrm>
              <a:off x="5184264" y="5484811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FF0000"/>
                  </a:solidFill>
                </a:rPr>
                <a:t>false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21F011D-3369-9843-AE86-FD4D22142D80}"/>
                </a:ext>
              </a:extLst>
            </p:cNvPr>
            <p:cNvSpPr/>
            <p:nvPr/>
          </p:nvSpPr>
          <p:spPr>
            <a:xfrm>
              <a:off x="4030535" y="1576370"/>
              <a:ext cx="217667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Initialize iteration variable (optional)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E7D7408-FEAF-0240-B6F1-DF4E91FABE8D}"/>
                </a:ext>
              </a:extLst>
            </p:cNvPr>
            <p:cNvCxnSpPr>
              <a:cxnSpLocks/>
              <a:stCxn id="16" idx="0"/>
              <a:endCxn id="24" idx="2"/>
            </p:cNvCxnSpPr>
            <p:nvPr/>
          </p:nvCxnSpPr>
          <p:spPr>
            <a:xfrm flipV="1">
              <a:off x="7861391" y="3374638"/>
              <a:ext cx="0" cy="29070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DCA87E3-AC15-6844-BCD3-6ADAFF93D6C4}"/>
                </a:ext>
              </a:extLst>
            </p:cNvPr>
            <p:cNvSpPr/>
            <p:nvPr/>
          </p:nvSpPr>
          <p:spPr>
            <a:xfrm>
              <a:off x="6773056" y="2688838"/>
              <a:ext cx="217667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 iteration variable (optional)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C0F5741-C554-ED4D-949B-FE366E27549C}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>
              <a:off x="5118870" y="718489"/>
              <a:ext cx="0" cy="85788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77250C4-FEF6-3844-B472-EBD13355C0D2}"/>
              </a:ext>
            </a:extLst>
          </p:cNvPr>
          <p:cNvSpPr txBox="1"/>
          <p:nvPr/>
        </p:nvSpPr>
        <p:spPr>
          <a:xfrm>
            <a:off x="322120" y="5631873"/>
            <a:ext cx="736715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for (</a:t>
            </a:r>
            <a:r>
              <a:rPr lang="en-US" sz="1600" dirty="0" err="1"/>
              <a:t>init</a:t>
            </a:r>
            <a:r>
              <a:rPr lang="en-US" sz="1600" dirty="0"/>
              <a:t>-clause (optional) </a:t>
            </a:r>
            <a:r>
              <a:rPr lang="en-US" sz="1600" b="1" dirty="0">
                <a:solidFill>
                  <a:srgbClr val="FF0000"/>
                </a:solidFill>
              </a:rPr>
              <a:t>;</a:t>
            </a:r>
            <a:r>
              <a:rPr lang="en-US" sz="1600" dirty="0"/>
              <a:t> </a:t>
            </a:r>
            <a:r>
              <a:rPr lang="en-US" sz="1600" dirty="0" err="1">
                <a:solidFill>
                  <a:srgbClr val="00B050"/>
                </a:solidFill>
              </a:rPr>
              <a:t>cond</a:t>
            </a:r>
            <a:r>
              <a:rPr lang="en-US" sz="1600" dirty="0">
                <a:solidFill>
                  <a:srgbClr val="00B050"/>
                </a:solidFill>
              </a:rPr>
              <a:t>-expression (optional)</a:t>
            </a:r>
            <a:r>
              <a:rPr lang="en-US" sz="1600" b="1" dirty="0">
                <a:solidFill>
                  <a:srgbClr val="FF0000"/>
                </a:solidFill>
              </a:rPr>
              <a:t>;</a:t>
            </a:r>
            <a:r>
              <a:rPr lang="en-US" sz="1600" dirty="0"/>
              <a:t> iteration-expression (optional))  statement</a:t>
            </a:r>
          </a:p>
        </p:txBody>
      </p:sp>
    </p:spTree>
    <p:extLst>
      <p:ext uri="{BB962C8B-B14F-4D97-AF65-F5344CB8AC3E}">
        <p14:creationId xmlns:p14="http://schemas.microsoft.com/office/powerpoint/2010/main" val="7417845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8CE9-970B-C645-8668-6695B07E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 -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68049-6075-DC43-8B20-BE47BCB39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814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Sum integers from 1 to 10, including 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C18C08-CF65-4249-87FE-46C5A5F05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370" y="2546350"/>
            <a:ext cx="4823901" cy="2841196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85CE7F0E-8F14-A942-90F7-7FCB560710F8}"/>
              </a:ext>
            </a:extLst>
          </p:cNvPr>
          <p:cNvGrpSpPr/>
          <p:nvPr/>
        </p:nvGrpSpPr>
        <p:grpSpPr>
          <a:xfrm>
            <a:off x="6878347" y="993616"/>
            <a:ext cx="4940309" cy="5270831"/>
            <a:chOff x="4009417" y="718489"/>
            <a:chExt cx="4940309" cy="527083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FFE23E2-4CB4-3F4D-B639-BFFA44B71EEC}"/>
                </a:ext>
              </a:extLst>
            </p:cNvPr>
            <p:cNvCxnSpPr>
              <a:cxnSpLocks/>
              <a:stCxn id="14" idx="2"/>
              <a:endCxn id="7" idx="0"/>
            </p:cNvCxnSpPr>
            <p:nvPr/>
          </p:nvCxnSpPr>
          <p:spPr>
            <a:xfrm>
              <a:off x="5118870" y="2262170"/>
              <a:ext cx="0" cy="198522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222503C8-F8E3-5F45-8CBC-27AE4B4AB423}"/>
                </a:ext>
              </a:extLst>
            </p:cNvPr>
            <p:cNvSpPr/>
            <p:nvPr/>
          </p:nvSpPr>
          <p:spPr>
            <a:xfrm>
              <a:off x="4009417" y="4247397"/>
              <a:ext cx="2218905" cy="82494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Condition (</a:t>
              </a:r>
              <a:r>
                <a:rPr lang="en-US" dirty="0" err="1"/>
                <a:t>i</a:t>
              </a:r>
              <a:r>
                <a:rPr lang="en-US" dirty="0"/>
                <a:t>&lt;=10)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11B930-1BEF-3A4C-93F4-5579702DFC6C}"/>
                </a:ext>
              </a:extLst>
            </p:cNvPr>
            <p:cNvSpPr/>
            <p:nvPr/>
          </p:nvSpPr>
          <p:spPr>
            <a:xfrm>
              <a:off x="6773056" y="3665341"/>
              <a:ext cx="217667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one iteration </a:t>
              </a:r>
            </a:p>
            <a:p>
              <a:pPr algn="ctr"/>
              <a:r>
                <a:rPr lang="en-US" dirty="0"/>
                <a:t>(sum = sum + </a:t>
              </a:r>
              <a:r>
                <a:rPr lang="en-US" dirty="0" err="1"/>
                <a:t>i</a:t>
              </a:r>
              <a:r>
                <a:rPr lang="en-US" dirty="0"/>
                <a:t>)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E9273E97-F260-C949-AA04-1F4091A6FAF5}"/>
                </a:ext>
              </a:extLst>
            </p:cNvPr>
            <p:cNvCxnSpPr>
              <a:cxnSpLocks/>
              <a:stCxn id="7" idx="3"/>
              <a:endCxn id="8" idx="2"/>
            </p:cNvCxnSpPr>
            <p:nvPr/>
          </p:nvCxnSpPr>
          <p:spPr>
            <a:xfrm flipV="1">
              <a:off x="6228322" y="4351141"/>
              <a:ext cx="1633069" cy="308730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AC8E5486-8310-4142-BC03-5D9A30819BBE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rot="16200000" flipV="1">
              <a:off x="6390642" y="1218088"/>
              <a:ext cx="198981" cy="2742519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53FBC49-0AD0-D944-9352-7EBA53B8055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5118869" y="5072345"/>
              <a:ext cx="1" cy="9169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622BFE-A539-494D-8AE7-79BBBEE37DE5}"/>
                </a:ext>
              </a:extLst>
            </p:cNvPr>
            <p:cNvSpPr txBox="1"/>
            <p:nvPr/>
          </p:nvSpPr>
          <p:spPr>
            <a:xfrm>
              <a:off x="6268697" y="4733310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73820B-7784-D541-A177-D859694687A0}"/>
                </a:ext>
              </a:extLst>
            </p:cNvPr>
            <p:cNvSpPr txBox="1"/>
            <p:nvPr/>
          </p:nvSpPr>
          <p:spPr>
            <a:xfrm>
              <a:off x="5184264" y="5484811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FF0000"/>
                  </a:solidFill>
                </a:rPr>
                <a:t>false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0ADBF1-ED1E-7248-A630-BA9F0FBB17F0}"/>
                </a:ext>
              </a:extLst>
            </p:cNvPr>
            <p:cNvSpPr/>
            <p:nvPr/>
          </p:nvSpPr>
          <p:spPr>
            <a:xfrm>
              <a:off x="4030535" y="1576370"/>
              <a:ext cx="217667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Initialize iteration variable (int </a:t>
              </a:r>
              <a:r>
                <a:rPr lang="en-US" dirty="0" err="1"/>
                <a:t>i</a:t>
              </a:r>
              <a:r>
                <a:rPr lang="en-US" dirty="0"/>
                <a:t>=1)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3076FCC-706F-424A-B5CA-65D89875D22B}"/>
                </a:ext>
              </a:extLst>
            </p:cNvPr>
            <p:cNvCxnSpPr>
              <a:cxnSpLocks/>
              <a:stCxn id="8" idx="0"/>
              <a:endCxn id="16" idx="2"/>
            </p:cNvCxnSpPr>
            <p:nvPr/>
          </p:nvCxnSpPr>
          <p:spPr>
            <a:xfrm flipV="1">
              <a:off x="7861391" y="3374638"/>
              <a:ext cx="0" cy="29070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2C9097-FE3A-9744-B618-B1842E4FC45B}"/>
                </a:ext>
              </a:extLst>
            </p:cNvPr>
            <p:cNvSpPr/>
            <p:nvPr/>
          </p:nvSpPr>
          <p:spPr>
            <a:xfrm>
              <a:off x="6773056" y="2688838"/>
              <a:ext cx="217667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 iteration variable (</a:t>
              </a:r>
              <a:r>
                <a:rPr lang="en-US" dirty="0" err="1"/>
                <a:t>i</a:t>
              </a:r>
              <a:r>
                <a:rPr lang="en-US" dirty="0"/>
                <a:t>++)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32202A5-B28F-6648-9481-1AF876B003CD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5118870" y="718489"/>
              <a:ext cx="0" cy="85788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826A51F7-D50A-0948-BF77-6FC2927773EB}"/>
              </a:ext>
            </a:extLst>
          </p:cNvPr>
          <p:cNvSpPr/>
          <p:nvPr/>
        </p:nvSpPr>
        <p:spPr>
          <a:xfrm>
            <a:off x="1554480" y="3940468"/>
            <a:ext cx="2560320" cy="3229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3068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8CE9-970B-C645-8668-6695B07E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 -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68049-6075-DC43-8B20-BE47BCB39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814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Sum integers from 1 to 10, including 10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CE7F0E-8F14-A942-90F7-7FCB560710F8}"/>
              </a:ext>
            </a:extLst>
          </p:cNvPr>
          <p:cNvGrpSpPr/>
          <p:nvPr/>
        </p:nvGrpSpPr>
        <p:grpSpPr>
          <a:xfrm>
            <a:off x="6878347" y="993616"/>
            <a:ext cx="4940309" cy="5270831"/>
            <a:chOff x="4009417" y="718489"/>
            <a:chExt cx="4940309" cy="527083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FFE23E2-4CB4-3F4D-B639-BFFA44B71EEC}"/>
                </a:ext>
              </a:extLst>
            </p:cNvPr>
            <p:cNvCxnSpPr>
              <a:cxnSpLocks/>
              <a:stCxn id="14" idx="2"/>
              <a:endCxn id="7" idx="0"/>
            </p:cNvCxnSpPr>
            <p:nvPr/>
          </p:nvCxnSpPr>
          <p:spPr>
            <a:xfrm>
              <a:off x="5118870" y="2262170"/>
              <a:ext cx="0" cy="198522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222503C8-F8E3-5F45-8CBC-27AE4B4AB423}"/>
                </a:ext>
              </a:extLst>
            </p:cNvPr>
            <p:cNvSpPr/>
            <p:nvPr/>
          </p:nvSpPr>
          <p:spPr>
            <a:xfrm>
              <a:off x="4009417" y="4247397"/>
              <a:ext cx="2218905" cy="82494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Condition (</a:t>
              </a:r>
              <a:r>
                <a:rPr lang="en-US" dirty="0" err="1"/>
                <a:t>i</a:t>
              </a:r>
              <a:r>
                <a:rPr lang="en-US" dirty="0"/>
                <a:t>&lt;=10)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11B930-1BEF-3A4C-93F4-5579702DFC6C}"/>
                </a:ext>
              </a:extLst>
            </p:cNvPr>
            <p:cNvSpPr/>
            <p:nvPr/>
          </p:nvSpPr>
          <p:spPr>
            <a:xfrm>
              <a:off x="6773056" y="3665341"/>
              <a:ext cx="217667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one iteration </a:t>
              </a:r>
            </a:p>
            <a:p>
              <a:pPr algn="ctr"/>
              <a:r>
                <a:rPr lang="en-US" dirty="0"/>
                <a:t>(sum = sum + </a:t>
              </a:r>
              <a:r>
                <a:rPr lang="en-US" dirty="0" err="1"/>
                <a:t>i</a:t>
              </a:r>
              <a:r>
                <a:rPr lang="en-US" dirty="0"/>
                <a:t>; </a:t>
              </a:r>
              <a:r>
                <a:rPr lang="en-US" dirty="0" err="1"/>
                <a:t>i</a:t>
              </a:r>
              <a:r>
                <a:rPr lang="en-US" dirty="0"/>
                <a:t>++;)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E9273E97-F260-C949-AA04-1F4091A6FAF5}"/>
                </a:ext>
              </a:extLst>
            </p:cNvPr>
            <p:cNvCxnSpPr>
              <a:cxnSpLocks/>
              <a:stCxn id="7" idx="3"/>
              <a:endCxn id="8" idx="2"/>
            </p:cNvCxnSpPr>
            <p:nvPr/>
          </p:nvCxnSpPr>
          <p:spPr>
            <a:xfrm flipV="1">
              <a:off x="6228322" y="4351141"/>
              <a:ext cx="1633069" cy="308730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AC8E5486-8310-4142-BC03-5D9A30819BBE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rot="16200000" flipV="1">
              <a:off x="6390642" y="1218088"/>
              <a:ext cx="198981" cy="2742519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53FBC49-0AD0-D944-9352-7EBA53B8055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5118869" y="5072345"/>
              <a:ext cx="1" cy="9169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622BFE-A539-494D-8AE7-79BBBEE37DE5}"/>
                </a:ext>
              </a:extLst>
            </p:cNvPr>
            <p:cNvSpPr txBox="1"/>
            <p:nvPr/>
          </p:nvSpPr>
          <p:spPr>
            <a:xfrm>
              <a:off x="6268697" y="4733310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73820B-7784-D541-A177-D859694687A0}"/>
                </a:ext>
              </a:extLst>
            </p:cNvPr>
            <p:cNvSpPr txBox="1"/>
            <p:nvPr/>
          </p:nvSpPr>
          <p:spPr>
            <a:xfrm>
              <a:off x="5184264" y="5484811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FF0000"/>
                  </a:solidFill>
                </a:rPr>
                <a:t>false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0ADBF1-ED1E-7248-A630-BA9F0FBB17F0}"/>
                </a:ext>
              </a:extLst>
            </p:cNvPr>
            <p:cNvSpPr/>
            <p:nvPr/>
          </p:nvSpPr>
          <p:spPr>
            <a:xfrm>
              <a:off x="4030535" y="1576370"/>
              <a:ext cx="217667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Initialize iteration variable (empty)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3076FCC-706F-424A-B5CA-65D89875D22B}"/>
                </a:ext>
              </a:extLst>
            </p:cNvPr>
            <p:cNvCxnSpPr>
              <a:cxnSpLocks/>
              <a:stCxn id="8" idx="0"/>
              <a:endCxn id="16" idx="2"/>
            </p:cNvCxnSpPr>
            <p:nvPr/>
          </p:nvCxnSpPr>
          <p:spPr>
            <a:xfrm flipV="1">
              <a:off x="7861391" y="3374638"/>
              <a:ext cx="0" cy="29070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2C9097-FE3A-9744-B618-B1842E4FC45B}"/>
                </a:ext>
              </a:extLst>
            </p:cNvPr>
            <p:cNvSpPr/>
            <p:nvPr/>
          </p:nvSpPr>
          <p:spPr>
            <a:xfrm>
              <a:off x="6773056" y="2688838"/>
              <a:ext cx="217667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Update iteration variable (empty)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32202A5-B28F-6648-9481-1AF876B003CD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5118870" y="718489"/>
              <a:ext cx="0" cy="85788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274C1A5-2291-4045-92A2-75C9F6786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8492" y="2441114"/>
            <a:ext cx="5152909" cy="3318823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B9842-B592-5742-AB47-1839165E3389}"/>
              </a:ext>
            </a:extLst>
          </p:cNvPr>
          <p:cNvSpPr/>
          <p:nvPr/>
        </p:nvSpPr>
        <p:spPr>
          <a:xfrm>
            <a:off x="1461678" y="3940468"/>
            <a:ext cx="1355663" cy="3229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20ED4ED-732A-7545-A9D3-E4041C78A041}"/>
              </a:ext>
            </a:extLst>
          </p:cNvPr>
          <p:cNvSpPr/>
          <p:nvPr/>
        </p:nvSpPr>
        <p:spPr>
          <a:xfrm>
            <a:off x="2491413" y="2461772"/>
            <a:ext cx="832555" cy="3229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F0E3469-52EF-A54F-8708-4F89CDADDD58}"/>
              </a:ext>
            </a:extLst>
          </p:cNvPr>
          <p:cNvSpPr/>
          <p:nvPr/>
        </p:nvSpPr>
        <p:spPr>
          <a:xfrm>
            <a:off x="1461679" y="4564500"/>
            <a:ext cx="601900" cy="3229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3458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48CE9-970B-C645-8668-6695B07EA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statement - 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68049-6075-DC43-8B20-BE47BCB39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78146" cy="4351338"/>
          </a:xfrm>
        </p:spPr>
        <p:txBody>
          <a:bodyPr>
            <a:normAutofit/>
          </a:bodyPr>
          <a:lstStyle/>
          <a:p>
            <a:r>
              <a:rPr lang="en-US" sz="2000" dirty="0"/>
              <a:t>Sum integers from 1 to 10, including 10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CE7F0E-8F14-A942-90F7-7FCB560710F8}"/>
              </a:ext>
            </a:extLst>
          </p:cNvPr>
          <p:cNvGrpSpPr/>
          <p:nvPr/>
        </p:nvGrpSpPr>
        <p:grpSpPr>
          <a:xfrm>
            <a:off x="6878347" y="993616"/>
            <a:ext cx="4940309" cy="5270831"/>
            <a:chOff x="4009417" y="718489"/>
            <a:chExt cx="4940309" cy="5270831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FFE23E2-4CB4-3F4D-B639-BFFA44B71EEC}"/>
                </a:ext>
              </a:extLst>
            </p:cNvPr>
            <p:cNvCxnSpPr>
              <a:cxnSpLocks/>
              <a:stCxn id="14" idx="2"/>
              <a:endCxn id="7" idx="0"/>
            </p:cNvCxnSpPr>
            <p:nvPr/>
          </p:nvCxnSpPr>
          <p:spPr>
            <a:xfrm>
              <a:off x="5118870" y="2262170"/>
              <a:ext cx="0" cy="198522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Diamond 6">
              <a:extLst>
                <a:ext uri="{FF2B5EF4-FFF2-40B4-BE49-F238E27FC236}">
                  <a16:creationId xmlns:a16="http://schemas.microsoft.com/office/drawing/2014/main" id="{222503C8-F8E3-5F45-8CBC-27AE4B4AB423}"/>
                </a:ext>
              </a:extLst>
            </p:cNvPr>
            <p:cNvSpPr/>
            <p:nvPr/>
          </p:nvSpPr>
          <p:spPr>
            <a:xfrm>
              <a:off x="4009417" y="4247397"/>
              <a:ext cx="2218905" cy="824948"/>
            </a:xfrm>
            <a:prstGeom prst="diamond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Condition (</a:t>
              </a:r>
              <a:r>
                <a:rPr lang="en-US" dirty="0" err="1"/>
                <a:t>i</a:t>
              </a:r>
              <a:r>
                <a:rPr lang="en-US" dirty="0"/>
                <a:t>&lt;=10)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211B930-1BEF-3A4C-93F4-5579702DFC6C}"/>
                </a:ext>
              </a:extLst>
            </p:cNvPr>
            <p:cNvSpPr/>
            <p:nvPr/>
          </p:nvSpPr>
          <p:spPr>
            <a:xfrm>
              <a:off x="6773056" y="3665341"/>
              <a:ext cx="217667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one iteration </a:t>
              </a:r>
            </a:p>
            <a:p>
              <a:pPr algn="ctr"/>
              <a:r>
                <a:rPr lang="en-US" dirty="0"/>
                <a:t>(sum = sum + </a:t>
              </a:r>
              <a:r>
                <a:rPr lang="en-US" dirty="0" err="1"/>
                <a:t>i</a:t>
              </a:r>
              <a:r>
                <a:rPr lang="en-US" dirty="0"/>
                <a:t>; </a:t>
              </a:r>
              <a:r>
                <a:rPr lang="en-US" dirty="0" err="1"/>
                <a:t>i</a:t>
              </a:r>
              <a:r>
                <a:rPr lang="en-US" dirty="0"/>
                <a:t>++;)</a:t>
              </a:r>
            </a:p>
          </p:txBody>
        </p: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E9273E97-F260-C949-AA04-1F4091A6FAF5}"/>
                </a:ext>
              </a:extLst>
            </p:cNvPr>
            <p:cNvCxnSpPr>
              <a:cxnSpLocks/>
              <a:stCxn id="7" idx="3"/>
              <a:endCxn id="8" idx="2"/>
            </p:cNvCxnSpPr>
            <p:nvPr/>
          </p:nvCxnSpPr>
          <p:spPr>
            <a:xfrm flipV="1">
              <a:off x="6228322" y="4351141"/>
              <a:ext cx="1633069" cy="308730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AC8E5486-8310-4142-BC03-5D9A30819BBE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rot="16200000" flipV="1">
              <a:off x="6390642" y="1218088"/>
              <a:ext cx="198981" cy="2742519"/>
            </a:xfrm>
            <a:prstGeom prst="bentConnector2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53FBC49-0AD0-D944-9352-7EBA53B80551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 flipH="1">
              <a:off x="5118869" y="5072345"/>
              <a:ext cx="1" cy="91697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622BFE-A539-494D-8AE7-79BBBEE37DE5}"/>
                </a:ext>
              </a:extLst>
            </p:cNvPr>
            <p:cNvSpPr txBox="1"/>
            <p:nvPr/>
          </p:nvSpPr>
          <p:spPr>
            <a:xfrm>
              <a:off x="6268697" y="4733310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00B050"/>
                  </a:solidFill>
                </a:rPr>
                <a:t>true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C73820B-7784-D541-A177-D859694687A0}"/>
                </a:ext>
              </a:extLst>
            </p:cNvPr>
            <p:cNvSpPr txBox="1"/>
            <p:nvPr/>
          </p:nvSpPr>
          <p:spPr>
            <a:xfrm>
              <a:off x="5184264" y="5484811"/>
              <a:ext cx="204588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If condition is </a:t>
              </a:r>
              <a:r>
                <a:rPr lang="en-US" dirty="0">
                  <a:solidFill>
                    <a:srgbClr val="FF0000"/>
                  </a:solidFill>
                </a:rPr>
                <a:t>false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0ADBF1-ED1E-7248-A630-BA9F0FBB17F0}"/>
                </a:ext>
              </a:extLst>
            </p:cNvPr>
            <p:cNvSpPr/>
            <p:nvPr/>
          </p:nvSpPr>
          <p:spPr>
            <a:xfrm>
              <a:off x="4030535" y="1576370"/>
              <a:ext cx="2176670" cy="685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trike="sngStrike" dirty="0">
                  <a:solidFill>
                    <a:srgbClr val="FF0000"/>
                  </a:solidFill>
                </a:rPr>
                <a:t>Initialize iteration variable (empty)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3076FCC-706F-424A-B5CA-65D89875D22B}"/>
                </a:ext>
              </a:extLst>
            </p:cNvPr>
            <p:cNvCxnSpPr>
              <a:cxnSpLocks/>
              <a:stCxn id="8" idx="0"/>
              <a:endCxn id="16" idx="2"/>
            </p:cNvCxnSpPr>
            <p:nvPr/>
          </p:nvCxnSpPr>
          <p:spPr>
            <a:xfrm flipV="1">
              <a:off x="7861391" y="3374638"/>
              <a:ext cx="0" cy="29070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2C9097-FE3A-9744-B618-B1842E4FC45B}"/>
                </a:ext>
              </a:extLst>
            </p:cNvPr>
            <p:cNvSpPr/>
            <p:nvPr/>
          </p:nvSpPr>
          <p:spPr>
            <a:xfrm>
              <a:off x="6773056" y="2688838"/>
              <a:ext cx="2176670" cy="685800"/>
            </a:xfrm>
            <a:prstGeom prst="rect">
              <a:avLst/>
            </a:prstGeom>
            <a:solidFill>
              <a:schemeClr val="bg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trike="sngStrike" dirty="0">
                  <a:solidFill>
                    <a:srgbClr val="FF0000"/>
                  </a:solidFill>
                </a:rPr>
                <a:t>Update iteration variable (empty)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732202A5-B28F-6648-9481-1AF876B003CD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5118870" y="718489"/>
              <a:ext cx="0" cy="85788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3274C1A5-2291-4045-92A2-75C9F6786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492" y="2441114"/>
            <a:ext cx="5152909" cy="3318823"/>
          </a:xfrm>
          <a:prstGeom prst="rect">
            <a:avLst/>
          </a:prstGeom>
        </p:spPr>
      </p:pic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83DB9842-B592-5742-AB47-1839165E3389}"/>
              </a:ext>
            </a:extLst>
          </p:cNvPr>
          <p:cNvSpPr/>
          <p:nvPr/>
        </p:nvSpPr>
        <p:spPr>
          <a:xfrm>
            <a:off x="1461678" y="3940468"/>
            <a:ext cx="1355663" cy="3229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20ED4ED-732A-7545-A9D3-E4041C78A041}"/>
              </a:ext>
            </a:extLst>
          </p:cNvPr>
          <p:cNvSpPr/>
          <p:nvPr/>
        </p:nvSpPr>
        <p:spPr>
          <a:xfrm>
            <a:off x="2491413" y="2461772"/>
            <a:ext cx="832555" cy="3229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AF0E3469-52EF-A54F-8708-4F89CDADDD58}"/>
              </a:ext>
            </a:extLst>
          </p:cNvPr>
          <p:cNvSpPr/>
          <p:nvPr/>
        </p:nvSpPr>
        <p:spPr>
          <a:xfrm>
            <a:off x="1461679" y="4564500"/>
            <a:ext cx="601900" cy="3229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83FDF971-D80B-6948-81B5-AB1CA96DB8C5}"/>
              </a:ext>
            </a:extLst>
          </p:cNvPr>
          <p:cNvSpPr/>
          <p:nvPr/>
        </p:nvSpPr>
        <p:spPr>
          <a:xfrm>
            <a:off x="3323968" y="4001603"/>
            <a:ext cx="358346" cy="1250019"/>
          </a:xfrm>
          <a:prstGeom prst="rightBrac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97065A-1764-2E46-BF65-286C1794EEF6}"/>
              </a:ext>
            </a:extLst>
          </p:cNvPr>
          <p:cNvSpPr txBox="1"/>
          <p:nvPr/>
        </p:nvSpPr>
        <p:spPr>
          <a:xfrm>
            <a:off x="3782655" y="4164603"/>
            <a:ext cx="16805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is effectively a while-loop</a:t>
            </a:r>
          </a:p>
        </p:txBody>
      </p:sp>
    </p:spTree>
    <p:extLst>
      <p:ext uri="{BB962C8B-B14F-4D97-AF65-F5344CB8AC3E}">
        <p14:creationId xmlns:p14="http://schemas.microsoft.com/office/powerpoint/2010/main" val="1490647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7AD0F-16E7-6448-93DB-A68515D3A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Jump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5FF11-5999-884C-8E0E-6677D8BAB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9417627" cy="4351338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The jump statements unconditionally transfer flow control</a:t>
            </a:r>
            <a:endParaRPr lang="en-US" dirty="0"/>
          </a:p>
          <a:p>
            <a:pPr lvl="1"/>
            <a:r>
              <a:rPr lang="en-US" dirty="0"/>
              <a:t>break statement</a:t>
            </a:r>
          </a:p>
          <a:p>
            <a:pPr lvl="1"/>
            <a:r>
              <a:rPr lang="en-US" dirty="0"/>
              <a:t>continue statement</a:t>
            </a:r>
          </a:p>
          <a:p>
            <a:pPr lvl="1"/>
            <a:r>
              <a:rPr lang="en-US" dirty="0" err="1"/>
              <a:t>goto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return statement with an optional expression</a:t>
            </a:r>
          </a:p>
        </p:txBody>
      </p:sp>
    </p:spTree>
    <p:extLst>
      <p:ext uri="{BB962C8B-B14F-4D97-AF65-F5344CB8AC3E}">
        <p14:creationId xmlns:p14="http://schemas.microsoft.com/office/powerpoint/2010/main" val="106992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5686-AE7E-414F-9118-4D4366C05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and continue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E42AA-536E-464B-88FE-2A94EFA47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break statement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Causes the enclosing </a:t>
            </a:r>
            <a:r>
              <a:rPr lang="en-US" b="0" i="0" dirty="0">
                <a:solidFill>
                  <a:srgbClr val="00B050"/>
                </a:solidFill>
                <a:effectLst/>
                <a:latin typeface="DejaVuSans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, </a:t>
            </a:r>
            <a:r>
              <a:rPr lang="en-US" b="0" i="0" dirty="0">
                <a:solidFill>
                  <a:srgbClr val="00B050"/>
                </a:solidFill>
                <a:effectLst/>
                <a:latin typeface="DejaVuSans"/>
              </a:rPr>
              <a:t>while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 or </a:t>
            </a:r>
            <a:r>
              <a:rPr lang="en-US" b="0" i="0" dirty="0">
                <a:solidFill>
                  <a:srgbClr val="00B050"/>
                </a:solidFill>
                <a:effectLst/>
                <a:latin typeface="DejaVuSans"/>
              </a:rPr>
              <a:t>do-while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 loop, or </a:t>
            </a:r>
            <a:r>
              <a:rPr lang="en-US" b="0" i="0" dirty="0">
                <a:solidFill>
                  <a:srgbClr val="00B050"/>
                </a:solidFill>
                <a:effectLst/>
                <a:latin typeface="DejaVuSans"/>
              </a:rPr>
              <a:t>switch statement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 to terminate 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After this statement the control is transferred to the statement or declaration immediately following the enclosing loop or switch statement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A break statement cannot be used to break out of multiple nested loops.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DejaVuSans"/>
              </a:rPr>
              <a:t>goto</a:t>
            </a:r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 statement may be used for this purpose</a:t>
            </a:r>
          </a:p>
          <a:p>
            <a:endParaRPr lang="en-US" dirty="0">
              <a:solidFill>
                <a:srgbClr val="000000"/>
              </a:solidFill>
              <a:latin typeface="DejaVuSans"/>
            </a:endParaRPr>
          </a:p>
          <a:p>
            <a:r>
              <a:rPr lang="en-US" dirty="0"/>
              <a:t>continue statement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Causes the remaining portion of the enclosing for, while, or do-while loop body to be skipped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19522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F3EBE-BBF8-BC49-BB8A-76E89830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D63E3-56D4-A041-AFD6-C81F80A37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 with break statement for each case: only statements in the matching case get executed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FF17B85-C8AC-EC41-B232-0752B690007F}"/>
              </a:ext>
            </a:extLst>
          </p:cNvPr>
          <p:cNvGrpSpPr/>
          <p:nvPr/>
        </p:nvGrpSpPr>
        <p:grpSpPr>
          <a:xfrm>
            <a:off x="712285" y="2865966"/>
            <a:ext cx="5194248" cy="3663980"/>
            <a:chOff x="625786" y="2865966"/>
            <a:chExt cx="5194248" cy="366398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3B22640-D59A-1B44-BB05-4A13CE9DE3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786" y="2865966"/>
              <a:ext cx="5194248" cy="214993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C759BF2-BC3A-F446-B760-C3A1E84CB6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49820" y="5363134"/>
              <a:ext cx="2542605" cy="1166812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3F3976B-A072-F44E-8599-9808DA63962B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 flipH="1">
              <a:off x="3221123" y="5015903"/>
              <a:ext cx="1787" cy="3472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9AA493-2FE8-DB41-823E-FF0426D3B67D}"/>
              </a:ext>
            </a:extLst>
          </p:cNvPr>
          <p:cNvGrpSpPr/>
          <p:nvPr/>
        </p:nvGrpSpPr>
        <p:grpSpPr>
          <a:xfrm>
            <a:off x="6371793" y="2865966"/>
            <a:ext cx="5238338" cy="3034492"/>
            <a:chOff x="6495363" y="2865966"/>
            <a:chExt cx="5238338" cy="303449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472697-8055-B745-9D69-AB19C9FF67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495363" y="2865966"/>
              <a:ext cx="5238338" cy="2149937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7CD0F97-7124-AD4B-B82F-215BF53BC5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23246" y="5363134"/>
              <a:ext cx="2782571" cy="537324"/>
            </a:xfrm>
            <a:prstGeom prst="rect">
              <a:avLst/>
            </a:prstGeom>
          </p:spPr>
        </p:pic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0272986-BF6C-BA46-944A-DE278A8E9B41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9114532" y="5015903"/>
              <a:ext cx="0" cy="347231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35307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CF49-BE1F-7049-A6FF-B1D24ABC5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DC9FD-C01D-324A-B0D6-6AF35D7A0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Immediate exists of the loop, and start to execute code outside the while/do-while/for statements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4B2111C-A8D9-0F49-B59B-E7FD18231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275" y="2971565"/>
            <a:ext cx="4254784" cy="320539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DEE4AB-A5D0-2145-A360-2759852C24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184" y="3345922"/>
            <a:ext cx="2266265" cy="2444510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5F8F4D-8FAB-8B46-9D62-6D9255CAE36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5413059" y="4568177"/>
            <a:ext cx="822125" cy="608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1659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CDFD2-6423-BC45-AF67-C694F193C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+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F27201-9040-FF40-84D3-A2A5510EE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Skip the rest of code after the continue statement in the loop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0E968A-42B6-EB47-81F0-B008E46B3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225" y="2646375"/>
            <a:ext cx="6318519" cy="34689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AF579C-DCC4-1C41-9E33-78FE4DADCA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539" y="2641864"/>
            <a:ext cx="3047828" cy="3473502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C2BAE07-28E7-054B-9666-1B36F3F6C5F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7478744" y="4378615"/>
            <a:ext cx="569795" cy="22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7604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4D53-7A4E-B246-A5DC-B75238486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</a:t>
            </a:r>
            <a:r>
              <a:rPr lang="en-US" dirty="0"/>
              <a:t>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67D5D-850C-4F41-9E60-E1306213E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goto</a:t>
            </a:r>
            <a:r>
              <a:rPr lang="en-US" dirty="0"/>
              <a:t> statement is used together with labels</a:t>
            </a:r>
          </a:p>
          <a:p>
            <a:pPr lvl="1"/>
            <a:r>
              <a:rPr lang="en-US" dirty="0" err="1"/>
              <a:t>goto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label</a:t>
            </a:r>
            <a:r>
              <a:rPr lang="en-US" dirty="0"/>
              <a:t>; // immediately transfer the control to the location specified by 			                // </a:t>
            </a:r>
            <a:r>
              <a:rPr lang="en-US" dirty="0">
                <a:solidFill>
                  <a:srgbClr val="00B050"/>
                </a:solidFill>
              </a:rPr>
              <a:t>label </a:t>
            </a:r>
            <a:r>
              <a:rPr lang="en-US" dirty="0"/>
              <a:t>in your source file</a:t>
            </a:r>
          </a:p>
          <a:p>
            <a:pPr lvl="1"/>
            <a:r>
              <a:rPr lang="en-US" dirty="0" err="1"/>
              <a:t>goto</a:t>
            </a:r>
            <a:r>
              <a:rPr lang="en-US" dirty="0"/>
              <a:t> statement can be used to jump out of nested loops</a:t>
            </a:r>
          </a:p>
          <a:p>
            <a:pPr lvl="1"/>
            <a:r>
              <a:rPr lang="en-US" dirty="0"/>
              <a:t>Too many </a:t>
            </a:r>
            <a:r>
              <a:rPr lang="en-US" dirty="0" err="1"/>
              <a:t>goto</a:t>
            </a:r>
            <a:r>
              <a:rPr lang="en-US" dirty="0"/>
              <a:t> statement leads to code very difficult to maintain (“</a:t>
            </a:r>
            <a:r>
              <a:rPr lang="en-US" dirty="0">
                <a:hlinkClick r:id="rId3"/>
              </a:rPr>
              <a:t>goto statement considered harmful</a:t>
            </a:r>
            <a:r>
              <a:rPr lang="en-US" dirty="0"/>
              <a:t>” by </a:t>
            </a:r>
            <a:r>
              <a:rPr lang="en-US" dirty="0" err="1">
                <a:highlight>
                  <a:srgbClr val="FFFFFF"/>
                </a:highlight>
              </a:rPr>
              <a:t>Edsger</a:t>
            </a:r>
            <a:r>
              <a:rPr lang="en-US" dirty="0">
                <a:highlight>
                  <a:srgbClr val="FFFFFF"/>
                </a:highlight>
              </a:rPr>
              <a:t> Dijkstra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A label is an identifier followed by a colon </a:t>
            </a:r>
            <a:r>
              <a:rPr lang="en-US" b="1" dirty="0"/>
              <a:t>:</a:t>
            </a:r>
            <a:r>
              <a:rPr lang="en-US" dirty="0"/>
              <a:t> symbol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B050"/>
                </a:solidFill>
              </a:rPr>
              <a:t>XYZ:</a:t>
            </a:r>
            <a:r>
              <a:rPr lang="en-US" dirty="0"/>
              <a:t>, is a label named XYZ</a:t>
            </a:r>
          </a:p>
          <a:p>
            <a:pPr lvl="1"/>
            <a:r>
              <a:rPr lang="en-US" dirty="0"/>
              <a:t>A label’s name also needs to avoid name collision with C keywords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00B050"/>
                </a:solidFill>
              </a:rPr>
              <a:t>label</a:t>
            </a:r>
            <a:r>
              <a:rPr lang="en-US" dirty="0"/>
              <a:t> can be placed anywhere in the C program as long as it’s in the same function with the </a:t>
            </a:r>
            <a:r>
              <a:rPr lang="en-US" dirty="0">
                <a:solidFill>
                  <a:srgbClr val="00B050"/>
                </a:solidFill>
              </a:rPr>
              <a:t>pairing </a:t>
            </a:r>
            <a:r>
              <a:rPr lang="en-US" dirty="0" err="1">
                <a:solidFill>
                  <a:srgbClr val="00B050"/>
                </a:solidFill>
              </a:rPr>
              <a:t>goto</a:t>
            </a:r>
            <a:r>
              <a:rPr lang="en-US" dirty="0">
                <a:solidFill>
                  <a:srgbClr val="00B050"/>
                </a:solidFill>
              </a:rPr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1069972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F6D0-8092-734F-8B4A-C1AFA2025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statement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33495-5334-F043-8EFF-647102DD8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Statements are fragments of the C program that are executed in sequence</a:t>
            </a:r>
            <a:endParaRPr lang="en-US" altLang="zh-CN" dirty="0"/>
          </a:p>
          <a:p>
            <a:r>
              <a:rPr lang="en-US" altLang="zh-CN" dirty="0"/>
              <a:t>5</a:t>
            </a:r>
            <a:r>
              <a:rPr lang="zh-CN" altLang="en-US" dirty="0"/>
              <a:t> </a:t>
            </a:r>
            <a:r>
              <a:rPr lang="en-US" altLang="zh-CN" dirty="0"/>
              <a:t>types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statement</a:t>
            </a:r>
          </a:p>
          <a:p>
            <a:pPr lvl="1"/>
            <a:r>
              <a:rPr lang="en-US" altLang="zh-CN" dirty="0"/>
              <a:t>expression statements</a:t>
            </a:r>
          </a:p>
          <a:p>
            <a:pPr lvl="1"/>
            <a:r>
              <a:rPr lang="en-US" altLang="zh-CN" dirty="0"/>
              <a:t>compound statements</a:t>
            </a:r>
          </a:p>
          <a:p>
            <a:pPr lvl="1"/>
            <a:r>
              <a:rPr lang="en-US" altLang="zh-CN" dirty="0"/>
              <a:t>selection statements</a:t>
            </a:r>
          </a:p>
          <a:p>
            <a:pPr lvl="2"/>
            <a:r>
              <a:rPr lang="en-US" altLang="zh-CN" dirty="0"/>
              <a:t>If, </a:t>
            </a:r>
            <a:r>
              <a:rPr lang="en-US" altLang="zh-CN" dirty="0" err="1"/>
              <a:t>swtich</a:t>
            </a:r>
            <a:endParaRPr lang="en-US" altLang="zh-CN" dirty="0"/>
          </a:p>
          <a:p>
            <a:pPr lvl="1"/>
            <a:r>
              <a:rPr lang="en-US" altLang="zh-CN" dirty="0"/>
              <a:t>Iteration statements </a:t>
            </a:r>
          </a:p>
          <a:p>
            <a:pPr lvl="2"/>
            <a:r>
              <a:rPr lang="en-US" altLang="zh-CN" dirty="0"/>
              <a:t>while, do while, for</a:t>
            </a:r>
          </a:p>
          <a:p>
            <a:pPr lvl="1"/>
            <a:r>
              <a:rPr lang="en-US" altLang="zh-CN" dirty="0"/>
              <a:t>Jump statements</a:t>
            </a:r>
          </a:p>
          <a:p>
            <a:pPr lvl="2"/>
            <a:r>
              <a:rPr lang="en-US" altLang="zh-CN" dirty="0"/>
              <a:t>break, continue, return, </a:t>
            </a:r>
            <a:r>
              <a:rPr lang="en-US" altLang="zh-CN" dirty="0" err="1"/>
              <a:t>goto</a:t>
            </a: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54458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E8FB-67BF-ED43-BAC7-3B796A6C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</a:t>
            </a:r>
            <a:r>
              <a:rPr lang="en-US" dirty="0"/>
              <a:t> statement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3048C-F6C7-2745-AFE3-C22FDEB1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 of all even numbers between 0 and 10 (including 10)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2D859B-2AE3-C14C-AA94-7F91D635D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4762" y="2532199"/>
            <a:ext cx="3770870" cy="375163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45098B8-B581-1E43-AF8E-2ECC0236840F}"/>
              </a:ext>
            </a:extLst>
          </p:cNvPr>
          <p:cNvGrpSpPr/>
          <p:nvPr/>
        </p:nvGrpSpPr>
        <p:grpSpPr>
          <a:xfrm>
            <a:off x="5437829" y="2522744"/>
            <a:ext cx="3384895" cy="3759105"/>
            <a:chOff x="5437829" y="2522744"/>
            <a:chExt cx="3384895" cy="37591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F14E73A-75CE-9949-AFAD-006BB5F08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37829" y="2522744"/>
              <a:ext cx="3384895" cy="3759105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E8B6B3EA-5208-A64C-9C94-C3642A88B0E2}"/>
                </a:ext>
              </a:extLst>
            </p:cNvPr>
            <p:cNvSpPr/>
            <p:nvPr/>
          </p:nvSpPr>
          <p:spPr>
            <a:xfrm>
              <a:off x="5437829" y="2780270"/>
              <a:ext cx="1135966" cy="19770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17F343C-9A69-124D-9DD6-C574EC260DD9}"/>
                </a:ext>
              </a:extLst>
            </p:cNvPr>
            <p:cNvSpPr/>
            <p:nvPr/>
          </p:nvSpPr>
          <p:spPr>
            <a:xfrm>
              <a:off x="5812652" y="5354600"/>
              <a:ext cx="1527262" cy="19770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62844213-1307-2C4E-ADC4-B381E0BF14DB}"/>
                </a:ext>
              </a:extLst>
            </p:cNvPr>
            <p:cNvSpPr/>
            <p:nvPr/>
          </p:nvSpPr>
          <p:spPr>
            <a:xfrm>
              <a:off x="6187473" y="3727619"/>
              <a:ext cx="1696137" cy="197708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10B9B851-A5D3-824D-9EB4-637E220B8305}"/>
                </a:ext>
              </a:extLst>
            </p:cNvPr>
            <p:cNvSpPr/>
            <p:nvPr/>
          </p:nvSpPr>
          <p:spPr>
            <a:xfrm>
              <a:off x="5808529" y="5103344"/>
              <a:ext cx="1308963" cy="197709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26B6FB7B-CE1F-7344-AED2-6B5F9C81B0BC}"/>
                </a:ext>
              </a:extLst>
            </p:cNvPr>
            <p:cNvSpPr/>
            <p:nvPr/>
          </p:nvSpPr>
          <p:spPr>
            <a:xfrm>
              <a:off x="5441943" y="5799447"/>
              <a:ext cx="958857" cy="197708"/>
            </a:xfrm>
            <a:prstGeom prst="round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1227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4E8FB-67BF-ED43-BAC7-3B796A6C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</a:t>
            </a:r>
            <a:r>
              <a:rPr lang="en-US" dirty="0"/>
              <a:t> statement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3048C-F6C7-2745-AFE3-C22FDEB1CD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goto</a:t>
            </a:r>
            <a:r>
              <a:rPr lang="en-US" dirty="0"/>
              <a:t> statement to jump out of nested loops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129FF42-24DC-ED4C-BE3B-E7AF3D39FB91}"/>
              </a:ext>
            </a:extLst>
          </p:cNvPr>
          <p:cNvGrpSpPr/>
          <p:nvPr/>
        </p:nvGrpSpPr>
        <p:grpSpPr>
          <a:xfrm>
            <a:off x="1092200" y="2378516"/>
            <a:ext cx="4522613" cy="4308331"/>
            <a:chOff x="1092200" y="2378516"/>
            <a:chExt cx="4522613" cy="4308331"/>
          </a:xfrm>
        </p:grpSpPr>
        <p:pic>
          <p:nvPicPr>
            <p:cNvPr id="15" name="Picture 14" descr="Text&#10;&#10;Description automatically generated">
              <a:extLst>
                <a:ext uri="{FF2B5EF4-FFF2-40B4-BE49-F238E27FC236}">
                  <a16:creationId xmlns:a16="http://schemas.microsoft.com/office/drawing/2014/main" id="{8D384435-E502-AA4F-B24D-981126A2DE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2200" y="2378516"/>
              <a:ext cx="4522613" cy="3655262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2E3D727-7D2C-694B-BFA9-28088753E0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80020" y="6268893"/>
              <a:ext cx="2346972" cy="417954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92D7FCC-BACB-294E-8030-FD9D10D9E8AB}"/>
                </a:ext>
              </a:extLst>
            </p:cNvPr>
            <p:cNvCxnSpPr>
              <a:cxnSpLocks/>
              <a:stCxn id="15" idx="2"/>
              <a:endCxn id="18" idx="0"/>
            </p:cNvCxnSpPr>
            <p:nvPr/>
          </p:nvCxnSpPr>
          <p:spPr>
            <a:xfrm flipH="1">
              <a:off x="3353506" y="6033778"/>
              <a:ext cx="1" cy="235115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26063B5-64AD-224B-8D82-ACC1087F9DA6}"/>
              </a:ext>
            </a:extLst>
          </p:cNvPr>
          <p:cNvGrpSpPr/>
          <p:nvPr/>
        </p:nvGrpSpPr>
        <p:grpSpPr>
          <a:xfrm>
            <a:off x="6096000" y="2378516"/>
            <a:ext cx="3879592" cy="4308238"/>
            <a:chOff x="6096000" y="2378516"/>
            <a:chExt cx="3879592" cy="4308238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6ECF5557-44A4-F24B-ACAC-D51E9709BE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6000" y="2378516"/>
              <a:ext cx="3879592" cy="3655262"/>
            </a:xfrm>
            <a:prstGeom prst="rect">
              <a:avLst/>
            </a:prstGeom>
          </p:spPr>
        </p:pic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31F54A00-3DBC-FE4A-B8DC-BFCAF70C5E17}"/>
                </a:ext>
              </a:extLst>
            </p:cNvPr>
            <p:cNvSpPr/>
            <p:nvPr/>
          </p:nvSpPr>
          <p:spPr>
            <a:xfrm>
              <a:off x="6999111" y="2389803"/>
              <a:ext cx="914400" cy="20664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470CA063-1E0C-A34E-AF69-C8BD23CD0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68052" y="6268800"/>
              <a:ext cx="2346972" cy="417954"/>
            </a:xfrm>
            <a:prstGeom prst="rect">
              <a:avLst/>
            </a:prstGeom>
          </p:spPr>
        </p:pic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BC942356-81B4-E145-A42A-325EB9BBAAB6}"/>
                </a:ext>
              </a:extLst>
            </p:cNvPr>
            <p:cNvCxnSpPr>
              <a:cxnSpLocks/>
              <a:stCxn id="16" idx="2"/>
              <a:endCxn id="19" idx="0"/>
            </p:cNvCxnSpPr>
            <p:nvPr/>
          </p:nvCxnSpPr>
          <p:spPr>
            <a:xfrm>
              <a:off x="8035796" y="6033778"/>
              <a:ext cx="5742" cy="235022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579959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34738-C442-BF4F-BB3D-549256516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A43AC-6340-F145-94B6-04FBD21C5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Terminates current function and returns specified value to the caller function</a:t>
            </a:r>
          </a:p>
          <a:p>
            <a:pPr lvl="1"/>
            <a:r>
              <a:rPr lang="en-US" dirty="0"/>
              <a:t>Return ; // the function has no return value</a:t>
            </a:r>
          </a:p>
          <a:p>
            <a:pPr lvl="1"/>
            <a:r>
              <a:rPr lang="en-US" dirty="0"/>
              <a:t>Return expression ; // the function has a return value</a:t>
            </a:r>
          </a:p>
        </p:txBody>
      </p:sp>
    </p:spTree>
    <p:extLst>
      <p:ext uri="{BB962C8B-B14F-4D97-AF65-F5344CB8AC3E}">
        <p14:creationId xmlns:p14="http://schemas.microsoft.com/office/powerpoint/2010/main" val="3676029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B9C29-6201-D542-85FB-7F7991DB39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C1A2A-7156-6E4E-8D61-45A643BC6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expression (</a:t>
            </a:r>
            <a:r>
              <a:rPr lang="en-US" sz="2400" dirty="0">
                <a:solidFill>
                  <a:srgbClr val="00B050"/>
                </a:solidFill>
              </a:rPr>
              <a:t>optional</a:t>
            </a:r>
            <a:r>
              <a:rPr lang="en-US" sz="2400" dirty="0"/>
              <a:t>);  // semicolon ; is part of the statement</a:t>
            </a:r>
          </a:p>
          <a:p>
            <a:r>
              <a:rPr lang="en-US" sz="2400" dirty="0"/>
              <a:t>An expression followed by a semicolon is an expression statement</a:t>
            </a:r>
          </a:p>
          <a:p>
            <a:r>
              <a:rPr lang="en-US" sz="2400" dirty="0"/>
              <a:t>Most statements in C are expression statements, e.g., </a:t>
            </a:r>
          </a:p>
          <a:p>
            <a:pPr lvl="1"/>
            <a:r>
              <a:rPr lang="en-US" sz="2000" dirty="0"/>
              <a:t>Assignments (declaration is not statement)</a:t>
            </a:r>
          </a:p>
          <a:p>
            <a:pPr lvl="1"/>
            <a:r>
              <a:rPr lang="en-US" sz="2000" dirty="0"/>
              <a:t>Function calls</a:t>
            </a:r>
          </a:p>
          <a:p>
            <a:r>
              <a:rPr lang="en-US" sz="2400" dirty="0"/>
              <a:t>Empty expression with just semicolon is still a statement: </a:t>
            </a:r>
            <a:r>
              <a:rPr lang="en-US" sz="2400" dirty="0">
                <a:solidFill>
                  <a:srgbClr val="00B050"/>
                </a:solidFill>
              </a:rPr>
              <a:t>null statement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4D76E-E03B-5449-9DCA-8642BD9362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047" y="4746765"/>
            <a:ext cx="5885906" cy="1038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34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7D2F5-3C5F-D040-B627-00A8E9727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26C6B-2914-0D4C-A786-AB59E5ECD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{</a:t>
            </a:r>
            <a:r>
              <a:rPr lang="en-US" dirty="0"/>
              <a:t>statement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dirty="0"/>
              <a:t> declaration (</a:t>
            </a:r>
            <a:r>
              <a:rPr lang="en-US" dirty="0">
                <a:solidFill>
                  <a:srgbClr val="00B050"/>
                </a:solidFill>
              </a:rPr>
              <a:t>optional</a:t>
            </a:r>
            <a:r>
              <a:rPr lang="en-US" dirty="0"/>
              <a:t>); 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|</a:t>
            </a:r>
            <a:r>
              <a:rPr lang="en-US" dirty="0"/>
              <a:t>… </a:t>
            </a:r>
            <a:r>
              <a:rPr lang="en-US" b="1" dirty="0"/>
              <a:t>}</a:t>
            </a:r>
          </a:p>
          <a:p>
            <a:r>
              <a:rPr lang="en-US" dirty="0"/>
              <a:t>A compound statement, or </a:t>
            </a:r>
            <a:r>
              <a:rPr lang="en-US" i="1" dirty="0"/>
              <a:t>block</a:t>
            </a:r>
            <a:r>
              <a:rPr lang="en-US" dirty="0"/>
              <a:t>, is a brace-enclosed sequence of </a:t>
            </a:r>
            <a:r>
              <a:rPr lang="en-US" b="1" dirty="0"/>
              <a:t>statements</a:t>
            </a:r>
            <a:r>
              <a:rPr lang="en-US" dirty="0"/>
              <a:t> and </a:t>
            </a:r>
            <a:r>
              <a:rPr lang="en-US" b="1" dirty="0"/>
              <a:t>declarations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2CB844-2E15-C543-BA84-99D10279D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112" y="3429000"/>
            <a:ext cx="6311775" cy="258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4913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9FBFBD-247D-B34A-BFDA-05764CAF4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dirty="0"/>
              <a:t>Selection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AFCB4-D811-EF4C-AEE8-145CB4C50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ejaVuSans"/>
              </a:rPr>
              <a:t>The selection statements choose between one of several statements depending on the value of an expression</a:t>
            </a:r>
            <a:endParaRPr lang="en-US" dirty="0"/>
          </a:p>
          <a:p>
            <a:pPr lvl="1"/>
            <a:r>
              <a:rPr lang="en-US" dirty="0"/>
              <a:t>If statement</a:t>
            </a:r>
          </a:p>
          <a:p>
            <a:pPr lvl="1"/>
            <a:r>
              <a:rPr lang="en-US" dirty="0"/>
              <a:t>switch statement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Image preview">
            <a:extLst>
              <a:ext uri="{FF2B5EF4-FFF2-40B4-BE49-F238E27FC236}">
                <a16:creationId xmlns:a16="http://schemas.microsoft.com/office/drawing/2014/main" id="{426FE4C4-BF8A-644C-BBC5-AA50D91B89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95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4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EF266-FA94-4744-A911-C7B8DF4D4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EC87A-CBBA-8341-BBA6-1377251803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if statement has two basic form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if (expression) </a:t>
            </a:r>
            <a:r>
              <a:rPr lang="en-US" sz="2000" dirty="0"/>
              <a:t>statement_1 			// version 1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</a:rPr>
              <a:t>if (expression)</a:t>
            </a:r>
            <a:r>
              <a:rPr lang="en-US" sz="2000" dirty="0"/>
              <a:t> statement_1 </a:t>
            </a:r>
            <a:r>
              <a:rPr lang="en-US" sz="2000" dirty="0">
                <a:solidFill>
                  <a:srgbClr val="00B050"/>
                </a:solidFill>
              </a:rPr>
              <a:t>else</a:t>
            </a:r>
            <a:r>
              <a:rPr lang="en-US" sz="2000" dirty="0"/>
              <a:t> statement_2  // version 2</a:t>
            </a:r>
          </a:p>
          <a:p>
            <a:r>
              <a:rPr lang="en-US" sz="2400" dirty="0"/>
              <a:t>if the </a:t>
            </a:r>
            <a:r>
              <a:rPr lang="en-US" sz="2400" dirty="0">
                <a:solidFill>
                  <a:srgbClr val="00B050"/>
                </a:solidFill>
              </a:rPr>
              <a:t>expression</a:t>
            </a:r>
            <a:r>
              <a:rPr lang="en-US" sz="2400" dirty="0"/>
              <a:t> evaluates to non-zero values (true), the statement_1 will be executed, otherwise</a:t>
            </a:r>
          </a:p>
          <a:p>
            <a:pPr lvl="1"/>
            <a:r>
              <a:rPr lang="en-US" sz="2000" dirty="0"/>
              <a:t>Do nothing				// version 1</a:t>
            </a:r>
          </a:p>
          <a:p>
            <a:pPr lvl="1"/>
            <a:r>
              <a:rPr lang="en-US" sz="2000" dirty="0"/>
              <a:t>Execute statement_2			// version 2</a:t>
            </a:r>
          </a:p>
          <a:p>
            <a:pPr lvl="1"/>
            <a:endParaRPr lang="en-US" sz="2000" dirty="0"/>
          </a:p>
        </p:txBody>
      </p:sp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9A40BE58-3832-754C-A47D-DDB3B1DAF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9783" y="4505306"/>
            <a:ext cx="3245588" cy="17198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0ECC89-77F1-904E-8459-52A443DDC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954" y="4521243"/>
            <a:ext cx="2831598" cy="2288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C0CB1D-BE57-5743-9F17-1CDF499347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0135" y="4521243"/>
            <a:ext cx="3085362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369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8C11E-CCE1-AB41-B8FA-C3507C37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A512B-03B8-0048-B43E-FED22BDD73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if statement has two basic form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if (expression) </a:t>
            </a:r>
            <a:r>
              <a:rPr lang="en-US" sz="1800" dirty="0"/>
              <a:t>statement_1</a:t>
            </a:r>
          </a:p>
          <a:p>
            <a:pPr lvl="1"/>
            <a:r>
              <a:rPr lang="en-US" sz="1800" dirty="0">
                <a:solidFill>
                  <a:srgbClr val="00B050"/>
                </a:solidFill>
              </a:rPr>
              <a:t>if (expression)</a:t>
            </a:r>
            <a:r>
              <a:rPr lang="en-US" sz="1800" dirty="0"/>
              <a:t> statement_1 </a:t>
            </a:r>
            <a:r>
              <a:rPr lang="en-US" sz="1800" dirty="0">
                <a:solidFill>
                  <a:srgbClr val="00B050"/>
                </a:solidFill>
              </a:rPr>
              <a:t>else</a:t>
            </a:r>
            <a:r>
              <a:rPr lang="en-US" sz="1800" dirty="0"/>
              <a:t> statement_2</a:t>
            </a:r>
          </a:p>
          <a:p>
            <a:r>
              <a:rPr lang="en-US" sz="2000" dirty="0"/>
              <a:t>Statement_1 or statement_2 can be </a:t>
            </a:r>
            <a:r>
              <a:rPr lang="en-US" sz="2000" u="sng" dirty="0"/>
              <a:t>compound statement</a:t>
            </a:r>
            <a:r>
              <a:rPr lang="en-US" sz="2000" dirty="0"/>
              <a:t>, or </a:t>
            </a:r>
            <a:r>
              <a:rPr lang="en-US" sz="2000" u="sng" dirty="0"/>
              <a:t>other type of statements </a:t>
            </a:r>
            <a:r>
              <a:rPr lang="en-US" sz="2000" dirty="0"/>
              <a:t>(i.e., a sequence of statements encapsuled by </a:t>
            </a:r>
            <a:r>
              <a:rPr lang="en-US" sz="2000" b="1" dirty="0">
                <a:solidFill>
                  <a:srgbClr val="00B050"/>
                </a:solidFill>
              </a:rPr>
              <a:t>{}</a:t>
            </a:r>
            <a:r>
              <a:rPr lang="en-US" sz="2000" dirty="0"/>
              <a:t> or another selection statement 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FC4E55-5B65-DB41-8BB6-31448B54E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9897" y="3799702"/>
            <a:ext cx="3826915" cy="292237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311463-98EB-1C40-90B5-9FE878B7C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799702"/>
            <a:ext cx="3153573" cy="29223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840BAC8-6C31-2747-9E6A-40A48AE0DF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35357" y="3799702"/>
            <a:ext cx="3354086" cy="2922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5235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5FAF-45A3-DA4A-A6B9-40ED420C0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+ short-circuit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43F4F4-8E43-F046-B3AD-514B73510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values of x and y printed on the screen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69A19-4331-BB43-949E-8BF579D2B8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084" y="3045758"/>
            <a:ext cx="4530741" cy="19110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C30C3E-2833-0344-8C2C-5DDEB21F7B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284" y="3045758"/>
            <a:ext cx="4524632" cy="1921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93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</TotalTime>
  <Words>1611</Words>
  <Application>Microsoft Office PowerPoint</Application>
  <PresentationFormat>Widescreen</PresentationFormat>
  <Paragraphs>237</Paragraphs>
  <Slides>32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DejaVuSans</vt:lpstr>
      <vt:lpstr>Arial</vt:lpstr>
      <vt:lpstr>Calibri</vt:lpstr>
      <vt:lpstr>Calibri Light</vt:lpstr>
      <vt:lpstr>Office Theme</vt:lpstr>
      <vt:lpstr>CSE 2451 Statements and Flow Control</vt:lpstr>
      <vt:lpstr>Overview</vt:lpstr>
      <vt:lpstr>statement</vt:lpstr>
      <vt:lpstr>Expression statement</vt:lpstr>
      <vt:lpstr>Compound Statement</vt:lpstr>
      <vt:lpstr>Selection statement</vt:lpstr>
      <vt:lpstr>if statement</vt:lpstr>
      <vt:lpstr>if statement</vt:lpstr>
      <vt:lpstr>if statement + short-circuit evaluation</vt:lpstr>
      <vt:lpstr>If statement - example</vt:lpstr>
      <vt:lpstr>switch-case statement</vt:lpstr>
      <vt:lpstr>switch-case statement</vt:lpstr>
      <vt:lpstr>switch-case statement - example</vt:lpstr>
      <vt:lpstr>Iteration statements</vt:lpstr>
      <vt:lpstr>while statement</vt:lpstr>
      <vt:lpstr>while statement - example</vt:lpstr>
      <vt:lpstr>do-while statement</vt:lpstr>
      <vt:lpstr>do-while statement - example</vt:lpstr>
      <vt:lpstr>while vs do-while</vt:lpstr>
      <vt:lpstr>for statement</vt:lpstr>
      <vt:lpstr>for statement - example </vt:lpstr>
      <vt:lpstr>for statement - example </vt:lpstr>
      <vt:lpstr>for statement - example </vt:lpstr>
      <vt:lpstr>Jump statements</vt:lpstr>
      <vt:lpstr>Break and continue statements</vt:lpstr>
      <vt:lpstr>switch + break</vt:lpstr>
      <vt:lpstr>Loop + break</vt:lpstr>
      <vt:lpstr>Loop + continue</vt:lpstr>
      <vt:lpstr>goto statement</vt:lpstr>
      <vt:lpstr>goto statement - example</vt:lpstr>
      <vt:lpstr>goto statement - example</vt:lpstr>
      <vt:lpstr>Return statement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Zhang, Zichen</cp:lastModifiedBy>
  <cp:revision>415</cp:revision>
  <dcterms:created xsi:type="dcterms:W3CDTF">2022-08-14T18:29:45Z</dcterms:created>
  <dcterms:modified xsi:type="dcterms:W3CDTF">2023-08-19T16:14:08Z</dcterms:modified>
</cp:coreProperties>
</file>