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258" r:id="rId3"/>
    <p:sldId id="259" r:id="rId4"/>
    <p:sldId id="260" r:id="rId5"/>
    <p:sldId id="266" r:id="rId6"/>
    <p:sldId id="268" r:id="rId7"/>
    <p:sldId id="267" r:id="rId8"/>
    <p:sldId id="262" r:id="rId9"/>
    <p:sldId id="269" r:id="rId10"/>
    <p:sldId id="270" r:id="rId11"/>
    <p:sldId id="271" r:id="rId12"/>
    <p:sldId id="272" r:id="rId13"/>
    <p:sldId id="286" r:id="rId14"/>
    <p:sldId id="273" r:id="rId15"/>
    <p:sldId id="274" r:id="rId16"/>
    <p:sldId id="275" r:id="rId17"/>
    <p:sldId id="276" r:id="rId18"/>
    <p:sldId id="278" r:id="rId19"/>
    <p:sldId id="277" r:id="rId20"/>
    <p:sldId id="283" r:id="rId21"/>
    <p:sldId id="285" r:id="rId22"/>
    <p:sldId id="287" r:id="rId23"/>
    <p:sldId id="288" r:id="rId24"/>
    <p:sldId id="290" r:id="rId25"/>
    <p:sldId id="292" r:id="rId26"/>
    <p:sldId id="293" r:id="rId27"/>
    <p:sldId id="294" r:id="rId28"/>
    <p:sldId id="263" r:id="rId29"/>
    <p:sldId id="295" r:id="rId30"/>
    <p:sldId id="297" r:id="rId31"/>
    <p:sldId id="296" r:id="rId32"/>
    <p:sldId id="298" r:id="rId33"/>
    <p:sldId id="299" r:id="rId34"/>
    <p:sldId id="300" r:id="rId35"/>
    <p:sldId id="301" r:id="rId36"/>
    <p:sldId id="282" r:id="rId37"/>
    <p:sldId id="302" r:id="rId38"/>
    <p:sldId id="303" r:id="rId39"/>
    <p:sldId id="304" r:id="rId40"/>
    <p:sldId id="305" r:id="rId41"/>
    <p:sldId id="306"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03"/>
    <p:restoredTop sz="82105" autoAdjust="0"/>
  </p:normalViewPr>
  <p:slideViewPr>
    <p:cSldViewPr snapToGrid="0">
      <p:cViewPr varScale="1">
        <p:scale>
          <a:sx n="85" d="100"/>
          <a:sy n="85" d="100"/>
        </p:scale>
        <p:origin x="120" y="10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5EFA94-98F8-4D2A-B13B-8F248919CE36}" type="datetimeFigureOut">
              <a:rPr lang="en-US" smtClean="0"/>
              <a:t>10/5/2023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E4DC0D-9023-4FE7-9413-D82521447448}" type="slidenum">
              <a:rPr lang="en-US" smtClean="0"/>
              <a:t>‹#›</a:t>
            </a:fld>
            <a:endParaRPr lang="en-US"/>
          </a:p>
        </p:txBody>
      </p:sp>
    </p:spTree>
    <p:extLst>
      <p:ext uri="{BB962C8B-B14F-4D97-AF65-F5344CB8AC3E}">
        <p14:creationId xmlns:p14="http://schemas.microsoft.com/office/powerpoint/2010/main" val="3484506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E4DC0D-9023-4FE7-9413-D82521447448}" type="slidenum">
              <a:rPr lang="en-US" smtClean="0"/>
              <a:t>3</a:t>
            </a:fld>
            <a:endParaRPr lang="en-US"/>
          </a:p>
        </p:txBody>
      </p:sp>
    </p:spTree>
    <p:extLst>
      <p:ext uri="{BB962C8B-B14F-4D97-AF65-F5344CB8AC3E}">
        <p14:creationId xmlns:p14="http://schemas.microsoft.com/office/powerpoint/2010/main" val="6532006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2 are incorrect</a:t>
            </a:r>
          </a:p>
        </p:txBody>
      </p:sp>
      <p:sp>
        <p:nvSpPr>
          <p:cNvPr id="4" name="Slide Number Placeholder 3"/>
          <p:cNvSpPr>
            <a:spLocks noGrp="1"/>
          </p:cNvSpPr>
          <p:nvPr>
            <p:ph type="sldNum" sz="quarter" idx="5"/>
          </p:nvPr>
        </p:nvSpPr>
        <p:spPr/>
        <p:txBody>
          <a:bodyPr/>
          <a:lstStyle/>
          <a:p>
            <a:fld id="{34E4DC0D-9023-4FE7-9413-D82521447448}" type="slidenum">
              <a:rPr lang="en-US" smtClean="0"/>
              <a:t>16</a:t>
            </a:fld>
            <a:endParaRPr lang="en-US"/>
          </a:p>
        </p:txBody>
      </p:sp>
    </p:spTree>
    <p:extLst>
      <p:ext uri="{BB962C8B-B14F-4D97-AF65-F5344CB8AC3E}">
        <p14:creationId xmlns:p14="http://schemas.microsoft.com/office/powerpoint/2010/main" val="12581112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E4DC0D-9023-4FE7-9413-D82521447448}" type="slidenum">
              <a:rPr lang="en-US" smtClean="0"/>
              <a:t>17</a:t>
            </a:fld>
            <a:endParaRPr lang="en-US"/>
          </a:p>
        </p:txBody>
      </p:sp>
    </p:spTree>
    <p:extLst>
      <p:ext uri="{BB962C8B-B14F-4D97-AF65-F5344CB8AC3E}">
        <p14:creationId xmlns:p14="http://schemas.microsoft.com/office/powerpoint/2010/main" val="23126981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Pointer </a:t>
            </a:r>
            <a:r>
              <a:rPr lang="en-US" dirty="0" err="1"/>
              <a:t>arithmetics</a:t>
            </a:r>
            <a:r>
              <a:rPr lang="en-US" dirty="0"/>
              <a:t>:</a:t>
            </a:r>
          </a:p>
          <a:p>
            <a:r>
              <a:rPr lang="en-US" dirty="0"/>
              <a:t>https://</a:t>
            </a:r>
            <a:r>
              <a:rPr lang="en-US" dirty="0" err="1"/>
              <a:t>www.geeksforgeeks.org</a:t>
            </a:r>
            <a:r>
              <a:rPr lang="en-US" dirty="0"/>
              <a:t>/pointer-</a:t>
            </a:r>
            <a:r>
              <a:rPr lang="en-US" dirty="0" err="1"/>
              <a:t>arithmetics</a:t>
            </a:r>
            <a:r>
              <a:rPr lang="en-US" dirty="0"/>
              <a:t>-in-c-with-examples/</a:t>
            </a:r>
          </a:p>
        </p:txBody>
      </p:sp>
      <p:sp>
        <p:nvSpPr>
          <p:cNvPr id="4" name="Slide Number Placeholder 3"/>
          <p:cNvSpPr>
            <a:spLocks noGrp="1"/>
          </p:cNvSpPr>
          <p:nvPr>
            <p:ph type="sldNum" sz="quarter" idx="5"/>
          </p:nvPr>
        </p:nvSpPr>
        <p:spPr/>
        <p:txBody>
          <a:bodyPr/>
          <a:lstStyle/>
          <a:p>
            <a:fld id="{34E4DC0D-9023-4FE7-9413-D82521447448}" type="slidenum">
              <a:rPr lang="en-US" smtClean="0"/>
              <a:t>19</a:t>
            </a:fld>
            <a:endParaRPr lang="en-US"/>
          </a:p>
        </p:txBody>
      </p:sp>
    </p:spTree>
    <p:extLst>
      <p:ext uri="{BB962C8B-B14F-4D97-AF65-F5344CB8AC3E}">
        <p14:creationId xmlns:p14="http://schemas.microsoft.com/office/powerpoint/2010/main" val="17255000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Pointer </a:t>
            </a:r>
            <a:r>
              <a:rPr lang="en-US" dirty="0" err="1"/>
              <a:t>arithmetics</a:t>
            </a:r>
            <a:r>
              <a:rPr lang="en-US" dirty="0"/>
              <a:t>:</a:t>
            </a:r>
          </a:p>
          <a:p>
            <a:r>
              <a:rPr lang="en-US" dirty="0"/>
              <a:t>https://</a:t>
            </a:r>
            <a:r>
              <a:rPr lang="en-US" dirty="0" err="1"/>
              <a:t>www.geeksforgeeks.org</a:t>
            </a:r>
            <a:r>
              <a:rPr lang="en-US" dirty="0"/>
              <a:t>/pointer-</a:t>
            </a:r>
            <a:r>
              <a:rPr lang="en-US" dirty="0" err="1"/>
              <a:t>arithmetics</a:t>
            </a:r>
            <a:r>
              <a:rPr lang="en-US" dirty="0"/>
              <a:t>-in-c-with-examples/</a:t>
            </a:r>
          </a:p>
          <a:p>
            <a:endParaRPr lang="en-US" dirty="0"/>
          </a:p>
          <a:p>
            <a:r>
              <a:rPr lang="en-US" dirty="0"/>
              <a:t>Pointer </a:t>
            </a:r>
            <a:r>
              <a:rPr lang="en-US" dirty="0" err="1"/>
              <a:t>arithmetics</a:t>
            </a:r>
            <a:r>
              <a:rPr lang="en-US" dirty="0"/>
              <a:t> with 2d array</a:t>
            </a:r>
          </a:p>
          <a:p>
            <a:r>
              <a:rPr lang="en-US" dirty="0"/>
              <a:t>https://</a:t>
            </a:r>
            <a:r>
              <a:rPr lang="en-US" dirty="0" err="1"/>
              <a:t>stackoverflow.com</a:t>
            </a:r>
            <a:r>
              <a:rPr lang="en-US" dirty="0"/>
              <a:t>/questions/14808908/pointer-to-2d-arrays-in-c</a:t>
            </a:r>
          </a:p>
        </p:txBody>
      </p:sp>
      <p:sp>
        <p:nvSpPr>
          <p:cNvPr id="4" name="Slide Number Placeholder 3"/>
          <p:cNvSpPr>
            <a:spLocks noGrp="1"/>
          </p:cNvSpPr>
          <p:nvPr>
            <p:ph type="sldNum" sz="quarter" idx="5"/>
          </p:nvPr>
        </p:nvSpPr>
        <p:spPr/>
        <p:txBody>
          <a:bodyPr/>
          <a:lstStyle/>
          <a:p>
            <a:fld id="{34E4DC0D-9023-4FE7-9413-D82521447448}" type="slidenum">
              <a:rPr lang="en-US" smtClean="0"/>
              <a:t>20</a:t>
            </a:fld>
            <a:endParaRPr lang="en-US"/>
          </a:p>
        </p:txBody>
      </p:sp>
    </p:spTree>
    <p:extLst>
      <p:ext uri="{BB962C8B-B14F-4D97-AF65-F5344CB8AC3E}">
        <p14:creationId xmlns:p14="http://schemas.microsoft.com/office/powerpoint/2010/main" val="35031452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String literal: stored as an unnamed object of specified character array type in-place</a:t>
            </a:r>
          </a:p>
          <a:p>
            <a:r>
              <a:rPr lang="en-US" dirty="0"/>
              <a:t>https://en.cppreference.com/w/c/language/</a:t>
            </a:r>
            <a:r>
              <a:rPr lang="en-US" dirty="0" err="1"/>
              <a:t>string_literal</a:t>
            </a:r>
            <a:r>
              <a:rPr lang="en-US" dirty="0"/>
              <a:t> </a:t>
            </a:r>
          </a:p>
          <a:p>
            <a:endParaRPr lang="en-US" dirty="0"/>
          </a:p>
          <a:p>
            <a:r>
              <a:rPr lang="en-US" dirty="0"/>
              <a:t>Is an array name a pointer?</a:t>
            </a:r>
          </a:p>
          <a:p>
            <a:r>
              <a:rPr lang="en-US" dirty="0"/>
              <a:t>https://</a:t>
            </a:r>
            <a:r>
              <a:rPr lang="en-US" dirty="0" err="1"/>
              <a:t>stackoverflow.com</a:t>
            </a:r>
            <a:r>
              <a:rPr lang="en-US" dirty="0"/>
              <a:t>/questions/1641957/is-an-array-name-a-pointer</a:t>
            </a:r>
          </a:p>
        </p:txBody>
      </p:sp>
      <p:sp>
        <p:nvSpPr>
          <p:cNvPr id="4" name="Slide Number Placeholder 3"/>
          <p:cNvSpPr>
            <a:spLocks noGrp="1"/>
          </p:cNvSpPr>
          <p:nvPr>
            <p:ph type="sldNum" sz="quarter" idx="5"/>
          </p:nvPr>
        </p:nvSpPr>
        <p:spPr/>
        <p:txBody>
          <a:bodyPr/>
          <a:lstStyle/>
          <a:p>
            <a:fld id="{34E4DC0D-9023-4FE7-9413-D82521447448}" type="slidenum">
              <a:rPr lang="en-US" smtClean="0"/>
              <a:t>21</a:t>
            </a:fld>
            <a:endParaRPr lang="en-US"/>
          </a:p>
        </p:txBody>
      </p:sp>
    </p:spTree>
    <p:extLst>
      <p:ext uri="{BB962C8B-B14F-4D97-AF65-F5344CB8AC3E}">
        <p14:creationId xmlns:p14="http://schemas.microsoft.com/office/powerpoint/2010/main" val="39808694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String literal: stored as an unnamed object of specified character array type in-place</a:t>
            </a:r>
          </a:p>
          <a:p>
            <a:r>
              <a:rPr lang="en-US" dirty="0"/>
              <a:t>https://en.cppreference.com/w/c/language/</a:t>
            </a:r>
            <a:r>
              <a:rPr lang="en-US" dirty="0" err="1"/>
              <a:t>string_literal</a:t>
            </a:r>
            <a:r>
              <a:rPr lang="en-US" dirty="0"/>
              <a:t> </a:t>
            </a:r>
          </a:p>
          <a:p>
            <a:endParaRPr lang="en-US" dirty="0"/>
          </a:p>
          <a:p>
            <a:r>
              <a:rPr lang="en-US" dirty="0"/>
              <a:t>Is an array name a pointer?</a:t>
            </a:r>
          </a:p>
          <a:p>
            <a:r>
              <a:rPr lang="en-US" dirty="0"/>
              <a:t>https://</a:t>
            </a:r>
            <a:r>
              <a:rPr lang="en-US" dirty="0" err="1"/>
              <a:t>stackoverflow.com</a:t>
            </a:r>
            <a:r>
              <a:rPr lang="en-US" dirty="0"/>
              <a:t>/questions/1641957/is-an-array-name-a-pointer</a:t>
            </a:r>
          </a:p>
        </p:txBody>
      </p:sp>
      <p:sp>
        <p:nvSpPr>
          <p:cNvPr id="4" name="Slide Number Placeholder 3"/>
          <p:cNvSpPr>
            <a:spLocks noGrp="1"/>
          </p:cNvSpPr>
          <p:nvPr>
            <p:ph type="sldNum" sz="quarter" idx="5"/>
          </p:nvPr>
        </p:nvSpPr>
        <p:spPr/>
        <p:txBody>
          <a:bodyPr/>
          <a:lstStyle/>
          <a:p>
            <a:fld id="{34E4DC0D-9023-4FE7-9413-D82521447448}" type="slidenum">
              <a:rPr lang="en-US" smtClean="0"/>
              <a:t>22</a:t>
            </a:fld>
            <a:endParaRPr lang="en-US"/>
          </a:p>
        </p:txBody>
      </p:sp>
    </p:spTree>
    <p:extLst>
      <p:ext uri="{BB962C8B-B14F-4D97-AF65-F5344CB8AC3E}">
        <p14:creationId xmlns:p14="http://schemas.microsoft.com/office/powerpoint/2010/main" val="1516700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String literal: stored as an unnamed object of specified character array type in-place</a:t>
            </a:r>
          </a:p>
          <a:p>
            <a:r>
              <a:rPr lang="en-US" dirty="0"/>
              <a:t>https://en.cppreference.com/w/c/language/</a:t>
            </a:r>
            <a:r>
              <a:rPr lang="en-US" dirty="0" err="1"/>
              <a:t>string_literal</a:t>
            </a:r>
            <a:r>
              <a:rPr lang="en-US" dirty="0"/>
              <a:t> </a:t>
            </a:r>
          </a:p>
          <a:p>
            <a:endParaRPr lang="en-US" dirty="0"/>
          </a:p>
          <a:p>
            <a:r>
              <a:rPr lang="en-US" dirty="0"/>
              <a:t>Is an array name a pointer?</a:t>
            </a:r>
          </a:p>
          <a:p>
            <a:r>
              <a:rPr lang="en-US" dirty="0"/>
              <a:t>https://stackoverflow.com/questions/1641957/is-an-array-name-a-pointer</a:t>
            </a:r>
          </a:p>
          <a:p>
            <a:endParaRPr lang="en-US" dirty="0"/>
          </a:p>
          <a:p>
            <a:r>
              <a:rPr lang="en-US" altLang="zh-CN" dirty="0"/>
              <a:t>Void pointer arithmetic is illegal</a:t>
            </a:r>
          </a:p>
          <a:p>
            <a:r>
              <a:rPr lang="en-US" dirty="0"/>
              <a:t>https://stackoverflow.com/questions/3523145/pointer-arithmetic-for-void-pointer-in-c </a:t>
            </a:r>
          </a:p>
          <a:p>
            <a:endParaRPr lang="en-US" dirty="0"/>
          </a:p>
        </p:txBody>
      </p:sp>
      <p:sp>
        <p:nvSpPr>
          <p:cNvPr id="4" name="Slide Number Placeholder 3"/>
          <p:cNvSpPr>
            <a:spLocks noGrp="1"/>
          </p:cNvSpPr>
          <p:nvPr>
            <p:ph type="sldNum" sz="quarter" idx="5"/>
          </p:nvPr>
        </p:nvSpPr>
        <p:spPr/>
        <p:txBody>
          <a:bodyPr/>
          <a:lstStyle/>
          <a:p>
            <a:fld id="{34E4DC0D-9023-4FE7-9413-D82521447448}" type="slidenum">
              <a:rPr lang="en-US" smtClean="0"/>
              <a:t>23</a:t>
            </a:fld>
            <a:endParaRPr lang="en-US"/>
          </a:p>
        </p:txBody>
      </p:sp>
    </p:spTree>
    <p:extLst>
      <p:ext uri="{BB962C8B-B14F-4D97-AF65-F5344CB8AC3E}">
        <p14:creationId xmlns:p14="http://schemas.microsoft.com/office/powerpoint/2010/main" val="25772982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String literal: stored as an unnamed object of specified character array type in-place</a:t>
            </a:r>
          </a:p>
          <a:p>
            <a:r>
              <a:rPr lang="en-US" dirty="0"/>
              <a:t>https://en.cppreference.com/w/c/language/</a:t>
            </a:r>
            <a:r>
              <a:rPr lang="en-US" dirty="0" err="1"/>
              <a:t>string_literal</a:t>
            </a:r>
            <a:r>
              <a:rPr lang="en-US" dirty="0"/>
              <a:t> </a:t>
            </a:r>
          </a:p>
          <a:p>
            <a:endParaRPr lang="en-US" dirty="0"/>
          </a:p>
          <a:p>
            <a:r>
              <a:rPr lang="en-US" dirty="0"/>
              <a:t>Is an array name a pointer?</a:t>
            </a:r>
          </a:p>
          <a:p>
            <a:r>
              <a:rPr lang="en-US" dirty="0"/>
              <a:t>https://</a:t>
            </a:r>
            <a:r>
              <a:rPr lang="en-US" dirty="0" err="1"/>
              <a:t>stackoverflow.com</a:t>
            </a:r>
            <a:r>
              <a:rPr lang="en-US" dirty="0"/>
              <a:t>/questions/1641957/is-an-array-name-a-pointer</a:t>
            </a:r>
          </a:p>
        </p:txBody>
      </p:sp>
      <p:sp>
        <p:nvSpPr>
          <p:cNvPr id="4" name="Slide Number Placeholder 3"/>
          <p:cNvSpPr>
            <a:spLocks noGrp="1"/>
          </p:cNvSpPr>
          <p:nvPr>
            <p:ph type="sldNum" sz="quarter" idx="5"/>
          </p:nvPr>
        </p:nvSpPr>
        <p:spPr/>
        <p:txBody>
          <a:bodyPr/>
          <a:lstStyle/>
          <a:p>
            <a:fld id="{34E4DC0D-9023-4FE7-9413-D82521447448}" type="slidenum">
              <a:rPr lang="en-US" smtClean="0"/>
              <a:t>24</a:t>
            </a:fld>
            <a:endParaRPr lang="en-US"/>
          </a:p>
        </p:txBody>
      </p:sp>
    </p:spTree>
    <p:extLst>
      <p:ext uri="{BB962C8B-B14F-4D97-AF65-F5344CB8AC3E}">
        <p14:creationId xmlns:p14="http://schemas.microsoft.com/office/powerpoint/2010/main" val="10392723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String literal: stored as an unnamed object of specified character array type in-place</a:t>
            </a:r>
          </a:p>
          <a:p>
            <a:r>
              <a:rPr lang="en-US" dirty="0"/>
              <a:t>https://en.cppreference.com/w/c/language/</a:t>
            </a:r>
            <a:r>
              <a:rPr lang="en-US" dirty="0" err="1"/>
              <a:t>string_literal</a:t>
            </a:r>
            <a:r>
              <a:rPr lang="en-US" dirty="0"/>
              <a:t> </a:t>
            </a:r>
          </a:p>
          <a:p>
            <a:endParaRPr lang="en-US" dirty="0"/>
          </a:p>
          <a:p>
            <a:r>
              <a:rPr lang="en-US" dirty="0"/>
              <a:t>Is an array name a pointer?</a:t>
            </a:r>
          </a:p>
          <a:p>
            <a:r>
              <a:rPr lang="en-US" dirty="0"/>
              <a:t>https://stackoverflow.com/questions/1641957/is-an-array-name-a-pointer</a:t>
            </a:r>
          </a:p>
          <a:p>
            <a:endParaRPr lang="en-US" dirty="0"/>
          </a:p>
        </p:txBody>
      </p:sp>
      <p:sp>
        <p:nvSpPr>
          <p:cNvPr id="4" name="Slide Number Placeholder 3"/>
          <p:cNvSpPr>
            <a:spLocks noGrp="1"/>
          </p:cNvSpPr>
          <p:nvPr>
            <p:ph type="sldNum" sz="quarter" idx="5"/>
          </p:nvPr>
        </p:nvSpPr>
        <p:spPr/>
        <p:txBody>
          <a:bodyPr/>
          <a:lstStyle/>
          <a:p>
            <a:fld id="{34E4DC0D-9023-4FE7-9413-D82521447448}" type="slidenum">
              <a:rPr lang="en-US" smtClean="0"/>
              <a:t>25</a:t>
            </a:fld>
            <a:endParaRPr lang="en-US"/>
          </a:p>
        </p:txBody>
      </p:sp>
    </p:spTree>
    <p:extLst>
      <p:ext uri="{BB962C8B-B14F-4D97-AF65-F5344CB8AC3E}">
        <p14:creationId xmlns:p14="http://schemas.microsoft.com/office/powerpoint/2010/main" val="1700147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String literal: stored as an unnamed object of specified character array type in-place</a:t>
            </a:r>
          </a:p>
          <a:p>
            <a:r>
              <a:rPr lang="en-US" dirty="0"/>
              <a:t>https://en.cppreference.com/w/c/language/</a:t>
            </a:r>
            <a:r>
              <a:rPr lang="en-US" dirty="0" err="1"/>
              <a:t>string_literal</a:t>
            </a:r>
            <a:r>
              <a:rPr lang="en-US" dirty="0"/>
              <a:t> </a:t>
            </a:r>
          </a:p>
          <a:p>
            <a:endParaRPr lang="en-US" dirty="0"/>
          </a:p>
          <a:p>
            <a:r>
              <a:rPr lang="en-US" dirty="0"/>
              <a:t>Is an array name a pointer?</a:t>
            </a:r>
          </a:p>
          <a:p>
            <a:r>
              <a:rPr lang="en-US" dirty="0"/>
              <a:t>https://stackoverflow.com/questions/1641957/is-an-array-name-a-pointer</a:t>
            </a:r>
          </a:p>
          <a:p>
            <a:endParaRPr lang="en-US" dirty="0"/>
          </a:p>
        </p:txBody>
      </p:sp>
      <p:sp>
        <p:nvSpPr>
          <p:cNvPr id="4" name="Slide Number Placeholder 3"/>
          <p:cNvSpPr>
            <a:spLocks noGrp="1"/>
          </p:cNvSpPr>
          <p:nvPr>
            <p:ph type="sldNum" sz="quarter" idx="5"/>
          </p:nvPr>
        </p:nvSpPr>
        <p:spPr/>
        <p:txBody>
          <a:bodyPr/>
          <a:lstStyle/>
          <a:p>
            <a:fld id="{34E4DC0D-9023-4FE7-9413-D82521447448}" type="slidenum">
              <a:rPr lang="en-US" smtClean="0"/>
              <a:t>26</a:t>
            </a:fld>
            <a:endParaRPr lang="en-US"/>
          </a:p>
        </p:txBody>
      </p:sp>
    </p:spTree>
    <p:extLst>
      <p:ext uri="{BB962C8B-B14F-4D97-AF65-F5344CB8AC3E}">
        <p14:creationId xmlns:p14="http://schemas.microsoft.com/office/powerpoint/2010/main" val="896279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E4DC0D-9023-4FE7-9413-D82521447448}" type="slidenum">
              <a:rPr lang="en-US" smtClean="0"/>
              <a:t>4</a:t>
            </a:fld>
            <a:endParaRPr lang="en-US"/>
          </a:p>
        </p:txBody>
      </p:sp>
    </p:spTree>
    <p:extLst>
      <p:ext uri="{BB962C8B-B14F-4D97-AF65-F5344CB8AC3E}">
        <p14:creationId xmlns:p14="http://schemas.microsoft.com/office/powerpoint/2010/main" val="18143374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E4DC0D-9023-4FE7-9413-D82521447448}" type="slidenum">
              <a:rPr lang="en-US" smtClean="0"/>
              <a:t>27</a:t>
            </a:fld>
            <a:endParaRPr lang="en-US"/>
          </a:p>
        </p:txBody>
      </p:sp>
    </p:spTree>
    <p:extLst>
      <p:ext uri="{BB962C8B-B14F-4D97-AF65-F5344CB8AC3E}">
        <p14:creationId xmlns:p14="http://schemas.microsoft.com/office/powerpoint/2010/main" val="21721342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E4DC0D-9023-4FE7-9413-D82521447448}" type="slidenum">
              <a:rPr lang="en-US" smtClean="0"/>
              <a:t>28</a:t>
            </a:fld>
            <a:endParaRPr lang="en-US"/>
          </a:p>
        </p:txBody>
      </p:sp>
    </p:spTree>
    <p:extLst>
      <p:ext uri="{BB962C8B-B14F-4D97-AF65-F5344CB8AC3E}">
        <p14:creationId xmlns:p14="http://schemas.microsoft.com/office/powerpoint/2010/main" val="11082490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E4DC0D-9023-4FE7-9413-D82521447448}" type="slidenum">
              <a:rPr lang="en-US" smtClean="0"/>
              <a:t>29</a:t>
            </a:fld>
            <a:endParaRPr lang="en-US"/>
          </a:p>
        </p:txBody>
      </p:sp>
    </p:spTree>
    <p:extLst>
      <p:ext uri="{BB962C8B-B14F-4D97-AF65-F5344CB8AC3E}">
        <p14:creationId xmlns:p14="http://schemas.microsoft.com/office/powerpoint/2010/main" val="9427062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E4DC0D-9023-4FE7-9413-D82521447448}" type="slidenum">
              <a:rPr lang="en-US" smtClean="0"/>
              <a:t>31</a:t>
            </a:fld>
            <a:endParaRPr lang="en-US"/>
          </a:p>
        </p:txBody>
      </p:sp>
    </p:spTree>
    <p:extLst>
      <p:ext uri="{BB962C8B-B14F-4D97-AF65-F5344CB8AC3E}">
        <p14:creationId xmlns:p14="http://schemas.microsoft.com/office/powerpoint/2010/main" val="1968661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E4DC0D-9023-4FE7-9413-D82521447448}" type="slidenum">
              <a:rPr lang="en-US" smtClean="0"/>
              <a:t>32</a:t>
            </a:fld>
            <a:endParaRPr lang="en-US"/>
          </a:p>
        </p:txBody>
      </p:sp>
    </p:spTree>
    <p:extLst>
      <p:ext uri="{BB962C8B-B14F-4D97-AF65-F5344CB8AC3E}">
        <p14:creationId xmlns:p14="http://schemas.microsoft.com/office/powerpoint/2010/main" val="11603883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E4DC0D-9023-4FE7-9413-D82521447448}" type="slidenum">
              <a:rPr lang="en-US" smtClean="0"/>
              <a:t>33</a:t>
            </a:fld>
            <a:endParaRPr lang="en-US"/>
          </a:p>
        </p:txBody>
      </p:sp>
    </p:spTree>
    <p:extLst>
      <p:ext uri="{BB962C8B-B14F-4D97-AF65-F5344CB8AC3E}">
        <p14:creationId xmlns:p14="http://schemas.microsoft.com/office/powerpoint/2010/main" val="16694469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E4DC0D-9023-4FE7-9413-D82521447448}" type="slidenum">
              <a:rPr lang="en-US" smtClean="0"/>
              <a:t>34</a:t>
            </a:fld>
            <a:endParaRPr lang="en-US"/>
          </a:p>
        </p:txBody>
      </p:sp>
    </p:spTree>
    <p:extLst>
      <p:ext uri="{BB962C8B-B14F-4D97-AF65-F5344CB8AC3E}">
        <p14:creationId xmlns:p14="http://schemas.microsoft.com/office/powerpoint/2010/main" val="27814589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E4DC0D-9023-4FE7-9413-D82521447448}" type="slidenum">
              <a:rPr lang="en-US" smtClean="0"/>
              <a:t>35</a:t>
            </a:fld>
            <a:endParaRPr lang="en-US"/>
          </a:p>
        </p:txBody>
      </p:sp>
    </p:spTree>
    <p:extLst>
      <p:ext uri="{BB962C8B-B14F-4D97-AF65-F5344CB8AC3E}">
        <p14:creationId xmlns:p14="http://schemas.microsoft.com/office/powerpoint/2010/main" val="32045756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https://stackoverflow.com/questions/2245664/what-is-the-type-of-string-literals-in-c-and-c</a:t>
            </a:r>
          </a:p>
        </p:txBody>
      </p:sp>
      <p:sp>
        <p:nvSpPr>
          <p:cNvPr id="4" name="Slide Number Placeholder 3"/>
          <p:cNvSpPr>
            <a:spLocks noGrp="1"/>
          </p:cNvSpPr>
          <p:nvPr>
            <p:ph type="sldNum" sz="quarter" idx="5"/>
          </p:nvPr>
        </p:nvSpPr>
        <p:spPr/>
        <p:txBody>
          <a:bodyPr/>
          <a:lstStyle/>
          <a:p>
            <a:fld id="{34E4DC0D-9023-4FE7-9413-D82521447448}" type="slidenum">
              <a:rPr lang="en-US" smtClean="0"/>
              <a:t>38</a:t>
            </a:fld>
            <a:endParaRPr lang="en-US"/>
          </a:p>
        </p:txBody>
      </p:sp>
    </p:spTree>
    <p:extLst>
      <p:ext uri="{BB962C8B-B14F-4D97-AF65-F5344CB8AC3E}">
        <p14:creationId xmlns:p14="http://schemas.microsoft.com/office/powerpoint/2010/main" val="18453746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E4DC0D-9023-4FE7-9413-D82521447448}" type="slidenum">
              <a:rPr lang="en-US" smtClean="0"/>
              <a:t>39</a:t>
            </a:fld>
            <a:endParaRPr lang="en-US"/>
          </a:p>
        </p:txBody>
      </p:sp>
    </p:spTree>
    <p:extLst>
      <p:ext uri="{BB962C8B-B14F-4D97-AF65-F5344CB8AC3E}">
        <p14:creationId xmlns:p14="http://schemas.microsoft.com/office/powerpoint/2010/main" val="2856207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E4DC0D-9023-4FE7-9413-D82521447448}" type="slidenum">
              <a:rPr lang="en-US" smtClean="0"/>
              <a:t>5</a:t>
            </a:fld>
            <a:endParaRPr lang="en-US"/>
          </a:p>
        </p:txBody>
      </p:sp>
    </p:spTree>
    <p:extLst>
      <p:ext uri="{BB962C8B-B14F-4D97-AF65-F5344CB8AC3E}">
        <p14:creationId xmlns:p14="http://schemas.microsoft.com/office/powerpoint/2010/main" val="282036095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E4DC0D-9023-4FE7-9413-D82521447448}" type="slidenum">
              <a:rPr lang="en-US" smtClean="0"/>
              <a:t>41</a:t>
            </a:fld>
            <a:endParaRPr lang="en-US"/>
          </a:p>
        </p:txBody>
      </p:sp>
    </p:spTree>
    <p:extLst>
      <p:ext uri="{BB962C8B-B14F-4D97-AF65-F5344CB8AC3E}">
        <p14:creationId xmlns:p14="http://schemas.microsoft.com/office/powerpoint/2010/main" val="31122988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E4DC0D-9023-4FE7-9413-D82521447448}" type="slidenum">
              <a:rPr lang="en-US" smtClean="0"/>
              <a:t>6</a:t>
            </a:fld>
            <a:endParaRPr lang="en-US"/>
          </a:p>
        </p:txBody>
      </p:sp>
    </p:spTree>
    <p:extLst>
      <p:ext uri="{BB962C8B-B14F-4D97-AF65-F5344CB8AC3E}">
        <p14:creationId xmlns:p14="http://schemas.microsoft.com/office/powerpoint/2010/main" val="35220160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E4DC0D-9023-4FE7-9413-D82521447448}" type="slidenum">
              <a:rPr lang="en-US" smtClean="0"/>
              <a:t>7</a:t>
            </a:fld>
            <a:endParaRPr lang="en-US"/>
          </a:p>
        </p:txBody>
      </p:sp>
    </p:spTree>
    <p:extLst>
      <p:ext uri="{BB962C8B-B14F-4D97-AF65-F5344CB8AC3E}">
        <p14:creationId xmlns:p14="http://schemas.microsoft.com/office/powerpoint/2010/main" val="24204674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E4DC0D-9023-4FE7-9413-D82521447448}" type="slidenum">
              <a:rPr lang="en-US" smtClean="0"/>
              <a:t>10</a:t>
            </a:fld>
            <a:endParaRPr lang="en-US"/>
          </a:p>
        </p:txBody>
      </p:sp>
    </p:spTree>
    <p:extLst>
      <p:ext uri="{BB962C8B-B14F-4D97-AF65-F5344CB8AC3E}">
        <p14:creationId xmlns:p14="http://schemas.microsoft.com/office/powerpoint/2010/main" val="12568594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E4DC0D-9023-4FE7-9413-D82521447448}" type="slidenum">
              <a:rPr lang="en-US" smtClean="0"/>
              <a:t>11</a:t>
            </a:fld>
            <a:endParaRPr lang="en-US"/>
          </a:p>
        </p:txBody>
      </p:sp>
    </p:spTree>
    <p:extLst>
      <p:ext uri="{BB962C8B-B14F-4D97-AF65-F5344CB8AC3E}">
        <p14:creationId xmlns:p14="http://schemas.microsoft.com/office/powerpoint/2010/main" val="30360245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E4DC0D-9023-4FE7-9413-D82521447448}" type="slidenum">
              <a:rPr lang="en-US" smtClean="0"/>
              <a:t>12</a:t>
            </a:fld>
            <a:endParaRPr lang="en-US"/>
          </a:p>
        </p:txBody>
      </p:sp>
    </p:spTree>
    <p:extLst>
      <p:ext uri="{BB962C8B-B14F-4D97-AF65-F5344CB8AC3E}">
        <p14:creationId xmlns:p14="http://schemas.microsoft.com/office/powerpoint/2010/main" val="39941504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E4DC0D-9023-4FE7-9413-D82521447448}" type="slidenum">
              <a:rPr lang="en-US" smtClean="0"/>
              <a:t>15</a:t>
            </a:fld>
            <a:endParaRPr lang="en-US"/>
          </a:p>
        </p:txBody>
      </p:sp>
    </p:spTree>
    <p:extLst>
      <p:ext uri="{BB962C8B-B14F-4D97-AF65-F5344CB8AC3E}">
        <p14:creationId xmlns:p14="http://schemas.microsoft.com/office/powerpoint/2010/main" val="30192234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FB666-28DF-ECDC-2303-48D85B4857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00CD8E1-E9DF-8C9B-60B7-738AE5B133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1B0AB16-FCDD-CD3F-F5A4-16EF53229991}"/>
              </a:ext>
            </a:extLst>
          </p:cNvPr>
          <p:cNvSpPr>
            <a:spLocks noGrp="1"/>
          </p:cNvSpPr>
          <p:nvPr>
            <p:ph type="dt" sz="half" idx="10"/>
          </p:nvPr>
        </p:nvSpPr>
        <p:spPr/>
        <p:txBody>
          <a:bodyPr/>
          <a:lstStyle/>
          <a:p>
            <a:fld id="{7834E763-6172-489A-9CCC-C0FFADA378BE}" type="datetimeFigureOut">
              <a:rPr lang="en-US" smtClean="0"/>
              <a:t>10/5/2023</a:t>
            </a:fld>
            <a:endParaRPr lang="en-US"/>
          </a:p>
        </p:txBody>
      </p:sp>
      <p:sp>
        <p:nvSpPr>
          <p:cNvPr id="5" name="Footer Placeholder 4">
            <a:extLst>
              <a:ext uri="{FF2B5EF4-FFF2-40B4-BE49-F238E27FC236}">
                <a16:creationId xmlns:a16="http://schemas.microsoft.com/office/drawing/2014/main" id="{6D98D8BB-92C5-7490-DB18-61AEF2985A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A2FBD7-8CDE-4233-C8FA-BE0CFEC389DD}"/>
              </a:ext>
            </a:extLst>
          </p:cNvPr>
          <p:cNvSpPr>
            <a:spLocks noGrp="1"/>
          </p:cNvSpPr>
          <p:nvPr>
            <p:ph type="sldNum" sz="quarter" idx="12"/>
          </p:nvPr>
        </p:nvSpPr>
        <p:spPr/>
        <p:txBody>
          <a:bodyPr/>
          <a:lstStyle/>
          <a:p>
            <a:fld id="{E098CFC2-04D1-4BB4-8E94-A65C84759EF5}" type="slidenum">
              <a:rPr lang="en-US" smtClean="0"/>
              <a:t>‹#›</a:t>
            </a:fld>
            <a:endParaRPr lang="en-US"/>
          </a:p>
        </p:txBody>
      </p:sp>
    </p:spTree>
    <p:extLst>
      <p:ext uri="{BB962C8B-B14F-4D97-AF65-F5344CB8AC3E}">
        <p14:creationId xmlns:p14="http://schemas.microsoft.com/office/powerpoint/2010/main" val="1615498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8B3E4-B504-9932-0489-4B28843334A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641A4C8-9D20-8D8A-D014-0C11C753CA8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9EF794-C770-008A-E789-8AFB3BCF05AA}"/>
              </a:ext>
            </a:extLst>
          </p:cNvPr>
          <p:cNvSpPr>
            <a:spLocks noGrp="1"/>
          </p:cNvSpPr>
          <p:nvPr>
            <p:ph type="dt" sz="half" idx="10"/>
          </p:nvPr>
        </p:nvSpPr>
        <p:spPr/>
        <p:txBody>
          <a:bodyPr/>
          <a:lstStyle/>
          <a:p>
            <a:fld id="{7834E763-6172-489A-9CCC-C0FFADA378BE}" type="datetimeFigureOut">
              <a:rPr lang="en-US" smtClean="0"/>
              <a:t>10/5/2023</a:t>
            </a:fld>
            <a:endParaRPr lang="en-US"/>
          </a:p>
        </p:txBody>
      </p:sp>
      <p:sp>
        <p:nvSpPr>
          <p:cNvPr id="5" name="Footer Placeholder 4">
            <a:extLst>
              <a:ext uri="{FF2B5EF4-FFF2-40B4-BE49-F238E27FC236}">
                <a16:creationId xmlns:a16="http://schemas.microsoft.com/office/drawing/2014/main" id="{340979B6-0D26-FB87-E273-FEFC74A7F8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9A04C5-A84B-E28A-CD9E-68F26172E904}"/>
              </a:ext>
            </a:extLst>
          </p:cNvPr>
          <p:cNvSpPr>
            <a:spLocks noGrp="1"/>
          </p:cNvSpPr>
          <p:nvPr>
            <p:ph type="sldNum" sz="quarter" idx="12"/>
          </p:nvPr>
        </p:nvSpPr>
        <p:spPr/>
        <p:txBody>
          <a:bodyPr/>
          <a:lstStyle/>
          <a:p>
            <a:fld id="{E098CFC2-04D1-4BB4-8E94-A65C84759EF5}" type="slidenum">
              <a:rPr lang="en-US" smtClean="0"/>
              <a:t>‹#›</a:t>
            </a:fld>
            <a:endParaRPr lang="en-US"/>
          </a:p>
        </p:txBody>
      </p:sp>
    </p:spTree>
    <p:extLst>
      <p:ext uri="{BB962C8B-B14F-4D97-AF65-F5344CB8AC3E}">
        <p14:creationId xmlns:p14="http://schemas.microsoft.com/office/powerpoint/2010/main" val="1945508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ACBEF4-C98E-7BC1-01D6-292B4B7A162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23E500C-0DB3-651F-DB92-8D02EB7696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8F0873-6B97-0FC4-9850-16D96F124413}"/>
              </a:ext>
            </a:extLst>
          </p:cNvPr>
          <p:cNvSpPr>
            <a:spLocks noGrp="1"/>
          </p:cNvSpPr>
          <p:nvPr>
            <p:ph type="dt" sz="half" idx="10"/>
          </p:nvPr>
        </p:nvSpPr>
        <p:spPr/>
        <p:txBody>
          <a:bodyPr/>
          <a:lstStyle/>
          <a:p>
            <a:fld id="{7834E763-6172-489A-9CCC-C0FFADA378BE}" type="datetimeFigureOut">
              <a:rPr lang="en-US" smtClean="0"/>
              <a:t>10/5/2023</a:t>
            </a:fld>
            <a:endParaRPr lang="en-US"/>
          </a:p>
        </p:txBody>
      </p:sp>
      <p:sp>
        <p:nvSpPr>
          <p:cNvPr id="5" name="Footer Placeholder 4">
            <a:extLst>
              <a:ext uri="{FF2B5EF4-FFF2-40B4-BE49-F238E27FC236}">
                <a16:creationId xmlns:a16="http://schemas.microsoft.com/office/drawing/2014/main" id="{CAB62F20-FB30-BC7D-E312-F4474ADC42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8189F7-A6A2-0A6F-D258-DE46620FB5F3}"/>
              </a:ext>
            </a:extLst>
          </p:cNvPr>
          <p:cNvSpPr>
            <a:spLocks noGrp="1"/>
          </p:cNvSpPr>
          <p:nvPr>
            <p:ph type="sldNum" sz="quarter" idx="12"/>
          </p:nvPr>
        </p:nvSpPr>
        <p:spPr/>
        <p:txBody>
          <a:bodyPr/>
          <a:lstStyle/>
          <a:p>
            <a:fld id="{E098CFC2-04D1-4BB4-8E94-A65C84759EF5}" type="slidenum">
              <a:rPr lang="en-US" smtClean="0"/>
              <a:t>‹#›</a:t>
            </a:fld>
            <a:endParaRPr lang="en-US"/>
          </a:p>
        </p:txBody>
      </p:sp>
    </p:spTree>
    <p:extLst>
      <p:ext uri="{BB962C8B-B14F-4D97-AF65-F5344CB8AC3E}">
        <p14:creationId xmlns:p14="http://schemas.microsoft.com/office/powerpoint/2010/main" val="2033888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3F8A5-751D-B63F-E1A9-0696B5B065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91BE89-00A1-45D3-A09C-3AB77081C46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F1BEE3-8049-F90C-979E-9E2F021F0D20}"/>
              </a:ext>
            </a:extLst>
          </p:cNvPr>
          <p:cNvSpPr>
            <a:spLocks noGrp="1"/>
          </p:cNvSpPr>
          <p:nvPr>
            <p:ph type="dt" sz="half" idx="10"/>
          </p:nvPr>
        </p:nvSpPr>
        <p:spPr/>
        <p:txBody>
          <a:bodyPr/>
          <a:lstStyle/>
          <a:p>
            <a:fld id="{7834E763-6172-489A-9CCC-C0FFADA378BE}" type="datetimeFigureOut">
              <a:rPr lang="en-US" smtClean="0"/>
              <a:t>10/5/2023</a:t>
            </a:fld>
            <a:endParaRPr lang="en-US"/>
          </a:p>
        </p:txBody>
      </p:sp>
      <p:sp>
        <p:nvSpPr>
          <p:cNvPr id="5" name="Footer Placeholder 4">
            <a:extLst>
              <a:ext uri="{FF2B5EF4-FFF2-40B4-BE49-F238E27FC236}">
                <a16:creationId xmlns:a16="http://schemas.microsoft.com/office/drawing/2014/main" id="{769AE7CE-64E1-2A37-C5DF-B346E63237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95BEF1-9E09-E14F-E7F2-52F654E8777E}"/>
              </a:ext>
            </a:extLst>
          </p:cNvPr>
          <p:cNvSpPr>
            <a:spLocks noGrp="1"/>
          </p:cNvSpPr>
          <p:nvPr>
            <p:ph type="sldNum" sz="quarter" idx="12"/>
          </p:nvPr>
        </p:nvSpPr>
        <p:spPr/>
        <p:txBody>
          <a:bodyPr/>
          <a:lstStyle/>
          <a:p>
            <a:fld id="{E098CFC2-04D1-4BB4-8E94-A65C84759EF5}" type="slidenum">
              <a:rPr lang="en-US" smtClean="0"/>
              <a:t>‹#›</a:t>
            </a:fld>
            <a:endParaRPr lang="en-US"/>
          </a:p>
        </p:txBody>
      </p:sp>
    </p:spTree>
    <p:extLst>
      <p:ext uri="{BB962C8B-B14F-4D97-AF65-F5344CB8AC3E}">
        <p14:creationId xmlns:p14="http://schemas.microsoft.com/office/powerpoint/2010/main" val="617406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3478E-EC58-1CB7-6522-1CED065DB5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FF86491-2229-98D4-0B9E-296FF2B4D9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AB4B7A-3A11-1AEC-39D7-7BF51E6ED148}"/>
              </a:ext>
            </a:extLst>
          </p:cNvPr>
          <p:cNvSpPr>
            <a:spLocks noGrp="1"/>
          </p:cNvSpPr>
          <p:nvPr>
            <p:ph type="dt" sz="half" idx="10"/>
          </p:nvPr>
        </p:nvSpPr>
        <p:spPr/>
        <p:txBody>
          <a:bodyPr/>
          <a:lstStyle/>
          <a:p>
            <a:fld id="{7834E763-6172-489A-9CCC-C0FFADA378BE}" type="datetimeFigureOut">
              <a:rPr lang="en-US" smtClean="0"/>
              <a:t>10/5/2023</a:t>
            </a:fld>
            <a:endParaRPr lang="en-US"/>
          </a:p>
        </p:txBody>
      </p:sp>
      <p:sp>
        <p:nvSpPr>
          <p:cNvPr id="5" name="Footer Placeholder 4">
            <a:extLst>
              <a:ext uri="{FF2B5EF4-FFF2-40B4-BE49-F238E27FC236}">
                <a16:creationId xmlns:a16="http://schemas.microsoft.com/office/drawing/2014/main" id="{B856D5DD-54CA-A086-1CDD-6D04037C00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66FE0A-E67E-B7C2-3B71-875206157BB8}"/>
              </a:ext>
            </a:extLst>
          </p:cNvPr>
          <p:cNvSpPr>
            <a:spLocks noGrp="1"/>
          </p:cNvSpPr>
          <p:nvPr>
            <p:ph type="sldNum" sz="quarter" idx="12"/>
          </p:nvPr>
        </p:nvSpPr>
        <p:spPr/>
        <p:txBody>
          <a:bodyPr/>
          <a:lstStyle/>
          <a:p>
            <a:fld id="{E098CFC2-04D1-4BB4-8E94-A65C84759EF5}" type="slidenum">
              <a:rPr lang="en-US" smtClean="0"/>
              <a:t>‹#›</a:t>
            </a:fld>
            <a:endParaRPr lang="en-US"/>
          </a:p>
        </p:txBody>
      </p:sp>
    </p:spTree>
    <p:extLst>
      <p:ext uri="{BB962C8B-B14F-4D97-AF65-F5344CB8AC3E}">
        <p14:creationId xmlns:p14="http://schemas.microsoft.com/office/powerpoint/2010/main" val="3446151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8A636-71CB-0359-7C32-D536BFC055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A3E216-5A96-9D1C-8A59-4ACAE33EB3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6252779-99F6-2209-41D8-8BB4290CD22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09D3759-346A-3857-521D-82FCF6903D82}"/>
              </a:ext>
            </a:extLst>
          </p:cNvPr>
          <p:cNvSpPr>
            <a:spLocks noGrp="1"/>
          </p:cNvSpPr>
          <p:nvPr>
            <p:ph type="dt" sz="half" idx="10"/>
          </p:nvPr>
        </p:nvSpPr>
        <p:spPr/>
        <p:txBody>
          <a:bodyPr/>
          <a:lstStyle/>
          <a:p>
            <a:fld id="{7834E763-6172-489A-9CCC-C0FFADA378BE}" type="datetimeFigureOut">
              <a:rPr lang="en-US" smtClean="0"/>
              <a:t>10/5/2023</a:t>
            </a:fld>
            <a:endParaRPr lang="en-US"/>
          </a:p>
        </p:txBody>
      </p:sp>
      <p:sp>
        <p:nvSpPr>
          <p:cNvPr id="6" name="Footer Placeholder 5">
            <a:extLst>
              <a:ext uri="{FF2B5EF4-FFF2-40B4-BE49-F238E27FC236}">
                <a16:creationId xmlns:a16="http://schemas.microsoft.com/office/drawing/2014/main" id="{7FF187BD-918A-6060-DDCE-89D3DD871F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363929-4B12-DCED-09A2-B62114391176}"/>
              </a:ext>
            </a:extLst>
          </p:cNvPr>
          <p:cNvSpPr>
            <a:spLocks noGrp="1"/>
          </p:cNvSpPr>
          <p:nvPr>
            <p:ph type="sldNum" sz="quarter" idx="12"/>
          </p:nvPr>
        </p:nvSpPr>
        <p:spPr/>
        <p:txBody>
          <a:bodyPr/>
          <a:lstStyle/>
          <a:p>
            <a:fld id="{E098CFC2-04D1-4BB4-8E94-A65C84759EF5}" type="slidenum">
              <a:rPr lang="en-US" smtClean="0"/>
              <a:t>‹#›</a:t>
            </a:fld>
            <a:endParaRPr lang="en-US"/>
          </a:p>
        </p:txBody>
      </p:sp>
    </p:spTree>
    <p:extLst>
      <p:ext uri="{BB962C8B-B14F-4D97-AF65-F5344CB8AC3E}">
        <p14:creationId xmlns:p14="http://schemas.microsoft.com/office/powerpoint/2010/main" val="2482977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D49BF-7251-1168-63C9-3F1D6D5054A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AA0E5E7-6DB3-C1A7-D808-E40C951871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981988-B94C-E7E1-5F82-A5CCC2C1A96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FA2B40E-332C-677B-D4F0-03376EFB27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9834C1-5010-138A-BDBD-44CFAE92A0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3EA4394-78D4-F06F-4124-C1D867571A9D}"/>
              </a:ext>
            </a:extLst>
          </p:cNvPr>
          <p:cNvSpPr>
            <a:spLocks noGrp="1"/>
          </p:cNvSpPr>
          <p:nvPr>
            <p:ph type="dt" sz="half" idx="10"/>
          </p:nvPr>
        </p:nvSpPr>
        <p:spPr/>
        <p:txBody>
          <a:bodyPr/>
          <a:lstStyle/>
          <a:p>
            <a:fld id="{7834E763-6172-489A-9CCC-C0FFADA378BE}" type="datetimeFigureOut">
              <a:rPr lang="en-US" smtClean="0"/>
              <a:t>10/5/2023</a:t>
            </a:fld>
            <a:endParaRPr lang="en-US"/>
          </a:p>
        </p:txBody>
      </p:sp>
      <p:sp>
        <p:nvSpPr>
          <p:cNvPr id="8" name="Footer Placeholder 7">
            <a:extLst>
              <a:ext uri="{FF2B5EF4-FFF2-40B4-BE49-F238E27FC236}">
                <a16:creationId xmlns:a16="http://schemas.microsoft.com/office/drawing/2014/main" id="{0309FB88-480E-3520-929E-E3788492D86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853B166-63D6-8F34-5C23-D6D9046671E3}"/>
              </a:ext>
            </a:extLst>
          </p:cNvPr>
          <p:cNvSpPr>
            <a:spLocks noGrp="1"/>
          </p:cNvSpPr>
          <p:nvPr>
            <p:ph type="sldNum" sz="quarter" idx="12"/>
          </p:nvPr>
        </p:nvSpPr>
        <p:spPr/>
        <p:txBody>
          <a:bodyPr/>
          <a:lstStyle/>
          <a:p>
            <a:fld id="{E098CFC2-04D1-4BB4-8E94-A65C84759EF5}" type="slidenum">
              <a:rPr lang="en-US" smtClean="0"/>
              <a:t>‹#›</a:t>
            </a:fld>
            <a:endParaRPr lang="en-US"/>
          </a:p>
        </p:txBody>
      </p:sp>
    </p:spTree>
    <p:extLst>
      <p:ext uri="{BB962C8B-B14F-4D97-AF65-F5344CB8AC3E}">
        <p14:creationId xmlns:p14="http://schemas.microsoft.com/office/powerpoint/2010/main" val="1837961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5B458-38A9-BD7A-BC0E-F6FF80F5B77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314B60-27FF-D85A-0C2A-AD4E90A38C61}"/>
              </a:ext>
            </a:extLst>
          </p:cNvPr>
          <p:cNvSpPr>
            <a:spLocks noGrp="1"/>
          </p:cNvSpPr>
          <p:nvPr>
            <p:ph type="dt" sz="half" idx="10"/>
          </p:nvPr>
        </p:nvSpPr>
        <p:spPr/>
        <p:txBody>
          <a:bodyPr/>
          <a:lstStyle/>
          <a:p>
            <a:fld id="{7834E763-6172-489A-9CCC-C0FFADA378BE}" type="datetimeFigureOut">
              <a:rPr lang="en-US" smtClean="0"/>
              <a:t>10/5/2023</a:t>
            </a:fld>
            <a:endParaRPr lang="en-US"/>
          </a:p>
        </p:txBody>
      </p:sp>
      <p:sp>
        <p:nvSpPr>
          <p:cNvPr id="4" name="Footer Placeholder 3">
            <a:extLst>
              <a:ext uri="{FF2B5EF4-FFF2-40B4-BE49-F238E27FC236}">
                <a16:creationId xmlns:a16="http://schemas.microsoft.com/office/drawing/2014/main" id="{BCEC342A-B564-060F-FEB5-4A71FC57AF2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BA977C-C273-0CF6-9FD3-86D3E5992EA4}"/>
              </a:ext>
            </a:extLst>
          </p:cNvPr>
          <p:cNvSpPr>
            <a:spLocks noGrp="1"/>
          </p:cNvSpPr>
          <p:nvPr>
            <p:ph type="sldNum" sz="quarter" idx="12"/>
          </p:nvPr>
        </p:nvSpPr>
        <p:spPr/>
        <p:txBody>
          <a:bodyPr/>
          <a:lstStyle/>
          <a:p>
            <a:fld id="{E098CFC2-04D1-4BB4-8E94-A65C84759EF5}" type="slidenum">
              <a:rPr lang="en-US" smtClean="0"/>
              <a:t>‹#›</a:t>
            </a:fld>
            <a:endParaRPr lang="en-US"/>
          </a:p>
        </p:txBody>
      </p:sp>
    </p:spTree>
    <p:extLst>
      <p:ext uri="{BB962C8B-B14F-4D97-AF65-F5344CB8AC3E}">
        <p14:creationId xmlns:p14="http://schemas.microsoft.com/office/powerpoint/2010/main" val="2301484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2B05EA-09D9-9974-AE12-78180A9A7715}"/>
              </a:ext>
            </a:extLst>
          </p:cNvPr>
          <p:cNvSpPr>
            <a:spLocks noGrp="1"/>
          </p:cNvSpPr>
          <p:nvPr>
            <p:ph type="dt" sz="half" idx="10"/>
          </p:nvPr>
        </p:nvSpPr>
        <p:spPr/>
        <p:txBody>
          <a:bodyPr/>
          <a:lstStyle/>
          <a:p>
            <a:fld id="{7834E763-6172-489A-9CCC-C0FFADA378BE}" type="datetimeFigureOut">
              <a:rPr lang="en-US" smtClean="0"/>
              <a:t>10/5/2023</a:t>
            </a:fld>
            <a:endParaRPr lang="en-US"/>
          </a:p>
        </p:txBody>
      </p:sp>
      <p:sp>
        <p:nvSpPr>
          <p:cNvPr id="3" name="Footer Placeholder 2">
            <a:extLst>
              <a:ext uri="{FF2B5EF4-FFF2-40B4-BE49-F238E27FC236}">
                <a16:creationId xmlns:a16="http://schemas.microsoft.com/office/drawing/2014/main" id="{7D2B5810-6123-D95D-50F3-15199D8E007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A396067-504B-4E73-2BF1-005CBE0F42F9}"/>
              </a:ext>
            </a:extLst>
          </p:cNvPr>
          <p:cNvSpPr>
            <a:spLocks noGrp="1"/>
          </p:cNvSpPr>
          <p:nvPr>
            <p:ph type="sldNum" sz="quarter" idx="12"/>
          </p:nvPr>
        </p:nvSpPr>
        <p:spPr/>
        <p:txBody>
          <a:bodyPr/>
          <a:lstStyle/>
          <a:p>
            <a:fld id="{E098CFC2-04D1-4BB4-8E94-A65C84759EF5}" type="slidenum">
              <a:rPr lang="en-US" smtClean="0"/>
              <a:t>‹#›</a:t>
            </a:fld>
            <a:endParaRPr lang="en-US"/>
          </a:p>
        </p:txBody>
      </p:sp>
    </p:spTree>
    <p:extLst>
      <p:ext uri="{BB962C8B-B14F-4D97-AF65-F5344CB8AC3E}">
        <p14:creationId xmlns:p14="http://schemas.microsoft.com/office/powerpoint/2010/main" val="837842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E9EC7-490B-8657-5066-189FC0A19E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14228BC-97EF-91DB-920E-A403592F70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1EB9080-C317-CB2C-1FBD-18FBD8B8FC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3D86B2-F970-0948-9091-B9AC58C4C81E}"/>
              </a:ext>
            </a:extLst>
          </p:cNvPr>
          <p:cNvSpPr>
            <a:spLocks noGrp="1"/>
          </p:cNvSpPr>
          <p:nvPr>
            <p:ph type="dt" sz="half" idx="10"/>
          </p:nvPr>
        </p:nvSpPr>
        <p:spPr/>
        <p:txBody>
          <a:bodyPr/>
          <a:lstStyle/>
          <a:p>
            <a:fld id="{7834E763-6172-489A-9CCC-C0FFADA378BE}" type="datetimeFigureOut">
              <a:rPr lang="en-US" smtClean="0"/>
              <a:t>10/5/2023</a:t>
            </a:fld>
            <a:endParaRPr lang="en-US"/>
          </a:p>
        </p:txBody>
      </p:sp>
      <p:sp>
        <p:nvSpPr>
          <p:cNvPr id="6" name="Footer Placeholder 5">
            <a:extLst>
              <a:ext uri="{FF2B5EF4-FFF2-40B4-BE49-F238E27FC236}">
                <a16:creationId xmlns:a16="http://schemas.microsoft.com/office/drawing/2014/main" id="{82287351-8D23-994C-4C1D-419FAE05A1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EC278E-DE82-D1BB-432D-C641D9B70E8C}"/>
              </a:ext>
            </a:extLst>
          </p:cNvPr>
          <p:cNvSpPr>
            <a:spLocks noGrp="1"/>
          </p:cNvSpPr>
          <p:nvPr>
            <p:ph type="sldNum" sz="quarter" idx="12"/>
          </p:nvPr>
        </p:nvSpPr>
        <p:spPr/>
        <p:txBody>
          <a:bodyPr/>
          <a:lstStyle/>
          <a:p>
            <a:fld id="{E098CFC2-04D1-4BB4-8E94-A65C84759EF5}" type="slidenum">
              <a:rPr lang="en-US" smtClean="0"/>
              <a:t>‹#›</a:t>
            </a:fld>
            <a:endParaRPr lang="en-US"/>
          </a:p>
        </p:txBody>
      </p:sp>
    </p:spTree>
    <p:extLst>
      <p:ext uri="{BB962C8B-B14F-4D97-AF65-F5344CB8AC3E}">
        <p14:creationId xmlns:p14="http://schemas.microsoft.com/office/powerpoint/2010/main" val="107712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C2DA2-C82C-85B5-C36E-8FD921552D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D655E6E-3FFD-8047-0E47-D202EA74E5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CC407B4-54D9-1510-EE38-C4B84485F5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9DD468-A6C3-03DE-38BF-31858FDBE32A}"/>
              </a:ext>
            </a:extLst>
          </p:cNvPr>
          <p:cNvSpPr>
            <a:spLocks noGrp="1"/>
          </p:cNvSpPr>
          <p:nvPr>
            <p:ph type="dt" sz="half" idx="10"/>
          </p:nvPr>
        </p:nvSpPr>
        <p:spPr/>
        <p:txBody>
          <a:bodyPr/>
          <a:lstStyle/>
          <a:p>
            <a:fld id="{7834E763-6172-489A-9CCC-C0FFADA378BE}" type="datetimeFigureOut">
              <a:rPr lang="en-US" smtClean="0"/>
              <a:t>10/5/2023</a:t>
            </a:fld>
            <a:endParaRPr lang="en-US"/>
          </a:p>
        </p:txBody>
      </p:sp>
      <p:sp>
        <p:nvSpPr>
          <p:cNvPr id="6" name="Footer Placeholder 5">
            <a:extLst>
              <a:ext uri="{FF2B5EF4-FFF2-40B4-BE49-F238E27FC236}">
                <a16:creationId xmlns:a16="http://schemas.microsoft.com/office/drawing/2014/main" id="{DE8B0802-A02F-F5A9-EDCE-64F5CD0C2F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9B2A52-651C-E3D6-3C31-F4A705C919D5}"/>
              </a:ext>
            </a:extLst>
          </p:cNvPr>
          <p:cNvSpPr>
            <a:spLocks noGrp="1"/>
          </p:cNvSpPr>
          <p:nvPr>
            <p:ph type="sldNum" sz="quarter" idx="12"/>
          </p:nvPr>
        </p:nvSpPr>
        <p:spPr/>
        <p:txBody>
          <a:bodyPr/>
          <a:lstStyle/>
          <a:p>
            <a:fld id="{E098CFC2-04D1-4BB4-8E94-A65C84759EF5}" type="slidenum">
              <a:rPr lang="en-US" smtClean="0"/>
              <a:t>‹#›</a:t>
            </a:fld>
            <a:endParaRPr lang="en-US"/>
          </a:p>
        </p:txBody>
      </p:sp>
    </p:spTree>
    <p:extLst>
      <p:ext uri="{BB962C8B-B14F-4D97-AF65-F5344CB8AC3E}">
        <p14:creationId xmlns:p14="http://schemas.microsoft.com/office/powerpoint/2010/main" val="4220857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4A3DE1-CFA3-D1CB-5D05-3D3F3B60B2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884AE1F-0FA7-0F41-3763-E5DA2B34FB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0948BE-540E-1D83-9707-29D6F3CCB2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34E763-6172-489A-9CCC-C0FFADA378BE}" type="datetimeFigureOut">
              <a:rPr lang="en-US" smtClean="0"/>
              <a:t>10/5/2023</a:t>
            </a:fld>
            <a:endParaRPr lang="en-US"/>
          </a:p>
        </p:txBody>
      </p:sp>
      <p:sp>
        <p:nvSpPr>
          <p:cNvPr id="5" name="Footer Placeholder 4">
            <a:extLst>
              <a:ext uri="{FF2B5EF4-FFF2-40B4-BE49-F238E27FC236}">
                <a16:creationId xmlns:a16="http://schemas.microsoft.com/office/drawing/2014/main" id="{DF0FD43B-5682-D9D0-E901-F978FE1157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6DA6E9E-098F-DBA5-8B9D-131ADA7E3F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98CFC2-04D1-4BB4-8E94-A65C84759EF5}" type="slidenum">
              <a:rPr lang="en-US" smtClean="0"/>
              <a:t>‹#›</a:t>
            </a:fld>
            <a:endParaRPr lang="en-US"/>
          </a:p>
        </p:txBody>
      </p:sp>
    </p:spTree>
    <p:extLst>
      <p:ext uri="{BB962C8B-B14F-4D97-AF65-F5344CB8AC3E}">
        <p14:creationId xmlns:p14="http://schemas.microsoft.com/office/powerpoint/2010/main" val="8268058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png"/></Relationships>
</file>

<file path=ppt/slides/_rels/slide3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50.png"/></Relationships>
</file>

<file path=ppt/slides/_rels/slide3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3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3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65.png"/><Relationship Id="rId4" Type="http://schemas.openxmlformats.org/officeDocument/2006/relationships/image" Target="../media/image6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BBA0C-47D2-159B-23F5-A443F465A34B}"/>
              </a:ext>
            </a:extLst>
          </p:cNvPr>
          <p:cNvSpPr>
            <a:spLocks noGrp="1"/>
          </p:cNvSpPr>
          <p:nvPr>
            <p:ph type="ctrTitle"/>
          </p:nvPr>
        </p:nvSpPr>
        <p:spPr/>
        <p:txBody>
          <a:bodyPr/>
          <a:lstStyle/>
          <a:p>
            <a:r>
              <a:rPr lang="en-US" dirty="0"/>
              <a:t>CSE 2451</a:t>
            </a:r>
            <a:br>
              <a:rPr lang="en-US" dirty="0"/>
            </a:br>
            <a:r>
              <a:rPr lang="en-US" dirty="0"/>
              <a:t>Array </a:t>
            </a:r>
          </a:p>
        </p:txBody>
      </p:sp>
      <p:sp>
        <p:nvSpPr>
          <p:cNvPr id="3" name="Subtitle 2">
            <a:extLst>
              <a:ext uri="{FF2B5EF4-FFF2-40B4-BE49-F238E27FC236}">
                <a16:creationId xmlns:a16="http://schemas.microsoft.com/office/drawing/2014/main" id="{9E482BFE-007C-3367-81A6-8A6469941CCD}"/>
              </a:ext>
            </a:extLst>
          </p:cNvPr>
          <p:cNvSpPr>
            <a:spLocks noGrp="1"/>
          </p:cNvSpPr>
          <p:nvPr>
            <p:ph type="subTitle" idx="1"/>
          </p:nvPr>
        </p:nvSpPr>
        <p:spPr>
          <a:xfrm>
            <a:off x="1524000" y="4026794"/>
            <a:ext cx="9144000" cy="1231006"/>
          </a:xfrm>
        </p:spPr>
        <p:txBody>
          <a:bodyPr/>
          <a:lstStyle/>
          <a:p>
            <a:r>
              <a:rPr lang="en-US" altLang="zh-CN" dirty="0"/>
              <a:t>Zichen Zhang</a:t>
            </a:r>
          </a:p>
        </p:txBody>
      </p:sp>
    </p:spTree>
    <p:extLst>
      <p:ext uri="{BB962C8B-B14F-4D97-AF65-F5344CB8AC3E}">
        <p14:creationId xmlns:p14="http://schemas.microsoft.com/office/powerpoint/2010/main" val="12729421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4D75B-43E4-3647-8720-DC5B7C6C68A7}"/>
              </a:ext>
            </a:extLst>
          </p:cNvPr>
          <p:cNvSpPr>
            <a:spLocks noGrp="1"/>
          </p:cNvSpPr>
          <p:nvPr>
            <p:ph type="title"/>
          </p:nvPr>
        </p:nvSpPr>
        <p:spPr/>
        <p:txBody>
          <a:bodyPr/>
          <a:lstStyle/>
          <a:p>
            <a:r>
              <a:rPr lang="en-US" dirty="0"/>
              <a:t>Array – initialization – example </a:t>
            </a:r>
          </a:p>
        </p:txBody>
      </p:sp>
      <p:sp>
        <p:nvSpPr>
          <p:cNvPr id="3" name="Content Placeholder 2">
            <a:extLst>
              <a:ext uri="{FF2B5EF4-FFF2-40B4-BE49-F238E27FC236}">
                <a16:creationId xmlns:a16="http://schemas.microsoft.com/office/drawing/2014/main" id="{43925720-4817-3C4D-8870-B5B47DFB02CF}"/>
              </a:ext>
            </a:extLst>
          </p:cNvPr>
          <p:cNvSpPr>
            <a:spLocks noGrp="1"/>
          </p:cNvSpPr>
          <p:nvPr>
            <p:ph idx="1"/>
          </p:nvPr>
        </p:nvSpPr>
        <p:spPr/>
        <p:txBody>
          <a:bodyPr/>
          <a:lstStyle/>
          <a:p>
            <a:r>
              <a:rPr lang="en-US" dirty="0"/>
              <a:t>={expression, …}</a:t>
            </a:r>
          </a:p>
        </p:txBody>
      </p:sp>
      <p:pic>
        <p:nvPicPr>
          <p:cNvPr id="4" name="Picture 3">
            <a:extLst>
              <a:ext uri="{FF2B5EF4-FFF2-40B4-BE49-F238E27FC236}">
                <a16:creationId xmlns:a16="http://schemas.microsoft.com/office/drawing/2014/main" id="{7B4EFE16-01CA-D644-A5A4-58D0EA60A83D}"/>
              </a:ext>
            </a:extLst>
          </p:cNvPr>
          <p:cNvPicPr>
            <a:picLocks noChangeAspect="1"/>
          </p:cNvPicPr>
          <p:nvPr/>
        </p:nvPicPr>
        <p:blipFill>
          <a:blip r:embed="rId3"/>
          <a:stretch>
            <a:fillRect/>
          </a:stretch>
        </p:blipFill>
        <p:spPr>
          <a:xfrm>
            <a:off x="2247819" y="2607519"/>
            <a:ext cx="7696362" cy="3295570"/>
          </a:xfrm>
          <a:prstGeom prst="rect">
            <a:avLst/>
          </a:prstGeom>
        </p:spPr>
      </p:pic>
      <p:sp>
        <p:nvSpPr>
          <p:cNvPr id="5" name="Rounded Rectangle 4">
            <a:extLst>
              <a:ext uri="{FF2B5EF4-FFF2-40B4-BE49-F238E27FC236}">
                <a16:creationId xmlns:a16="http://schemas.microsoft.com/office/drawing/2014/main" id="{D7271F81-A94F-6B4A-8052-80FA7E4879E4}"/>
              </a:ext>
            </a:extLst>
          </p:cNvPr>
          <p:cNvSpPr/>
          <p:nvPr/>
        </p:nvSpPr>
        <p:spPr>
          <a:xfrm>
            <a:off x="2824223" y="4255304"/>
            <a:ext cx="601883" cy="40929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36A6DBD8-6665-3F41-A7D5-DA7376580007}"/>
              </a:ext>
            </a:extLst>
          </p:cNvPr>
          <p:cNvSpPr/>
          <p:nvPr/>
        </p:nvSpPr>
        <p:spPr>
          <a:xfrm>
            <a:off x="3078864" y="5446491"/>
            <a:ext cx="601883" cy="40929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568DF315-E0AE-F84D-B919-E922B7A9F2B5}"/>
              </a:ext>
            </a:extLst>
          </p:cNvPr>
          <p:cNvSpPr/>
          <p:nvPr/>
        </p:nvSpPr>
        <p:spPr>
          <a:xfrm>
            <a:off x="4084615" y="5446491"/>
            <a:ext cx="1401785" cy="40929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5344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681C53F6-69D5-0B4C-9B00-ED842D39F81B}"/>
              </a:ext>
            </a:extLst>
          </p:cNvPr>
          <p:cNvPicPr>
            <a:picLocks noChangeAspect="1"/>
          </p:cNvPicPr>
          <p:nvPr/>
        </p:nvPicPr>
        <p:blipFill>
          <a:blip r:embed="rId3"/>
          <a:stretch>
            <a:fillRect/>
          </a:stretch>
        </p:blipFill>
        <p:spPr>
          <a:xfrm>
            <a:off x="2638063" y="2556675"/>
            <a:ext cx="6915873" cy="3755225"/>
          </a:xfrm>
          <a:prstGeom prst="rect">
            <a:avLst/>
          </a:prstGeom>
        </p:spPr>
      </p:pic>
      <p:sp>
        <p:nvSpPr>
          <p:cNvPr id="2" name="Title 1">
            <a:extLst>
              <a:ext uri="{FF2B5EF4-FFF2-40B4-BE49-F238E27FC236}">
                <a16:creationId xmlns:a16="http://schemas.microsoft.com/office/drawing/2014/main" id="{07A4D75B-43E4-3647-8720-DC5B7C6C68A7}"/>
              </a:ext>
            </a:extLst>
          </p:cNvPr>
          <p:cNvSpPr>
            <a:spLocks noGrp="1"/>
          </p:cNvSpPr>
          <p:nvPr>
            <p:ph type="title"/>
          </p:nvPr>
        </p:nvSpPr>
        <p:spPr/>
        <p:txBody>
          <a:bodyPr/>
          <a:lstStyle/>
          <a:p>
            <a:r>
              <a:rPr lang="en-US" dirty="0"/>
              <a:t>Array – initialization – example </a:t>
            </a:r>
          </a:p>
        </p:txBody>
      </p:sp>
      <p:sp>
        <p:nvSpPr>
          <p:cNvPr id="3" name="Content Placeholder 2">
            <a:extLst>
              <a:ext uri="{FF2B5EF4-FFF2-40B4-BE49-F238E27FC236}">
                <a16:creationId xmlns:a16="http://schemas.microsoft.com/office/drawing/2014/main" id="{43925720-4817-3C4D-8870-B5B47DFB02CF}"/>
              </a:ext>
            </a:extLst>
          </p:cNvPr>
          <p:cNvSpPr>
            <a:spLocks noGrp="1"/>
          </p:cNvSpPr>
          <p:nvPr>
            <p:ph idx="1"/>
          </p:nvPr>
        </p:nvSpPr>
        <p:spPr/>
        <p:txBody>
          <a:bodyPr/>
          <a:lstStyle/>
          <a:p>
            <a:r>
              <a:rPr lang="en-US" dirty="0"/>
              <a:t>={expression, …}</a:t>
            </a:r>
          </a:p>
        </p:txBody>
      </p:sp>
      <p:sp>
        <p:nvSpPr>
          <p:cNvPr id="9" name="Rounded Rectangle 8">
            <a:extLst>
              <a:ext uri="{FF2B5EF4-FFF2-40B4-BE49-F238E27FC236}">
                <a16:creationId xmlns:a16="http://schemas.microsoft.com/office/drawing/2014/main" id="{56E85B76-7827-7047-8702-9AFBD9CEAD73}"/>
              </a:ext>
            </a:extLst>
          </p:cNvPr>
          <p:cNvSpPr/>
          <p:nvPr/>
        </p:nvSpPr>
        <p:spPr>
          <a:xfrm>
            <a:off x="4093579" y="3790115"/>
            <a:ext cx="1554867" cy="37605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a:extLst>
              <a:ext uri="{FF2B5EF4-FFF2-40B4-BE49-F238E27FC236}">
                <a16:creationId xmlns:a16="http://schemas.microsoft.com/office/drawing/2014/main" id="{F2E4DA2F-2D00-6047-85EC-CCC210AB6EEA}"/>
              </a:ext>
            </a:extLst>
          </p:cNvPr>
          <p:cNvSpPr/>
          <p:nvPr/>
        </p:nvSpPr>
        <p:spPr>
          <a:xfrm>
            <a:off x="7234177" y="4434287"/>
            <a:ext cx="2176040" cy="37605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a:extLst>
              <a:ext uri="{FF2B5EF4-FFF2-40B4-BE49-F238E27FC236}">
                <a16:creationId xmlns:a16="http://schemas.microsoft.com/office/drawing/2014/main" id="{7B7C9AB7-71BB-A44C-B117-3D29B80265A4}"/>
              </a:ext>
            </a:extLst>
          </p:cNvPr>
          <p:cNvSpPr/>
          <p:nvPr/>
        </p:nvSpPr>
        <p:spPr>
          <a:xfrm>
            <a:off x="5347504" y="5653357"/>
            <a:ext cx="1215342" cy="37605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5106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A03EA-37BD-9A41-912C-294A4D42E548}"/>
              </a:ext>
            </a:extLst>
          </p:cNvPr>
          <p:cNvSpPr>
            <a:spLocks noGrp="1"/>
          </p:cNvSpPr>
          <p:nvPr>
            <p:ph type="title"/>
          </p:nvPr>
        </p:nvSpPr>
        <p:spPr/>
        <p:txBody>
          <a:bodyPr/>
          <a:lstStyle/>
          <a:p>
            <a:r>
              <a:rPr lang="en-US" dirty="0"/>
              <a:t>Array – character array initialization </a:t>
            </a:r>
          </a:p>
        </p:txBody>
      </p:sp>
      <p:sp>
        <p:nvSpPr>
          <p:cNvPr id="3" name="Content Placeholder 2">
            <a:extLst>
              <a:ext uri="{FF2B5EF4-FFF2-40B4-BE49-F238E27FC236}">
                <a16:creationId xmlns:a16="http://schemas.microsoft.com/office/drawing/2014/main" id="{5842FEE1-648D-FA4E-B143-AF276E48995F}"/>
              </a:ext>
            </a:extLst>
          </p:cNvPr>
          <p:cNvSpPr>
            <a:spLocks noGrp="1"/>
          </p:cNvSpPr>
          <p:nvPr>
            <p:ph idx="1"/>
          </p:nvPr>
        </p:nvSpPr>
        <p:spPr/>
        <p:txBody>
          <a:bodyPr/>
          <a:lstStyle/>
          <a:p>
            <a:r>
              <a:rPr lang="en-US" dirty="0"/>
              <a:t>String literal initialization vs {expr, …} initialization for character array</a:t>
            </a:r>
          </a:p>
          <a:p>
            <a:r>
              <a:rPr lang="en-US" dirty="0"/>
              <a:t>C-style string </a:t>
            </a:r>
            <a:r>
              <a:rPr lang="en-US" b="1" dirty="0">
                <a:solidFill>
                  <a:srgbClr val="FF0000"/>
                </a:solidFill>
              </a:rPr>
              <a:t>⊊</a:t>
            </a:r>
            <a:r>
              <a:rPr lang="en-US" dirty="0"/>
              <a:t> character array</a:t>
            </a:r>
          </a:p>
        </p:txBody>
      </p:sp>
      <p:sp>
        <p:nvSpPr>
          <p:cNvPr id="8" name="TextBox 7">
            <a:extLst>
              <a:ext uri="{FF2B5EF4-FFF2-40B4-BE49-F238E27FC236}">
                <a16:creationId xmlns:a16="http://schemas.microsoft.com/office/drawing/2014/main" id="{FDD6E30A-9DAC-2E46-A80B-D1CE8435B949}"/>
              </a:ext>
            </a:extLst>
          </p:cNvPr>
          <p:cNvSpPr txBox="1"/>
          <p:nvPr/>
        </p:nvSpPr>
        <p:spPr>
          <a:xfrm>
            <a:off x="7326775" y="3376256"/>
            <a:ext cx="3507129" cy="646331"/>
          </a:xfrm>
          <a:prstGeom prst="rect">
            <a:avLst/>
          </a:prstGeom>
          <a:noFill/>
        </p:spPr>
        <p:txBody>
          <a:bodyPr wrap="square" rtlCol="0">
            <a:spAutoFit/>
          </a:bodyPr>
          <a:lstStyle/>
          <a:p>
            <a:r>
              <a:rPr lang="en-US" dirty="0"/>
              <a:t>Valid C-style </a:t>
            </a:r>
            <a:r>
              <a:rPr lang="en-US" dirty="0">
                <a:solidFill>
                  <a:srgbClr val="00B050"/>
                </a:solidFill>
              </a:rPr>
              <a:t>string</a:t>
            </a:r>
            <a:r>
              <a:rPr lang="en-US" dirty="0"/>
              <a:t> always terminates with a ‘\0’ character</a:t>
            </a:r>
          </a:p>
        </p:txBody>
      </p:sp>
      <p:sp>
        <p:nvSpPr>
          <p:cNvPr id="9" name="TextBox 8">
            <a:extLst>
              <a:ext uri="{FF2B5EF4-FFF2-40B4-BE49-F238E27FC236}">
                <a16:creationId xmlns:a16="http://schemas.microsoft.com/office/drawing/2014/main" id="{2206BBF0-3AB9-094A-A278-5C355A3D4F7B}"/>
              </a:ext>
            </a:extLst>
          </p:cNvPr>
          <p:cNvSpPr txBox="1"/>
          <p:nvPr/>
        </p:nvSpPr>
        <p:spPr>
          <a:xfrm>
            <a:off x="7326775" y="5544074"/>
            <a:ext cx="4282633" cy="923330"/>
          </a:xfrm>
          <a:prstGeom prst="rect">
            <a:avLst/>
          </a:prstGeom>
          <a:noFill/>
        </p:spPr>
        <p:txBody>
          <a:bodyPr wrap="square" rtlCol="0">
            <a:spAutoFit/>
          </a:bodyPr>
          <a:lstStyle/>
          <a:p>
            <a:r>
              <a:rPr lang="en-US" dirty="0"/>
              <a:t>Character array without ‘\0’ as its last element is not a valid C-style string, it’s just a character array</a:t>
            </a:r>
          </a:p>
        </p:txBody>
      </p:sp>
      <p:grpSp>
        <p:nvGrpSpPr>
          <p:cNvPr id="12" name="Group 11">
            <a:extLst>
              <a:ext uri="{FF2B5EF4-FFF2-40B4-BE49-F238E27FC236}">
                <a16:creationId xmlns:a16="http://schemas.microsoft.com/office/drawing/2014/main" id="{D9D34ACA-5CB2-D24B-B17F-5E38B78D49BD}"/>
              </a:ext>
            </a:extLst>
          </p:cNvPr>
          <p:cNvGrpSpPr/>
          <p:nvPr/>
        </p:nvGrpSpPr>
        <p:grpSpPr>
          <a:xfrm>
            <a:off x="838200" y="3259824"/>
            <a:ext cx="9227526" cy="3202550"/>
            <a:chOff x="838200" y="3259824"/>
            <a:chExt cx="9227526" cy="3202550"/>
          </a:xfrm>
        </p:grpSpPr>
        <p:pic>
          <p:nvPicPr>
            <p:cNvPr id="4" name="Picture 3">
              <a:extLst>
                <a:ext uri="{FF2B5EF4-FFF2-40B4-BE49-F238E27FC236}">
                  <a16:creationId xmlns:a16="http://schemas.microsoft.com/office/drawing/2014/main" id="{DC0290B3-D20E-DD4C-ADB1-42D43CD8B4E0}"/>
                </a:ext>
              </a:extLst>
            </p:cNvPr>
            <p:cNvPicPr>
              <a:picLocks noChangeAspect="1"/>
            </p:cNvPicPr>
            <p:nvPr/>
          </p:nvPicPr>
          <p:blipFill>
            <a:blip r:embed="rId3"/>
            <a:stretch>
              <a:fillRect/>
            </a:stretch>
          </p:blipFill>
          <p:spPr>
            <a:xfrm>
              <a:off x="838200" y="3259824"/>
              <a:ext cx="6275849" cy="3202550"/>
            </a:xfrm>
            <a:prstGeom prst="rect">
              <a:avLst/>
            </a:prstGeom>
          </p:spPr>
        </p:pic>
        <p:pic>
          <p:nvPicPr>
            <p:cNvPr id="5" name="Picture 4">
              <a:extLst>
                <a:ext uri="{FF2B5EF4-FFF2-40B4-BE49-F238E27FC236}">
                  <a16:creationId xmlns:a16="http://schemas.microsoft.com/office/drawing/2014/main" id="{C77197B2-4255-D447-A0FD-93F7C9F604A1}"/>
                </a:ext>
              </a:extLst>
            </p:cNvPr>
            <p:cNvPicPr>
              <a:picLocks noChangeAspect="1"/>
            </p:cNvPicPr>
            <p:nvPr/>
          </p:nvPicPr>
          <p:blipFill>
            <a:blip r:embed="rId4"/>
            <a:stretch>
              <a:fillRect/>
            </a:stretch>
          </p:blipFill>
          <p:spPr>
            <a:xfrm>
              <a:off x="8246399" y="4433479"/>
              <a:ext cx="1819327" cy="856154"/>
            </a:xfrm>
            <a:prstGeom prst="rect">
              <a:avLst/>
            </a:prstGeom>
          </p:spPr>
        </p:pic>
        <p:cxnSp>
          <p:nvCxnSpPr>
            <p:cNvPr id="7" name="Straight Arrow Connector 6">
              <a:extLst>
                <a:ext uri="{FF2B5EF4-FFF2-40B4-BE49-F238E27FC236}">
                  <a16:creationId xmlns:a16="http://schemas.microsoft.com/office/drawing/2014/main" id="{80502B30-C79A-AE43-A4A6-AAF5E40C6580}"/>
                </a:ext>
              </a:extLst>
            </p:cNvPr>
            <p:cNvCxnSpPr>
              <a:stCxn id="4" idx="3"/>
              <a:endCxn id="5" idx="1"/>
            </p:cNvCxnSpPr>
            <p:nvPr/>
          </p:nvCxnSpPr>
          <p:spPr>
            <a:xfrm>
              <a:off x="7114049" y="4861099"/>
              <a:ext cx="1132350" cy="45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0" name="Rounded Rectangle 9">
              <a:extLst>
                <a:ext uri="{FF2B5EF4-FFF2-40B4-BE49-F238E27FC236}">
                  <a16:creationId xmlns:a16="http://schemas.microsoft.com/office/drawing/2014/main" id="{F9E5A0ED-9DBA-C641-BAD4-13B7191BC127}"/>
                </a:ext>
              </a:extLst>
            </p:cNvPr>
            <p:cNvSpPr/>
            <p:nvPr/>
          </p:nvSpPr>
          <p:spPr>
            <a:xfrm>
              <a:off x="2118167" y="4433479"/>
              <a:ext cx="266218" cy="25426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160E0E48-2DDC-C440-B5BE-08882E535370}"/>
                </a:ext>
              </a:extLst>
            </p:cNvPr>
            <p:cNvSpPr txBox="1"/>
            <p:nvPr/>
          </p:nvSpPr>
          <p:spPr>
            <a:xfrm>
              <a:off x="3976124" y="4214768"/>
              <a:ext cx="2714043" cy="646331"/>
            </a:xfrm>
            <a:prstGeom prst="rect">
              <a:avLst/>
            </a:prstGeom>
            <a:noFill/>
            <a:ln w="12700">
              <a:solidFill>
                <a:srgbClr val="FF0000"/>
              </a:solidFill>
            </a:ln>
          </p:spPr>
          <p:txBody>
            <a:bodyPr wrap="square" rtlCol="0">
              <a:spAutoFit/>
            </a:bodyPr>
            <a:lstStyle/>
            <a:p>
              <a:r>
                <a:rPr lang="en-US" dirty="0"/>
                <a:t>Use </a:t>
              </a:r>
              <a:r>
                <a:rPr lang="en-US" dirty="0">
                  <a:solidFill>
                    <a:srgbClr val="FF0000"/>
                  </a:solidFill>
                </a:rPr>
                <a:t>%s</a:t>
              </a:r>
              <a:r>
                <a:rPr lang="en-US" dirty="0"/>
                <a:t> as format specifier for a C-style string</a:t>
              </a:r>
            </a:p>
          </p:txBody>
        </p:sp>
      </p:grpSp>
      <p:sp>
        <p:nvSpPr>
          <p:cNvPr id="13" name="Rounded Rectangle 12">
            <a:extLst>
              <a:ext uri="{FF2B5EF4-FFF2-40B4-BE49-F238E27FC236}">
                <a16:creationId xmlns:a16="http://schemas.microsoft.com/office/drawing/2014/main" id="{038E2E46-85B1-514B-9D59-B901657442E1}"/>
              </a:ext>
            </a:extLst>
          </p:cNvPr>
          <p:cNvSpPr/>
          <p:nvPr/>
        </p:nvSpPr>
        <p:spPr>
          <a:xfrm>
            <a:off x="9468091" y="4895590"/>
            <a:ext cx="509286" cy="34750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ross 13">
            <a:extLst>
              <a:ext uri="{FF2B5EF4-FFF2-40B4-BE49-F238E27FC236}">
                <a16:creationId xmlns:a16="http://schemas.microsoft.com/office/drawing/2014/main" id="{24CA08AC-AD3F-364F-BC22-D455053DDD9A}"/>
              </a:ext>
            </a:extLst>
          </p:cNvPr>
          <p:cNvSpPr/>
          <p:nvPr/>
        </p:nvSpPr>
        <p:spPr>
          <a:xfrm rot="2740638">
            <a:off x="10187954" y="4833333"/>
            <a:ext cx="544010" cy="544010"/>
          </a:xfrm>
          <a:prstGeom prst="plus">
            <a:avLst>
              <a:gd name="adj" fmla="val 45669"/>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1171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EA54D-58F2-6CBF-1741-E4C48EF1B2A9}"/>
              </a:ext>
            </a:extLst>
          </p:cNvPr>
          <p:cNvSpPr>
            <a:spLocks noGrp="1"/>
          </p:cNvSpPr>
          <p:nvPr>
            <p:ph type="title"/>
          </p:nvPr>
        </p:nvSpPr>
        <p:spPr/>
        <p:txBody>
          <a:bodyPr/>
          <a:lstStyle/>
          <a:p>
            <a:r>
              <a:rPr lang="en-US" dirty="0"/>
              <a:t>Array – character array initialization </a:t>
            </a:r>
          </a:p>
        </p:txBody>
      </p:sp>
      <p:sp>
        <p:nvSpPr>
          <p:cNvPr id="3" name="Content Placeholder 2">
            <a:extLst>
              <a:ext uri="{FF2B5EF4-FFF2-40B4-BE49-F238E27FC236}">
                <a16:creationId xmlns:a16="http://schemas.microsoft.com/office/drawing/2014/main" id="{838F076B-85D0-F0BA-EB50-454C744F1F5E}"/>
              </a:ext>
            </a:extLst>
          </p:cNvPr>
          <p:cNvSpPr>
            <a:spLocks noGrp="1"/>
          </p:cNvSpPr>
          <p:nvPr>
            <p:ph idx="1"/>
          </p:nvPr>
        </p:nvSpPr>
        <p:spPr/>
        <p:txBody>
          <a:bodyPr/>
          <a:lstStyle/>
          <a:p>
            <a:r>
              <a:rPr lang="en-US" dirty="0"/>
              <a:t>If the size of the array is known, and it’s shorter than the size of the string literal, the remaining characters in the string will be ignored, including the ‘\0’ in the end</a:t>
            </a:r>
          </a:p>
        </p:txBody>
      </p:sp>
      <p:grpSp>
        <p:nvGrpSpPr>
          <p:cNvPr id="12" name="Group 11">
            <a:extLst>
              <a:ext uri="{FF2B5EF4-FFF2-40B4-BE49-F238E27FC236}">
                <a16:creationId xmlns:a16="http://schemas.microsoft.com/office/drawing/2014/main" id="{EAE76458-E84F-74A8-FBCA-A2E0ECAE7653}"/>
              </a:ext>
            </a:extLst>
          </p:cNvPr>
          <p:cNvGrpSpPr/>
          <p:nvPr/>
        </p:nvGrpSpPr>
        <p:grpSpPr>
          <a:xfrm>
            <a:off x="1696511" y="3429000"/>
            <a:ext cx="7960953" cy="1924050"/>
            <a:chOff x="1300857" y="3532769"/>
            <a:chExt cx="7960953" cy="1924050"/>
          </a:xfrm>
        </p:grpSpPr>
        <p:pic>
          <p:nvPicPr>
            <p:cNvPr id="7" name="Picture 6">
              <a:extLst>
                <a:ext uri="{FF2B5EF4-FFF2-40B4-BE49-F238E27FC236}">
                  <a16:creationId xmlns:a16="http://schemas.microsoft.com/office/drawing/2014/main" id="{2399CBD2-C5AA-2CED-6A57-DDA820B1388E}"/>
                </a:ext>
              </a:extLst>
            </p:cNvPr>
            <p:cNvPicPr>
              <a:picLocks noChangeAspect="1"/>
            </p:cNvPicPr>
            <p:nvPr/>
          </p:nvPicPr>
          <p:blipFill>
            <a:blip r:embed="rId2"/>
            <a:stretch>
              <a:fillRect/>
            </a:stretch>
          </p:blipFill>
          <p:spPr>
            <a:xfrm>
              <a:off x="1300857" y="3774924"/>
              <a:ext cx="5438775" cy="1457325"/>
            </a:xfrm>
            <a:prstGeom prst="rect">
              <a:avLst/>
            </a:prstGeom>
          </p:spPr>
        </p:pic>
        <p:pic>
          <p:nvPicPr>
            <p:cNvPr id="9" name="Picture 8">
              <a:extLst>
                <a:ext uri="{FF2B5EF4-FFF2-40B4-BE49-F238E27FC236}">
                  <a16:creationId xmlns:a16="http://schemas.microsoft.com/office/drawing/2014/main" id="{D4305B79-2525-045F-E640-6AFD70074235}"/>
                </a:ext>
              </a:extLst>
            </p:cNvPr>
            <p:cNvPicPr>
              <a:picLocks noChangeAspect="1"/>
            </p:cNvPicPr>
            <p:nvPr/>
          </p:nvPicPr>
          <p:blipFill>
            <a:blip r:embed="rId3"/>
            <a:stretch>
              <a:fillRect/>
            </a:stretch>
          </p:blipFill>
          <p:spPr>
            <a:xfrm>
              <a:off x="7842585" y="3532769"/>
              <a:ext cx="1419225" cy="1924050"/>
            </a:xfrm>
            <a:prstGeom prst="rect">
              <a:avLst/>
            </a:prstGeom>
          </p:spPr>
        </p:pic>
        <p:cxnSp>
          <p:nvCxnSpPr>
            <p:cNvPr id="11" name="Straight Arrow Connector 10">
              <a:extLst>
                <a:ext uri="{FF2B5EF4-FFF2-40B4-BE49-F238E27FC236}">
                  <a16:creationId xmlns:a16="http://schemas.microsoft.com/office/drawing/2014/main" id="{A281A351-E7FD-A55B-DB8C-F8A5C7866F49}"/>
                </a:ext>
              </a:extLst>
            </p:cNvPr>
            <p:cNvCxnSpPr>
              <a:stCxn id="7" idx="3"/>
              <a:endCxn id="9" idx="1"/>
            </p:cNvCxnSpPr>
            <p:nvPr/>
          </p:nvCxnSpPr>
          <p:spPr>
            <a:xfrm flipV="1">
              <a:off x="6739632" y="4494794"/>
              <a:ext cx="1102953" cy="879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72011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6C3FA-DEBD-3741-8A06-441CBE564101}"/>
              </a:ext>
            </a:extLst>
          </p:cNvPr>
          <p:cNvSpPr>
            <a:spLocks noGrp="1"/>
          </p:cNvSpPr>
          <p:nvPr>
            <p:ph type="title"/>
          </p:nvPr>
        </p:nvSpPr>
        <p:spPr/>
        <p:txBody>
          <a:bodyPr/>
          <a:lstStyle/>
          <a:p>
            <a:r>
              <a:rPr lang="en-US" dirty="0"/>
              <a:t>Array – initialization – example </a:t>
            </a:r>
          </a:p>
        </p:txBody>
      </p:sp>
      <p:sp>
        <p:nvSpPr>
          <p:cNvPr id="3" name="Content Placeholder 2">
            <a:extLst>
              <a:ext uri="{FF2B5EF4-FFF2-40B4-BE49-F238E27FC236}">
                <a16:creationId xmlns:a16="http://schemas.microsoft.com/office/drawing/2014/main" id="{6E47A68D-70BB-7848-B437-B36F78E094DD}"/>
              </a:ext>
            </a:extLst>
          </p:cNvPr>
          <p:cNvSpPr>
            <a:spLocks noGrp="1"/>
          </p:cNvSpPr>
          <p:nvPr>
            <p:ph idx="1"/>
          </p:nvPr>
        </p:nvSpPr>
        <p:spPr/>
        <p:txBody>
          <a:bodyPr/>
          <a:lstStyle/>
          <a:p>
            <a:r>
              <a:rPr lang="en-US" dirty="0"/>
              <a:t>= {[</a:t>
            </a:r>
            <a:r>
              <a:rPr lang="en-US" dirty="0">
                <a:solidFill>
                  <a:srgbClr val="FF0000"/>
                </a:solidFill>
              </a:rPr>
              <a:t>constant-expression</a:t>
            </a:r>
            <a:r>
              <a:rPr lang="en-US" dirty="0"/>
              <a:t>]=expression, …}</a:t>
            </a:r>
          </a:p>
        </p:txBody>
      </p:sp>
      <p:grpSp>
        <p:nvGrpSpPr>
          <p:cNvPr id="4" name="Group 3">
            <a:extLst>
              <a:ext uri="{FF2B5EF4-FFF2-40B4-BE49-F238E27FC236}">
                <a16:creationId xmlns:a16="http://schemas.microsoft.com/office/drawing/2014/main" id="{0964933E-8BAD-124B-A187-7D3FFF167BFE}"/>
              </a:ext>
            </a:extLst>
          </p:cNvPr>
          <p:cNvGrpSpPr/>
          <p:nvPr/>
        </p:nvGrpSpPr>
        <p:grpSpPr>
          <a:xfrm>
            <a:off x="838200" y="2546291"/>
            <a:ext cx="6291805" cy="3408653"/>
            <a:chOff x="2453632" y="2546291"/>
            <a:chExt cx="7284736" cy="3946584"/>
          </a:xfrm>
        </p:grpSpPr>
        <p:pic>
          <p:nvPicPr>
            <p:cNvPr id="14" name="Picture 13">
              <a:extLst>
                <a:ext uri="{FF2B5EF4-FFF2-40B4-BE49-F238E27FC236}">
                  <a16:creationId xmlns:a16="http://schemas.microsoft.com/office/drawing/2014/main" id="{E8BA7885-0EB4-AA4B-82BA-9F4D1C0318D2}"/>
                </a:ext>
              </a:extLst>
            </p:cNvPr>
            <p:cNvPicPr>
              <a:picLocks noChangeAspect="1"/>
            </p:cNvPicPr>
            <p:nvPr/>
          </p:nvPicPr>
          <p:blipFill>
            <a:blip r:embed="rId2"/>
            <a:stretch>
              <a:fillRect/>
            </a:stretch>
          </p:blipFill>
          <p:spPr>
            <a:xfrm>
              <a:off x="2453632" y="2546291"/>
              <a:ext cx="7284736" cy="3946584"/>
            </a:xfrm>
            <a:prstGeom prst="rect">
              <a:avLst/>
            </a:prstGeom>
          </p:spPr>
        </p:pic>
        <p:sp>
          <p:nvSpPr>
            <p:cNvPr id="15" name="Rounded Rectangle 14">
              <a:extLst>
                <a:ext uri="{FF2B5EF4-FFF2-40B4-BE49-F238E27FC236}">
                  <a16:creationId xmlns:a16="http://schemas.microsoft.com/office/drawing/2014/main" id="{05DA6041-4FCC-4349-A912-70DEADF9B307}"/>
                </a:ext>
              </a:extLst>
            </p:cNvPr>
            <p:cNvSpPr/>
            <p:nvPr/>
          </p:nvSpPr>
          <p:spPr>
            <a:xfrm>
              <a:off x="4838218" y="3217762"/>
              <a:ext cx="1759352" cy="32409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a:extLst>
                <a:ext uri="{FF2B5EF4-FFF2-40B4-BE49-F238E27FC236}">
                  <a16:creationId xmlns:a16="http://schemas.microsoft.com/office/drawing/2014/main" id="{1A190009-D2CD-984D-86BC-2965D93EDF84}"/>
                </a:ext>
              </a:extLst>
            </p:cNvPr>
            <p:cNvSpPr/>
            <p:nvPr/>
          </p:nvSpPr>
          <p:spPr>
            <a:xfrm>
              <a:off x="4336648" y="2893671"/>
              <a:ext cx="1288648" cy="32409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Curved Connector 17">
              <a:extLst>
                <a:ext uri="{FF2B5EF4-FFF2-40B4-BE49-F238E27FC236}">
                  <a16:creationId xmlns:a16="http://schemas.microsoft.com/office/drawing/2014/main" id="{BDD73629-409E-6D46-BB6A-3C912151462A}"/>
                </a:ext>
              </a:extLst>
            </p:cNvPr>
            <p:cNvCxnSpPr>
              <a:stCxn id="15" idx="0"/>
              <a:endCxn id="16" idx="3"/>
            </p:cNvCxnSpPr>
            <p:nvPr/>
          </p:nvCxnSpPr>
          <p:spPr>
            <a:xfrm rot="16200000" flipV="1">
              <a:off x="5590573" y="3090441"/>
              <a:ext cx="162045" cy="92598"/>
            </a:xfrm>
            <a:prstGeom prst="curvedConnector2">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Rounded Rectangle 18">
              <a:extLst>
                <a:ext uri="{FF2B5EF4-FFF2-40B4-BE49-F238E27FC236}">
                  <a16:creationId xmlns:a16="http://schemas.microsoft.com/office/drawing/2014/main" id="{17411F2C-3FE8-AE4D-B635-E398F19A8745}"/>
                </a:ext>
              </a:extLst>
            </p:cNvPr>
            <p:cNvSpPr/>
            <p:nvPr/>
          </p:nvSpPr>
          <p:spPr>
            <a:xfrm>
              <a:off x="5833641" y="4838218"/>
              <a:ext cx="2152891" cy="33566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a:extLst>
                <a:ext uri="{FF2B5EF4-FFF2-40B4-BE49-F238E27FC236}">
                  <a16:creationId xmlns:a16="http://schemas.microsoft.com/office/drawing/2014/main" id="{7D7022B3-A280-4547-8369-FA45C1B53481}"/>
                </a:ext>
              </a:extLst>
            </p:cNvPr>
            <p:cNvSpPr/>
            <p:nvPr/>
          </p:nvSpPr>
          <p:spPr>
            <a:xfrm>
              <a:off x="4676172" y="4178461"/>
              <a:ext cx="1678329" cy="33566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Curved Connector 21">
              <a:extLst>
                <a:ext uri="{FF2B5EF4-FFF2-40B4-BE49-F238E27FC236}">
                  <a16:creationId xmlns:a16="http://schemas.microsoft.com/office/drawing/2014/main" id="{2E19569C-DFAF-6248-A9CE-5443D195BC78}"/>
                </a:ext>
              </a:extLst>
            </p:cNvPr>
            <p:cNvCxnSpPr>
              <a:stCxn id="19" idx="0"/>
              <a:endCxn id="20" idx="3"/>
            </p:cNvCxnSpPr>
            <p:nvPr/>
          </p:nvCxnSpPr>
          <p:spPr>
            <a:xfrm rot="16200000" flipV="1">
              <a:off x="6386332" y="4314463"/>
              <a:ext cx="491924" cy="555586"/>
            </a:xfrm>
            <a:prstGeom prst="curvedConnector2">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Rounded Rectangle 22">
              <a:extLst>
                <a:ext uri="{FF2B5EF4-FFF2-40B4-BE49-F238E27FC236}">
                  <a16:creationId xmlns:a16="http://schemas.microsoft.com/office/drawing/2014/main" id="{D553823D-FDE7-414D-8B2C-01040EBCB662}"/>
                </a:ext>
              </a:extLst>
            </p:cNvPr>
            <p:cNvSpPr/>
            <p:nvPr/>
          </p:nvSpPr>
          <p:spPr>
            <a:xfrm>
              <a:off x="5962891" y="6148088"/>
              <a:ext cx="2152891" cy="33566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a:extLst>
                <a:ext uri="{FF2B5EF4-FFF2-40B4-BE49-F238E27FC236}">
                  <a16:creationId xmlns:a16="http://schemas.microsoft.com/office/drawing/2014/main" id="{9F819CF9-1BFE-064D-96FB-83E92A3023E1}"/>
                </a:ext>
              </a:extLst>
            </p:cNvPr>
            <p:cNvSpPr/>
            <p:nvPr/>
          </p:nvSpPr>
          <p:spPr>
            <a:xfrm>
              <a:off x="7409727" y="5777697"/>
              <a:ext cx="1678329" cy="33566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Curved Connector 24">
              <a:extLst>
                <a:ext uri="{FF2B5EF4-FFF2-40B4-BE49-F238E27FC236}">
                  <a16:creationId xmlns:a16="http://schemas.microsoft.com/office/drawing/2014/main" id="{07FE2DF1-A5BB-C14B-98E7-FF76B0905195}"/>
                </a:ext>
              </a:extLst>
            </p:cNvPr>
            <p:cNvCxnSpPr>
              <a:cxnSpLocks/>
              <a:stCxn id="23" idx="0"/>
              <a:endCxn id="24" idx="1"/>
            </p:cNvCxnSpPr>
            <p:nvPr/>
          </p:nvCxnSpPr>
          <p:spPr>
            <a:xfrm rot="5400000" flipH="1" flipV="1">
              <a:off x="7123253" y="5861614"/>
              <a:ext cx="202558" cy="370390"/>
            </a:xfrm>
            <a:prstGeom prst="curvedConnector2">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232C9392-8CF9-FF43-81E0-EAAA49F2BE6D}"/>
              </a:ext>
            </a:extLst>
          </p:cNvPr>
          <p:cNvGrpSpPr/>
          <p:nvPr/>
        </p:nvGrpSpPr>
        <p:grpSpPr>
          <a:xfrm>
            <a:off x="7487705" y="2546291"/>
            <a:ext cx="3735430" cy="3685652"/>
            <a:chOff x="7487705" y="2546291"/>
            <a:chExt cx="3735430" cy="3685652"/>
          </a:xfrm>
        </p:grpSpPr>
        <p:pic>
          <p:nvPicPr>
            <p:cNvPr id="6" name="Picture 5">
              <a:extLst>
                <a:ext uri="{FF2B5EF4-FFF2-40B4-BE49-F238E27FC236}">
                  <a16:creationId xmlns:a16="http://schemas.microsoft.com/office/drawing/2014/main" id="{C1050C01-87D0-CA4F-8D21-E9679DE10658}"/>
                </a:ext>
              </a:extLst>
            </p:cNvPr>
            <p:cNvPicPr>
              <a:picLocks noChangeAspect="1"/>
            </p:cNvPicPr>
            <p:nvPr/>
          </p:nvPicPr>
          <p:blipFill>
            <a:blip r:embed="rId3"/>
            <a:stretch>
              <a:fillRect/>
            </a:stretch>
          </p:blipFill>
          <p:spPr>
            <a:xfrm>
              <a:off x="7489335" y="2546291"/>
              <a:ext cx="3733800" cy="508000"/>
            </a:xfrm>
            <a:prstGeom prst="rect">
              <a:avLst/>
            </a:prstGeom>
          </p:spPr>
        </p:pic>
        <p:sp>
          <p:nvSpPr>
            <p:cNvPr id="7" name="TextBox 6">
              <a:extLst>
                <a:ext uri="{FF2B5EF4-FFF2-40B4-BE49-F238E27FC236}">
                  <a16:creationId xmlns:a16="http://schemas.microsoft.com/office/drawing/2014/main" id="{9406E8A7-A7F3-4C43-A9EE-1C2222890E5B}"/>
                </a:ext>
              </a:extLst>
            </p:cNvPr>
            <p:cNvSpPr txBox="1"/>
            <p:nvPr/>
          </p:nvSpPr>
          <p:spPr>
            <a:xfrm>
              <a:off x="7487705" y="3369621"/>
              <a:ext cx="3733799" cy="2862322"/>
            </a:xfrm>
            <a:prstGeom prst="rect">
              <a:avLst/>
            </a:prstGeom>
            <a:noFill/>
            <a:ln w="12700">
              <a:solidFill>
                <a:schemeClr val="accent1"/>
              </a:solidFill>
            </a:ln>
          </p:spPr>
          <p:txBody>
            <a:bodyPr wrap="square" rtlCol="0">
              <a:spAutoFit/>
            </a:bodyPr>
            <a:lstStyle/>
            <a:p>
              <a:r>
                <a:rPr lang="en-US" b="0" i="0" dirty="0">
                  <a:solidFill>
                    <a:srgbClr val="000000"/>
                  </a:solidFill>
                  <a:effectLst/>
                  <a:latin typeface="DejaVuSans"/>
                </a:rPr>
                <a:t>When initializing an array of unknown size, the </a:t>
              </a:r>
              <a:r>
                <a:rPr lang="en-US" b="0" i="0" dirty="0">
                  <a:solidFill>
                    <a:srgbClr val="00B050"/>
                  </a:solidFill>
                  <a:effectLst/>
                  <a:latin typeface="DejaVuSans"/>
                </a:rPr>
                <a:t>largest subscript</a:t>
              </a:r>
              <a:r>
                <a:rPr lang="en-US" b="0" i="0" dirty="0">
                  <a:solidFill>
                    <a:srgbClr val="000000"/>
                  </a:solidFill>
                  <a:effectLst/>
                  <a:latin typeface="DejaVuSans"/>
                </a:rPr>
                <a:t> for which an initializer is specified determines the number of elements of the array being declared</a:t>
              </a:r>
            </a:p>
            <a:p>
              <a:endParaRPr lang="en-US" dirty="0">
                <a:solidFill>
                  <a:srgbClr val="000000"/>
                </a:solidFill>
                <a:latin typeface="DejaVuSans"/>
              </a:endParaRPr>
            </a:p>
            <a:p>
              <a:r>
                <a:rPr lang="en-US" dirty="0">
                  <a:solidFill>
                    <a:srgbClr val="000000"/>
                  </a:solidFill>
                  <a:latin typeface="DejaVuSans"/>
                </a:rPr>
                <a:t>Subscript 15 is valid in an array of a minimum size of 16</a:t>
              </a:r>
            </a:p>
            <a:p>
              <a:endParaRPr lang="en-US" dirty="0">
                <a:solidFill>
                  <a:srgbClr val="000000"/>
                </a:solidFill>
                <a:latin typeface="DejaVuSans"/>
              </a:endParaRPr>
            </a:p>
            <a:p>
              <a:r>
                <a:rPr lang="en-US" altLang="zh-CN" dirty="0">
                  <a:solidFill>
                    <a:srgbClr val="00B050"/>
                  </a:solidFill>
                  <a:latin typeface="DejaVuSans"/>
                </a:rPr>
                <a:t>Number of elements</a:t>
              </a:r>
              <a:r>
                <a:rPr lang="en-US" dirty="0">
                  <a:solidFill>
                    <a:srgbClr val="00B050"/>
                  </a:solidFill>
                  <a:latin typeface="DejaVuSans"/>
                </a:rPr>
                <a:t> of int foo[] is 16</a:t>
              </a:r>
              <a:endParaRPr lang="en-US" dirty="0">
                <a:solidFill>
                  <a:srgbClr val="00B050"/>
                </a:solidFill>
              </a:endParaRPr>
            </a:p>
          </p:txBody>
        </p:sp>
      </p:grpSp>
      <p:cxnSp>
        <p:nvCxnSpPr>
          <p:cNvPr id="10" name="Straight Arrow Connector 9">
            <a:extLst>
              <a:ext uri="{FF2B5EF4-FFF2-40B4-BE49-F238E27FC236}">
                <a16:creationId xmlns:a16="http://schemas.microsoft.com/office/drawing/2014/main" id="{59F939EE-C7FF-5D4B-8723-E6E439B24D49}"/>
              </a:ext>
            </a:extLst>
          </p:cNvPr>
          <p:cNvCxnSpPr>
            <a:stCxn id="6" idx="2"/>
            <a:endCxn id="7" idx="0"/>
          </p:cNvCxnSpPr>
          <p:nvPr/>
        </p:nvCxnSpPr>
        <p:spPr>
          <a:xfrm flipH="1">
            <a:off x="9354605" y="3054291"/>
            <a:ext cx="1630" cy="31533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80012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45890-CEEA-CB4E-9DA4-2FB71DB6B45F}"/>
              </a:ext>
            </a:extLst>
          </p:cNvPr>
          <p:cNvSpPr>
            <a:spLocks noGrp="1"/>
          </p:cNvSpPr>
          <p:nvPr>
            <p:ph type="title"/>
          </p:nvPr>
        </p:nvSpPr>
        <p:spPr/>
        <p:txBody>
          <a:bodyPr/>
          <a:lstStyle/>
          <a:p>
            <a:r>
              <a:rPr lang="en-US" dirty="0"/>
              <a:t>Array – initialization - example</a:t>
            </a:r>
          </a:p>
        </p:txBody>
      </p:sp>
      <p:sp>
        <p:nvSpPr>
          <p:cNvPr id="3" name="Content Placeholder 2">
            <a:extLst>
              <a:ext uri="{FF2B5EF4-FFF2-40B4-BE49-F238E27FC236}">
                <a16:creationId xmlns:a16="http://schemas.microsoft.com/office/drawing/2014/main" id="{2976AC8E-E82B-094D-84FD-37A921179B15}"/>
              </a:ext>
            </a:extLst>
          </p:cNvPr>
          <p:cNvSpPr>
            <a:spLocks noGrp="1"/>
          </p:cNvSpPr>
          <p:nvPr>
            <p:ph idx="1"/>
          </p:nvPr>
        </p:nvSpPr>
        <p:spPr/>
        <p:txBody>
          <a:bodyPr/>
          <a:lstStyle/>
          <a:p>
            <a:r>
              <a:rPr lang="en-US" dirty="0"/>
              <a:t>={}, set every element in the array to zero (‘\0’ for char, 0 for int, 0.0 for floats, NULL for pointers)</a:t>
            </a:r>
          </a:p>
        </p:txBody>
      </p:sp>
      <p:grpSp>
        <p:nvGrpSpPr>
          <p:cNvPr id="12" name="Group 11">
            <a:extLst>
              <a:ext uri="{FF2B5EF4-FFF2-40B4-BE49-F238E27FC236}">
                <a16:creationId xmlns:a16="http://schemas.microsoft.com/office/drawing/2014/main" id="{8464BC81-23EB-9344-AE6A-062C79CE1816}"/>
              </a:ext>
            </a:extLst>
          </p:cNvPr>
          <p:cNvGrpSpPr/>
          <p:nvPr/>
        </p:nvGrpSpPr>
        <p:grpSpPr>
          <a:xfrm>
            <a:off x="1427260" y="2958329"/>
            <a:ext cx="9337480" cy="3534546"/>
            <a:chOff x="1606225" y="2958329"/>
            <a:chExt cx="9337480" cy="3534546"/>
          </a:xfrm>
        </p:grpSpPr>
        <p:grpSp>
          <p:nvGrpSpPr>
            <p:cNvPr id="9" name="Group 8">
              <a:extLst>
                <a:ext uri="{FF2B5EF4-FFF2-40B4-BE49-F238E27FC236}">
                  <a16:creationId xmlns:a16="http://schemas.microsoft.com/office/drawing/2014/main" id="{A293F2C1-2129-0240-8D5D-16237B880537}"/>
                </a:ext>
              </a:extLst>
            </p:cNvPr>
            <p:cNvGrpSpPr/>
            <p:nvPr/>
          </p:nvGrpSpPr>
          <p:grpSpPr>
            <a:xfrm>
              <a:off x="3933620" y="2958329"/>
              <a:ext cx="7010085" cy="3534546"/>
              <a:chOff x="2590957" y="2872050"/>
              <a:chExt cx="7010085" cy="3534546"/>
            </a:xfrm>
          </p:grpSpPr>
          <p:pic>
            <p:nvPicPr>
              <p:cNvPr id="4" name="Picture 3">
                <a:extLst>
                  <a:ext uri="{FF2B5EF4-FFF2-40B4-BE49-F238E27FC236}">
                    <a16:creationId xmlns:a16="http://schemas.microsoft.com/office/drawing/2014/main" id="{E227AE62-C4AC-7D4D-A9B9-CBAD69803275}"/>
                  </a:ext>
                </a:extLst>
              </p:cNvPr>
              <p:cNvPicPr>
                <a:picLocks noChangeAspect="1"/>
              </p:cNvPicPr>
              <p:nvPr/>
            </p:nvPicPr>
            <p:blipFill>
              <a:blip r:embed="rId3"/>
              <a:stretch>
                <a:fillRect/>
              </a:stretch>
            </p:blipFill>
            <p:spPr>
              <a:xfrm>
                <a:off x="2590957" y="2872050"/>
                <a:ext cx="7010085" cy="3497725"/>
              </a:xfrm>
              <a:prstGeom prst="rect">
                <a:avLst/>
              </a:prstGeom>
            </p:spPr>
          </p:pic>
          <p:sp>
            <p:nvSpPr>
              <p:cNvPr id="5" name="Rounded Rectangle 4">
                <a:extLst>
                  <a:ext uri="{FF2B5EF4-FFF2-40B4-BE49-F238E27FC236}">
                    <a16:creationId xmlns:a16="http://schemas.microsoft.com/office/drawing/2014/main" id="{0D54F9A7-FB73-CF4E-A326-7331D3EF75A2}"/>
                  </a:ext>
                </a:extLst>
              </p:cNvPr>
              <p:cNvSpPr/>
              <p:nvPr/>
            </p:nvSpPr>
            <p:spPr>
              <a:xfrm>
                <a:off x="3264060" y="3452150"/>
                <a:ext cx="347241" cy="35592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74CF1F5A-F8E0-E145-8934-6AC4A8432564}"/>
                  </a:ext>
                </a:extLst>
              </p:cNvPr>
              <p:cNvSpPr/>
              <p:nvPr/>
            </p:nvSpPr>
            <p:spPr>
              <a:xfrm>
                <a:off x="3161816" y="4333759"/>
                <a:ext cx="347241" cy="35592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FA0B7600-008E-5247-A1DA-AFC8BF2DC6B2}"/>
                  </a:ext>
                </a:extLst>
              </p:cNvPr>
              <p:cNvSpPr/>
              <p:nvPr/>
            </p:nvSpPr>
            <p:spPr>
              <a:xfrm>
                <a:off x="3487837" y="5192216"/>
                <a:ext cx="347241" cy="35592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816CCB58-8C9C-F048-A176-290A8A9EF79D}"/>
                  </a:ext>
                </a:extLst>
              </p:cNvPr>
              <p:cNvSpPr/>
              <p:nvPr/>
            </p:nvSpPr>
            <p:spPr>
              <a:xfrm>
                <a:off x="3385594" y="6050674"/>
                <a:ext cx="347241" cy="35592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Left Brace 9">
              <a:extLst>
                <a:ext uri="{FF2B5EF4-FFF2-40B4-BE49-F238E27FC236}">
                  <a16:creationId xmlns:a16="http://schemas.microsoft.com/office/drawing/2014/main" id="{27787C98-8FE1-574C-A150-348785E41BC1}"/>
                </a:ext>
              </a:extLst>
            </p:cNvPr>
            <p:cNvSpPr/>
            <p:nvPr/>
          </p:nvSpPr>
          <p:spPr>
            <a:xfrm>
              <a:off x="3321934" y="3148314"/>
              <a:ext cx="428263" cy="3307740"/>
            </a:xfrm>
            <a:prstGeom prst="lef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92F45E80-8D4B-8F45-903A-D44AE4FE9A68}"/>
                </a:ext>
              </a:extLst>
            </p:cNvPr>
            <p:cNvSpPr txBox="1"/>
            <p:nvPr/>
          </p:nvSpPr>
          <p:spPr>
            <a:xfrm>
              <a:off x="1606225" y="4420038"/>
              <a:ext cx="1623998" cy="923330"/>
            </a:xfrm>
            <a:prstGeom prst="rect">
              <a:avLst/>
            </a:prstGeom>
            <a:noFill/>
          </p:spPr>
          <p:txBody>
            <a:bodyPr wrap="square" rtlCol="0">
              <a:spAutoFit/>
            </a:bodyPr>
            <a:lstStyle/>
            <a:p>
              <a:r>
                <a:rPr lang="en-US" dirty="0"/>
                <a:t>={} only works with array of constant size</a:t>
              </a:r>
            </a:p>
          </p:txBody>
        </p:sp>
      </p:grpSp>
    </p:spTree>
    <p:extLst>
      <p:ext uri="{BB962C8B-B14F-4D97-AF65-F5344CB8AC3E}">
        <p14:creationId xmlns:p14="http://schemas.microsoft.com/office/powerpoint/2010/main" val="1942286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57A94-22C2-F843-A0A9-E1FC678D81D2}"/>
              </a:ext>
            </a:extLst>
          </p:cNvPr>
          <p:cNvSpPr>
            <a:spLocks noGrp="1"/>
          </p:cNvSpPr>
          <p:nvPr>
            <p:ph type="title"/>
          </p:nvPr>
        </p:nvSpPr>
        <p:spPr/>
        <p:txBody>
          <a:bodyPr/>
          <a:lstStyle/>
          <a:p>
            <a:r>
              <a:rPr lang="en-US" dirty="0"/>
              <a:t>Array – example </a:t>
            </a:r>
          </a:p>
        </p:txBody>
      </p:sp>
      <p:sp>
        <p:nvSpPr>
          <p:cNvPr id="3" name="Content Placeholder 2">
            <a:extLst>
              <a:ext uri="{FF2B5EF4-FFF2-40B4-BE49-F238E27FC236}">
                <a16:creationId xmlns:a16="http://schemas.microsoft.com/office/drawing/2014/main" id="{A878D25C-4E71-6548-9E18-38F39BCC433B}"/>
              </a:ext>
            </a:extLst>
          </p:cNvPr>
          <p:cNvSpPr>
            <a:spLocks noGrp="1"/>
          </p:cNvSpPr>
          <p:nvPr>
            <p:ph idx="1"/>
          </p:nvPr>
        </p:nvSpPr>
        <p:spPr/>
        <p:txBody>
          <a:bodyPr/>
          <a:lstStyle/>
          <a:p>
            <a:r>
              <a:rPr lang="en-US" dirty="0"/>
              <a:t>Are the following array initializations correct</a:t>
            </a:r>
            <a:r>
              <a:rPr lang="en-US" b="1" dirty="0">
                <a:solidFill>
                  <a:srgbClr val="FF0000"/>
                </a:solidFill>
                <a:highlight>
                  <a:srgbClr val="FFFF00"/>
                </a:highlight>
              </a:rPr>
              <a:t>?</a:t>
            </a:r>
          </a:p>
        </p:txBody>
      </p:sp>
      <p:pic>
        <p:nvPicPr>
          <p:cNvPr id="5" name="Picture 4">
            <a:extLst>
              <a:ext uri="{FF2B5EF4-FFF2-40B4-BE49-F238E27FC236}">
                <a16:creationId xmlns:a16="http://schemas.microsoft.com/office/drawing/2014/main" id="{C8488A6B-83CA-2147-B049-22B6E9F70452}"/>
              </a:ext>
            </a:extLst>
          </p:cNvPr>
          <p:cNvPicPr>
            <a:picLocks noChangeAspect="1"/>
          </p:cNvPicPr>
          <p:nvPr/>
        </p:nvPicPr>
        <p:blipFill>
          <a:blip r:embed="rId3"/>
          <a:stretch>
            <a:fillRect/>
          </a:stretch>
        </p:blipFill>
        <p:spPr>
          <a:xfrm>
            <a:off x="4588879" y="2451661"/>
            <a:ext cx="3490249" cy="3739553"/>
          </a:xfrm>
          <a:prstGeom prst="rect">
            <a:avLst/>
          </a:prstGeom>
        </p:spPr>
      </p:pic>
    </p:spTree>
    <p:extLst>
      <p:ext uri="{BB962C8B-B14F-4D97-AF65-F5344CB8AC3E}">
        <p14:creationId xmlns:p14="http://schemas.microsoft.com/office/powerpoint/2010/main" val="25221851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E66D5-2CE1-494A-A332-E97A086CB220}"/>
              </a:ext>
            </a:extLst>
          </p:cNvPr>
          <p:cNvSpPr>
            <a:spLocks noGrp="1"/>
          </p:cNvSpPr>
          <p:nvPr>
            <p:ph type="title"/>
          </p:nvPr>
        </p:nvSpPr>
        <p:spPr/>
        <p:txBody>
          <a:bodyPr/>
          <a:lstStyle/>
          <a:p>
            <a:r>
              <a:rPr lang="en-US" dirty="0"/>
              <a:t>Array – indexing </a:t>
            </a:r>
          </a:p>
        </p:txBody>
      </p:sp>
      <p:sp>
        <p:nvSpPr>
          <p:cNvPr id="3" name="Content Placeholder 2">
            <a:extLst>
              <a:ext uri="{FF2B5EF4-FFF2-40B4-BE49-F238E27FC236}">
                <a16:creationId xmlns:a16="http://schemas.microsoft.com/office/drawing/2014/main" id="{B2E43A57-FAA2-ED46-8D77-62A2FB41B91C}"/>
              </a:ext>
            </a:extLst>
          </p:cNvPr>
          <p:cNvSpPr>
            <a:spLocks noGrp="1"/>
          </p:cNvSpPr>
          <p:nvPr>
            <p:ph idx="1"/>
          </p:nvPr>
        </p:nvSpPr>
        <p:spPr/>
        <p:txBody>
          <a:bodyPr/>
          <a:lstStyle/>
          <a:p>
            <a:r>
              <a:rPr lang="en-US" dirty="0"/>
              <a:t>Array can be indexed with [] (array subscripting operator)</a:t>
            </a:r>
          </a:p>
          <a:p>
            <a:r>
              <a:rPr lang="en-US" dirty="0"/>
              <a:t>Format:  </a:t>
            </a:r>
            <a:r>
              <a:rPr lang="en-US" dirty="0" err="1"/>
              <a:t>arrayName</a:t>
            </a:r>
            <a:r>
              <a:rPr lang="en-US" dirty="0"/>
              <a:t>[</a:t>
            </a:r>
            <a:r>
              <a:rPr lang="en-US" dirty="0">
                <a:solidFill>
                  <a:srgbClr val="00B050"/>
                </a:solidFill>
              </a:rPr>
              <a:t>expression</a:t>
            </a:r>
            <a:r>
              <a:rPr lang="en-US" dirty="0"/>
              <a:t>]</a:t>
            </a:r>
          </a:p>
          <a:p>
            <a:pPr lvl="1"/>
            <a:r>
              <a:rPr lang="en-US" dirty="0" err="1"/>
              <a:t>arrayName</a:t>
            </a:r>
            <a:r>
              <a:rPr lang="en-US" dirty="0"/>
              <a:t> is the identifier of the array</a:t>
            </a:r>
          </a:p>
          <a:p>
            <a:pPr lvl="1"/>
            <a:r>
              <a:rPr lang="en-US" dirty="0"/>
              <a:t>expression must evaluate to an </a:t>
            </a:r>
            <a:r>
              <a:rPr lang="en-US" dirty="0">
                <a:solidFill>
                  <a:srgbClr val="00B050"/>
                </a:solidFill>
              </a:rPr>
              <a:t>integer value</a:t>
            </a:r>
            <a:r>
              <a:rPr lang="en-US" dirty="0"/>
              <a:t> within the </a:t>
            </a:r>
            <a:r>
              <a:rPr lang="en-US" dirty="0">
                <a:solidFill>
                  <a:srgbClr val="00B050"/>
                </a:solidFill>
              </a:rPr>
              <a:t>valid index range</a:t>
            </a:r>
          </a:p>
          <a:p>
            <a:r>
              <a:rPr lang="en-US" dirty="0"/>
              <a:t>The value of expression is referred as the subscript/index</a:t>
            </a:r>
          </a:p>
          <a:p>
            <a:pPr lvl="1"/>
            <a:r>
              <a:rPr lang="en-US" dirty="0"/>
              <a:t>Indicates which element in the array you’re indexing for</a:t>
            </a:r>
          </a:p>
          <a:p>
            <a:pPr lvl="1"/>
            <a:r>
              <a:rPr lang="en-US" dirty="0"/>
              <a:t>C is 0-based indexing, i.e., its array’s index starts from 0 (1-based indexing: </a:t>
            </a:r>
            <a:r>
              <a:rPr lang="en-US" dirty="0" err="1"/>
              <a:t>Matlab</a:t>
            </a:r>
            <a:r>
              <a:rPr lang="en-US" dirty="0"/>
              <a:t>)</a:t>
            </a:r>
          </a:p>
          <a:p>
            <a:pPr lvl="1"/>
            <a:r>
              <a:rPr lang="en-US" dirty="0"/>
              <a:t>Valid index range of an array with size N: integer within range of [0, N-1]</a:t>
            </a:r>
          </a:p>
          <a:p>
            <a:pPr lvl="1"/>
            <a:r>
              <a:rPr lang="en-US" dirty="0"/>
              <a:t>Out-of-bound indexing of an array is </a:t>
            </a:r>
            <a:r>
              <a:rPr lang="en-US" dirty="0">
                <a:solidFill>
                  <a:srgbClr val="FF0000"/>
                </a:solidFill>
              </a:rPr>
              <a:t>undefined behavior</a:t>
            </a:r>
          </a:p>
          <a:p>
            <a:pPr lvl="1"/>
            <a:endParaRPr lang="en-US" dirty="0"/>
          </a:p>
          <a:p>
            <a:pPr lvl="1"/>
            <a:endParaRPr lang="en-US" dirty="0"/>
          </a:p>
        </p:txBody>
      </p:sp>
    </p:spTree>
    <p:extLst>
      <p:ext uri="{BB962C8B-B14F-4D97-AF65-F5344CB8AC3E}">
        <p14:creationId xmlns:p14="http://schemas.microsoft.com/office/powerpoint/2010/main" val="10111233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35FCE-DF86-8A47-AF93-913B6F099175}"/>
              </a:ext>
            </a:extLst>
          </p:cNvPr>
          <p:cNvSpPr>
            <a:spLocks noGrp="1"/>
          </p:cNvSpPr>
          <p:nvPr>
            <p:ph type="title"/>
          </p:nvPr>
        </p:nvSpPr>
        <p:spPr/>
        <p:txBody>
          <a:bodyPr/>
          <a:lstStyle/>
          <a:p>
            <a:r>
              <a:rPr lang="en-US" dirty="0"/>
              <a:t>Array – indexing – example</a:t>
            </a:r>
          </a:p>
        </p:txBody>
      </p:sp>
      <p:sp>
        <p:nvSpPr>
          <p:cNvPr id="3" name="Content Placeholder 2">
            <a:extLst>
              <a:ext uri="{FF2B5EF4-FFF2-40B4-BE49-F238E27FC236}">
                <a16:creationId xmlns:a16="http://schemas.microsoft.com/office/drawing/2014/main" id="{F6644458-B8BB-7649-AD32-CF00A88F2DB5}"/>
              </a:ext>
            </a:extLst>
          </p:cNvPr>
          <p:cNvSpPr>
            <a:spLocks noGrp="1"/>
          </p:cNvSpPr>
          <p:nvPr>
            <p:ph idx="1"/>
          </p:nvPr>
        </p:nvSpPr>
        <p:spPr/>
        <p:txBody>
          <a:bodyPr/>
          <a:lstStyle/>
          <a:p>
            <a:r>
              <a:rPr lang="en-US" dirty="0"/>
              <a:t>Indexing an array gives you read/write access to the associated element </a:t>
            </a:r>
          </a:p>
        </p:txBody>
      </p:sp>
      <p:grpSp>
        <p:nvGrpSpPr>
          <p:cNvPr id="14" name="Group 13">
            <a:extLst>
              <a:ext uri="{FF2B5EF4-FFF2-40B4-BE49-F238E27FC236}">
                <a16:creationId xmlns:a16="http://schemas.microsoft.com/office/drawing/2014/main" id="{3B11AD48-3456-8448-B88B-AE80EF87EBDA}"/>
              </a:ext>
            </a:extLst>
          </p:cNvPr>
          <p:cNvGrpSpPr/>
          <p:nvPr/>
        </p:nvGrpSpPr>
        <p:grpSpPr>
          <a:xfrm>
            <a:off x="1743557" y="2870698"/>
            <a:ext cx="8044338" cy="3622177"/>
            <a:chOff x="1743557" y="2870698"/>
            <a:chExt cx="8044338" cy="3622177"/>
          </a:xfrm>
        </p:grpSpPr>
        <p:pic>
          <p:nvPicPr>
            <p:cNvPr id="4" name="Picture 3">
              <a:extLst>
                <a:ext uri="{FF2B5EF4-FFF2-40B4-BE49-F238E27FC236}">
                  <a16:creationId xmlns:a16="http://schemas.microsoft.com/office/drawing/2014/main" id="{D2E28FB8-824C-324F-A733-253E8AF2EC13}"/>
                </a:ext>
              </a:extLst>
            </p:cNvPr>
            <p:cNvPicPr>
              <a:picLocks noChangeAspect="1"/>
            </p:cNvPicPr>
            <p:nvPr/>
          </p:nvPicPr>
          <p:blipFill>
            <a:blip r:embed="rId2"/>
            <a:stretch>
              <a:fillRect/>
            </a:stretch>
          </p:blipFill>
          <p:spPr>
            <a:xfrm>
              <a:off x="1743557" y="2870698"/>
              <a:ext cx="4755105" cy="3622177"/>
            </a:xfrm>
            <a:prstGeom prst="rect">
              <a:avLst/>
            </a:prstGeom>
          </p:spPr>
        </p:pic>
        <p:pic>
          <p:nvPicPr>
            <p:cNvPr id="6" name="Picture 5">
              <a:extLst>
                <a:ext uri="{FF2B5EF4-FFF2-40B4-BE49-F238E27FC236}">
                  <a16:creationId xmlns:a16="http://schemas.microsoft.com/office/drawing/2014/main" id="{3919F9B8-D48B-094B-95F9-46051F9CDE6D}"/>
                </a:ext>
              </a:extLst>
            </p:cNvPr>
            <p:cNvPicPr>
              <a:picLocks noChangeAspect="1"/>
            </p:cNvPicPr>
            <p:nvPr/>
          </p:nvPicPr>
          <p:blipFill>
            <a:blip r:embed="rId3"/>
            <a:stretch>
              <a:fillRect/>
            </a:stretch>
          </p:blipFill>
          <p:spPr>
            <a:xfrm>
              <a:off x="7531341" y="4042762"/>
              <a:ext cx="2256554" cy="1278048"/>
            </a:xfrm>
            <a:prstGeom prst="rect">
              <a:avLst/>
            </a:prstGeom>
          </p:spPr>
        </p:pic>
        <p:cxnSp>
          <p:nvCxnSpPr>
            <p:cNvPr id="8" name="Straight Arrow Connector 7">
              <a:extLst>
                <a:ext uri="{FF2B5EF4-FFF2-40B4-BE49-F238E27FC236}">
                  <a16:creationId xmlns:a16="http://schemas.microsoft.com/office/drawing/2014/main" id="{7A4A95EE-3044-004D-92AD-4BE1FE9A3161}"/>
                </a:ext>
              </a:extLst>
            </p:cNvPr>
            <p:cNvCxnSpPr/>
            <p:nvPr/>
          </p:nvCxnSpPr>
          <p:spPr>
            <a:xfrm flipV="1">
              <a:off x="5741043" y="4282633"/>
              <a:ext cx="1790298" cy="92597"/>
            </a:xfrm>
            <a:prstGeom prst="straightConnector1">
              <a:avLst/>
            </a:prstGeom>
            <a:ln w="127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7CA03CCA-8C50-C34A-A64B-BA53D1BAAB56}"/>
                </a:ext>
              </a:extLst>
            </p:cNvPr>
            <p:cNvCxnSpPr>
              <a:cxnSpLocks/>
            </p:cNvCxnSpPr>
            <p:nvPr/>
          </p:nvCxnSpPr>
          <p:spPr>
            <a:xfrm>
              <a:off x="5997615" y="4698975"/>
              <a:ext cx="1533726" cy="0"/>
            </a:xfrm>
            <a:prstGeom prst="straightConnector1">
              <a:avLst/>
            </a:prstGeom>
            <a:ln w="127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BC45148-89BD-C648-A4CE-A28B831711E8}"/>
                </a:ext>
              </a:extLst>
            </p:cNvPr>
            <p:cNvCxnSpPr>
              <a:cxnSpLocks/>
            </p:cNvCxnSpPr>
            <p:nvPr/>
          </p:nvCxnSpPr>
          <p:spPr>
            <a:xfrm flipV="1">
              <a:off x="5870293" y="5150734"/>
              <a:ext cx="1661048" cy="1157469"/>
            </a:xfrm>
            <a:prstGeom prst="straightConnector1">
              <a:avLst/>
            </a:prstGeom>
            <a:ln w="12700">
              <a:prstDash val="sysDash"/>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73907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6E404-DBD9-9C4B-9D87-3A75AF22FE37}"/>
              </a:ext>
            </a:extLst>
          </p:cNvPr>
          <p:cNvSpPr>
            <a:spLocks noGrp="1"/>
          </p:cNvSpPr>
          <p:nvPr>
            <p:ph type="title"/>
          </p:nvPr>
        </p:nvSpPr>
        <p:spPr/>
        <p:txBody>
          <a:bodyPr/>
          <a:lstStyle/>
          <a:p>
            <a:r>
              <a:rPr lang="en-US" dirty="0"/>
              <a:t>Array – sizeof operator</a:t>
            </a:r>
          </a:p>
        </p:txBody>
      </p:sp>
      <p:sp>
        <p:nvSpPr>
          <p:cNvPr id="3" name="Content Placeholder 2">
            <a:extLst>
              <a:ext uri="{FF2B5EF4-FFF2-40B4-BE49-F238E27FC236}">
                <a16:creationId xmlns:a16="http://schemas.microsoft.com/office/drawing/2014/main" id="{D17A677C-DFA0-A048-87E0-E5CF34AB2C50}"/>
              </a:ext>
            </a:extLst>
          </p:cNvPr>
          <p:cNvSpPr>
            <a:spLocks noGrp="1"/>
          </p:cNvSpPr>
          <p:nvPr>
            <p:ph idx="1"/>
          </p:nvPr>
        </p:nvSpPr>
        <p:spPr>
          <a:xfrm>
            <a:off x="838200" y="1825625"/>
            <a:ext cx="5444444" cy="4351338"/>
          </a:xfrm>
        </p:spPr>
        <p:txBody>
          <a:bodyPr>
            <a:normAutofit fontScale="92500"/>
          </a:bodyPr>
          <a:lstStyle/>
          <a:p>
            <a:r>
              <a:rPr lang="en-US" sz="1800" dirty="0"/>
              <a:t>sizeof </a:t>
            </a:r>
            <a:r>
              <a:rPr lang="en-US" sz="1800" dirty="0">
                <a:solidFill>
                  <a:srgbClr val="00B050"/>
                </a:solidFill>
              </a:rPr>
              <a:t>operator</a:t>
            </a:r>
            <a:r>
              <a:rPr lang="en-US" sz="1800" dirty="0"/>
              <a:t>, syntax</a:t>
            </a:r>
          </a:p>
          <a:p>
            <a:r>
              <a:rPr lang="en-US" sz="1800" dirty="0"/>
              <a:t>sizeof is a compile time operator, it doesn’t evaluate its operand (expression)</a:t>
            </a:r>
          </a:p>
          <a:p>
            <a:r>
              <a:rPr lang="en-US" sz="1800" dirty="0"/>
              <a:t>sizeof returns the size of its operand in terms of </a:t>
            </a:r>
            <a:r>
              <a:rPr lang="en-US" sz="1800" dirty="0">
                <a:solidFill>
                  <a:srgbClr val="00B050"/>
                </a:solidFill>
              </a:rPr>
              <a:t>number of  bytes</a:t>
            </a:r>
          </a:p>
          <a:p>
            <a:r>
              <a:rPr lang="en-US" sz="1800" dirty="0"/>
              <a:t>sizeof return a non-negative integer value of </a:t>
            </a:r>
            <a:r>
              <a:rPr lang="en-US" sz="1800" dirty="0" err="1">
                <a:solidFill>
                  <a:srgbClr val="00B050"/>
                </a:solidFill>
              </a:rPr>
              <a:t>size_t</a:t>
            </a:r>
            <a:r>
              <a:rPr lang="en-US" sz="1800" dirty="0"/>
              <a:t> type</a:t>
            </a:r>
          </a:p>
          <a:p>
            <a:r>
              <a:rPr lang="en-US" altLang="zh-CN" sz="1800" dirty="0" err="1"/>
              <a:t>size_t</a:t>
            </a:r>
            <a:r>
              <a:rPr lang="en-US" altLang="zh-CN" sz="1800" dirty="0"/>
              <a:t> is an unsigned integer type</a:t>
            </a:r>
          </a:p>
          <a:p>
            <a:pPr lvl="1"/>
            <a:r>
              <a:rPr lang="en-US" sz="1600" dirty="0"/>
              <a:t>used to represent size of an object</a:t>
            </a:r>
          </a:p>
          <a:p>
            <a:pPr lvl="1"/>
            <a:r>
              <a:rPr lang="en-US" sz="1600" dirty="0"/>
              <a:t>commonly used to declare variable for array indexing</a:t>
            </a:r>
          </a:p>
          <a:p>
            <a:pPr lvl="1"/>
            <a:r>
              <a:rPr lang="en-US" sz="1600" dirty="0"/>
              <a:t>Its </a:t>
            </a:r>
            <a:r>
              <a:rPr lang="en-US" sz="1600" dirty="0">
                <a:solidFill>
                  <a:srgbClr val="00B050"/>
                </a:solidFill>
              </a:rPr>
              <a:t>range is guaranteed to be big enough</a:t>
            </a:r>
            <a:r>
              <a:rPr lang="en-US" sz="1600" dirty="0"/>
              <a:t> to contain the size of the largest object the host system can handle</a:t>
            </a:r>
          </a:p>
          <a:p>
            <a:r>
              <a:rPr lang="en-US" sz="1800" dirty="0"/>
              <a:t>%</a:t>
            </a:r>
            <a:r>
              <a:rPr lang="en-US" sz="1800" dirty="0" err="1"/>
              <a:t>zu</a:t>
            </a:r>
            <a:r>
              <a:rPr lang="en-US" sz="1800" dirty="0"/>
              <a:t> is the format specifier for </a:t>
            </a:r>
            <a:r>
              <a:rPr lang="en-US" sz="1800" dirty="0" err="1"/>
              <a:t>size_t</a:t>
            </a:r>
            <a:r>
              <a:rPr lang="en-US" sz="1800" dirty="0"/>
              <a:t> values</a:t>
            </a:r>
          </a:p>
          <a:p>
            <a:pPr lvl="1"/>
            <a:r>
              <a:rPr lang="en-US" sz="1600" dirty="0"/>
              <a:t>You can print </a:t>
            </a:r>
            <a:r>
              <a:rPr lang="en-US" sz="1600" dirty="0" err="1"/>
              <a:t>size_t</a:t>
            </a:r>
            <a:r>
              <a:rPr lang="en-US" sz="1600" dirty="0"/>
              <a:t> type values with %d or %u but when the actual value stored in </a:t>
            </a:r>
            <a:r>
              <a:rPr lang="en-US" sz="1600" dirty="0" err="1"/>
              <a:t>size_t</a:t>
            </a:r>
            <a:r>
              <a:rPr lang="en-US" sz="1600" dirty="0"/>
              <a:t> typed variable exceeds the range of int or unsigned int, the printed value is not correct</a:t>
            </a:r>
          </a:p>
        </p:txBody>
      </p:sp>
      <p:sp>
        <p:nvSpPr>
          <p:cNvPr id="4" name="TextBox 3">
            <a:extLst>
              <a:ext uri="{FF2B5EF4-FFF2-40B4-BE49-F238E27FC236}">
                <a16:creationId xmlns:a16="http://schemas.microsoft.com/office/drawing/2014/main" id="{59DF1088-973B-BD41-934D-7A728EF2FA33}"/>
              </a:ext>
            </a:extLst>
          </p:cNvPr>
          <p:cNvSpPr txBox="1"/>
          <p:nvPr/>
        </p:nvSpPr>
        <p:spPr>
          <a:xfrm>
            <a:off x="7408449" y="2198093"/>
            <a:ext cx="3517744" cy="707886"/>
          </a:xfrm>
          <a:prstGeom prst="rect">
            <a:avLst/>
          </a:prstGeom>
          <a:noFill/>
          <a:ln>
            <a:solidFill>
              <a:srgbClr val="FF0000"/>
            </a:solidFill>
          </a:ln>
        </p:spPr>
        <p:txBody>
          <a:bodyPr wrap="square" rtlCol="0">
            <a:spAutoFit/>
          </a:bodyPr>
          <a:lstStyle/>
          <a:p>
            <a:pPr algn="ctr"/>
            <a:r>
              <a:rPr lang="en-US" sz="2000" dirty="0"/>
              <a:t>sizeof (type)</a:t>
            </a:r>
          </a:p>
          <a:p>
            <a:pPr algn="ctr"/>
            <a:r>
              <a:rPr lang="en-US" sz="2000" dirty="0"/>
              <a:t>sizeof expression</a:t>
            </a:r>
          </a:p>
        </p:txBody>
      </p:sp>
      <p:grpSp>
        <p:nvGrpSpPr>
          <p:cNvPr id="9" name="Group 8">
            <a:extLst>
              <a:ext uri="{FF2B5EF4-FFF2-40B4-BE49-F238E27FC236}">
                <a16:creationId xmlns:a16="http://schemas.microsoft.com/office/drawing/2014/main" id="{A2767769-5D45-FF42-8BF8-C4A6767E90B1}"/>
              </a:ext>
            </a:extLst>
          </p:cNvPr>
          <p:cNvGrpSpPr/>
          <p:nvPr/>
        </p:nvGrpSpPr>
        <p:grpSpPr>
          <a:xfrm>
            <a:off x="6805896" y="3168560"/>
            <a:ext cx="4722853" cy="2792674"/>
            <a:chOff x="6446132" y="2337563"/>
            <a:chExt cx="4722853" cy="2792674"/>
          </a:xfrm>
        </p:grpSpPr>
        <p:pic>
          <p:nvPicPr>
            <p:cNvPr id="5" name="Picture 4">
              <a:extLst>
                <a:ext uri="{FF2B5EF4-FFF2-40B4-BE49-F238E27FC236}">
                  <a16:creationId xmlns:a16="http://schemas.microsoft.com/office/drawing/2014/main" id="{DFF73766-0E1B-D047-90C4-C492FE844882}"/>
                </a:ext>
              </a:extLst>
            </p:cNvPr>
            <p:cNvPicPr>
              <a:picLocks noChangeAspect="1"/>
            </p:cNvPicPr>
            <p:nvPr/>
          </p:nvPicPr>
          <p:blipFill>
            <a:blip r:embed="rId3"/>
            <a:stretch>
              <a:fillRect/>
            </a:stretch>
          </p:blipFill>
          <p:spPr>
            <a:xfrm>
              <a:off x="6446132" y="2337563"/>
              <a:ext cx="4722853" cy="1254728"/>
            </a:xfrm>
            <a:prstGeom prst="rect">
              <a:avLst/>
            </a:prstGeom>
          </p:spPr>
        </p:pic>
        <p:pic>
          <p:nvPicPr>
            <p:cNvPr id="6" name="Picture 5">
              <a:extLst>
                <a:ext uri="{FF2B5EF4-FFF2-40B4-BE49-F238E27FC236}">
                  <a16:creationId xmlns:a16="http://schemas.microsoft.com/office/drawing/2014/main" id="{BCA475BA-75B9-0C4D-92BD-401396FDDBEA}"/>
                </a:ext>
              </a:extLst>
            </p:cNvPr>
            <p:cNvPicPr>
              <a:picLocks noChangeAspect="1"/>
            </p:cNvPicPr>
            <p:nvPr/>
          </p:nvPicPr>
          <p:blipFill>
            <a:blip r:embed="rId4"/>
            <a:stretch>
              <a:fillRect/>
            </a:stretch>
          </p:blipFill>
          <p:spPr>
            <a:xfrm>
              <a:off x="7820093" y="4117453"/>
              <a:ext cx="1974929" cy="1012784"/>
            </a:xfrm>
            <a:prstGeom prst="rect">
              <a:avLst/>
            </a:prstGeom>
          </p:spPr>
        </p:pic>
        <p:cxnSp>
          <p:nvCxnSpPr>
            <p:cNvPr id="8" name="Straight Arrow Connector 7">
              <a:extLst>
                <a:ext uri="{FF2B5EF4-FFF2-40B4-BE49-F238E27FC236}">
                  <a16:creationId xmlns:a16="http://schemas.microsoft.com/office/drawing/2014/main" id="{DD027EB9-6F01-5A42-A30E-E71A1F89D557}"/>
                </a:ext>
              </a:extLst>
            </p:cNvPr>
            <p:cNvCxnSpPr>
              <a:stCxn id="5" idx="2"/>
              <a:endCxn id="6" idx="0"/>
            </p:cNvCxnSpPr>
            <p:nvPr/>
          </p:nvCxnSpPr>
          <p:spPr>
            <a:xfrm flipH="1">
              <a:off x="8807558" y="3592291"/>
              <a:ext cx="1" cy="525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sp>
        <p:nvSpPr>
          <p:cNvPr id="7" name="Rectangle: Rounded Corners 6">
            <a:extLst>
              <a:ext uri="{FF2B5EF4-FFF2-40B4-BE49-F238E27FC236}">
                <a16:creationId xmlns:a16="http://schemas.microsoft.com/office/drawing/2014/main" id="{D921C9E3-0CAA-A3F9-C93A-34E7454EAE96}"/>
              </a:ext>
            </a:extLst>
          </p:cNvPr>
          <p:cNvSpPr/>
          <p:nvPr/>
        </p:nvSpPr>
        <p:spPr>
          <a:xfrm>
            <a:off x="9167321" y="3497705"/>
            <a:ext cx="376417" cy="24983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Connector: Curved 10">
            <a:extLst>
              <a:ext uri="{FF2B5EF4-FFF2-40B4-BE49-F238E27FC236}">
                <a16:creationId xmlns:a16="http://schemas.microsoft.com/office/drawing/2014/main" id="{9F98E53D-9B39-C034-1D3C-6233E861C263}"/>
              </a:ext>
            </a:extLst>
          </p:cNvPr>
          <p:cNvCxnSpPr>
            <a:cxnSpLocks/>
            <a:endCxn id="4" idx="0"/>
          </p:cNvCxnSpPr>
          <p:nvPr/>
        </p:nvCxnSpPr>
        <p:spPr>
          <a:xfrm>
            <a:off x="3140765" y="2007704"/>
            <a:ext cx="6026556" cy="190389"/>
          </a:xfrm>
          <a:prstGeom prst="curvedConnector2">
            <a:avLst/>
          </a:prstGeom>
          <a:ln w="1270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934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4B7F9-84E4-114C-A583-280109E51A1B}"/>
              </a:ext>
            </a:extLst>
          </p:cNvPr>
          <p:cNvSpPr>
            <a:spLocks noGrp="1"/>
          </p:cNvSpPr>
          <p:nvPr>
            <p:ph type="title"/>
          </p:nvPr>
        </p:nvSpPr>
        <p:spPr/>
        <p:txBody>
          <a:bodyPr/>
          <a:lstStyle/>
          <a:p>
            <a:r>
              <a:rPr lang="en-US" dirty="0"/>
              <a:t>Overview </a:t>
            </a:r>
          </a:p>
        </p:txBody>
      </p:sp>
      <p:sp>
        <p:nvSpPr>
          <p:cNvPr id="3" name="Content Placeholder 2">
            <a:extLst>
              <a:ext uri="{FF2B5EF4-FFF2-40B4-BE49-F238E27FC236}">
                <a16:creationId xmlns:a16="http://schemas.microsoft.com/office/drawing/2014/main" id="{CC0E7B7F-93B6-CE4B-9E7C-F1AFED2F8EC6}"/>
              </a:ext>
            </a:extLst>
          </p:cNvPr>
          <p:cNvSpPr>
            <a:spLocks noGrp="1"/>
          </p:cNvSpPr>
          <p:nvPr>
            <p:ph idx="1"/>
          </p:nvPr>
        </p:nvSpPr>
        <p:spPr/>
        <p:txBody>
          <a:bodyPr>
            <a:normAutofit fontScale="92500" lnSpcReduction="10000"/>
          </a:bodyPr>
          <a:lstStyle/>
          <a:p>
            <a:r>
              <a:rPr lang="en-US" dirty="0"/>
              <a:t>Array</a:t>
            </a:r>
          </a:p>
          <a:p>
            <a:pPr lvl="1"/>
            <a:r>
              <a:rPr lang="en-US" dirty="0"/>
              <a:t>Constant length array</a:t>
            </a:r>
          </a:p>
          <a:p>
            <a:pPr lvl="1"/>
            <a:r>
              <a:rPr lang="en-US" dirty="0"/>
              <a:t>Variable length array</a:t>
            </a:r>
          </a:p>
          <a:p>
            <a:pPr lvl="1"/>
            <a:r>
              <a:rPr lang="en-US" dirty="0"/>
              <a:t>Unknown size</a:t>
            </a:r>
          </a:p>
          <a:p>
            <a:pPr lvl="1"/>
            <a:r>
              <a:rPr lang="en-US" dirty="0"/>
              <a:t>Initialization</a:t>
            </a:r>
          </a:p>
          <a:p>
            <a:pPr lvl="1"/>
            <a:r>
              <a:rPr lang="en-US" dirty="0"/>
              <a:t>Subscripting / indexing</a:t>
            </a:r>
          </a:p>
          <a:p>
            <a:pPr lvl="1"/>
            <a:r>
              <a:rPr lang="en-US" dirty="0"/>
              <a:t>Implicit conversion: array decays to a pointer</a:t>
            </a:r>
          </a:p>
          <a:p>
            <a:pPr lvl="1"/>
            <a:r>
              <a:rPr lang="en-US" dirty="0"/>
              <a:t>Pointer arithmetic </a:t>
            </a:r>
          </a:p>
          <a:p>
            <a:r>
              <a:rPr lang="en-US" dirty="0"/>
              <a:t>Array as input to function</a:t>
            </a:r>
          </a:p>
          <a:p>
            <a:r>
              <a:rPr lang="en-US" dirty="0"/>
              <a:t>Multiple dimension array</a:t>
            </a:r>
          </a:p>
          <a:p>
            <a:r>
              <a:rPr lang="en-US" dirty="0"/>
              <a:t>Valid main function</a:t>
            </a:r>
          </a:p>
          <a:p>
            <a:endParaRPr lang="en-US" dirty="0"/>
          </a:p>
        </p:txBody>
      </p:sp>
    </p:spTree>
    <p:extLst>
      <p:ext uri="{BB962C8B-B14F-4D97-AF65-F5344CB8AC3E}">
        <p14:creationId xmlns:p14="http://schemas.microsoft.com/office/powerpoint/2010/main" val="10116634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6E404-DBD9-9C4B-9D87-3A75AF22FE37}"/>
              </a:ext>
            </a:extLst>
          </p:cNvPr>
          <p:cNvSpPr>
            <a:spLocks noGrp="1"/>
          </p:cNvSpPr>
          <p:nvPr>
            <p:ph type="title"/>
          </p:nvPr>
        </p:nvSpPr>
        <p:spPr/>
        <p:txBody>
          <a:bodyPr/>
          <a:lstStyle/>
          <a:p>
            <a:r>
              <a:rPr lang="en-US" dirty="0"/>
              <a:t>Array</a:t>
            </a:r>
          </a:p>
        </p:txBody>
      </p:sp>
      <p:sp>
        <p:nvSpPr>
          <p:cNvPr id="3" name="Content Placeholder 2">
            <a:extLst>
              <a:ext uri="{FF2B5EF4-FFF2-40B4-BE49-F238E27FC236}">
                <a16:creationId xmlns:a16="http://schemas.microsoft.com/office/drawing/2014/main" id="{D17A677C-DFA0-A048-87E0-E5CF34AB2C50}"/>
              </a:ext>
            </a:extLst>
          </p:cNvPr>
          <p:cNvSpPr>
            <a:spLocks noGrp="1"/>
          </p:cNvSpPr>
          <p:nvPr>
            <p:ph idx="1"/>
          </p:nvPr>
        </p:nvSpPr>
        <p:spPr/>
        <p:txBody>
          <a:bodyPr/>
          <a:lstStyle/>
          <a:p>
            <a:r>
              <a:rPr lang="en-US" dirty="0"/>
              <a:t>Array in memory space (a contiguous chunk of memory):</a:t>
            </a:r>
          </a:p>
          <a:p>
            <a:endParaRPr lang="en-US" dirty="0"/>
          </a:p>
          <a:p>
            <a:endParaRPr lang="en-US" dirty="0"/>
          </a:p>
          <a:p>
            <a:r>
              <a:rPr lang="en-US" dirty="0"/>
              <a:t>primes[i] is syntactic sugar for *(primes + i)</a:t>
            </a:r>
          </a:p>
        </p:txBody>
      </p:sp>
      <p:pic>
        <p:nvPicPr>
          <p:cNvPr id="7" name="Picture 6">
            <a:extLst>
              <a:ext uri="{FF2B5EF4-FFF2-40B4-BE49-F238E27FC236}">
                <a16:creationId xmlns:a16="http://schemas.microsoft.com/office/drawing/2014/main" id="{5B52AE82-F04D-F991-5EBD-45089B40BD35}"/>
              </a:ext>
            </a:extLst>
          </p:cNvPr>
          <p:cNvPicPr>
            <a:picLocks noChangeAspect="1"/>
          </p:cNvPicPr>
          <p:nvPr/>
        </p:nvPicPr>
        <p:blipFill>
          <a:blip r:embed="rId3"/>
          <a:stretch>
            <a:fillRect/>
          </a:stretch>
        </p:blipFill>
        <p:spPr>
          <a:xfrm>
            <a:off x="3224212" y="2591371"/>
            <a:ext cx="5743575" cy="504825"/>
          </a:xfrm>
          <a:prstGeom prst="rect">
            <a:avLst/>
          </a:prstGeom>
        </p:spPr>
      </p:pic>
      <p:pic>
        <p:nvPicPr>
          <p:cNvPr id="9" name="Picture 8">
            <a:extLst>
              <a:ext uri="{FF2B5EF4-FFF2-40B4-BE49-F238E27FC236}">
                <a16:creationId xmlns:a16="http://schemas.microsoft.com/office/drawing/2014/main" id="{65C3A3DE-B36C-F3D0-94B4-7F6862CCC515}"/>
              </a:ext>
            </a:extLst>
          </p:cNvPr>
          <p:cNvPicPr>
            <a:picLocks noChangeAspect="1"/>
          </p:cNvPicPr>
          <p:nvPr/>
        </p:nvPicPr>
        <p:blipFill>
          <a:blip r:embed="rId4"/>
          <a:stretch>
            <a:fillRect/>
          </a:stretch>
        </p:blipFill>
        <p:spPr>
          <a:xfrm>
            <a:off x="957261" y="4104186"/>
            <a:ext cx="10277475" cy="2533650"/>
          </a:xfrm>
          <a:prstGeom prst="rect">
            <a:avLst/>
          </a:prstGeom>
        </p:spPr>
      </p:pic>
    </p:spTree>
    <p:extLst>
      <p:ext uri="{BB962C8B-B14F-4D97-AF65-F5344CB8AC3E}">
        <p14:creationId xmlns:p14="http://schemas.microsoft.com/office/powerpoint/2010/main" val="30041902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60149-3014-53A1-593B-6916A0311790}"/>
              </a:ext>
            </a:extLst>
          </p:cNvPr>
          <p:cNvSpPr>
            <a:spLocks noGrp="1"/>
          </p:cNvSpPr>
          <p:nvPr>
            <p:ph type="title"/>
          </p:nvPr>
        </p:nvSpPr>
        <p:spPr/>
        <p:txBody>
          <a:bodyPr/>
          <a:lstStyle/>
          <a:p>
            <a:r>
              <a:rPr lang="en-US" dirty="0"/>
              <a:t>Array – implicit array to pointer conversion</a:t>
            </a:r>
          </a:p>
        </p:txBody>
      </p:sp>
      <p:sp>
        <p:nvSpPr>
          <p:cNvPr id="3" name="Content Placeholder 2">
            <a:extLst>
              <a:ext uri="{FF2B5EF4-FFF2-40B4-BE49-F238E27FC236}">
                <a16:creationId xmlns:a16="http://schemas.microsoft.com/office/drawing/2014/main" id="{50C2D5D0-79B8-42DB-D026-55BC28185031}"/>
              </a:ext>
            </a:extLst>
          </p:cNvPr>
          <p:cNvSpPr>
            <a:spLocks noGrp="1"/>
          </p:cNvSpPr>
          <p:nvPr>
            <p:ph idx="1"/>
          </p:nvPr>
        </p:nvSpPr>
        <p:spPr/>
        <p:txBody>
          <a:bodyPr>
            <a:normAutofit/>
          </a:bodyPr>
          <a:lstStyle/>
          <a:p>
            <a:r>
              <a:rPr lang="en-US" sz="2400" dirty="0"/>
              <a:t>You may notice the identifier of the array, i.e., </a:t>
            </a:r>
            <a:r>
              <a:rPr lang="en-US" sz="2400" dirty="0">
                <a:solidFill>
                  <a:srgbClr val="00B050"/>
                </a:solidFill>
              </a:rPr>
              <a:t>primes</a:t>
            </a:r>
            <a:r>
              <a:rPr lang="en-US" sz="2400" dirty="0"/>
              <a:t> acts as if it were a pointer</a:t>
            </a:r>
          </a:p>
          <a:p>
            <a:r>
              <a:rPr lang="en-US" sz="2400" dirty="0"/>
              <a:t>Implicit array to pointer conversion: an array’s identifier, when used in any context other than the following cases, implicitly converts to a pointer to its first element </a:t>
            </a:r>
          </a:p>
          <a:p>
            <a:pPr lvl="1"/>
            <a:r>
              <a:rPr lang="en-US" sz="2000" dirty="0"/>
              <a:t>As the operand of the &amp; (address-of) operator</a:t>
            </a:r>
          </a:p>
          <a:p>
            <a:pPr lvl="1"/>
            <a:r>
              <a:rPr lang="en-US" sz="2000" dirty="0"/>
              <a:t>As the operand of </a:t>
            </a:r>
            <a:r>
              <a:rPr lang="en-US" sz="2000" dirty="0" err="1"/>
              <a:t>sizeof</a:t>
            </a:r>
            <a:r>
              <a:rPr lang="en-US" sz="2000" dirty="0"/>
              <a:t> operator</a:t>
            </a:r>
          </a:p>
        </p:txBody>
      </p:sp>
      <p:pic>
        <p:nvPicPr>
          <p:cNvPr id="5" name="Picture 4">
            <a:extLst>
              <a:ext uri="{FF2B5EF4-FFF2-40B4-BE49-F238E27FC236}">
                <a16:creationId xmlns:a16="http://schemas.microsoft.com/office/drawing/2014/main" id="{440526F8-2F15-0840-A75D-35D2A4371318}"/>
              </a:ext>
            </a:extLst>
          </p:cNvPr>
          <p:cNvPicPr>
            <a:picLocks noChangeAspect="1"/>
          </p:cNvPicPr>
          <p:nvPr/>
        </p:nvPicPr>
        <p:blipFill>
          <a:blip r:embed="rId3"/>
          <a:stretch>
            <a:fillRect/>
          </a:stretch>
        </p:blipFill>
        <p:spPr>
          <a:xfrm>
            <a:off x="957261" y="4104186"/>
            <a:ext cx="10277475" cy="2533650"/>
          </a:xfrm>
          <a:prstGeom prst="rect">
            <a:avLst/>
          </a:prstGeom>
        </p:spPr>
      </p:pic>
    </p:spTree>
    <p:extLst>
      <p:ext uri="{BB962C8B-B14F-4D97-AF65-F5344CB8AC3E}">
        <p14:creationId xmlns:p14="http://schemas.microsoft.com/office/powerpoint/2010/main" val="36084109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60149-3014-53A1-593B-6916A0311790}"/>
              </a:ext>
            </a:extLst>
          </p:cNvPr>
          <p:cNvSpPr>
            <a:spLocks noGrp="1"/>
          </p:cNvSpPr>
          <p:nvPr>
            <p:ph type="title"/>
          </p:nvPr>
        </p:nvSpPr>
        <p:spPr/>
        <p:txBody>
          <a:bodyPr/>
          <a:lstStyle/>
          <a:p>
            <a:r>
              <a:rPr lang="en-US" dirty="0"/>
              <a:t>Array – implicit array to pointer conversion</a:t>
            </a:r>
          </a:p>
        </p:txBody>
      </p:sp>
      <p:sp>
        <p:nvSpPr>
          <p:cNvPr id="3" name="Content Placeholder 2">
            <a:extLst>
              <a:ext uri="{FF2B5EF4-FFF2-40B4-BE49-F238E27FC236}">
                <a16:creationId xmlns:a16="http://schemas.microsoft.com/office/drawing/2014/main" id="{50C2D5D0-79B8-42DB-D026-55BC28185031}"/>
              </a:ext>
            </a:extLst>
          </p:cNvPr>
          <p:cNvSpPr>
            <a:spLocks noGrp="1"/>
          </p:cNvSpPr>
          <p:nvPr>
            <p:ph idx="1"/>
          </p:nvPr>
        </p:nvSpPr>
        <p:spPr/>
        <p:txBody>
          <a:bodyPr>
            <a:normAutofit/>
          </a:bodyPr>
          <a:lstStyle/>
          <a:p>
            <a:r>
              <a:rPr lang="en-US" sz="2000" dirty="0"/>
              <a:t>Implicit array to pointer conversion: an array’s identifier, when used in any context other than the following cases, implicitly converts to </a:t>
            </a:r>
            <a:r>
              <a:rPr lang="en-US" sz="2000" dirty="0">
                <a:solidFill>
                  <a:srgbClr val="00B050"/>
                </a:solidFill>
              </a:rPr>
              <a:t>a pointer to the array’s first element</a:t>
            </a:r>
            <a:r>
              <a:rPr lang="en-US" sz="2000" dirty="0"/>
              <a:t> </a:t>
            </a:r>
          </a:p>
          <a:p>
            <a:pPr lvl="1"/>
            <a:r>
              <a:rPr lang="en-US" sz="1800" dirty="0"/>
              <a:t>As the operand of the </a:t>
            </a:r>
            <a:r>
              <a:rPr lang="en-US" sz="1800" dirty="0">
                <a:solidFill>
                  <a:srgbClr val="00B050"/>
                </a:solidFill>
              </a:rPr>
              <a:t>&amp;</a:t>
            </a:r>
            <a:r>
              <a:rPr lang="en-US" sz="1800" dirty="0"/>
              <a:t> (address-of) operator</a:t>
            </a:r>
          </a:p>
          <a:p>
            <a:pPr lvl="1"/>
            <a:r>
              <a:rPr lang="en-US" sz="1800" dirty="0"/>
              <a:t>As the operand of </a:t>
            </a:r>
            <a:r>
              <a:rPr lang="en-US" sz="1800" dirty="0">
                <a:solidFill>
                  <a:srgbClr val="00B050"/>
                </a:solidFill>
              </a:rPr>
              <a:t>sizeof</a:t>
            </a:r>
            <a:r>
              <a:rPr lang="en-US" sz="1800" dirty="0"/>
              <a:t> operator</a:t>
            </a:r>
          </a:p>
          <a:p>
            <a:r>
              <a:rPr lang="en-US" sz="2000" dirty="0"/>
              <a:t>The array identifier </a:t>
            </a:r>
            <a:r>
              <a:rPr lang="en-US" sz="2000" dirty="0">
                <a:solidFill>
                  <a:srgbClr val="00B050"/>
                </a:solidFill>
              </a:rPr>
              <a:t>foo</a:t>
            </a:r>
            <a:r>
              <a:rPr lang="en-US" sz="2000" dirty="0"/>
              <a:t> is used in context outside of </a:t>
            </a:r>
            <a:r>
              <a:rPr lang="en-US" sz="2000" dirty="0">
                <a:solidFill>
                  <a:srgbClr val="00B050"/>
                </a:solidFill>
              </a:rPr>
              <a:t>&amp;</a:t>
            </a:r>
            <a:r>
              <a:rPr lang="en-US" sz="2000" dirty="0"/>
              <a:t> and </a:t>
            </a:r>
            <a:r>
              <a:rPr lang="en-US" sz="2000" dirty="0">
                <a:solidFill>
                  <a:srgbClr val="00B050"/>
                </a:solidFill>
              </a:rPr>
              <a:t>sizeof</a:t>
            </a:r>
            <a:r>
              <a:rPr lang="en-US" sz="2000" dirty="0"/>
              <a:t> operator: </a:t>
            </a:r>
          </a:p>
          <a:p>
            <a:pPr lvl="1"/>
            <a:r>
              <a:rPr lang="en-US" sz="1600" dirty="0"/>
              <a:t>Int *ptr = foo; // foo is implicitly converted to a pointer to the foo array’s 1</a:t>
            </a:r>
            <a:r>
              <a:rPr lang="en-US" sz="1600" baseline="30000" dirty="0"/>
              <a:t>st</a:t>
            </a:r>
            <a:r>
              <a:rPr lang="en-US" sz="1600" dirty="0"/>
              <a:t> element, i.e., (int *) </a:t>
            </a:r>
          </a:p>
          <a:p>
            <a:pPr lvl="1"/>
            <a:r>
              <a:rPr lang="en-US" sz="1600" dirty="0"/>
              <a:t>printf(“foo = %p\n”, foo); // again, foo is converted to (int *)</a:t>
            </a:r>
          </a:p>
        </p:txBody>
      </p:sp>
      <p:grpSp>
        <p:nvGrpSpPr>
          <p:cNvPr id="14" name="Group 13">
            <a:extLst>
              <a:ext uri="{FF2B5EF4-FFF2-40B4-BE49-F238E27FC236}">
                <a16:creationId xmlns:a16="http://schemas.microsoft.com/office/drawing/2014/main" id="{1E00E334-1F0B-0CA5-84FB-6EFE60BB55FE}"/>
              </a:ext>
            </a:extLst>
          </p:cNvPr>
          <p:cNvGrpSpPr/>
          <p:nvPr/>
        </p:nvGrpSpPr>
        <p:grpSpPr>
          <a:xfrm>
            <a:off x="1417060" y="4279436"/>
            <a:ext cx="8988136" cy="2213439"/>
            <a:chOff x="1126115" y="4205287"/>
            <a:chExt cx="8988136" cy="2213439"/>
          </a:xfrm>
        </p:grpSpPr>
        <p:pic>
          <p:nvPicPr>
            <p:cNvPr id="7" name="Picture 6">
              <a:extLst>
                <a:ext uri="{FF2B5EF4-FFF2-40B4-BE49-F238E27FC236}">
                  <a16:creationId xmlns:a16="http://schemas.microsoft.com/office/drawing/2014/main" id="{9F819159-4E34-838D-BEB2-5AE1378AEB3E}"/>
                </a:ext>
              </a:extLst>
            </p:cNvPr>
            <p:cNvPicPr>
              <a:picLocks noChangeAspect="1"/>
            </p:cNvPicPr>
            <p:nvPr/>
          </p:nvPicPr>
          <p:blipFill>
            <a:blip r:embed="rId3"/>
            <a:stretch>
              <a:fillRect/>
            </a:stretch>
          </p:blipFill>
          <p:spPr>
            <a:xfrm>
              <a:off x="1126115" y="4205287"/>
              <a:ext cx="4796704" cy="2213439"/>
            </a:xfrm>
            <a:prstGeom prst="rect">
              <a:avLst/>
            </a:prstGeom>
          </p:spPr>
        </p:pic>
        <p:pic>
          <p:nvPicPr>
            <p:cNvPr id="11" name="Picture 10">
              <a:extLst>
                <a:ext uri="{FF2B5EF4-FFF2-40B4-BE49-F238E27FC236}">
                  <a16:creationId xmlns:a16="http://schemas.microsoft.com/office/drawing/2014/main" id="{0F2B512D-A15A-9618-4A91-4D47BE35A69A}"/>
                </a:ext>
              </a:extLst>
            </p:cNvPr>
            <p:cNvPicPr>
              <a:picLocks noChangeAspect="1"/>
            </p:cNvPicPr>
            <p:nvPr/>
          </p:nvPicPr>
          <p:blipFill>
            <a:blip r:embed="rId4"/>
            <a:stretch>
              <a:fillRect/>
            </a:stretch>
          </p:blipFill>
          <p:spPr>
            <a:xfrm>
              <a:off x="7075776" y="4764318"/>
              <a:ext cx="3038475" cy="1095375"/>
            </a:xfrm>
            <a:prstGeom prst="rect">
              <a:avLst/>
            </a:prstGeom>
          </p:spPr>
        </p:pic>
        <p:cxnSp>
          <p:nvCxnSpPr>
            <p:cNvPr id="13" name="Straight Arrow Connector 12">
              <a:extLst>
                <a:ext uri="{FF2B5EF4-FFF2-40B4-BE49-F238E27FC236}">
                  <a16:creationId xmlns:a16="http://schemas.microsoft.com/office/drawing/2014/main" id="{C0D00D5A-0CF4-1D0F-FB84-6426FE470448}"/>
                </a:ext>
              </a:extLst>
            </p:cNvPr>
            <p:cNvCxnSpPr>
              <a:stCxn id="7" idx="3"/>
              <a:endCxn id="11" idx="1"/>
            </p:cNvCxnSpPr>
            <p:nvPr/>
          </p:nvCxnSpPr>
          <p:spPr>
            <a:xfrm flipV="1">
              <a:off x="5922819" y="5312006"/>
              <a:ext cx="115295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546115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60149-3014-53A1-593B-6916A0311790}"/>
              </a:ext>
            </a:extLst>
          </p:cNvPr>
          <p:cNvSpPr>
            <a:spLocks noGrp="1"/>
          </p:cNvSpPr>
          <p:nvPr>
            <p:ph type="title"/>
          </p:nvPr>
        </p:nvSpPr>
        <p:spPr/>
        <p:txBody>
          <a:bodyPr/>
          <a:lstStyle/>
          <a:p>
            <a:r>
              <a:rPr lang="en-US" dirty="0"/>
              <a:t>Array – pointer/address arithmetic </a:t>
            </a:r>
          </a:p>
        </p:txBody>
      </p:sp>
      <p:sp>
        <p:nvSpPr>
          <p:cNvPr id="3" name="Content Placeholder 2">
            <a:extLst>
              <a:ext uri="{FF2B5EF4-FFF2-40B4-BE49-F238E27FC236}">
                <a16:creationId xmlns:a16="http://schemas.microsoft.com/office/drawing/2014/main" id="{50C2D5D0-79B8-42DB-D026-55BC28185031}"/>
              </a:ext>
            </a:extLst>
          </p:cNvPr>
          <p:cNvSpPr>
            <a:spLocks noGrp="1"/>
          </p:cNvSpPr>
          <p:nvPr>
            <p:ph idx="1"/>
          </p:nvPr>
        </p:nvSpPr>
        <p:spPr/>
        <p:txBody>
          <a:bodyPr>
            <a:normAutofit/>
          </a:bodyPr>
          <a:lstStyle/>
          <a:p>
            <a:r>
              <a:rPr lang="en-US" sz="2000" dirty="0"/>
              <a:t>A pointer in C is storing an address, which is a numeric value. Therefore, you can performance arithmetic operations on a pointer just as you can on a numeric value</a:t>
            </a:r>
          </a:p>
          <a:p>
            <a:r>
              <a:rPr lang="en-US" sz="2000" dirty="0"/>
              <a:t>There are 4 arithmetic operations you can apply to a pointer: ++, --, +, -</a:t>
            </a:r>
          </a:p>
          <a:p>
            <a:pPr lvl="1"/>
            <a:r>
              <a:rPr lang="en-US" sz="1800" dirty="0"/>
              <a:t>These operations change the address stored in the pointer </a:t>
            </a:r>
            <a:r>
              <a:rPr lang="en-US" sz="1800" dirty="0">
                <a:solidFill>
                  <a:srgbClr val="00B050"/>
                </a:solidFill>
              </a:rPr>
              <a:t>with respect to the size (bytes) of the pointed object</a:t>
            </a:r>
          </a:p>
          <a:p>
            <a:pPr lvl="1"/>
            <a:r>
              <a:rPr lang="en-US" sz="1800" dirty="0"/>
              <a:t>Pointer arithmetic on void pointer is </a:t>
            </a:r>
            <a:r>
              <a:rPr lang="en-US" sz="1800" b="1" dirty="0">
                <a:solidFill>
                  <a:srgbClr val="FF0000"/>
                </a:solidFill>
              </a:rPr>
              <a:t>illegal</a:t>
            </a:r>
            <a:r>
              <a:rPr lang="en-US" sz="1800" dirty="0"/>
              <a:t> in C</a:t>
            </a:r>
          </a:p>
        </p:txBody>
      </p:sp>
      <p:grpSp>
        <p:nvGrpSpPr>
          <p:cNvPr id="38" name="Group 37">
            <a:extLst>
              <a:ext uri="{FF2B5EF4-FFF2-40B4-BE49-F238E27FC236}">
                <a16:creationId xmlns:a16="http://schemas.microsoft.com/office/drawing/2014/main" id="{B1BE81C9-6FCC-F010-2FF7-AB93DF6575DE}"/>
              </a:ext>
            </a:extLst>
          </p:cNvPr>
          <p:cNvGrpSpPr/>
          <p:nvPr/>
        </p:nvGrpSpPr>
        <p:grpSpPr>
          <a:xfrm>
            <a:off x="1078285" y="4065385"/>
            <a:ext cx="9603569" cy="2427490"/>
            <a:chOff x="1441967" y="4137052"/>
            <a:chExt cx="9630480" cy="2486614"/>
          </a:xfrm>
        </p:grpSpPr>
        <p:grpSp>
          <p:nvGrpSpPr>
            <p:cNvPr id="34" name="Group 33">
              <a:extLst>
                <a:ext uri="{FF2B5EF4-FFF2-40B4-BE49-F238E27FC236}">
                  <a16:creationId xmlns:a16="http://schemas.microsoft.com/office/drawing/2014/main" id="{1D2F558C-11DE-5AA4-0401-96BF9D0A44A7}"/>
                </a:ext>
              </a:extLst>
            </p:cNvPr>
            <p:cNvGrpSpPr/>
            <p:nvPr/>
          </p:nvGrpSpPr>
          <p:grpSpPr>
            <a:xfrm>
              <a:off x="1441967" y="4137052"/>
              <a:ext cx="6967431" cy="2486614"/>
              <a:chOff x="2351230" y="4044585"/>
              <a:chExt cx="6967431" cy="2486614"/>
            </a:xfrm>
          </p:grpSpPr>
          <p:sp>
            <p:nvSpPr>
              <p:cNvPr id="8" name="TextBox 7">
                <a:extLst>
                  <a:ext uri="{FF2B5EF4-FFF2-40B4-BE49-F238E27FC236}">
                    <a16:creationId xmlns:a16="http://schemas.microsoft.com/office/drawing/2014/main" id="{C1A8D932-0257-DFCE-62F1-9859675830F7}"/>
                  </a:ext>
                </a:extLst>
              </p:cNvPr>
              <p:cNvSpPr txBox="1"/>
              <p:nvPr/>
            </p:nvSpPr>
            <p:spPr>
              <a:xfrm>
                <a:off x="2351230" y="6133896"/>
                <a:ext cx="1268858" cy="369332"/>
              </a:xfrm>
              <a:prstGeom prst="rect">
                <a:avLst/>
              </a:prstGeom>
              <a:noFill/>
            </p:spPr>
            <p:txBody>
              <a:bodyPr wrap="square" rtlCol="0">
                <a:spAutoFit/>
              </a:bodyPr>
              <a:lstStyle/>
              <a:p>
                <a:pPr algn="ctr"/>
                <a:r>
                  <a:rPr lang="en-US" dirty="0"/>
                  <a:t>0x1004</a:t>
                </a:r>
              </a:p>
            </p:txBody>
          </p:sp>
          <p:grpSp>
            <p:nvGrpSpPr>
              <p:cNvPr id="14" name="Group 13">
                <a:extLst>
                  <a:ext uri="{FF2B5EF4-FFF2-40B4-BE49-F238E27FC236}">
                    <a16:creationId xmlns:a16="http://schemas.microsoft.com/office/drawing/2014/main" id="{AEA0E00A-392E-463E-FCA6-38A9BD6CD524}"/>
                  </a:ext>
                </a:extLst>
              </p:cNvPr>
              <p:cNvGrpSpPr/>
              <p:nvPr/>
            </p:nvGrpSpPr>
            <p:grpSpPr>
              <a:xfrm>
                <a:off x="2470105" y="4044585"/>
                <a:ext cx="6848556" cy="2132378"/>
                <a:chOff x="2010364" y="3886897"/>
                <a:chExt cx="7786046" cy="2424277"/>
              </a:xfrm>
            </p:grpSpPr>
            <p:pic>
              <p:nvPicPr>
                <p:cNvPr id="6" name="Picture 5">
                  <a:extLst>
                    <a:ext uri="{FF2B5EF4-FFF2-40B4-BE49-F238E27FC236}">
                      <a16:creationId xmlns:a16="http://schemas.microsoft.com/office/drawing/2014/main" id="{84F02B19-E1A7-6239-C79A-1931CA567C98}"/>
                    </a:ext>
                  </a:extLst>
                </p:cNvPr>
                <p:cNvPicPr>
                  <a:picLocks noChangeAspect="1"/>
                </p:cNvPicPr>
                <p:nvPr/>
              </p:nvPicPr>
              <p:blipFill>
                <a:blip r:embed="rId3"/>
                <a:stretch>
                  <a:fillRect/>
                </a:stretch>
              </p:blipFill>
              <p:spPr>
                <a:xfrm>
                  <a:off x="2010364" y="4391722"/>
                  <a:ext cx="7786046" cy="1919452"/>
                </a:xfrm>
                <a:prstGeom prst="rect">
                  <a:avLst/>
                </a:prstGeom>
              </p:spPr>
            </p:pic>
            <p:pic>
              <p:nvPicPr>
                <p:cNvPr id="10" name="Picture 9">
                  <a:extLst>
                    <a:ext uri="{FF2B5EF4-FFF2-40B4-BE49-F238E27FC236}">
                      <a16:creationId xmlns:a16="http://schemas.microsoft.com/office/drawing/2014/main" id="{7FC00BE8-B73B-BD15-67A0-89284AD533FF}"/>
                    </a:ext>
                  </a:extLst>
                </p:cNvPr>
                <p:cNvPicPr>
                  <a:picLocks noChangeAspect="1"/>
                </p:cNvPicPr>
                <p:nvPr/>
              </p:nvPicPr>
              <p:blipFill>
                <a:blip r:embed="rId4"/>
                <a:stretch>
                  <a:fillRect/>
                </a:stretch>
              </p:blipFill>
              <p:spPr>
                <a:xfrm>
                  <a:off x="3031599" y="3886897"/>
                  <a:ext cx="5743575" cy="504825"/>
                </a:xfrm>
                <a:prstGeom prst="rect">
                  <a:avLst/>
                </a:prstGeom>
              </p:spPr>
            </p:pic>
          </p:grpSp>
          <p:sp>
            <p:nvSpPr>
              <p:cNvPr id="16" name="TextBox 15">
                <a:extLst>
                  <a:ext uri="{FF2B5EF4-FFF2-40B4-BE49-F238E27FC236}">
                    <a16:creationId xmlns:a16="http://schemas.microsoft.com/office/drawing/2014/main" id="{1FCA2697-A7DE-CAD4-36F0-E23A4EA76435}"/>
                  </a:ext>
                </a:extLst>
              </p:cNvPr>
              <p:cNvSpPr txBox="1"/>
              <p:nvPr/>
            </p:nvSpPr>
            <p:spPr>
              <a:xfrm>
                <a:off x="3863415" y="6150332"/>
                <a:ext cx="1268858" cy="369332"/>
              </a:xfrm>
              <a:prstGeom prst="rect">
                <a:avLst/>
              </a:prstGeom>
              <a:noFill/>
            </p:spPr>
            <p:txBody>
              <a:bodyPr wrap="square" rtlCol="0">
                <a:spAutoFit/>
              </a:bodyPr>
              <a:lstStyle/>
              <a:p>
                <a:pPr algn="ctr"/>
                <a:r>
                  <a:rPr lang="en-US" dirty="0"/>
                  <a:t>0x1008</a:t>
                </a:r>
              </a:p>
            </p:txBody>
          </p:sp>
          <p:sp>
            <p:nvSpPr>
              <p:cNvPr id="19" name="TextBox 18">
                <a:extLst>
                  <a:ext uri="{FF2B5EF4-FFF2-40B4-BE49-F238E27FC236}">
                    <a16:creationId xmlns:a16="http://schemas.microsoft.com/office/drawing/2014/main" id="{517D5860-DCFF-E1BA-3998-282F3E01119E}"/>
                  </a:ext>
                </a:extLst>
              </p:cNvPr>
              <p:cNvSpPr txBox="1"/>
              <p:nvPr/>
            </p:nvSpPr>
            <p:spPr>
              <a:xfrm>
                <a:off x="5132273" y="6161866"/>
                <a:ext cx="1268858" cy="369333"/>
              </a:xfrm>
              <a:prstGeom prst="rect">
                <a:avLst/>
              </a:prstGeom>
              <a:noFill/>
            </p:spPr>
            <p:txBody>
              <a:bodyPr wrap="square" rtlCol="0">
                <a:spAutoFit/>
              </a:bodyPr>
              <a:lstStyle/>
              <a:p>
                <a:pPr algn="ctr"/>
                <a:r>
                  <a:rPr lang="en-US" dirty="0"/>
                  <a:t>0x100c</a:t>
                </a:r>
              </a:p>
            </p:txBody>
          </p:sp>
          <p:cxnSp>
            <p:nvCxnSpPr>
              <p:cNvPr id="22" name="Straight Arrow Connector 21">
                <a:extLst>
                  <a:ext uri="{FF2B5EF4-FFF2-40B4-BE49-F238E27FC236}">
                    <a16:creationId xmlns:a16="http://schemas.microsoft.com/office/drawing/2014/main" id="{83209D71-EFD0-3BFB-7942-B0AEF0B9640E}"/>
                  </a:ext>
                </a:extLst>
              </p:cNvPr>
              <p:cNvCxnSpPr>
                <a:cxnSpLocks/>
                <a:stCxn id="8" idx="0"/>
              </p:cNvCxnSpPr>
              <p:nvPr/>
            </p:nvCxnSpPr>
            <p:spPr>
              <a:xfrm flipV="1">
                <a:off x="2985659" y="5917915"/>
                <a:ext cx="440772" cy="2159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81115A3-E18A-F54B-7107-7382BE42294F}"/>
                  </a:ext>
                </a:extLst>
              </p:cNvPr>
              <p:cNvCxnSpPr>
                <a:cxnSpLocks/>
                <a:stCxn id="16" idx="0"/>
              </p:cNvCxnSpPr>
              <p:nvPr/>
            </p:nvCxnSpPr>
            <p:spPr>
              <a:xfrm flipH="1" flipV="1">
                <a:off x="3998515" y="5943142"/>
                <a:ext cx="499329" cy="2071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537AA43B-8F26-86FE-E88B-1BCC945B87B3}"/>
                  </a:ext>
                </a:extLst>
              </p:cNvPr>
              <p:cNvCxnSpPr>
                <a:cxnSpLocks/>
                <a:stCxn id="19" idx="0"/>
              </p:cNvCxnSpPr>
              <p:nvPr/>
            </p:nvCxnSpPr>
            <p:spPr>
              <a:xfrm flipH="1" flipV="1">
                <a:off x="4572000" y="5971112"/>
                <a:ext cx="1194702" cy="1907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BFE6D9E9-A2D9-AE8D-715A-6D909C8A4541}"/>
                    </a:ext>
                  </a:extLst>
                </p:cNvPr>
                <p:cNvSpPr txBox="1"/>
                <p:nvPr/>
              </p:nvSpPr>
              <p:spPr>
                <a:xfrm>
                  <a:off x="8884191" y="4825096"/>
                  <a:ext cx="2188256" cy="1200329"/>
                </a:xfrm>
                <a:prstGeom prst="rect">
                  <a:avLst/>
                </a:prstGeom>
                <a:noFill/>
              </p:spPr>
              <p:txBody>
                <a:bodyPr wrap="square" rtlCol="0">
                  <a:spAutoFit/>
                </a:bodyPr>
                <a:lstStyle/>
                <a:p>
                  <a:r>
                    <a:rPr lang="en-US" dirty="0"/>
                    <a:t>primes + 0 = 0x1004</a:t>
                  </a:r>
                </a:p>
                <a:p>
                  <a:r>
                    <a:rPr lang="en-US" dirty="0"/>
                    <a:t>primes + </a:t>
                  </a:r>
                  <a:r>
                    <a:rPr lang="en-US" dirty="0">
                      <a:solidFill>
                        <a:srgbClr val="00B050"/>
                      </a:solidFill>
                    </a:rPr>
                    <a:t>1</a:t>
                  </a:r>
                  <a:r>
                    <a:rPr lang="en-US" dirty="0"/>
                    <a:t> = 0x100</a:t>
                  </a:r>
                  <a:r>
                    <a:rPr lang="en-US" dirty="0">
                      <a:solidFill>
                        <a:srgbClr val="00B050"/>
                      </a:solidFill>
                    </a:rPr>
                    <a:t>8</a:t>
                  </a:r>
                </a:p>
                <a:p>
                  <a:r>
                    <a:rPr lang="en-US" dirty="0"/>
                    <a:t>primes + </a:t>
                  </a:r>
                  <a:r>
                    <a:rPr lang="en-US" dirty="0">
                      <a:solidFill>
                        <a:srgbClr val="00B050"/>
                      </a:solidFill>
                    </a:rPr>
                    <a:t>2</a:t>
                  </a:r>
                  <a:r>
                    <a:rPr lang="en-US" dirty="0"/>
                    <a:t> = 0x100</a:t>
                  </a:r>
                  <a:r>
                    <a:rPr lang="en-US" dirty="0">
                      <a:solidFill>
                        <a:srgbClr val="00B050"/>
                      </a:solidFill>
                    </a:rPr>
                    <a:t>c</a:t>
                  </a: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16</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12</m:t>
                            </m:r>
                          </m:e>
                          <m:sub>
                            <m:r>
                              <a:rPr lang="en-US" b="0" i="1" smtClean="0">
                                <a:latin typeface="Cambria Math" panose="02040503050406030204" pitchFamily="18" charset="0"/>
                              </a:rPr>
                              <m:t>10</m:t>
                            </m:r>
                          </m:sub>
                        </m:sSub>
                      </m:oMath>
                    </m:oMathPara>
                  </a14:m>
                  <a:endParaRPr lang="en-US" dirty="0"/>
                </a:p>
              </p:txBody>
            </p:sp>
          </mc:Choice>
          <mc:Fallback xmlns="">
            <p:sp>
              <p:nvSpPr>
                <p:cNvPr id="33" name="TextBox 32">
                  <a:extLst>
                    <a:ext uri="{FF2B5EF4-FFF2-40B4-BE49-F238E27FC236}">
                      <a16:creationId xmlns:a16="http://schemas.microsoft.com/office/drawing/2014/main" id="{BFE6D9E9-A2D9-AE8D-715A-6D909C8A4541}"/>
                    </a:ext>
                  </a:extLst>
                </p:cNvPr>
                <p:cNvSpPr txBox="1">
                  <a:spLocks noRot="1" noChangeAspect="1" noMove="1" noResize="1" noEditPoints="1" noAdjustHandles="1" noChangeArrowheads="1" noChangeShapeType="1" noTextEdit="1"/>
                </p:cNvSpPr>
                <p:nvPr/>
              </p:nvSpPr>
              <p:spPr>
                <a:xfrm>
                  <a:off x="8884191" y="4825096"/>
                  <a:ext cx="2188256" cy="1200329"/>
                </a:xfrm>
                <a:prstGeom prst="rect">
                  <a:avLst/>
                </a:prstGeom>
                <a:blipFill>
                  <a:blip r:embed="rId5"/>
                  <a:stretch>
                    <a:fillRect l="-2235" t="-2604" b="-1562"/>
                  </a:stretch>
                </a:blipFill>
              </p:spPr>
              <p:txBody>
                <a:bodyPr/>
                <a:lstStyle/>
                <a:p>
                  <a:r>
                    <a:rPr lang="en-US">
                      <a:noFill/>
                    </a:rPr>
                    <a:t> </a:t>
                  </a:r>
                </a:p>
              </p:txBody>
            </p:sp>
          </mc:Fallback>
        </mc:AlternateContent>
      </p:grpSp>
      <p:cxnSp>
        <p:nvCxnSpPr>
          <p:cNvPr id="36" name="Straight Arrow Connector 35">
            <a:extLst>
              <a:ext uri="{FF2B5EF4-FFF2-40B4-BE49-F238E27FC236}">
                <a16:creationId xmlns:a16="http://schemas.microsoft.com/office/drawing/2014/main" id="{433EC295-77CE-CBC4-BDB6-7139FBEEB5E0}"/>
              </a:ext>
            </a:extLst>
          </p:cNvPr>
          <p:cNvCxnSpPr>
            <a:stCxn id="6" idx="3"/>
            <a:endCxn id="33" idx="1"/>
          </p:cNvCxnSpPr>
          <p:nvPr/>
        </p:nvCxnSpPr>
        <p:spPr>
          <a:xfrm flipV="1">
            <a:off x="8026247" y="5322964"/>
            <a:ext cx="47346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6000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60149-3014-53A1-593B-6916A0311790}"/>
              </a:ext>
            </a:extLst>
          </p:cNvPr>
          <p:cNvSpPr>
            <a:spLocks noGrp="1"/>
          </p:cNvSpPr>
          <p:nvPr>
            <p:ph type="title"/>
          </p:nvPr>
        </p:nvSpPr>
        <p:spPr/>
        <p:txBody>
          <a:bodyPr/>
          <a:lstStyle/>
          <a:p>
            <a:r>
              <a:rPr lang="en-US" dirty="0"/>
              <a:t>Array – pointer arithmetic </a:t>
            </a:r>
          </a:p>
        </p:txBody>
      </p:sp>
      <p:sp>
        <p:nvSpPr>
          <p:cNvPr id="3" name="Content Placeholder 2">
            <a:extLst>
              <a:ext uri="{FF2B5EF4-FFF2-40B4-BE49-F238E27FC236}">
                <a16:creationId xmlns:a16="http://schemas.microsoft.com/office/drawing/2014/main" id="{50C2D5D0-79B8-42DB-D026-55BC28185031}"/>
              </a:ext>
            </a:extLst>
          </p:cNvPr>
          <p:cNvSpPr>
            <a:spLocks noGrp="1"/>
          </p:cNvSpPr>
          <p:nvPr>
            <p:ph idx="1"/>
          </p:nvPr>
        </p:nvSpPr>
        <p:spPr/>
        <p:txBody>
          <a:bodyPr>
            <a:normAutofit/>
          </a:bodyPr>
          <a:lstStyle/>
          <a:p>
            <a:r>
              <a:rPr lang="en-US" sz="2400" dirty="0"/>
              <a:t>There are 4 arithmetic operations you can apply to a pointer: ++, --, +, -</a:t>
            </a:r>
          </a:p>
          <a:p>
            <a:pPr lvl="1"/>
            <a:r>
              <a:rPr lang="en-US" sz="2000" dirty="0"/>
              <a:t>These operations change the address stored in the pointer </a:t>
            </a:r>
            <a:r>
              <a:rPr lang="en-US" sz="2000" dirty="0">
                <a:solidFill>
                  <a:srgbClr val="00B050"/>
                </a:solidFill>
              </a:rPr>
              <a:t>with respect to the size (bytes) of the pointed object</a:t>
            </a:r>
          </a:p>
          <a:p>
            <a:pPr lvl="1"/>
            <a:r>
              <a:rPr lang="en-US" sz="2000" dirty="0"/>
              <a:t>If the pointer is pointing to an object with size of </a:t>
            </a:r>
            <a:r>
              <a:rPr lang="en-US" sz="2000" dirty="0">
                <a:solidFill>
                  <a:srgbClr val="FF0000"/>
                </a:solidFill>
              </a:rPr>
              <a:t>t</a:t>
            </a:r>
            <a:r>
              <a:rPr lang="en-US" sz="2000" dirty="0"/>
              <a:t> bytes, add ‘</a:t>
            </a:r>
            <a:r>
              <a:rPr lang="en-US" sz="2000" dirty="0">
                <a:solidFill>
                  <a:srgbClr val="00B0F0"/>
                </a:solidFill>
              </a:rPr>
              <a:t>k</a:t>
            </a:r>
            <a:r>
              <a:rPr lang="en-US" sz="2000" dirty="0"/>
              <a:t>’ to the pointer will increase the address stored in the pointer by </a:t>
            </a:r>
            <a:r>
              <a:rPr lang="en-US" sz="2000" dirty="0">
                <a:solidFill>
                  <a:srgbClr val="00B0F0"/>
                </a:solidFill>
              </a:rPr>
              <a:t>k</a:t>
            </a:r>
            <a:r>
              <a:rPr lang="en-US" sz="2000" dirty="0"/>
              <a:t> * </a:t>
            </a:r>
            <a:r>
              <a:rPr lang="en-US" sz="2000" dirty="0">
                <a:solidFill>
                  <a:srgbClr val="FF0000"/>
                </a:solidFill>
              </a:rPr>
              <a:t>t</a:t>
            </a:r>
          </a:p>
        </p:txBody>
      </p:sp>
      <p:grpSp>
        <p:nvGrpSpPr>
          <p:cNvPr id="21" name="Group 20">
            <a:extLst>
              <a:ext uri="{FF2B5EF4-FFF2-40B4-BE49-F238E27FC236}">
                <a16:creationId xmlns:a16="http://schemas.microsoft.com/office/drawing/2014/main" id="{F4059BE2-E340-A64D-9A53-4934BD5AA31B}"/>
              </a:ext>
            </a:extLst>
          </p:cNvPr>
          <p:cNvGrpSpPr/>
          <p:nvPr/>
        </p:nvGrpSpPr>
        <p:grpSpPr>
          <a:xfrm>
            <a:off x="1032778" y="4122195"/>
            <a:ext cx="10407821" cy="2189705"/>
            <a:chOff x="1032778" y="4122195"/>
            <a:chExt cx="10407821" cy="2189705"/>
          </a:xfrm>
        </p:grpSpPr>
        <p:grpSp>
          <p:nvGrpSpPr>
            <p:cNvPr id="17" name="Group 16">
              <a:extLst>
                <a:ext uri="{FF2B5EF4-FFF2-40B4-BE49-F238E27FC236}">
                  <a16:creationId xmlns:a16="http://schemas.microsoft.com/office/drawing/2014/main" id="{F028482E-7483-254A-B857-B878EB61C70E}"/>
                </a:ext>
              </a:extLst>
            </p:cNvPr>
            <p:cNvGrpSpPr/>
            <p:nvPr/>
          </p:nvGrpSpPr>
          <p:grpSpPr>
            <a:xfrm>
              <a:off x="1032778" y="4122195"/>
              <a:ext cx="10407821" cy="2189705"/>
              <a:chOff x="1032778" y="4122195"/>
              <a:chExt cx="10407821" cy="2189705"/>
            </a:xfrm>
          </p:grpSpPr>
          <p:pic>
            <p:nvPicPr>
              <p:cNvPr id="9" name="Picture 8">
                <a:extLst>
                  <a:ext uri="{FF2B5EF4-FFF2-40B4-BE49-F238E27FC236}">
                    <a16:creationId xmlns:a16="http://schemas.microsoft.com/office/drawing/2014/main" id="{49C9EB5E-DD66-4344-BBA3-2FC5FC7A4DC0}"/>
                  </a:ext>
                </a:extLst>
              </p:cNvPr>
              <p:cNvPicPr>
                <a:picLocks noChangeAspect="1"/>
              </p:cNvPicPr>
              <p:nvPr/>
            </p:nvPicPr>
            <p:blipFill>
              <a:blip r:embed="rId3"/>
              <a:stretch>
                <a:fillRect/>
              </a:stretch>
            </p:blipFill>
            <p:spPr>
              <a:xfrm>
                <a:off x="1032778" y="4122195"/>
                <a:ext cx="5821668" cy="2189705"/>
              </a:xfrm>
              <a:prstGeom prst="rect">
                <a:avLst/>
              </a:prstGeom>
            </p:spPr>
          </p:pic>
          <p:pic>
            <p:nvPicPr>
              <p:cNvPr id="11" name="Picture 10">
                <a:extLst>
                  <a:ext uri="{FF2B5EF4-FFF2-40B4-BE49-F238E27FC236}">
                    <a16:creationId xmlns:a16="http://schemas.microsoft.com/office/drawing/2014/main" id="{85A4E4BD-5E8A-6A46-8966-8FB8884200F1}"/>
                  </a:ext>
                </a:extLst>
              </p:cNvPr>
              <p:cNvPicPr>
                <a:picLocks noChangeAspect="1"/>
              </p:cNvPicPr>
              <p:nvPr/>
            </p:nvPicPr>
            <p:blipFill>
              <a:blip r:embed="rId4"/>
              <a:stretch>
                <a:fillRect/>
              </a:stretch>
            </p:blipFill>
            <p:spPr>
              <a:xfrm>
                <a:off x="7196148" y="4122195"/>
                <a:ext cx="4244451" cy="906442"/>
              </a:xfrm>
              <a:prstGeom prst="rect">
                <a:avLst/>
              </a:prstGeom>
            </p:spPr>
          </p:pic>
          <p:sp>
            <p:nvSpPr>
              <p:cNvPr id="12" name="Rounded Rectangle 11">
                <a:extLst>
                  <a:ext uri="{FF2B5EF4-FFF2-40B4-BE49-F238E27FC236}">
                    <a16:creationId xmlns:a16="http://schemas.microsoft.com/office/drawing/2014/main" id="{D6675DAB-2507-B64F-B439-DEAB850D27D5}"/>
                  </a:ext>
                </a:extLst>
              </p:cNvPr>
              <p:cNvSpPr/>
              <p:nvPr/>
            </p:nvSpPr>
            <p:spPr>
              <a:xfrm>
                <a:off x="9167149" y="4456253"/>
                <a:ext cx="462988" cy="57238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8C4EDB85-2B1D-0A44-867A-262D5188F555}"/>
                  </a:ext>
                </a:extLst>
              </p:cNvPr>
              <p:cNvSpPr txBox="1"/>
              <p:nvPr/>
            </p:nvSpPr>
            <p:spPr>
              <a:xfrm>
                <a:off x="7196148" y="5347504"/>
                <a:ext cx="4244450" cy="923330"/>
              </a:xfrm>
              <a:prstGeom prst="rect">
                <a:avLst/>
              </a:prstGeom>
              <a:noFill/>
            </p:spPr>
            <p:txBody>
              <a:bodyPr wrap="square" rtlCol="0">
                <a:spAutoFit/>
              </a:bodyPr>
              <a:lstStyle/>
              <a:p>
                <a:r>
                  <a:rPr lang="en-US" dirty="0"/>
                  <a:t>Address difference between foo + 2 and foo + 1 is </a:t>
                </a:r>
                <a:r>
                  <a:rPr lang="en-US" dirty="0">
                    <a:solidFill>
                      <a:srgbClr val="00B050"/>
                    </a:solidFill>
                  </a:rPr>
                  <a:t>4 bytes</a:t>
                </a:r>
                <a:r>
                  <a:rPr lang="en-US" dirty="0"/>
                  <a:t>, i.e., one integer’s size, one element’s size in the foo array</a:t>
                </a:r>
              </a:p>
            </p:txBody>
          </p:sp>
          <p:cxnSp>
            <p:nvCxnSpPr>
              <p:cNvPr id="15" name="Straight Arrow Connector 14">
                <a:extLst>
                  <a:ext uri="{FF2B5EF4-FFF2-40B4-BE49-F238E27FC236}">
                    <a16:creationId xmlns:a16="http://schemas.microsoft.com/office/drawing/2014/main" id="{C15BF61A-9C0E-714C-B7AA-8D7D8C9EA9D2}"/>
                  </a:ext>
                </a:extLst>
              </p:cNvPr>
              <p:cNvCxnSpPr>
                <a:cxnSpLocks/>
                <a:stCxn id="12" idx="2"/>
                <a:endCxn id="13" idx="0"/>
              </p:cNvCxnSpPr>
              <p:nvPr/>
            </p:nvCxnSpPr>
            <p:spPr>
              <a:xfrm flipH="1">
                <a:off x="9318373" y="5028637"/>
                <a:ext cx="80270" cy="318867"/>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8" name="Straight Arrow Connector 17">
              <a:extLst>
                <a:ext uri="{FF2B5EF4-FFF2-40B4-BE49-F238E27FC236}">
                  <a16:creationId xmlns:a16="http://schemas.microsoft.com/office/drawing/2014/main" id="{5BC1205C-13CF-2746-90BE-080AA2640808}"/>
                </a:ext>
              </a:extLst>
            </p:cNvPr>
            <p:cNvCxnSpPr>
              <a:cxnSpLocks/>
              <a:stCxn id="9" idx="3"/>
              <a:endCxn id="11" idx="1"/>
            </p:cNvCxnSpPr>
            <p:nvPr/>
          </p:nvCxnSpPr>
          <p:spPr>
            <a:xfrm flipV="1">
              <a:off x="6854446" y="4575416"/>
              <a:ext cx="341702" cy="641632"/>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45809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60149-3014-53A1-593B-6916A0311790}"/>
              </a:ext>
            </a:extLst>
          </p:cNvPr>
          <p:cNvSpPr>
            <a:spLocks noGrp="1"/>
          </p:cNvSpPr>
          <p:nvPr>
            <p:ph type="title"/>
          </p:nvPr>
        </p:nvSpPr>
        <p:spPr/>
        <p:txBody>
          <a:bodyPr/>
          <a:lstStyle/>
          <a:p>
            <a:r>
              <a:rPr lang="en-US" dirty="0"/>
              <a:t>Array – </a:t>
            </a:r>
            <a:r>
              <a:rPr lang="en-US" altLang="zh-CN" dirty="0"/>
              <a:t>apply address-of operator on array</a:t>
            </a:r>
            <a:endParaRPr lang="en-US" dirty="0"/>
          </a:p>
        </p:txBody>
      </p:sp>
      <p:sp>
        <p:nvSpPr>
          <p:cNvPr id="3" name="Content Placeholder 2">
            <a:extLst>
              <a:ext uri="{FF2B5EF4-FFF2-40B4-BE49-F238E27FC236}">
                <a16:creationId xmlns:a16="http://schemas.microsoft.com/office/drawing/2014/main" id="{50C2D5D0-79B8-42DB-D026-55BC28185031}"/>
              </a:ext>
            </a:extLst>
          </p:cNvPr>
          <p:cNvSpPr>
            <a:spLocks noGrp="1"/>
          </p:cNvSpPr>
          <p:nvPr>
            <p:ph idx="1"/>
          </p:nvPr>
        </p:nvSpPr>
        <p:spPr/>
        <p:txBody>
          <a:bodyPr>
            <a:normAutofit/>
          </a:bodyPr>
          <a:lstStyle/>
          <a:p>
            <a:r>
              <a:rPr lang="en-US" sz="2000" dirty="0"/>
              <a:t>Implicit array to pointer conversion: an array’s identifier, when used in any context other than the following cases, implicitly converts to </a:t>
            </a:r>
            <a:r>
              <a:rPr lang="en-US" sz="2000" dirty="0">
                <a:solidFill>
                  <a:srgbClr val="00B050"/>
                </a:solidFill>
              </a:rPr>
              <a:t>a pointer to the array’s first element</a:t>
            </a:r>
            <a:r>
              <a:rPr lang="en-US" sz="2000" dirty="0"/>
              <a:t> </a:t>
            </a:r>
          </a:p>
          <a:p>
            <a:pPr lvl="1"/>
            <a:r>
              <a:rPr lang="en-US" sz="1800" dirty="0"/>
              <a:t>As the operand of the </a:t>
            </a:r>
            <a:r>
              <a:rPr lang="en-US" sz="1800" dirty="0">
                <a:solidFill>
                  <a:srgbClr val="00B050"/>
                </a:solidFill>
              </a:rPr>
              <a:t>&amp;</a:t>
            </a:r>
            <a:r>
              <a:rPr lang="en-US" sz="1800" dirty="0"/>
              <a:t> (address-of) operator</a:t>
            </a:r>
          </a:p>
          <a:p>
            <a:pPr lvl="1"/>
            <a:r>
              <a:rPr lang="en-US" sz="1800" dirty="0"/>
              <a:t>As the operand of </a:t>
            </a:r>
            <a:r>
              <a:rPr lang="en-US" sz="1800" dirty="0">
                <a:solidFill>
                  <a:srgbClr val="00B050"/>
                </a:solidFill>
              </a:rPr>
              <a:t>sizeof</a:t>
            </a:r>
            <a:r>
              <a:rPr lang="en-US" sz="1800" dirty="0"/>
              <a:t> operator</a:t>
            </a:r>
          </a:p>
          <a:p>
            <a:r>
              <a:rPr lang="en-US" altLang="zh-CN" sz="2000" dirty="0"/>
              <a:t>Apply &amp; (address-of) operator is to an array’s identifier, it will return the address of the array’s first element as if </a:t>
            </a:r>
            <a:r>
              <a:rPr lang="en-US" altLang="zh-CN" sz="2000" dirty="0">
                <a:solidFill>
                  <a:srgbClr val="00B050"/>
                </a:solidFill>
              </a:rPr>
              <a:t>the address is stored in a pointer to the array as a whole (no implicit conversion)</a:t>
            </a:r>
          </a:p>
          <a:p>
            <a:pPr marL="0" indent="0">
              <a:buNone/>
            </a:pPr>
            <a:endParaRPr lang="en-US" sz="2000" dirty="0">
              <a:solidFill>
                <a:srgbClr val="00B050"/>
              </a:solidFill>
            </a:endParaRPr>
          </a:p>
        </p:txBody>
      </p:sp>
      <p:grpSp>
        <p:nvGrpSpPr>
          <p:cNvPr id="6" name="Group 5">
            <a:extLst>
              <a:ext uri="{FF2B5EF4-FFF2-40B4-BE49-F238E27FC236}">
                <a16:creationId xmlns:a16="http://schemas.microsoft.com/office/drawing/2014/main" id="{39CB4887-64F8-8E0A-B497-E086BFA26572}"/>
              </a:ext>
            </a:extLst>
          </p:cNvPr>
          <p:cNvGrpSpPr/>
          <p:nvPr/>
        </p:nvGrpSpPr>
        <p:grpSpPr>
          <a:xfrm>
            <a:off x="1091912" y="3911281"/>
            <a:ext cx="10177030" cy="2581594"/>
            <a:chOff x="1091912" y="3911281"/>
            <a:chExt cx="10177030" cy="2581594"/>
          </a:xfrm>
        </p:grpSpPr>
        <p:grpSp>
          <p:nvGrpSpPr>
            <p:cNvPr id="20" name="Group 19">
              <a:extLst>
                <a:ext uri="{FF2B5EF4-FFF2-40B4-BE49-F238E27FC236}">
                  <a16:creationId xmlns:a16="http://schemas.microsoft.com/office/drawing/2014/main" id="{FB1D597F-1960-39AE-F43C-CB974335B08B}"/>
                </a:ext>
              </a:extLst>
            </p:cNvPr>
            <p:cNvGrpSpPr/>
            <p:nvPr/>
          </p:nvGrpSpPr>
          <p:grpSpPr>
            <a:xfrm>
              <a:off x="1091912" y="3911281"/>
              <a:ext cx="10177030" cy="2581594"/>
              <a:chOff x="432089" y="3911281"/>
              <a:chExt cx="10177030" cy="2581594"/>
            </a:xfrm>
          </p:grpSpPr>
          <p:pic>
            <p:nvPicPr>
              <p:cNvPr id="7" name="Picture 6">
                <a:extLst>
                  <a:ext uri="{FF2B5EF4-FFF2-40B4-BE49-F238E27FC236}">
                    <a16:creationId xmlns:a16="http://schemas.microsoft.com/office/drawing/2014/main" id="{5C71A3BF-F975-8B52-7F29-9F62FC6AC802}"/>
                  </a:ext>
                </a:extLst>
              </p:cNvPr>
              <p:cNvPicPr>
                <a:picLocks noChangeAspect="1"/>
              </p:cNvPicPr>
              <p:nvPr/>
            </p:nvPicPr>
            <p:blipFill>
              <a:blip r:embed="rId3"/>
              <a:stretch>
                <a:fillRect/>
              </a:stretch>
            </p:blipFill>
            <p:spPr>
              <a:xfrm>
                <a:off x="432089" y="3911281"/>
                <a:ext cx="6503843" cy="2581594"/>
              </a:xfrm>
              <a:prstGeom prst="rect">
                <a:avLst/>
              </a:prstGeom>
            </p:spPr>
          </p:pic>
          <p:cxnSp>
            <p:nvCxnSpPr>
              <p:cNvPr id="13" name="Straight Arrow Connector 12">
                <a:extLst>
                  <a:ext uri="{FF2B5EF4-FFF2-40B4-BE49-F238E27FC236}">
                    <a16:creationId xmlns:a16="http://schemas.microsoft.com/office/drawing/2014/main" id="{8354BEF4-723A-1791-C62F-B85C1E42545F}"/>
                  </a:ext>
                </a:extLst>
              </p:cNvPr>
              <p:cNvCxnSpPr>
                <a:stCxn id="7" idx="3"/>
                <a:endCxn id="11" idx="1"/>
              </p:cNvCxnSpPr>
              <p:nvPr/>
            </p:nvCxnSpPr>
            <p:spPr>
              <a:xfrm flipV="1">
                <a:off x="6935932" y="4669626"/>
                <a:ext cx="617393" cy="532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85EF3071-0B74-6B2A-EE4D-9DE25DBC2B0C}"/>
                  </a:ext>
                </a:extLst>
              </p:cNvPr>
              <p:cNvSpPr txBox="1"/>
              <p:nvPr/>
            </p:nvSpPr>
            <p:spPr>
              <a:xfrm>
                <a:off x="7475393" y="5520713"/>
                <a:ext cx="3133726" cy="954107"/>
              </a:xfrm>
              <a:prstGeom prst="rect">
                <a:avLst/>
              </a:prstGeom>
              <a:noFill/>
            </p:spPr>
            <p:txBody>
              <a:bodyPr wrap="square" rtlCol="0">
                <a:spAutoFit/>
              </a:bodyPr>
              <a:lstStyle/>
              <a:p>
                <a:r>
                  <a:rPr lang="en-US" sz="1400" dirty="0"/>
                  <a:t>0x</a:t>
                </a:r>
                <a:r>
                  <a:rPr lang="en-US" sz="1400" dirty="0">
                    <a:solidFill>
                      <a:srgbClr val="00B050"/>
                    </a:solidFill>
                  </a:rPr>
                  <a:t>cd107c </a:t>
                </a:r>
                <a:r>
                  <a:rPr lang="en-US" sz="1400" dirty="0"/>
                  <a:t>+ 1 * sizeof(int) = </a:t>
                </a:r>
              </a:p>
              <a:p>
                <a:r>
                  <a:rPr lang="en-US" sz="1400" dirty="0"/>
                  <a:t>0x</a:t>
                </a:r>
                <a:r>
                  <a:rPr lang="en-US" sz="1400" dirty="0">
                    <a:solidFill>
                      <a:srgbClr val="00B050"/>
                    </a:solidFill>
                  </a:rPr>
                  <a:t>cd107c </a:t>
                </a:r>
                <a:r>
                  <a:rPr lang="en-US" sz="1400" dirty="0"/>
                  <a:t>+ 1 * 4 = 0x</a:t>
                </a:r>
                <a:r>
                  <a:rPr lang="en-US" sz="1400" dirty="0">
                    <a:solidFill>
                      <a:srgbClr val="00B0F0"/>
                    </a:solidFill>
                  </a:rPr>
                  <a:t>cd1080</a:t>
                </a:r>
              </a:p>
              <a:p>
                <a:r>
                  <a:rPr lang="en-US" sz="1400" dirty="0"/>
                  <a:t>0x</a:t>
                </a:r>
                <a:r>
                  <a:rPr lang="en-US" sz="1400" dirty="0">
                    <a:solidFill>
                      <a:srgbClr val="00B050"/>
                    </a:solidFill>
                  </a:rPr>
                  <a:t>cd107c</a:t>
                </a:r>
                <a:r>
                  <a:rPr lang="zh-CN" altLang="en-US" sz="1400" dirty="0"/>
                  <a:t> </a:t>
                </a:r>
                <a:r>
                  <a:rPr lang="en-US" altLang="zh-CN" sz="1400" dirty="0"/>
                  <a:t>+</a:t>
                </a:r>
                <a:r>
                  <a:rPr lang="zh-CN" altLang="en-US" sz="1400" dirty="0"/>
                  <a:t> </a:t>
                </a:r>
                <a:r>
                  <a:rPr lang="en-US" altLang="zh-CN" sz="1400" dirty="0"/>
                  <a:t>1 * sizeof(int[3]) = </a:t>
                </a:r>
              </a:p>
              <a:p>
                <a:r>
                  <a:rPr lang="en-US" sz="1400" dirty="0"/>
                  <a:t>0x</a:t>
                </a:r>
                <a:r>
                  <a:rPr lang="en-US" sz="1400" dirty="0">
                    <a:solidFill>
                      <a:srgbClr val="00B050"/>
                    </a:solidFill>
                  </a:rPr>
                  <a:t>cd107c</a:t>
                </a:r>
                <a:r>
                  <a:rPr lang="en-US" sz="1400" dirty="0"/>
                  <a:t> + 1 * 3 * 4  = 0x</a:t>
                </a:r>
                <a:r>
                  <a:rPr lang="en-US" sz="1400" dirty="0">
                    <a:solidFill>
                      <a:srgbClr val="FF0000"/>
                    </a:solidFill>
                  </a:rPr>
                  <a:t>cd1088</a:t>
                </a:r>
              </a:p>
            </p:txBody>
          </p:sp>
          <p:grpSp>
            <p:nvGrpSpPr>
              <p:cNvPr id="19" name="Group 18">
                <a:extLst>
                  <a:ext uri="{FF2B5EF4-FFF2-40B4-BE49-F238E27FC236}">
                    <a16:creationId xmlns:a16="http://schemas.microsoft.com/office/drawing/2014/main" id="{F7E5F92A-2324-B6A8-7600-D0FFEDA6BBF1}"/>
                  </a:ext>
                </a:extLst>
              </p:cNvPr>
              <p:cNvGrpSpPr/>
              <p:nvPr/>
            </p:nvGrpSpPr>
            <p:grpSpPr>
              <a:xfrm>
                <a:off x="7553325" y="3911281"/>
                <a:ext cx="3055794" cy="1516690"/>
                <a:chOff x="7553325" y="4442909"/>
                <a:chExt cx="3055794" cy="1516690"/>
              </a:xfrm>
            </p:grpSpPr>
            <p:pic>
              <p:nvPicPr>
                <p:cNvPr id="11" name="Picture 10">
                  <a:extLst>
                    <a:ext uri="{FF2B5EF4-FFF2-40B4-BE49-F238E27FC236}">
                      <a16:creationId xmlns:a16="http://schemas.microsoft.com/office/drawing/2014/main" id="{8144F8F9-8C25-EBE5-5BF1-EA2BB257B4A8}"/>
                    </a:ext>
                  </a:extLst>
                </p:cNvPr>
                <p:cNvPicPr>
                  <a:picLocks noChangeAspect="1"/>
                </p:cNvPicPr>
                <p:nvPr/>
              </p:nvPicPr>
              <p:blipFill>
                <a:blip r:embed="rId4"/>
                <a:stretch>
                  <a:fillRect/>
                </a:stretch>
              </p:blipFill>
              <p:spPr>
                <a:xfrm>
                  <a:off x="7553325" y="4442909"/>
                  <a:ext cx="3055794" cy="1516690"/>
                </a:xfrm>
                <a:prstGeom prst="rect">
                  <a:avLst/>
                </a:prstGeom>
              </p:spPr>
            </p:pic>
            <p:sp>
              <p:nvSpPr>
                <p:cNvPr id="15" name="Rectangle: Rounded Corners 14">
                  <a:extLst>
                    <a:ext uri="{FF2B5EF4-FFF2-40B4-BE49-F238E27FC236}">
                      <a16:creationId xmlns:a16="http://schemas.microsoft.com/office/drawing/2014/main" id="{77554F36-6191-E3C6-383C-8E7F6A1A66C6}"/>
                    </a:ext>
                  </a:extLst>
                </p:cNvPr>
                <p:cNvSpPr/>
                <p:nvPr/>
              </p:nvSpPr>
              <p:spPr>
                <a:xfrm>
                  <a:off x="9788236" y="5361709"/>
                  <a:ext cx="690997" cy="233796"/>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08CC2959-655F-AA8D-8672-801D230AB894}"/>
                    </a:ext>
                  </a:extLst>
                </p:cNvPr>
                <p:cNvSpPr/>
                <p:nvPr/>
              </p:nvSpPr>
              <p:spPr>
                <a:xfrm>
                  <a:off x="9918123" y="5646242"/>
                  <a:ext cx="690996" cy="23379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CDE6499F-A55E-5E88-8789-FC8806728617}"/>
                    </a:ext>
                  </a:extLst>
                </p:cNvPr>
                <p:cNvSpPr/>
                <p:nvPr/>
              </p:nvSpPr>
              <p:spPr>
                <a:xfrm>
                  <a:off x="9135341" y="4490605"/>
                  <a:ext cx="652895" cy="233796"/>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 name="Rectangle: Rounded Corners 3">
              <a:extLst>
                <a:ext uri="{FF2B5EF4-FFF2-40B4-BE49-F238E27FC236}">
                  <a16:creationId xmlns:a16="http://schemas.microsoft.com/office/drawing/2014/main" id="{578B9199-2968-E432-50AB-EFA2784C405C}"/>
                </a:ext>
              </a:extLst>
            </p:cNvPr>
            <p:cNvSpPr/>
            <p:nvPr/>
          </p:nvSpPr>
          <p:spPr>
            <a:xfrm>
              <a:off x="4040257" y="5605670"/>
              <a:ext cx="2892286" cy="24847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22A8611F-DDEC-1B69-E14B-5EE242FFDD2E}"/>
                </a:ext>
              </a:extLst>
            </p:cNvPr>
            <p:cNvSpPr/>
            <p:nvPr/>
          </p:nvSpPr>
          <p:spPr>
            <a:xfrm>
              <a:off x="4441135" y="6034709"/>
              <a:ext cx="3112604" cy="24847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834639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60149-3014-53A1-593B-6916A0311790}"/>
              </a:ext>
            </a:extLst>
          </p:cNvPr>
          <p:cNvSpPr>
            <a:spLocks noGrp="1"/>
          </p:cNvSpPr>
          <p:nvPr>
            <p:ph type="title"/>
          </p:nvPr>
        </p:nvSpPr>
        <p:spPr/>
        <p:txBody>
          <a:bodyPr/>
          <a:lstStyle/>
          <a:p>
            <a:r>
              <a:rPr lang="en-US" dirty="0"/>
              <a:t>Array – </a:t>
            </a:r>
            <a:r>
              <a:rPr lang="en-US" altLang="zh-CN" dirty="0"/>
              <a:t>apply sizeof operator on array</a:t>
            </a:r>
            <a:endParaRPr lang="en-US" dirty="0"/>
          </a:p>
        </p:txBody>
      </p:sp>
      <p:sp>
        <p:nvSpPr>
          <p:cNvPr id="3" name="Content Placeholder 2">
            <a:extLst>
              <a:ext uri="{FF2B5EF4-FFF2-40B4-BE49-F238E27FC236}">
                <a16:creationId xmlns:a16="http://schemas.microsoft.com/office/drawing/2014/main" id="{50C2D5D0-79B8-42DB-D026-55BC28185031}"/>
              </a:ext>
            </a:extLst>
          </p:cNvPr>
          <p:cNvSpPr>
            <a:spLocks noGrp="1"/>
          </p:cNvSpPr>
          <p:nvPr>
            <p:ph idx="1"/>
          </p:nvPr>
        </p:nvSpPr>
        <p:spPr/>
        <p:txBody>
          <a:bodyPr>
            <a:normAutofit/>
          </a:bodyPr>
          <a:lstStyle/>
          <a:p>
            <a:r>
              <a:rPr lang="en-US" sz="2000" dirty="0"/>
              <a:t>Implicit array to pointer conversion: an array’s identifier, when used in any context other than the following cases, implicitly converts to </a:t>
            </a:r>
            <a:r>
              <a:rPr lang="en-US" sz="2000" dirty="0">
                <a:solidFill>
                  <a:srgbClr val="00B050"/>
                </a:solidFill>
              </a:rPr>
              <a:t>a pointer to the array’s first element</a:t>
            </a:r>
            <a:r>
              <a:rPr lang="en-US" sz="2000" dirty="0"/>
              <a:t> </a:t>
            </a:r>
          </a:p>
          <a:p>
            <a:pPr lvl="1"/>
            <a:r>
              <a:rPr lang="en-US" sz="1800" dirty="0"/>
              <a:t>As the operand of the </a:t>
            </a:r>
            <a:r>
              <a:rPr lang="en-US" sz="1800" dirty="0">
                <a:solidFill>
                  <a:srgbClr val="00B050"/>
                </a:solidFill>
              </a:rPr>
              <a:t>&amp;</a:t>
            </a:r>
            <a:r>
              <a:rPr lang="en-US" sz="1800" dirty="0"/>
              <a:t> (address-of) operator</a:t>
            </a:r>
          </a:p>
          <a:p>
            <a:pPr lvl="1"/>
            <a:r>
              <a:rPr lang="en-US" sz="1800" dirty="0"/>
              <a:t>As the operand of </a:t>
            </a:r>
            <a:r>
              <a:rPr lang="en-US" sz="1800" dirty="0">
                <a:solidFill>
                  <a:srgbClr val="00B050"/>
                </a:solidFill>
              </a:rPr>
              <a:t>sizeof</a:t>
            </a:r>
            <a:r>
              <a:rPr lang="en-US" sz="1800" dirty="0"/>
              <a:t> operator</a:t>
            </a:r>
          </a:p>
          <a:p>
            <a:r>
              <a:rPr lang="en-US" altLang="zh-CN" sz="2000" dirty="0"/>
              <a:t>Apply sizeof operator to an array’s identifier, it will return the number of bytes the array occupies in memory (no conversion to pointer, therefore not returning the size of a pointer)</a:t>
            </a:r>
            <a:endParaRPr lang="en-US" altLang="zh-CN" sz="2000" dirty="0">
              <a:solidFill>
                <a:srgbClr val="00B050"/>
              </a:solidFill>
            </a:endParaRPr>
          </a:p>
          <a:p>
            <a:pPr marL="0" indent="0">
              <a:buNone/>
            </a:pPr>
            <a:endParaRPr lang="en-US" sz="2000" dirty="0">
              <a:solidFill>
                <a:srgbClr val="00B050"/>
              </a:solidFill>
            </a:endParaRPr>
          </a:p>
        </p:txBody>
      </p:sp>
      <p:grpSp>
        <p:nvGrpSpPr>
          <p:cNvPr id="26" name="Group 25">
            <a:extLst>
              <a:ext uri="{FF2B5EF4-FFF2-40B4-BE49-F238E27FC236}">
                <a16:creationId xmlns:a16="http://schemas.microsoft.com/office/drawing/2014/main" id="{707A4B9A-A67C-E2A5-21B9-4986E7F160F8}"/>
              </a:ext>
            </a:extLst>
          </p:cNvPr>
          <p:cNvGrpSpPr/>
          <p:nvPr/>
        </p:nvGrpSpPr>
        <p:grpSpPr>
          <a:xfrm>
            <a:off x="1224829" y="3909147"/>
            <a:ext cx="9005887" cy="2707312"/>
            <a:chOff x="1105333" y="3898756"/>
            <a:chExt cx="9005887" cy="2707312"/>
          </a:xfrm>
        </p:grpSpPr>
        <p:pic>
          <p:nvPicPr>
            <p:cNvPr id="21" name="Picture 20">
              <a:extLst>
                <a:ext uri="{FF2B5EF4-FFF2-40B4-BE49-F238E27FC236}">
                  <a16:creationId xmlns:a16="http://schemas.microsoft.com/office/drawing/2014/main" id="{1AC51B02-7E96-5F2E-3F38-02F5E3B33009}"/>
                </a:ext>
              </a:extLst>
            </p:cNvPr>
            <p:cNvPicPr>
              <a:picLocks noChangeAspect="1"/>
            </p:cNvPicPr>
            <p:nvPr/>
          </p:nvPicPr>
          <p:blipFill>
            <a:blip r:embed="rId3"/>
            <a:stretch>
              <a:fillRect/>
            </a:stretch>
          </p:blipFill>
          <p:spPr>
            <a:xfrm>
              <a:off x="1105333" y="3898756"/>
              <a:ext cx="5866967" cy="2707312"/>
            </a:xfrm>
            <a:prstGeom prst="rect">
              <a:avLst/>
            </a:prstGeom>
          </p:spPr>
        </p:pic>
        <p:pic>
          <p:nvPicPr>
            <p:cNvPr id="23" name="Picture 22">
              <a:extLst>
                <a:ext uri="{FF2B5EF4-FFF2-40B4-BE49-F238E27FC236}">
                  <a16:creationId xmlns:a16="http://schemas.microsoft.com/office/drawing/2014/main" id="{98BCB8A1-B548-C80A-4B30-917B6AD3D8FD}"/>
                </a:ext>
              </a:extLst>
            </p:cNvPr>
            <p:cNvPicPr>
              <a:picLocks noChangeAspect="1"/>
            </p:cNvPicPr>
            <p:nvPr/>
          </p:nvPicPr>
          <p:blipFill>
            <a:blip r:embed="rId4"/>
            <a:stretch>
              <a:fillRect/>
            </a:stretch>
          </p:blipFill>
          <p:spPr>
            <a:xfrm>
              <a:off x="7806170" y="4676149"/>
              <a:ext cx="2305050" cy="1152525"/>
            </a:xfrm>
            <a:prstGeom prst="rect">
              <a:avLst/>
            </a:prstGeom>
          </p:spPr>
        </p:pic>
        <p:cxnSp>
          <p:nvCxnSpPr>
            <p:cNvPr id="25" name="Straight Arrow Connector 24">
              <a:extLst>
                <a:ext uri="{FF2B5EF4-FFF2-40B4-BE49-F238E27FC236}">
                  <a16:creationId xmlns:a16="http://schemas.microsoft.com/office/drawing/2014/main" id="{6C2BBE9D-E7B7-5D9A-02C0-0371369C79D5}"/>
                </a:ext>
              </a:extLst>
            </p:cNvPr>
            <p:cNvCxnSpPr>
              <a:stCxn id="21" idx="3"/>
              <a:endCxn id="23" idx="1"/>
            </p:cNvCxnSpPr>
            <p:nvPr/>
          </p:nvCxnSpPr>
          <p:spPr>
            <a:xfrm>
              <a:off x="6972300" y="5252412"/>
              <a:ext cx="833870"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080946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4C358-0A69-9937-C521-AFC9BFCBD79E}"/>
              </a:ext>
            </a:extLst>
          </p:cNvPr>
          <p:cNvSpPr>
            <a:spLocks noGrp="1"/>
          </p:cNvSpPr>
          <p:nvPr>
            <p:ph type="title"/>
          </p:nvPr>
        </p:nvSpPr>
        <p:spPr/>
        <p:txBody>
          <a:bodyPr/>
          <a:lstStyle/>
          <a:p>
            <a:r>
              <a:rPr lang="en-US" dirty="0"/>
              <a:t>Array – comparison and assignment</a:t>
            </a:r>
          </a:p>
        </p:txBody>
      </p:sp>
      <p:sp>
        <p:nvSpPr>
          <p:cNvPr id="3" name="Content Placeholder 2">
            <a:extLst>
              <a:ext uri="{FF2B5EF4-FFF2-40B4-BE49-F238E27FC236}">
                <a16:creationId xmlns:a16="http://schemas.microsoft.com/office/drawing/2014/main" id="{D80B9A13-6E6A-3689-6F35-0ED5EDA722E8}"/>
              </a:ext>
            </a:extLst>
          </p:cNvPr>
          <p:cNvSpPr>
            <a:spLocks noGrp="1"/>
          </p:cNvSpPr>
          <p:nvPr>
            <p:ph idx="1"/>
          </p:nvPr>
        </p:nvSpPr>
        <p:spPr>
          <a:xfrm>
            <a:off x="838200" y="1825625"/>
            <a:ext cx="10515600" cy="4667250"/>
          </a:xfrm>
        </p:spPr>
        <p:txBody>
          <a:bodyPr>
            <a:normAutofit fontScale="92500" lnSpcReduction="20000"/>
          </a:bodyPr>
          <a:lstStyle/>
          <a:p>
            <a:r>
              <a:rPr lang="en-US" sz="2400" dirty="0"/>
              <a:t>Array can’t be assigned or compared directly after their declaration</a:t>
            </a: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r>
              <a:rPr lang="en-US" sz="2400" dirty="0"/>
              <a:t>We can also use functions provided by standard library to achieve assignments and comparisons (#include &lt;</a:t>
            </a:r>
            <a:r>
              <a:rPr lang="en-US" sz="2400" dirty="0" err="1"/>
              <a:t>string.h</a:t>
            </a:r>
            <a:r>
              <a:rPr lang="en-US" sz="2400" dirty="0"/>
              <a:t>&gt;)</a:t>
            </a:r>
          </a:p>
          <a:p>
            <a:pPr lvl="1"/>
            <a:r>
              <a:rPr lang="en-US" sz="2000" dirty="0" err="1"/>
              <a:t>Memcopy</a:t>
            </a:r>
            <a:endParaRPr lang="en-US" sz="2000" dirty="0"/>
          </a:p>
          <a:p>
            <a:pPr lvl="1"/>
            <a:r>
              <a:rPr lang="en-US" sz="2000" dirty="0" err="1"/>
              <a:t>memcmp</a:t>
            </a:r>
            <a:endParaRPr lang="en-US" sz="2000" dirty="0"/>
          </a:p>
        </p:txBody>
      </p:sp>
      <p:grpSp>
        <p:nvGrpSpPr>
          <p:cNvPr id="8" name="Group 7">
            <a:extLst>
              <a:ext uri="{FF2B5EF4-FFF2-40B4-BE49-F238E27FC236}">
                <a16:creationId xmlns:a16="http://schemas.microsoft.com/office/drawing/2014/main" id="{682501ED-2ACB-650E-D760-DFE92152F2FE}"/>
              </a:ext>
            </a:extLst>
          </p:cNvPr>
          <p:cNvGrpSpPr/>
          <p:nvPr/>
        </p:nvGrpSpPr>
        <p:grpSpPr>
          <a:xfrm>
            <a:off x="905739" y="2324300"/>
            <a:ext cx="4798988" cy="2590604"/>
            <a:chOff x="999259" y="2834554"/>
            <a:chExt cx="5257800" cy="2838281"/>
          </a:xfrm>
        </p:grpSpPr>
        <p:pic>
          <p:nvPicPr>
            <p:cNvPr id="5" name="Picture 4">
              <a:extLst>
                <a:ext uri="{FF2B5EF4-FFF2-40B4-BE49-F238E27FC236}">
                  <a16:creationId xmlns:a16="http://schemas.microsoft.com/office/drawing/2014/main" id="{8298D1E6-4E4E-E0C5-EBD3-6D5147D8061C}"/>
                </a:ext>
              </a:extLst>
            </p:cNvPr>
            <p:cNvPicPr>
              <a:picLocks noChangeAspect="1"/>
            </p:cNvPicPr>
            <p:nvPr/>
          </p:nvPicPr>
          <p:blipFill>
            <a:blip r:embed="rId3"/>
            <a:stretch>
              <a:fillRect/>
            </a:stretch>
          </p:blipFill>
          <p:spPr>
            <a:xfrm>
              <a:off x="999259" y="2834554"/>
              <a:ext cx="5257800" cy="2838281"/>
            </a:xfrm>
            <a:prstGeom prst="rect">
              <a:avLst/>
            </a:prstGeom>
          </p:spPr>
        </p:pic>
        <p:sp>
          <p:nvSpPr>
            <p:cNvPr id="6" name="Cross 5">
              <a:extLst>
                <a:ext uri="{FF2B5EF4-FFF2-40B4-BE49-F238E27FC236}">
                  <a16:creationId xmlns:a16="http://schemas.microsoft.com/office/drawing/2014/main" id="{F32BBE24-E7D8-50C4-B071-0E0DC6D3BD45}"/>
                </a:ext>
              </a:extLst>
            </p:cNvPr>
            <p:cNvSpPr/>
            <p:nvPr/>
          </p:nvSpPr>
          <p:spPr>
            <a:xfrm rot="2700000">
              <a:off x="1719418" y="4022219"/>
              <a:ext cx="462950" cy="462950"/>
            </a:xfrm>
            <a:prstGeom prst="plus">
              <a:avLst>
                <a:gd name="adj" fmla="val 43719"/>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L-Shape 6">
              <a:extLst>
                <a:ext uri="{FF2B5EF4-FFF2-40B4-BE49-F238E27FC236}">
                  <a16:creationId xmlns:a16="http://schemas.microsoft.com/office/drawing/2014/main" id="{E8E9F915-D6D6-2B5A-5C28-61434004A842}"/>
                </a:ext>
              </a:extLst>
            </p:cNvPr>
            <p:cNvSpPr/>
            <p:nvPr/>
          </p:nvSpPr>
          <p:spPr>
            <a:xfrm rot="18590245">
              <a:off x="3596998" y="5139399"/>
              <a:ext cx="602562" cy="368269"/>
            </a:xfrm>
            <a:prstGeom prst="corner">
              <a:avLst>
                <a:gd name="adj1" fmla="val 17687"/>
                <a:gd name="adj2" fmla="val 1904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211498D2-D62A-27A6-4DEE-AC991BD7B700}"/>
              </a:ext>
            </a:extLst>
          </p:cNvPr>
          <p:cNvGrpSpPr/>
          <p:nvPr/>
        </p:nvGrpSpPr>
        <p:grpSpPr>
          <a:xfrm>
            <a:off x="6234544" y="2312115"/>
            <a:ext cx="5096740" cy="2592258"/>
            <a:chOff x="6096000" y="2538414"/>
            <a:chExt cx="5463886" cy="2778992"/>
          </a:xfrm>
        </p:grpSpPr>
        <p:pic>
          <p:nvPicPr>
            <p:cNvPr id="10" name="Picture 9">
              <a:extLst>
                <a:ext uri="{FF2B5EF4-FFF2-40B4-BE49-F238E27FC236}">
                  <a16:creationId xmlns:a16="http://schemas.microsoft.com/office/drawing/2014/main" id="{7C3BAE78-E8F0-8392-6D9C-52DA4575DD28}"/>
                </a:ext>
              </a:extLst>
            </p:cNvPr>
            <p:cNvPicPr>
              <a:picLocks noChangeAspect="1"/>
            </p:cNvPicPr>
            <p:nvPr/>
          </p:nvPicPr>
          <p:blipFill>
            <a:blip r:embed="rId4"/>
            <a:stretch>
              <a:fillRect/>
            </a:stretch>
          </p:blipFill>
          <p:spPr>
            <a:xfrm>
              <a:off x="6096000" y="2538414"/>
              <a:ext cx="5463886" cy="2778992"/>
            </a:xfrm>
            <a:prstGeom prst="rect">
              <a:avLst/>
            </a:prstGeom>
          </p:spPr>
        </p:pic>
        <p:sp>
          <p:nvSpPr>
            <p:cNvPr id="11" name="Cross 10">
              <a:extLst>
                <a:ext uri="{FF2B5EF4-FFF2-40B4-BE49-F238E27FC236}">
                  <a16:creationId xmlns:a16="http://schemas.microsoft.com/office/drawing/2014/main" id="{B30F7B24-0E54-BD48-BEA9-6B4BDA1254FB}"/>
                </a:ext>
              </a:extLst>
            </p:cNvPr>
            <p:cNvSpPr/>
            <p:nvPr/>
          </p:nvSpPr>
          <p:spPr>
            <a:xfrm rot="2700000">
              <a:off x="8570870" y="3446549"/>
              <a:ext cx="454574" cy="454574"/>
            </a:xfrm>
            <a:prstGeom prst="plus">
              <a:avLst>
                <a:gd name="adj" fmla="val 43719"/>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L-Shape 11">
              <a:extLst>
                <a:ext uri="{FF2B5EF4-FFF2-40B4-BE49-F238E27FC236}">
                  <a16:creationId xmlns:a16="http://schemas.microsoft.com/office/drawing/2014/main" id="{DBFBBCDC-E956-5A2F-850D-5C02B882B6AC}"/>
                </a:ext>
              </a:extLst>
            </p:cNvPr>
            <p:cNvSpPr/>
            <p:nvPr/>
          </p:nvSpPr>
          <p:spPr>
            <a:xfrm rot="18590245">
              <a:off x="10414479" y="4543515"/>
              <a:ext cx="591660" cy="361606"/>
            </a:xfrm>
            <a:prstGeom prst="corner">
              <a:avLst>
                <a:gd name="adj1" fmla="val 17687"/>
                <a:gd name="adj2" fmla="val 1904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96107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7E40C-7C8D-7C46-B7D7-6CA54C56BEE0}"/>
              </a:ext>
            </a:extLst>
          </p:cNvPr>
          <p:cNvSpPr>
            <a:spLocks noGrp="1"/>
          </p:cNvSpPr>
          <p:nvPr>
            <p:ph type="title"/>
          </p:nvPr>
        </p:nvSpPr>
        <p:spPr/>
        <p:txBody>
          <a:bodyPr/>
          <a:lstStyle/>
          <a:p>
            <a:r>
              <a:rPr lang="en-US" dirty="0"/>
              <a:t>Array – as function parameters</a:t>
            </a:r>
          </a:p>
        </p:txBody>
      </p:sp>
      <p:sp>
        <p:nvSpPr>
          <p:cNvPr id="3" name="Content Placeholder 2">
            <a:extLst>
              <a:ext uri="{FF2B5EF4-FFF2-40B4-BE49-F238E27FC236}">
                <a16:creationId xmlns:a16="http://schemas.microsoft.com/office/drawing/2014/main" id="{8693B041-001C-5C48-8913-DD1138EBC0F1}"/>
              </a:ext>
            </a:extLst>
          </p:cNvPr>
          <p:cNvSpPr>
            <a:spLocks noGrp="1"/>
          </p:cNvSpPr>
          <p:nvPr>
            <p:ph idx="1"/>
          </p:nvPr>
        </p:nvSpPr>
        <p:spPr>
          <a:xfrm>
            <a:off x="838199" y="1825625"/>
            <a:ext cx="5292778" cy="4351338"/>
          </a:xfrm>
        </p:spPr>
        <p:txBody>
          <a:bodyPr>
            <a:normAutofit lnSpcReduction="10000"/>
          </a:bodyPr>
          <a:lstStyle/>
          <a:p>
            <a:r>
              <a:rPr lang="en-US" sz="2000" dirty="0"/>
              <a:t>Use pointer as formal parameter to receive actual array input</a:t>
            </a:r>
          </a:p>
          <a:p>
            <a:pPr lvl="1"/>
            <a:r>
              <a:rPr lang="en-US" sz="1800" dirty="0"/>
              <a:t>Array </a:t>
            </a:r>
            <a:r>
              <a:rPr lang="en-US" sz="1800" dirty="0">
                <a:solidFill>
                  <a:srgbClr val="00B050"/>
                </a:solidFill>
              </a:rPr>
              <a:t>implicitly converts to a pointer to the array’s 1</a:t>
            </a:r>
            <a:r>
              <a:rPr lang="en-US" sz="1800" baseline="30000" dirty="0">
                <a:solidFill>
                  <a:srgbClr val="00B050"/>
                </a:solidFill>
              </a:rPr>
              <a:t>st</a:t>
            </a:r>
            <a:r>
              <a:rPr lang="en-US" sz="1800" dirty="0">
                <a:solidFill>
                  <a:srgbClr val="00B050"/>
                </a:solidFill>
              </a:rPr>
              <a:t> element</a:t>
            </a:r>
            <a:r>
              <a:rPr lang="en-US" sz="1800" dirty="0"/>
              <a:t> when passing to a function, this is also referred as “an array decays to a pointer”</a:t>
            </a:r>
          </a:p>
          <a:p>
            <a:r>
              <a:rPr lang="en-US" sz="2000" dirty="0"/>
              <a:t>Always pass the size of the array to the function</a:t>
            </a:r>
          </a:p>
          <a:p>
            <a:pPr lvl="1"/>
            <a:r>
              <a:rPr lang="en-US" sz="1800" dirty="0"/>
              <a:t>there’s no other way for the function to know the size of the input array unless (1) there’s some global size parameter </a:t>
            </a:r>
            <a:r>
              <a:rPr lang="en-US" altLang="zh-CN" sz="1800" dirty="0"/>
              <a:t>or (2) passing the size of the input array as another parameter to the function</a:t>
            </a:r>
            <a:endParaRPr lang="en-US" sz="1800" dirty="0"/>
          </a:p>
          <a:p>
            <a:pPr lvl="1"/>
            <a:r>
              <a:rPr lang="en-US" sz="1800" dirty="0"/>
              <a:t>sizeof operator won’t give you the size of the input array since it’s already ‘decayed’ to a pointer</a:t>
            </a:r>
          </a:p>
        </p:txBody>
      </p:sp>
      <p:grpSp>
        <p:nvGrpSpPr>
          <p:cNvPr id="17" name="Group 16">
            <a:extLst>
              <a:ext uri="{FF2B5EF4-FFF2-40B4-BE49-F238E27FC236}">
                <a16:creationId xmlns:a16="http://schemas.microsoft.com/office/drawing/2014/main" id="{4540275D-920A-FBAE-0C87-5FD088CDFFFE}"/>
              </a:ext>
            </a:extLst>
          </p:cNvPr>
          <p:cNvGrpSpPr/>
          <p:nvPr/>
        </p:nvGrpSpPr>
        <p:grpSpPr>
          <a:xfrm>
            <a:off x="6170249" y="1791382"/>
            <a:ext cx="5612019" cy="4770537"/>
            <a:chOff x="6170249" y="1791382"/>
            <a:chExt cx="5612019" cy="4770537"/>
          </a:xfrm>
        </p:grpSpPr>
        <p:pic>
          <p:nvPicPr>
            <p:cNvPr id="7" name="Picture 6">
              <a:extLst>
                <a:ext uri="{FF2B5EF4-FFF2-40B4-BE49-F238E27FC236}">
                  <a16:creationId xmlns:a16="http://schemas.microsoft.com/office/drawing/2014/main" id="{9A0D8570-99CD-648E-2E9E-F4E17AE0F4F3}"/>
                </a:ext>
              </a:extLst>
            </p:cNvPr>
            <p:cNvPicPr>
              <a:picLocks noChangeAspect="1"/>
            </p:cNvPicPr>
            <p:nvPr/>
          </p:nvPicPr>
          <p:blipFill>
            <a:blip r:embed="rId3"/>
            <a:stretch>
              <a:fillRect/>
            </a:stretch>
          </p:blipFill>
          <p:spPr>
            <a:xfrm>
              <a:off x="6170249" y="1825625"/>
              <a:ext cx="3090976" cy="1411002"/>
            </a:xfrm>
            <a:prstGeom prst="rect">
              <a:avLst/>
            </a:prstGeom>
          </p:spPr>
        </p:pic>
        <p:pic>
          <p:nvPicPr>
            <p:cNvPr id="9" name="Picture 8">
              <a:extLst>
                <a:ext uri="{FF2B5EF4-FFF2-40B4-BE49-F238E27FC236}">
                  <a16:creationId xmlns:a16="http://schemas.microsoft.com/office/drawing/2014/main" id="{9C648428-C115-9492-7258-EB67CCF0F9D0}"/>
                </a:ext>
              </a:extLst>
            </p:cNvPr>
            <p:cNvPicPr>
              <a:picLocks noChangeAspect="1"/>
            </p:cNvPicPr>
            <p:nvPr/>
          </p:nvPicPr>
          <p:blipFill>
            <a:blip r:embed="rId4"/>
            <a:stretch>
              <a:fillRect/>
            </a:stretch>
          </p:blipFill>
          <p:spPr>
            <a:xfrm>
              <a:off x="6170249" y="3492617"/>
              <a:ext cx="3090976" cy="1398933"/>
            </a:xfrm>
            <a:prstGeom prst="rect">
              <a:avLst/>
            </a:prstGeom>
          </p:spPr>
        </p:pic>
        <p:pic>
          <p:nvPicPr>
            <p:cNvPr id="11" name="Picture 10">
              <a:extLst>
                <a:ext uri="{FF2B5EF4-FFF2-40B4-BE49-F238E27FC236}">
                  <a16:creationId xmlns:a16="http://schemas.microsoft.com/office/drawing/2014/main" id="{2E75E1AE-4226-99DC-6FFB-7802C98AC6BC}"/>
                </a:ext>
              </a:extLst>
            </p:cNvPr>
            <p:cNvPicPr>
              <a:picLocks noChangeAspect="1"/>
            </p:cNvPicPr>
            <p:nvPr/>
          </p:nvPicPr>
          <p:blipFill>
            <a:blip r:embed="rId5"/>
            <a:stretch>
              <a:fillRect/>
            </a:stretch>
          </p:blipFill>
          <p:spPr>
            <a:xfrm>
              <a:off x="6170250" y="5147541"/>
              <a:ext cx="3090976" cy="1380136"/>
            </a:xfrm>
            <a:prstGeom prst="rect">
              <a:avLst/>
            </a:prstGeom>
          </p:spPr>
        </p:pic>
        <p:sp>
          <p:nvSpPr>
            <p:cNvPr id="12" name="Rectangle: Rounded Corners 11">
              <a:extLst>
                <a:ext uri="{FF2B5EF4-FFF2-40B4-BE49-F238E27FC236}">
                  <a16:creationId xmlns:a16="http://schemas.microsoft.com/office/drawing/2014/main" id="{A8F186BD-C9DC-766C-28F1-22203E72F5B7}"/>
                </a:ext>
              </a:extLst>
            </p:cNvPr>
            <p:cNvSpPr/>
            <p:nvPr/>
          </p:nvSpPr>
          <p:spPr>
            <a:xfrm>
              <a:off x="7530059" y="1844363"/>
              <a:ext cx="684551" cy="17306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691396E4-BE89-EE29-4F91-890E3282C6FE}"/>
                </a:ext>
              </a:extLst>
            </p:cNvPr>
            <p:cNvSpPr/>
            <p:nvPr/>
          </p:nvSpPr>
          <p:spPr>
            <a:xfrm>
              <a:off x="7530058" y="3498864"/>
              <a:ext cx="684551" cy="17306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7B965B7E-FE48-5AC5-32A8-410C88E368A6}"/>
                </a:ext>
              </a:extLst>
            </p:cNvPr>
            <p:cNvSpPr/>
            <p:nvPr/>
          </p:nvSpPr>
          <p:spPr>
            <a:xfrm>
              <a:off x="7530058" y="5147540"/>
              <a:ext cx="684551" cy="17306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Brace 14">
              <a:extLst>
                <a:ext uri="{FF2B5EF4-FFF2-40B4-BE49-F238E27FC236}">
                  <a16:creationId xmlns:a16="http://schemas.microsoft.com/office/drawing/2014/main" id="{A02C4A85-7A62-B757-E5C4-4625E87E063A}"/>
                </a:ext>
              </a:extLst>
            </p:cNvPr>
            <p:cNvSpPr/>
            <p:nvPr/>
          </p:nvSpPr>
          <p:spPr>
            <a:xfrm>
              <a:off x="9348865" y="1825625"/>
              <a:ext cx="594610" cy="4702052"/>
            </a:xfrm>
            <a:prstGeom prst="righ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a:extLst>
                <a:ext uri="{FF2B5EF4-FFF2-40B4-BE49-F238E27FC236}">
                  <a16:creationId xmlns:a16="http://schemas.microsoft.com/office/drawing/2014/main" id="{987BF99D-693F-52B9-E6DB-852B67CF8993}"/>
                </a:ext>
              </a:extLst>
            </p:cNvPr>
            <p:cNvSpPr txBox="1"/>
            <p:nvPr/>
          </p:nvSpPr>
          <p:spPr>
            <a:xfrm>
              <a:off x="10108366" y="1791382"/>
              <a:ext cx="1673902" cy="4770537"/>
            </a:xfrm>
            <a:prstGeom prst="rect">
              <a:avLst/>
            </a:prstGeom>
            <a:noFill/>
          </p:spPr>
          <p:txBody>
            <a:bodyPr wrap="square" rtlCol="0">
              <a:spAutoFit/>
            </a:bodyPr>
            <a:lstStyle/>
            <a:p>
              <a:r>
                <a:rPr lang="en-US" sz="1600" dirty="0"/>
                <a:t>They are effective declaring the same formal parameter </a:t>
              </a:r>
              <a:r>
                <a:rPr lang="en-US" sz="1600" dirty="0" err="1"/>
                <a:t>arr</a:t>
              </a:r>
              <a:endParaRPr lang="en-US" sz="1600" dirty="0"/>
            </a:p>
            <a:p>
              <a:endParaRPr lang="en-US" sz="1600" dirty="0"/>
            </a:p>
            <a:p>
              <a:r>
                <a:rPr lang="en-US" altLang="zh-CN" sz="1600" dirty="0"/>
                <a:t>Both 1</a:t>
              </a:r>
              <a:r>
                <a:rPr lang="en-US" altLang="zh-CN" sz="1600" baseline="30000" dirty="0"/>
                <a:t>st</a:t>
              </a:r>
              <a:r>
                <a:rPr lang="en-US" altLang="zh-CN" sz="1600" dirty="0"/>
                <a:t> and 2</a:t>
              </a:r>
              <a:r>
                <a:rPr lang="en-US" altLang="zh-CN" sz="1600" baseline="30000" dirty="0"/>
                <a:t>nd</a:t>
              </a:r>
              <a:r>
                <a:rPr lang="en-US" altLang="zh-CN" sz="1600" dirty="0"/>
                <a:t> version gives a hint that the actual input argument for </a:t>
              </a:r>
              <a:r>
                <a:rPr lang="en-US" altLang="zh-CN" sz="1600" dirty="0" err="1"/>
                <a:t>arr</a:t>
              </a:r>
              <a:r>
                <a:rPr lang="en-US" altLang="zh-CN" sz="1600" dirty="0"/>
                <a:t> is an array</a:t>
              </a:r>
            </a:p>
            <a:p>
              <a:endParaRPr lang="en-US" sz="1600" dirty="0"/>
            </a:p>
            <a:p>
              <a:r>
                <a:rPr lang="en-US" sz="1600" dirty="0"/>
                <a:t>The 1</a:t>
              </a:r>
              <a:r>
                <a:rPr lang="en-US" sz="1600" baseline="30000" dirty="0"/>
                <a:t>st</a:t>
              </a:r>
              <a:r>
                <a:rPr lang="en-US" sz="1600" dirty="0"/>
                <a:t> version also hints that formal parameter n is denoting the size of the input array (this is not a constraint)</a:t>
              </a:r>
            </a:p>
          </p:txBody>
        </p:sp>
      </p:grpSp>
    </p:spTree>
    <p:extLst>
      <p:ext uri="{BB962C8B-B14F-4D97-AF65-F5344CB8AC3E}">
        <p14:creationId xmlns:p14="http://schemas.microsoft.com/office/powerpoint/2010/main" val="38394780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7E40C-7C8D-7C46-B7D7-6CA54C56BEE0}"/>
              </a:ext>
            </a:extLst>
          </p:cNvPr>
          <p:cNvSpPr>
            <a:spLocks noGrp="1"/>
          </p:cNvSpPr>
          <p:nvPr>
            <p:ph type="title"/>
          </p:nvPr>
        </p:nvSpPr>
        <p:spPr/>
        <p:txBody>
          <a:bodyPr/>
          <a:lstStyle/>
          <a:p>
            <a:r>
              <a:rPr lang="en-US" dirty="0"/>
              <a:t>Array – as function parameters</a:t>
            </a:r>
          </a:p>
        </p:txBody>
      </p:sp>
      <p:sp>
        <p:nvSpPr>
          <p:cNvPr id="3" name="Content Placeholder 2">
            <a:extLst>
              <a:ext uri="{FF2B5EF4-FFF2-40B4-BE49-F238E27FC236}">
                <a16:creationId xmlns:a16="http://schemas.microsoft.com/office/drawing/2014/main" id="{8693B041-001C-5C48-8913-DD1138EBC0F1}"/>
              </a:ext>
            </a:extLst>
          </p:cNvPr>
          <p:cNvSpPr>
            <a:spLocks noGrp="1"/>
          </p:cNvSpPr>
          <p:nvPr>
            <p:ph idx="1"/>
          </p:nvPr>
        </p:nvSpPr>
        <p:spPr>
          <a:xfrm>
            <a:off x="838199" y="1825625"/>
            <a:ext cx="5292778" cy="4351338"/>
          </a:xfrm>
        </p:spPr>
        <p:txBody>
          <a:bodyPr>
            <a:normAutofit lnSpcReduction="10000"/>
          </a:bodyPr>
          <a:lstStyle/>
          <a:p>
            <a:r>
              <a:rPr lang="en-US" sz="2000" dirty="0"/>
              <a:t>Use pointer as formal parameter to receive actual array input</a:t>
            </a:r>
          </a:p>
          <a:p>
            <a:pPr lvl="1"/>
            <a:r>
              <a:rPr lang="en-US" sz="1800" dirty="0"/>
              <a:t>Array </a:t>
            </a:r>
            <a:r>
              <a:rPr lang="en-US" sz="1800" dirty="0">
                <a:solidFill>
                  <a:srgbClr val="00B050"/>
                </a:solidFill>
              </a:rPr>
              <a:t>implicitly converts to a pointer to the array’s 1</a:t>
            </a:r>
            <a:r>
              <a:rPr lang="en-US" sz="1800" baseline="30000" dirty="0">
                <a:solidFill>
                  <a:srgbClr val="00B050"/>
                </a:solidFill>
              </a:rPr>
              <a:t>st</a:t>
            </a:r>
            <a:r>
              <a:rPr lang="en-US" sz="1800" dirty="0">
                <a:solidFill>
                  <a:srgbClr val="00B050"/>
                </a:solidFill>
              </a:rPr>
              <a:t> element</a:t>
            </a:r>
            <a:r>
              <a:rPr lang="en-US" sz="1800" dirty="0"/>
              <a:t> when passing to a function, this is also referred as “an array decays to a pointer”</a:t>
            </a:r>
          </a:p>
          <a:p>
            <a:r>
              <a:rPr lang="en-US" sz="2000" dirty="0"/>
              <a:t>Always pass the size of the array to the function</a:t>
            </a:r>
          </a:p>
          <a:p>
            <a:pPr lvl="1"/>
            <a:r>
              <a:rPr lang="en-US" sz="1800" dirty="0"/>
              <a:t>there’s no other way for the function to know the size of the input array unless (1) there’s some global size parameter </a:t>
            </a:r>
            <a:r>
              <a:rPr lang="en-US" altLang="zh-CN" sz="1800" dirty="0"/>
              <a:t>or (2) passing the size of the input array as another parameter to the function</a:t>
            </a:r>
            <a:endParaRPr lang="en-US" sz="1800" dirty="0"/>
          </a:p>
          <a:p>
            <a:pPr lvl="1"/>
            <a:r>
              <a:rPr lang="en-US" sz="1800" dirty="0"/>
              <a:t>sizeof operator won’t give you the size of the input array since it’s already ‘decayed’ to a pointer</a:t>
            </a:r>
          </a:p>
        </p:txBody>
      </p:sp>
      <p:grpSp>
        <p:nvGrpSpPr>
          <p:cNvPr id="26" name="Group 25">
            <a:extLst>
              <a:ext uri="{FF2B5EF4-FFF2-40B4-BE49-F238E27FC236}">
                <a16:creationId xmlns:a16="http://schemas.microsoft.com/office/drawing/2014/main" id="{67993CA2-749D-AD54-6C6F-AB522EF0FB70}"/>
              </a:ext>
            </a:extLst>
          </p:cNvPr>
          <p:cNvGrpSpPr/>
          <p:nvPr/>
        </p:nvGrpSpPr>
        <p:grpSpPr>
          <a:xfrm>
            <a:off x="6355445" y="1825625"/>
            <a:ext cx="5120687" cy="4510671"/>
            <a:chOff x="6355445" y="1825625"/>
            <a:chExt cx="5120687" cy="4510671"/>
          </a:xfrm>
        </p:grpSpPr>
        <p:grpSp>
          <p:nvGrpSpPr>
            <p:cNvPr id="19" name="Group 18">
              <a:extLst>
                <a:ext uri="{FF2B5EF4-FFF2-40B4-BE49-F238E27FC236}">
                  <a16:creationId xmlns:a16="http://schemas.microsoft.com/office/drawing/2014/main" id="{8DD992FD-5A91-FCFE-589D-C9EE4ED3AFCF}"/>
                </a:ext>
              </a:extLst>
            </p:cNvPr>
            <p:cNvGrpSpPr/>
            <p:nvPr/>
          </p:nvGrpSpPr>
          <p:grpSpPr>
            <a:xfrm>
              <a:off x="7188253" y="5363304"/>
              <a:ext cx="3455069" cy="972992"/>
              <a:chOff x="7188253" y="5295790"/>
              <a:chExt cx="3455069" cy="1040508"/>
            </a:xfrm>
          </p:grpSpPr>
          <p:pic>
            <p:nvPicPr>
              <p:cNvPr id="8" name="Picture 7">
                <a:extLst>
                  <a:ext uri="{FF2B5EF4-FFF2-40B4-BE49-F238E27FC236}">
                    <a16:creationId xmlns:a16="http://schemas.microsoft.com/office/drawing/2014/main" id="{051D8B79-822A-C3CC-CA95-DF2F46B19940}"/>
                  </a:ext>
                </a:extLst>
              </p:cNvPr>
              <p:cNvPicPr>
                <a:picLocks noChangeAspect="1"/>
              </p:cNvPicPr>
              <p:nvPr/>
            </p:nvPicPr>
            <p:blipFill>
              <a:blip r:embed="rId3"/>
              <a:stretch>
                <a:fillRect/>
              </a:stretch>
            </p:blipFill>
            <p:spPr>
              <a:xfrm>
                <a:off x="7188253" y="5708104"/>
                <a:ext cx="3455069" cy="628194"/>
              </a:xfrm>
              <a:prstGeom prst="rect">
                <a:avLst/>
              </a:prstGeom>
            </p:spPr>
          </p:pic>
          <p:cxnSp>
            <p:nvCxnSpPr>
              <p:cNvPr id="18" name="Straight Arrow Connector 17">
                <a:extLst>
                  <a:ext uri="{FF2B5EF4-FFF2-40B4-BE49-F238E27FC236}">
                    <a16:creationId xmlns:a16="http://schemas.microsoft.com/office/drawing/2014/main" id="{0ADBF02B-32C9-6199-8F92-2535E411BAD0}"/>
                  </a:ext>
                </a:extLst>
              </p:cNvPr>
              <p:cNvCxnSpPr>
                <a:cxnSpLocks/>
                <a:stCxn id="23" idx="2"/>
                <a:endCxn id="8" idx="0"/>
              </p:cNvCxnSpPr>
              <p:nvPr/>
            </p:nvCxnSpPr>
            <p:spPr>
              <a:xfrm flipH="1">
                <a:off x="8915788" y="5295790"/>
                <a:ext cx="1" cy="41231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pic>
          <p:nvPicPr>
            <p:cNvPr id="23" name="Picture 22">
              <a:extLst>
                <a:ext uri="{FF2B5EF4-FFF2-40B4-BE49-F238E27FC236}">
                  <a16:creationId xmlns:a16="http://schemas.microsoft.com/office/drawing/2014/main" id="{EE281BE0-161F-2392-8878-51243E9DBB9F}"/>
                </a:ext>
              </a:extLst>
            </p:cNvPr>
            <p:cNvPicPr>
              <a:picLocks noChangeAspect="1"/>
            </p:cNvPicPr>
            <p:nvPr/>
          </p:nvPicPr>
          <p:blipFill>
            <a:blip r:embed="rId4"/>
            <a:stretch>
              <a:fillRect/>
            </a:stretch>
          </p:blipFill>
          <p:spPr>
            <a:xfrm>
              <a:off x="6355445" y="1825625"/>
              <a:ext cx="5120687" cy="3537679"/>
            </a:xfrm>
            <a:prstGeom prst="rect">
              <a:avLst/>
            </a:prstGeom>
          </p:spPr>
        </p:pic>
      </p:grpSp>
      <p:sp>
        <p:nvSpPr>
          <p:cNvPr id="27" name="Rectangle: Rounded Corners 26">
            <a:extLst>
              <a:ext uri="{FF2B5EF4-FFF2-40B4-BE49-F238E27FC236}">
                <a16:creationId xmlns:a16="http://schemas.microsoft.com/office/drawing/2014/main" id="{90616C40-8AAB-DB08-3C75-08B554BADF47}"/>
              </a:ext>
            </a:extLst>
          </p:cNvPr>
          <p:cNvSpPr/>
          <p:nvPr/>
        </p:nvSpPr>
        <p:spPr>
          <a:xfrm>
            <a:off x="7000407" y="2188564"/>
            <a:ext cx="744511" cy="13491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6284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6C5F7-7CEC-C24C-8141-0EF4AFE8E441}"/>
              </a:ext>
            </a:extLst>
          </p:cNvPr>
          <p:cNvSpPr>
            <a:spLocks noGrp="1"/>
          </p:cNvSpPr>
          <p:nvPr>
            <p:ph type="title"/>
          </p:nvPr>
        </p:nvSpPr>
        <p:spPr/>
        <p:txBody>
          <a:bodyPr/>
          <a:lstStyle/>
          <a:p>
            <a:r>
              <a:rPr lang="en-US" dirty="0"/>
              <a:t>Array – of constant known size</a:t>
            </a:r>
          </a:p>
        </p:txBody>
      </p:sp>
      <p:sp>
        <p:nvSpPr>
          <p:cNvPr id="3" name="Content Placeholder 2">
            <a:extLst>
              <a:ext uri="{FF2B5EF4-FFF2-40B4-BE49-F238E27FC236}">
                <a16:creationId xmlns:a16="http://schemas.microsoft.com/office/drawing/2014/main" id="{62F39BBE-F852-854E-B8DC-477797564D22}"/>
              </a:ext>
            </a:extLst>
          </p:cNvPr>
          <p:cNvSpPr>
            <a:spLocks noGrp="1"/>
          </p:cNvSpPr>
          <p:nvPr>
            <p:ph idx="1"/>
          </p:nvPr>
        </p:nvSpPr>
        <p:spPr/>
        <p:txBody>
          <a:bodyPr/>
          <a:lstStyle/>
          <a:p>
            <a:r>
              <a:rPr lang="en-US" dirty="0">
                <a:solidFill>
                  <a:srgbClr val="000000"/>
                </a:solidFill>
                <a:latin typeface="DejaVuSans"/>
              </a:rPr>
              <a:t>Store a sequence of objects of the </a:t>
            </a:r>
            <a:r>
              <a:rPr lang="en-US" dirty="0">
                <a:solidFill>
                  <a:srgbClr val="00B050"/>
                </a:solidFill>
                <a:latin typeface="DejaVuSans"/>
              </a:rPr>
              <a:t>same type</a:t>
            </a:r>
            <a:r>
              <a:rPr lang="en-US" dirty="0">
                <a:solidFill>
                  <a:srgbClr val="000000"/>
                </a:solidFill>
                <a:latin typeface="DejaVuSans"/>
              </a:rPr>
              <a:t> </a:t>
            </a:r>
            <a:r>
              <a:rPr lang="en-US" dirty="0">
                <a:solidFill>
                  <a:srgbClr val="FF0000"/>
                </a:solidFill>
                <a:latin typeface="DejaVuSans"/>
              </a:rPr>
              <a:t>contiguously</a:t>
            </a:r>
            <a:r>
              <a:rPr lang="en-US" dirty="0">
                <a:solidFill>
                  <a:srgbClr val="000000"/>
                </a:solidFill>
                <a:latin typeface="DejaVuSans"/>
              </a:rPr>
              <a:t> in memory</a:t>
            </a:r>
          </a:p>
          <a:p>
            <a:pPr marL="0" indent="0">
              <a:buNone/>
            </a:pPr>
            <a:endParaRPr lang="en-US" dirty="0">
              <a:solidFill>
                <a:srgbClr val="000000"/>
              </a:solidFill>
              <a:latin typeface="DejaVuSans"/>
            </a:endParaRPr>
          </a:p>
          <a:p>
            <a:pPr marL="0" indent="0">
              <a:buNone/>
            </a:pPr>
            <a:endParaRPr lang="en-US" dirty="0">
              <a:solidFill>
                <a:srgbClr val="000000"/>
              </a:solidFill>
              <a:latin typeface="DejaVuSans"/>
            </a:endParaRPr>
          </a:p>
        </p:txBody>
      </p:sp>
      <p:grpSp>
        <p:nvGrpSpPr>
          <p:cNvPr id="28" name="Group 27">
            <a:extLst>
              <a:ext uri="{FF2B5EF4-FFF2-40B4-BE49-F238E27FC236}">
                <a16:creationId xmlns:a16="http://schemas.microsoft.com/office/drawing/2014/main" id="{FD7B8777-3F7A-B640-9880-00FFE5F95160}"/>
              </a:ext>
            </a:extLst>
          </p:cNvPr>
          <p:cNvGrpSpPr/>
          <p:nvPr/>
        </p:nvGrpSpPr>
        <p:grpSpPr>
          <a:xfrm>
            <a:off x="1593652" y="2653789"/>
            <a:ext cx="8652995" cy="3839086"/>
            <a:chOff x="1547354" y="2653789"/>
            <a:chExt cx="8652995" cy="3839086"/>
          </a:xfrm>
        </p:grpSpPr>
        <p:grpSp>
          <p:nvGrpSpPr>
            <p:cNvPr id="19" name="Group 18">
              <a:extLst>
                <a:ext uri="{FF2B5EF4-FFF2-40B4-BE49-F238E27FC236}">
                  <a16:creationId xmlns:a16="http://schemas.microsoft.com/office/drawing/2014/main" id="{52E46B08-2BD9-7143-8DB5-C81664E30E61}"/>
                </a:ext>
              </a:extLst>
            </p:cNvPr>
            <p:cNvGrpSpPr/>
            <p:nvPr/>
          </p:nvGrpSpPr>
          <p:grpSpPr>
            <a:xfrm>
              <a:off x="1547354" y="3517395"/>
              <a:ext cx="8652995" cy="2975480"/>
              <a:chOff x="1746250" y="3201483"/>
              <a:chExt cx="8652995" cy="2975480"/>
            </a:xfrm>
          </p:grpSpPr>
          <p:sp>
            <p:nvSpPr>
              <p:cNvPr id="6" name="TextBox 5">
                <a:extLst>
                  <a:ext uri="{FF2B5EF4-FFF2-40B4-BE49-F238E27FC236}">
                    <a16:creationId xmlns:a16="http://schemas.microsoft.com/office/drawing/2014/main" id="{4AA94FB1-68F0-B246-8E15-5962FADB812A}"/>
                  </a:ext>
                </a:extLst>
              </p:cNvPr>
              <p:cNvSpPr txBox="1"/>
              <p:nvPr/>
            </p:nvSpPr>
            <p:spPr>
              <a:xfrm>
                <a:off x="6487966" y="3489989"/>
                <a:ext cx="3911279" cy="1569660"/>
              </a:xfrm>
              <a:prstGeom prst="rect">
                <a:avLst/>
              </a:prstGeom>
              <a:noFill/>
            </p:spPr>
            <p:txBody>
              <a:bodyPr wrap="square" rtlCol="0">
                <a:spAutoFit/>
              </a:bodyPr>
              <a:lstStyle/>
              <a:p>
                <a:pPr algn="ctr"/>
                <a:r>
                  <a:rPr lang="en-US" sz="2400" dirty="0"/>
                  <a:t>Array size: </a:t>
                </a:r>
              </a:p>
              <a:p>
                <a:pPr algn="ctr"/>
                <a:r>
                  <a:rPr lang="en-US" sz="2400" dirty="0"/>
                  <a:t>Integer constant expression,</a:t>
                </a:r>
              </a:p>
              <a:p>
                <a:pPr algn="ctr"/>
                <a:r>
                  <a:rPr lang="en-US" sz="2400" dirty="0"/>
                  <a:t>specifies the number of objects stored in the array</a:t>
                </a:r>
              </a:p>
            </p:txBody>
          </p:sp>
          <p:pic>
            <p:nvPicPr>
              <p:cNvPr id="7" name="Picture 6">
                <a:extLst>
                  <a:ext uri="{FF2B5EF4-FFF2-40B4-BE49-F238E27FC236}">
                    <a16:creationId xmlns:a16="http://schemas.microsoft.com/office/drawing/2014/main" id="{6D8708A3-C840-264F-AD2B-83DB15166D31}"/>
                  </a:ext>
                </a:extLst>
              </p:cNvPr>
              <p:cNvPicPr>
                <a:picLocks noChangeAspect="1"/>
              </p:cNvPicPr>
              <p:nvPr/>
            </p:nvPicPr>
            <p:blipFill>
              <a:blip r:embed="rId3"/>
              <a:stretch>
                <a:fillRect/>
              </a:stretch>
            </p:blipFill>
            <p:spPr>
              <a:xfrm>
                <a:off x="1746250" y="3201483"/>
                <a:ext cx="4675754" cy="2975480"/>
              </a:xfrm>
              <a:prstGeom prst="rect">
                <a:avLst/>
              </a:prstGeom>
            </p:spPr>
          </p:pic>
          <p:sp>
            <p:nvSpPr>
              <p:cNvPr id="8" name="Rounded Rectangle 7">
                <a:extLst>
                  <a:ext uri="{FF2B5EF4-FFF2-40B4-BE49-F238E27FC236}">
                    <a16:creationId xmlns:a16="http://schemas.microsoft.com/office/drawing/2014/main" id="{1849720D-7BC9-044C-B404-88A2F52FC871}"/>
                  </a:ext>
                </a:extLst>
              </p:cNvPr>
              <p:cNvSpPr/>
              <p:nvPr/>
            </p:nvSpPr>
            <p:spPr>
              <a:xfrm>
                <a:off x="2870522" y="3599727"/>
                <a:ext cx="324091" cy="40156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643B6FF2-DABC-ED41-8B81-70B7FC5B6EE6}"/>
                  </a:ext>
                </a:extLst>
              </p:cNvPr>
              <p:cNvSpPr/>
              <p:nvPr/>
            </p:nvSpPr>
            <p:spPr>
              <a:xfrm>
                <a:off x="3702648" y="4689223"/>
                <a:ext cx="603134" cy="40156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a:extLst>
                  <a:ext uri="{FF2B5EF4-FFF2-40B4-BE49-F238E27FC236}">
                    <a16:creationId xmlns:a16="http://schemas.microsoft.com/office/drawing/2014/main" id="{5757E25A-DC92-AB4D-99F4-B34BB91B25DD}"/>
                  </a:ext>
                </a:extLst>
              </p:cNvPr>
              <p:cNvSpPr/>
              <p:nvPr/>
            </p:nvSpPr>
            <p:spPr>
              <a:xfrm>
                <a:off x="3401081" y="5775396"/>
                <a:ext cx="499587" cy="40156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877DE769-072F-714A-B1A6-55D0DB825679}"/>
                  </a:ext>
                </a:extLst>
              </p:cNvPr>
              <p:cNvCxnSpPr>
                <a:stCxn id="8" idx="3"/>
                <a:endCxn id="6" idx="1"/>
              </p:cNvCxnSpPr>
              <p:nvPr/>
            </p:nvCxnSpPr>
            <p:spPr>
              <a:xfrm>
                <a:off x="3194613" y="3800511"/>
                <a:ext cx="3293353" cy="474308"/>
              </a:xfrm>
              <a:prstGeom prst="straightConnector1">
                <a:avLst/>
              </a:prstGeom>
              <a:ln w="127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F4B0C40-CBDE-C345-8CC5-48C7E51E216D}"/>
                  </a:ext>
                </a:extLst>
              </p:cNvPr>
              <p:cNvCxnSpPr>
                <a:cxnSpLocks/>
                <a:stCxn id="9" idx="3"/>
                <a:endCxn id="6" idx="1"/>
              </p:cNvCxnSpPr>
              <p:nvPr/>
            </p:nvCxnSpPr>
            <p:spPr>
              <a:xfrm flipV="1">
                <a:off x="4305782" y="4274819"/>
                <a:ext cx="2182184" cy="615188"/>
              </a:xfrm>
              <a:prstGeom prst="straightConnector1">
                <a:avLst/>
              </a:prstGeom>
              <a:ln w="127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2610CF6-1C40-934A-8C86-5E0A303F832A}"/>
                  </a:ext>
                </a:extLst>
              </p:cNvPr>
              <p:cNvCxnSpPr>
                <a:cxnSpLocks/>
                <a:stCxn id="10" idx="3"/>
                <a:endCxn id="6" idx="1"/>
              </p:cNvCxnSpPr>
              <p:nvPr/>
            </p:nvCxnSpPr>
            <p:spPr>
              <a:xfrm flipV="1">
                <a:off x="3900668" y="4274819"/>
                <a:ext cx="2587298" cy="1701361"/>
              </a:xfrm>
              <a:prstGeom prst="straightConnector1">
                <a:avLst/>
              </a:prstGeom>
              <a:ln w="12700">
                <a:prstDash val="sysDash"/>
                <a:tailEnd type="triangle"/>
              </a:ln>
            </p:spPr>
            <p:style>
              <a:lnRef idx="1">
                <a:schemeClr val="accent1"/>
              </a:lnRef>
              <a:fillRef idx="0">
                <a:schemeClr val="accent1"/>
              </a:fillRef>
              <a:effectRef idx="0">
                <a:schemeClr val="accent1"/>
              </a:effectRef>
              <a:fontRef idx="minor">
                <a:schemeClr val="tx1"/>
              </a:fontRef>
            </p:style>
          </p:cxnSp>
        </p:grpSp>
        <p:sp>
          <p:nvSpPr>
            <p:cNvPr id="20" name="TextBox 19">
              <a:extLst>
                <a:ext uri="{FF2B5EF4-FFF2-40B4-BE49-F238E27FC236}">
                  <a16:creationId xmlns:a16="http://schemas.microsoft.com/office/drawing/2014/main" id="{A2D58F09-67A3-2B42-9C00-2476A5F64FF9}"/>
                </a:ext>
              </a:extLst>
            </p:cNvPr>
            <p:cNvSpPr txBox="1"/>
            <p:nvPr/>
          </p:nvSpPr>
          <p:spPr>
            <a:xfrm>
              <a:off x="2116238" y="2653789"/>
              <a:ext cx="7959524" cy="584775"/>
            </a:xfrm>
            <a:prstGeom prst="rect">
              <a:avLst/>
            </a:prstGeom>
            <a:noFill/>
          </p:spPr>
          <p:txBody>
            <a:bodyPr wrap="square" rtlCol="0">
              <a:spAutoFit/>
            </a:bodyPr>
            <a:lstStyle/>
            <a:p>
              <a:pPr algn="ctr"/>
              <a:r>
                <a:rPr lang="en-US" sz="3200" dirty="0">
                  <a:latin typeface=""/>
                </a:rPr>
                <a:t>Format:  type identifier[expression];</a:t>
              </a:r>
            </a:p>
          </p:txBody>
        </p:sp>
        <p:sp>
          <p:nvSpPr>
            <p:cNvPr id="21" name="Left Brace 20">
              <a:extLst>
                <a:ext uri="{FF2B5EF4-FFF2-40B4-BE49-F238E27FC236}">
                  <a16:creationId xmlns:a16="http://schemas.microsoft.com/office/drawing/2014/main" id="{C33F407F-BE2A-774A-8D3A-FCDBD684DB3A}"/>
                </a:ext>
              </a:extLst>
            </p:cNvPr>
            <p:cNvSpPr/>
            <p:nvPr/>
          </p:nvSpPr>
          <p:spPr>
            <a:xfrm rot="16200000">
              <a:off x="7816450" y="2493433"/>
              <a:ext cx="451412" cy="1925904"/>
            </a:xfrm>
            <a:prstGeom prst="lef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11018328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651EE-A85B-A68D-C385-30F423B2DD49}"/>
              </a:ext>
            </a:extLst>
          </p:cNvPr>
          <p:cNvSpPr>
            <a:spLocks noGrp="1"/>
          </p:cNvSpPr>
          <p:nvPr>
            <p:ph type="title"/>
          </p:nvPr>
        </p:nvSpPr>
        <p:spPr/>
        <p:txBody>
          <a:bodyPr/>
          <a:lstStyle/>
          <a:p>
            <a:r>
              <a:rPr lang="en-US" dirty="0"/>
              <a:t>Array – as function parameters</a:t>
            </a:r>
          </a:p>
        </p:txBody>
      </p:sp>
      <p:sp>
        <p:nvSpPr>
          <p:cNvPr id="3" name="Content Placeholder 2">
            <a:extLst>
              <a:ext uri="{FF2B5EF4-FFF2-40B4-BE49-F238E27FC236}">
                <a16:creationId xmlns:a16="http://schemas.microsoft.com/office/drawing/2014/main" id="{547E2318-C55A-3320-236A-6A4B5C679648}"/>
              </a:ext>
            </a:extLst>
          </p:cNvPr>
          <p:cNvSpPr>
            <a:spLocks noGrp="1"/>
          </p:cNvSpPr>
          <p:nvPr>
            <p:ph idx="1"/>
          </p:nvPr>
        </p:nvSpPr>
        <p:spPr>
          <a:xfrm>
            <a:off x="838200" y="1690688"/>
            <a:ext cx="10515600" cy="4486275"/>
          </a:xfrm>
        </p:spPr>
        <p:txBody>
          <a:bodyPr/>
          <a:lstStyle/>
          <a:p>
            <a:r>
              <a:rPr lang="en-US" dirty="0"/>
              <a:t>Example</a:t>
            </a:r>
          </a:p>
        </p:txBody>
      </p:sp>
      <p:grpSp>
        <p:nvGrpSpPr>
          <p:cNvPr id="18" name="Group 17">
            <a:extLst>
              <a:ext uri="{FF2B5EF4-FFF2-40B4-BE49-F238E27FC236}">
                <a16:creationId xmlns:a16="http://schemas.microsoft.com/office/drawing/2014/main" id="{81BA0857-31A9-12C1-FBF6-2A7859F7D2FD}"/>
              </a:ext>
            </a:extLst>
          </p:cNvPr>
          <p:cNvGrpSpPr/>
          <p:nvPr/>
        </p:nvGrpSpPr>
        <p:grpSpPr>
          <a:xfrm>
            <a:off x="1234503" y="2265233"/>
            <a:ext cx="10174585" cy="4365618"/>
            <a:chOff x="794791" y="2380158"/>
            <a:chExt cx="10174585" cy="4365618"/>
          </a:xfrm>
        </p:grpSpPr>
        <p:pic>
          <p:nvPicPr>
            <p:cNvPr id="7" name="Picture 6">
              <a:extLst>
                <a:ext uri="{FF2B5EF4-FFF2-40B4-BE49-F238E27FC236}">
                  <a16:creationId xmlns:a16="http://schemas.microsoft.com/office/drawing/2014/main" id="{F87357C2-4EBB-4FAA-F4D3-14B3925EB245}"/>
                </a:ext>
              </a:extLst>
            </p:cNvPr>
            <p:cNvPicPr>
              <a:picLocks noChangeAspect="1"/>
            </p:cNvPicPr>
            <p:nvPr/>
          </p:nvPicPr>
          <p:blipFill>
            <a:blip r:embed="rId2"/>
            <a:stretch>
              <a:fillRect/>
            </a:stretch>
          </p:blipFill>
          <p:spPr>
            <a:xfrm>
              <a:off x="794791" y="2380158"/>
              <a:ext cx="4146966" cy="3204474"/>
            </a:xfrm>
            <a:prstGeom prst="rect">
              <a:avLst/>
            </a:prstGeom>
          </p:spPr>
        </p:pic>
        <p:pic>
          <p:nvPicPr>
            <p:cNvPr id="11" name="Picture 10">
              <a:extLst>
                <a:ext uri="{FF2B5EF4-FFF2-40B4-BE49-F238E27FC236}">
                  <a16:creationId xmlns:a16="http://schemas.microsoft.com/office/drawing/2014/main" id="{BB50F2C5-703C-ED4B-7887-AD7EE2948A3F}"/>
                </a:ext>
              </a:extLst>
            </p:cNvPr>
            <p:cNvPicPr>
              <a:picLocks noChangeAspect="1"/>
            </p:cNvPicPr>
            <p:nvPr/>
          </p:nvPicPr>
          <p:blipFill>
            <a:blip r:embed="rId3"/>
            <a:stretch>
              <a:fillRect/>
            </a:stretch>
          </p:blipFill>
          <p:spPr>
            <a:xfrm>
              <a:off x="5275990" y="2380159"/>
              <a:ext cx="5693386" cy="3204474"/>
            </a:xfrm>
            <a:prstGeom prst="rect">
              <a:avLst/>
            </a:prstGeom>
          </p:spPr>
        </p:pic>
        <p:pic>
          <p:nvPicPr>
            <p:cNvPr id="13" name="Picture 12">
              <a:extLst>
                <a:ext uri="{FF2B5EF4-FFF2-40B4-BE49-F238E27FC236}">
                  <a16:creationId xmlns:a16="http://schemas.microsoft.com/office/drawing/2014/main" id="{65ECF58E-B415-3970-D2D1-FDA131963216}"/>
                </a:ext>
              </a:extLst>
            </p:cNvPr>
            <p:cNvPicPr>
              <a:picLocks noChangeAspect="1"/>
            </p:cNvPicPr>
            <p:nvPr/>
          </p:nvPicPr>
          <p:blipFill>
            <a:blip r:embed="rId4"/>
            <a:stretch>
              <a:fillRect/>
            </a:stretch>
          </p:blipFill>
          <p:spPr>
            <a:xfrm>
              <a:off x="6535052" y="5883091"/>
              <a:ext cx="3175261" cy="862685"/>
            </a:xfrm>
            <a:prstGeom prst="rect">
              <a:avLst/>
            </a:prstGeom>
          </p:spPr>
        </p:pic>
        <p:cxnSp>
          <p:nvCxnSpPr>
            <p:cNvPr id="15" name="Straight Arrow Connector 14">
              <a:extLst>
                <a:ext uri="{FF2B5EF4-FFF2-40B4-BE49-F238E27FC236}">
                  <a16:creationId xmlns:a16="http://schemas.microsoft.com/office/drawing/2014/main" id="{E7BCD686-CCB2-9D7F-E286-0B4CFB914CCD}"/>
                </a:ext>
              </a:extLst>
            </p:cNvPr>
            <p:cNvCxnSpPr>
              <a:stCxn id="11" idx="2"/>
              <a:endCxn id="13" idx="0"/>
            </p:cNvCxnSpPr>
            <p:nvPr/>
          </p:nvCxnSpPr>
          <p:spPr>
            <a:xfrm>
              <a:off x="8122683" y="5584633"/>
              <a:ext cx="0" cy="298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998755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DEEBC-ADB0-AA65-9DDA-E1BA154AF355}"/>
              </a:ext>
            </a:extLst>
          </p:cNvPr>
          <p:cNvSpPr>
            <a:spLocks noGrp="1"/>
          </p:cNvSpPr>
          <p:nvPr>
            <p:ph type="title"/>
          </p:nvPr>
        </p:nvSpPr>
        <p:spPr/>
        <p:txBody>
          <a:bodyPr>
            <a:normAutofit/>
          </a:bodyPr>
          <a:lstStyle/>
          <a:p>
            <a:r>
              <a:rPr lang="en-US" sz="4000" dirty="0"/>
              <a:t>Array – nested arrays – multidimensional array</a:t>
            </a:r>
          </a:p>
        </p:txBody>
      </p:sp>
      <p:sp>
        <p:nvSpPr>
          <p:cNvPr id="3" name="Content Placeholder 2">
            <a:extLst>
              <a:ext uri="{FF2B5EF4-FFF2-40B4-BE49-F238E27FC236}">
                <a16:creationId xmlns:a16="http://schemas.microsoft.com/office/drawing/2014/main" id="{CD76D29E-B505-214F-02A2-B981540ADB99}"/>
              </a:ext>
            </a:extLst>
          </p:cNvPr>
          <p:cNvSpPr>
            <a:spLocks noGrp="1"/>
          </p:cNvSpPr>
          <p:nvPr>
            <p:ph idx="1"/>
          </p:nvPr>
        </p:nvSpPr>
        <p:spPr/>
        <p:txBody>
          <a:bodyPr>
            <a:normAutofit/>
          </a:bodyPr>
          <a:lstStyle/>
          <a:p>
            <a:r>
              <a:rPr lang="en-US" sz="2000" dirty="0"/>
              <a:t>1-dimensional array, each element is primitive data type: int</a:t>
            </a:r>
          </a:p>
          <a:p>
            <a:endParaRPr lang="en-US" sz="2000" dirty="0"/>
          </a:p>
          <a:p>
            <a:endParaRPr lang="en-US" sz="2000" dirty="0"/>
          </a:p>
          <a:p>
            <a:r>
              <a:rPr lang="en-US" sz="2000" dirty="0"/>
              <a:t>2-</a:t>
            </a:r>
            <a:r>
              <a:rPr lang="en-US" altLang="zh-CN" sz="2000" dirty="0"/>
              <a:t>dimensional array: a 1-dimensional array with each element being a 1-dimensional array</a:t>
            </a:r>
            <a:endParaRPr lang="en-US" sz="2000" dirty="0"/>
          </a:p>
        </p:txBody>
      </p:sp>
      <p:pic>
        <p:nvPicPr>
          <p:cNvPr id="5" name="Picture 4">
            <a:extLst>
              <a:ext uri="{FF2B5EF4-FFF2-40B4-BE49-F238E27FC236}">
                <a16:creationId xmlns:a16="http://schemas.microsoft.com/office/drawing/2014/main" id="{5A90FA94-B578-4AFF-4131-6E68CF88B910}"/>
              </a:ext>
            </a:extLst>
          </p:cNvPr>
          <p:cNvPicPr>
            <a:picLocks noChangeAspect="1"/>
          </p:cNvPicPr>
          <p:nvPr/>
        </p:nvPicPr>
        <p:blipFill>
          <a:blip r:embed="rId3"/>
          <a:stretch>
            <a:fillRect/>
          </a:stretch>
        </p:blipFill>
        <p:spPr>
          <a:xfrm>
            <a:off x="1454671" y="2323554"/>
            <a:ext cx="3886200" cy="561975"/>
          </a:xfrm>
          <a:prstGeom prst="rect">
            <a:avLst/>
          </a:prstGeom>
        </p:spPr>
      </p:pic>
      <p:pic>
        <p:nvPicPr>
          <p:cNvPr id="13" name="Picture 12">
            <a:extLst>
              <a:ext uri="{FF2B5EF4-FFF2-40B4-BE49-F238E27FC236}">
                <a16:creationId xmlns:a16="http://schemas.microsoft.com/office/drawing/2014/main" id="{620FAB36-6930-E0DF-0369-80433E7A46CA}"/>
              </a:ext>
            </a:extLst>
          </p:cNvPr>
          <p:cNvPicPr>
            <a:picLocks noChangeAspect="1"/>
          </p:cNvPicPr>
          <p:nvPr/>
        </p:nvPicPr>
        <p:blipFill>
          <a:blip r:embed="rId4"/>
          <a:stretch>
            <a:fillRect/>
          </a:stretch>
        </p:blipFill>
        <p:spPr>
          <a:xfrm>
            <a:off x="1454671" y="3521752"/>
            <a:ext cx="7239000" cy="1943100"/>
          </a:xfrm>
          <a:prstGeom prst="rect">
            <a:avLst/>
          </a:prstGeom>
        </p:spPr>
      </p:pic>
      <p:sp>
        <p:nvSpPr>
          <p:cNvPr id="14" name="Rectangle: Rounded Corners 13">
            <a:extLst>
              <a:ext uri="{FF2B5EF4-FFF2-40B4-BE49-F238E27FC236}">
                <a16:creationId xmlns:a16="http://schemas.microsoft.com/office/drawing/2014/main" id="{75BDF233-B677-B310-F7F7-EEE04842CE30}"/>
              </a:ext>
            </a:extLst>
          </p:cNvPr>
          <p:cNvSpPr/>
          <p:nvPr/>
        </p:nvSpPr>
        <p:spPr>
          <a:xfrm>
            <a:off x="3777521" y="3617626"/>
            <a:ext cx="2063646" cy="28981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4934FAC5-8AAF-1D36-D0BF-5F747EEC17AF}"/>
              </a:ext>
            </a:extLst>
          </p:cNvPr>
          <p:cNvSpPr/>
          <p:nvPr/>
        </p:nvSpPr>
        <p:spPr>
          <a:xfrm>
            <a:off x="6159396" y="3617626"/>
            <a:ext cx="2195122" cy="28981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641FA1B1-8830-DDE2-9895-7976F50D2A6D}"/>
              </a:ext>
            </a:extLst>
          </p:cNvPr>
          <p:cNvSpPr/>
          <p:nvPr/>
        </p:nvSpPr>
        <p:spPr>
          <a:xfrm>
            <a:off x="2349396" y="4348397"/>
            <a:ext cx="293870" cy="28981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Brace 16">
            <a:extLst>
              <a:ext uri="{FF2B5EF4-FFF2-40B4-BE49-F238E27FC236}">
                <a16:creationId xmlns:a16="http://schemas.microsoft.com/office/drawing/2014/main" id="{D4E7EE66-E338-48DF-653B-49E34DB62986}"/>
              </a:ext>
            </a:extLst>
          </p:cNvPr>
          <p:cNvSpPr/>
          <p:nvPr/>
        </p:nvSpPr>
        <p:spPr>
          <a:xfrm>
            <a:off x="8774243" y="3521752"/>
            <a:ext cx="469691" cy="1943100"/>
          </a:xfrm>
          <a:prstGeom prst="righ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E2E7609A-8A5C-E24B-2B3A-31BDC6ADFAA1}"/>
              </a:ext>
            </a:extLst>
          </p:cNvPr>
          <p:cNvSpPr txBox="1"/>
          <p:nvPr/>
        </p:nvSpPr>
        <p:spPr>
          <a:xfrm>
            <a:off x="9588396" y="4127292"/>
            <a:ext cx="1899066" cy="923330"/>
          </a:xfrm>
          <a:prstGeom prst="rect">
            <a:avLst/>
          </a:prstGeom>
          <a:noFill/>
        </p:spPr>
        <p:txBody>
          <a:bodyPr wrap="square" rtlCol="0">
            <a:spAutoFit/>
          </a:bodyPr>
          <a:lstStyle/>
          <a:p>
            <a:r>
              <a:rPr lang="en-US" dirty="0"/>
              <a:t>b0, b1, b2 are 2-d arrays storing the same values</a:t>
            </a:r>
          </a:p>
        </p:txBody>
      </p:sp>
      <p:sp>
        <p:nvSpPr>
          <p:cNvPr id="19" name="Rectangle: Rounded Corners 18">
            <a:extLst>
              <a:ext uri="{FF2B5EF4-FFF2-40B4-BE49-F238E27FC236}">
                <a16:creationId xmlns:a16="http://schemas.microsoft.com/office/drawing/2014/main" id="{2D5DFFE5-AA12-5559-AD44-98A4920F96E2}"/>
              </a:ext>
            </a:extLst>
          </p:cNvPr>
          <p:cNvSpPr/>
          <p:nvPr/>
        </p:nvSpPr>
        <p:spPr>
          <a:xfrm>
            <a:off x="2349396" y="5101003"/>
            <a:ext cx="293870" cy="28981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70491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27C0A-AAEA-D3AA-8D28-A5A5CE006D57}"/>
              </a:ext>
            </a:extLst>
          </p:cNvPr>
          <p:cNvSpPr>
            <a:spLocks noGrp="1"/>
          </p:cNvSpPr>
          <p:nvPr>
            <p:ph type="title"/>
          </p:nvPr>
        </p:nvSpPr>
        <p:spPr/>
        <p:txBody>
          <a:bodyPr>
            <a:normAutofit/>
          </a:bodyPr>
          <a:lstStyle/>
          <a:p>
            <a:r>
              <a:rPr lang="en-US" sz="4000" dirty="0"/>
              <a:t>Array – nested arrays – multidimensional array</a:t>
            </a:r>
          </a:p>
        </p:txBody>
      </p:sp>
      <p:sp>
        <p:nvSpPr>
          <p:cNvPr id="3" name="Content Placeholder 2">
            <a:extLst>
              <a:ext uri="{FF2B5EF4-FFF2-40B4-BE49-F238E27FC236}">
                <a16:creationId xmlns:a16="http://schemas.microsoft.com/office/drawing/2014/main" id="{4C8CD17D-391C-D63F-F664-4AE3418D428E}"/>
              </a:ext>
            </a:extLst>
          </p:cNvPr>
          <p:cNvSpPr>
            <a:spLocks noGrp="1"/>
          </p:cNvSpPr>
          <p:nvPr>
            <p:ph idx="1"/>
          </p:nvPr>
        </p:nvSpPr>
        <p:spPr/>
        <p:txBody>
          <a:bodyPr/>
          <a:lstStyle/>
          <a:p>
            <a:r>
              <a:rPr lang="en-US" sz="2800" dirty="0"/>
              <a:t>Nested arrays are still occupying a consecutive block of memory</a:t>
            </a:r>
            <a:endParaRPr lang="en-US" dirty="0"/>
          </a:p>
        </p:txBody>
      </p:sp>
      <p:pic>
        <p:nvPicPr>
          <p:cNvPr id="15" name="Picture 14">
            <a:extLst>
              <a:ext uri="{FF2B5EF4-FFF2-40B4-BE49-F238E27FC236}">
                <a16:creationId xmlns:a16="http://schemas.microsoft.com/office/drawing/2014/main" id="{E305E731-6EF0-34B2-083E-EF9B7C4A0C34}"/>
              </a:ext>
            </a:extLst>
          </p:cNvPr>
          <p:cNvPicPr>
            <a:picLocks noChangeAspect="1"/>
          </p:cNvPicPr>
          <p:nvPr/>
        </p:nvPicPr>
        <p:blipFill>
          <a:blip r:embed="rId3"/>
          <a:stretch>
            <a:fillRect/>
          </a:stretch>
        </p:blipFill>
        <p:spPr>
          <a:xfrm>
            <a:off x="4373844" y="3026765"/>
            <a:ext cx="2962275" cy="1524000"/>
          </a:xfrm>
          <a:prstGeom prst="rect">
            <a:avLst/>
          </a:prstGeom>
        </p:spPr>
      </p:pic>
      <p:sp>
        <p:nvSpPr>
          <p:cNvPr id="16" name="TextBox 15">
            <a:extLst>
              <a:ext uri="{FF2B5EF4-FFF2-40B4-BE49-F238E27FC236}">
                <a16:creationId xmlns:a16="http://schemas.microsoft.com/office/drawing/2014/main" id="{01A4F36E-6930-002E-D580-9FFD75841A69}"/>
              </a:ext>
            </a:extLst>
          </p:cNvPr>
          <p:cNvSpPr txBox="1"/>
          <p:nvPr/>
        </p:nvSpPr>
        <p:spPr>
          <a:xfrm>
            <a:off x="3008024" y="2368420"/>
            <a:ext cx="1883764" cy="369332"/>
          </a:xfrm>
          <a:prstGeom prst="rect">
            <a:avLst/>
          </a:prstGeom>
          <a:noFill/>
        </p:spPr>
        <p:txBody>
          <a:bodyPr wrap="square" rtlCol="0">
            <a:spAutoFit/>
          </a:bodyPr>
          <a:lstStyle/>
          <a:p>
            <a:r>
              <a:rPr lang="en-US" dirty="0"/>
              <a:t>2 elements in b0</a:t>
            </a:r>
          </a:p>
        </p:txBody>
      </p:sp>
      <p:cxnSp>
        <p:nvCxnSpPr>
          <p:cNvPr id="18" name="Straight Arrow Connector 17">
            <a:extLst>
              <a:ext uri="{FF2B5EF4-FFF2-40B4-BE49-F238E27FC236}">
                <a16:creationId xmlns:a16="http://schemas.microsoft.com/office/drawing/2014/main" id="{4EEA6270-91B0-2AE7-9788-DB090A5D6738}"/>
              </a:ext>
            </a:extLst>
          </p:cNvPr>
          <p:cNvCxnSpPr>
            <a:cxnSpLocks/>
            <a:stCxn id="16" idx="2"/>
          </p:cNvCxnSpPr>
          <p:nvPr/>
        </p:nvCxnSpPr>
        <p:spPr>
          <a:xfrm>
            <a:off x="3949906" y="2737752"/>
            <a:ext cx="1506511" cy="374085"/>
          </a:xfrm>
          <a:prstGeom prst="straightConnector1">
            <a:avLst/>
          </a:prstGeom>
          <a:ln w="12700">
            <a:prstDash val="sysDash"/>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F2C58CE0-7BBE-CA21-62BE-1C28A13EF35E}"/>
              </a:ext>
            </a:extLst>
          </p:cNvPr>
          <p:cNvSpPr txBox="1"/>
          <p:nvPr/>
        </p:nvSpPr>
        <p:spPr>
          <a:xfrm>
            <a:off x="5957024" y="2368420"/>
            <a:ext cx="3571724" cy="369332"/>
          </a:xfrm>
          <a:prstGeom prst="rect">
            <a:avLst/>
          </a:prstGeom>
          <a:noFill/>
        </p:spPr>
        <p:txBody>
          <a:bodyPr wrap="square" rtlCol="0">
            <a:spAutoFit/>
          </a:bodyPr>
          <a:lstStyle/>
          <a:p>
            <a:r>
              <a:rPr lang="en-US" dirty="0"/>
              <a:t>Each element is an array of 5 int</a:t>
            </a:r>
          </a:p>
        </p:txBody>
      </p:sp>
      <p:cxnSp>
        <p:nvCxnSpPr>
          <p:cNvPr id="21" name="Straight Arrow Connector 20">
            <a:extLst>
              <a:ext uri="{FF2B5EF4-FFF2-40B4-BE49-F238E27FC236}">
                <a16:creationId xmlns:a16="http://schemas.microsoft.com/office/drawing/2014/main" id="{FB85C144-EABF-651E-14D8-12FB2FE37029}"/>
              </a:ext>
            </a:extLst>
          </p:cNvPr>
          <p:cNvCxnSpPr>
            <a:cxnSpLocks/>
            <a:stCxn id="20" idx="2"/>
          </p:cNvCxnSpPr>
          <p:nvPr/>
        </p:nvCxnSpPr>
        <p:spPr>
          <a:xfrm flipH="1">
            <a:off x="5957024" y="2737752"/>
            <a:ext cx="1785862" cy="374085"/>
          </a:xfrm>
          <a:prstGeom prst="straightConnector1">
            <a:avLst/>
          </a:prstGeom>
          <a:ln w="12700">
            <a:prstDash val="sysDash"/>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DDC8B436-F83A-FBB5-6EA0-206404131C51}"/>
              </a:ext>
            </a:extLst>
          </p:cNvPr>
          <p:cNvSpPr txBox="1"/>
          <p:nvPr/>
        </p:nvSpPr>
        <p:spPr>
          <a:xfrm>
            <a:off x="7904814" y="3415685"/>
            <a:ext cx="3522688" cy="369332"/>
          </a:xfrm>
          <a:prstGeom prst="rect">
            <a:avLst/>
          </a:prstGeom>
          <a:noFill/>
        </p:spPr>
        <p:txBody>
          <a:bodyPr wrap="square" rtlCol="0">
            <a:spAutoFit/>
          </a:bodyPr>
          <a:lstStyle/>
          <a:p>
            <a:r>
              <a:rPr lang="en-US" dirty="0"/>
              <a:t>Initializer for the 1</a:t>
            </a:r>
            <a:r>
              <a:rPr lang="en-US" baseline="30000" dirty="0"/>
              <a:t>st</a:t>
            </a:r>
            <a:r>
              <a:rPr lang="en-US" dirty="0"/>
              <a:t> element</a:t>
            </a:r>
          </a:p>
        </p:txBody>
      </p:sp>
      <p:sp>
        <p:nvSpPr>
          <p:cNvPr id="26" name="TextBox 25">
            <a:extLst>
              <a:ext uri="{FF2B5EF4-FFF2-40B4-BE49-F238E27FC236}">
                <a16:creationId xmlns:a16="http://schemas.microsoft.com/office/drawing/2014/main" id="{61FAFAE9-7B7E-5993-65FD-0C7A3F92E46C}"/>
              </a:ext>
            </a:extLst>
          </p:cNvPr>
          <p:cNvSpPr txBox="1"/>
          <p:nvPr/>
        </p:nvSpPr>
        <p:spPr>
          <a:xfrm>
            <a:off x="7904814" y="3793921"/>
            <a:ext cx="3522688" cy="369332"/>
          </a:xfrm>
          <a:prstGeom prst="rect">
            <a:avLst/>
          </a:prstGeom>
          <a:noFill/>
        </p:spPr>
        <p:txBody>
          <a:bodyPr wrap="square" rtlCol="0">
            <a:spAutoFit/>
          </a:bodyPr>
          <a:lstStyle/>
          <a:p>
            <a:r>
              <a:rPr lang="en-US" dirty="0"/>
              <a:t>Initializer for the 2</a:t>
            </a:r>
            <a:r>
              <a:rPr lang="en-US" baseline="30000" dirty="0"/>
              <a:t>nd</a:t>
            </a:r>
            <a:r>
              <a:rPr lang="en-US" dirty="0"/>
              <a:t> element</a:t>
            </a:r>
          </a:p>
        </p:txBody>
      </p:sp>
      <p:cxnSp>
        <p:nvCxnSpPr>
          <p:cNvPr id="27" name="Straight Arrow Connector 26">
            <a:extLst>
              <a:ext uri="{FF2B5EF4-FFF2-40B4-BE49-F238E27FC236}">
                <a16:creationId xmlns:a16="http://schemas.microsoft.com/office/drawing/2014/main" id="{0C99D30A-04C6-3EA0-3DEE-2E037159E3AC}"/>
              </a:ext>
            </a:extLst>
          </p:cNvPr>
          <p:cNvCxnSpPr>
            <a:cxnSpLocks/>
            <a:endCxn id="25" idx="1"/>
          </p:cNvCxnSpPr>
          <p:nvPr/>
        </p:nvCxnSpPr>
        <p:spPr>
          <a:xfrm>
            <a:off x="7130316" y="3600351"/>
            <a:ext cx="774498" cy="0"/>
          </a:xfrm>
          <a:prstGeom prst="straightConnector1">
            <a:avLst/>
          </a:prstGeom>
          <a:ln w="12700">
            <a:prstDash val="sysDash"/>
            <a:tailEnd type="triangle"/>
          </a:ln>
        </p:spPr>
        <p:style>
          <a:lnRef idx="1">
            <a:schemeClr val="accent1"/>
          </a:lnRef>
          <a:fillRef idx="0">
            <a:schemeClr val="accent1"/>
          </a:fillRef>
          <a:effectRef idx="0">
            <a:schemeClr val="accent1"/>
          </a:effectRef>
          <a:fontRef idx="minor">
            <a:schemeClr val="tx1"/>
          </a:fontRef>
        </p:style>
      </p:cxnSp>
      <p:sp>
        <p:nvSpPr>
          <p:cNvPr id="31" name="Rectangle: Rounded Corners 30">
            <a:extLst>
              <a:ext uri="{FF2B5EF4-FFF2-40B4-BE49-F238E27FC236}">
                <a16:creationId xmlns:a16="http://schemas.microsoft.com/office/drawing/2014/main" id="{19AE6015-9590-D254-132A-D5D26154240B}"/>
              </a:ext>
            </a:extLst>
          </p:cNvPr>
          <p:cNvSpPr/>
          <p:nvPr/>
        </p:nvSpPr>
        <p:spPr>
          <a:xfrm>
            <a:off x="5001718" y="3462835"/>
            <a:ext cx="2128598" cy="28332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49EA65A5-7C5B-183B-D2EE-10B2DF2BCBDC}"/>
              </a:ext>
            </a:extLst>
          </p:cNvPr>
          <p:cNvSpPr/>
          <p:nvPr/>
        </p:nvSpPr>
        <p:spPr>
          <a:xfrm>
            <a:off x="5044185" y="3836922"/>
            <a:ext cx="2193560" cy="2833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a:extLst>
              <a:ext uri="{FF2B5EF4-FFF2-40B4-BE49-F238E27FC236}">
                <a16:creationId xmlns:a16="http://schemas.microsoft.com/office/drawing/2014/main" id="{660D14B9-1F82-8AD8-19E4-D4DEA01F0B33}"/>
              </a:ext>
            </a:extLst>
          </p:cNvPr>
          <p:cNvCxnSpPr>
            <a:cxnSpLocks/>
            <a:stCxn id="33" idx="3"/>
            <a:endCxn id="26" idx="1"/>
          </p:cNvCxnSpPr>
          <p:nvPr/>
        </p:nvCxnSpPr>
        <p:spPr>
          <a:xfrm>
            <a:off x="7237745" y="3978587"/>
            <a:ext cx="667069" cy="0"/>
          </a:xfrm>
          <a:prstGeom prst="straightConnector1">
            <a:avLst/>
          </a:prstGeom>
          <a:ln w="12700">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C8826733-ED15-FF44-FE8C-BAD3D898793C}"/>
              </a:ext>
            </a:extLst>
          </p:cNvPr>
          <p:cNvGrpSpPr/>
          <p:nvPr/>
        </p:nvGrpSpPr>
        <p:grpSpPr>
          <a:xfrm>
            <a:off x="1254179" y="5228698"/>
            <a:ext cx="8112795" cy="474689"/>
            <a:chOff x="484684" y="5535762"/>
            <a:chExt cx="8112795" cy="474689"/>
          </a:xfrm>
        </p:grpSpPr>
        <p:grpSp>
          <p:nvGrpSpPr>
            <p:cNvPr id="38" name="Group 37">
              <a:extLst>
                <a:ext uri="{FF2B5EF4-FFF2-40B4-BE49-F238E27FC236}">
                  <a16:creationId xmlns:a16="http://schemas.microsoft.com/office/drawing/2014/main" id="{8C987151-AF2C-BFF9-9C72-F1A928B5C136}"/>
                </a:ext>
              </a:extLst>
            </p:cNvPr>
            <p:cNvGrpSpPr/>
            <p:nvPr/>
          </p:nvGrpSpPr>
          <p:grpSpPr>
            <a:xfrm>
              <a:off x="2873120" y="5535762"/>
              <a:ext cx="5724359" cy="474689"/>
              <a:chOff x="2873120" y="5535762"/>
              <a:chExt cx="5724359" cy="474689"/>
            </a:xfrm>
          </p:grpSpPr>
          <p:sp>
            <p:nvSpPr>
              <p:cNvPr id="4" name="Rectangle 3">
                <a:extLst>
                  <a:ext uri="{FF2B5EF4-FFF2-40B4-BE49-F238E27FC236}">
                    <a16:creationId xmlns:a16="http://schemas.microsoft.com/office/drawing/2014/main" id="{EA9F88A9-07BA-2A0F-E13C-D37B48A4A01A}"/>
                  </a:ext>
                </a:extLst>
              </p:cNvPr>
              <p:cNvSpPr/>
              <p:nvPr/>
            </p:nvSpPr>
            <p:spPr>
              <a:xfrm>
                <a:off x="2873120" y="5535762"/>
                <a:ext cx="564629" cy="474689"/>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5" name="Rectangle 4">
                <a:extLst>
                  <a:ext uri="{FF2B5EF4-FFF2-40B4-BE49-F238E27FC236}">
                    <a16:creationId xmlns:a16="http://schemas.microsoft.com/office/drawing/2014/main" id="{981CF91A-DE99-C753-FDBA-35ACADC33C08}"/>
                  </a:ext>
                </a:extLst>
              </p:cNvPr>
              <p:cNvSpPr/>
              <p:nvPr/>
            </p:nvSpPr>
            <p:spPr>
              <a:xfrm>
                <a:off x="3450238" y="5535762"/>
                <a:ext cx="564629" cy="474689"/>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6" name="Rectangle 5">
                <a:extLst>
                  <a:ext uri="{FF2B5EF4-FFF2-40B4-BE49-F238E27FC236}">
                    <a16:creationId xmlns:a16="http://schemas.microsoft.com/office/drawing/2014/main" id="{BA8F1E89-9E1F-2882-AC34-6AE8D60AF1C4}"/>
                  </a:ext>
                </a:extLst>
              </p:cNvPr>
              <p:cNvSpPr/>
              <p:nvPr/>
            </p:nvSpPr>
            <p:spPr>
              <a:xfrm>
                <a:off x="4022359" y="5535762"/>
                <a:ext cx="564629" cy="474689"/>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7" name="Rectangle 6">
                <a:extLst>
                  <a:ext uri="{FF2B5EF4-FFF2-40B4-BE49-F238E27FC236}">
                    <a16:creationId xmlns:a16="http://schemas.microsoft.com/office/drawing/2014/main" id="{187D657D-F120-CEC8-8357-08D6DEDAB8C3}"/>
                  </a:ext>
                </a:extLst>
              </p:cNvPr>
              <p:cNvSpPr/>
              <p:nvPr/>
            </p:nvSpPr>
            <p:spPr>
              <a:xfrm>
                <a:off x="4596983" y="5535762"/>
                <a:ext cx="564629" cy="474689"/>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8" name="Rectangle 7">
                <a:extLst>
                  <a:ext uri="{FF2B5EF4-FFF2-40B4-BE49-F238E27FC236}">
                    <a16:creationId xmlns:a16="http://schemas.microsoft.com/office/drawing/2014/main" id="{92FFB156-4D9E-1E58-5CD9-C96F636305A7}"/>
                  </a:ext>
                </a:extLst>
              </p:cNvPr>
              <p:cNvSpPr/>
              <p:nvPr/>
            </p:nvSpPr>
            <p:spPr>
              <a:xfrm>
                <a:off x="5174102" y="5535762"/>
                <a:ext cx="564629" cy="474689"/>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9" name="Rectangle 8">
                <a:extLst>
                  <a:ext uri="{FF2B5EF4-FFF2-40B4-BE49-F238E27FC236}">
                    <a16:creationId xmlns:a16="http://schemas.microsoft.com/office/drawing/2014/main" id="{FED875D0-110E-8989-0F46-AC710B3E7714}"/>
                  </a:ext>
                </a:extLst>
              </p:cNvPr>
              <p:cNvSpPr/>
              <p:nvPr/>
            </p:nvSpPr>
            <p:spPr>
              <a:xfrm>
                <a:off x="5747476" y="5535762"/>
                <a:ext cx="564629" cy="474689"/>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10" name="Rectangle 9">
                <a:extLst>
                  <a:ext uri="{FF2B5EF4-FFF2-40B4-BE49-F238E27FC236}">
                    <a16:creationId xmlns:a16="http://schemas.microsoft.com/office/drawing/2014/main" id="{442AFF7D-D1D5-E5C7-566E-108E8B0D97ED}"/>
                  </a:ext>
                </a:extLst>
              </p:cNvPr>
              <p:cNvSpPr/>
              <p:nvPr/>
            </p:nvSpPr>
            <p:spPr>
              <a:xfrm>
                <a:off x="6321787" y="5535762"/>
                <a:ext cx="564629" cy="474689"/>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11" name="Rectangle 10">
                <a:extLst>
                  <a:ext uri="{FF2B5EF4-FFF2-40B4-BE49-F238E27FC236}">
                    <a16:creationId xmlns:a16="http://schemas.microsoft.com/office/drawing/2014/main" id="{F6E6B704-A918-9558-0167-E94C258AD001}"/>
                  </a:ext>
                </a:extLst>
              </p:cNvPr>
              <p:cNvSpPr/>
              <p:nvPr/>
            </p:nvSpPr>
            <p:spPr>
              <a:xfrm>
                <a:off x="6893288" y="5535762"/>
                <a:ext cx="564629" cy="474689"/>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sp>
            <p:nvSpPr>
              <p:cNvPr id="12" name="Rectangle 11">
                <a:extLst>
                  <a:ext uri="{FF2B5EF4-FFF2-40B4-BE49-F238E27FC236}">
                    <a16:creationId xmlns:a16="http://schemas.microsoft.com/office/drawing/2014/main" id="{40BEB8EC-845E-2724-31BA-D3DC5D02B6B0}"/>
                  </a:ext>
                </a:extLst>
              </p:cNvPr>
              <p:cNvSpPr/>
              <p:nvPr/>
            </p:nvSpPr>
            <p:spPr>
              <a:xfrm>
                <a:off x="7467602" y="5535762"/>
                <a:ext cx="564629" cy="474689"/>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sp>
            <p:nvSpPr>
              <p:cNvPr id="13" name="Rectangle 12">
                <a:extLst>
                  <a:ext uri="{FF2B5EF4-FFF2-40B4-BE49-F238E27FC236}">
                    <a16:creationId xmlns:a16="http://schemas.microsoft.com/office/drawing/2014/main" id="{CAC6A73E-AABC-3E35-C193-9C66DA6151BF}"/>
                  </a:ext>
                </a:extLst>
              </p:cNvPr>
              <p:cNvSpPr/>
              <p:nvPr/>
            </p:nvSpPr>
            <p:spPr>
              <a:xfrm>
                <a:off x="8032850" y="5535762"/>
                <a:ext cx="564629" cy="474689"/>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grpSp>
        <p:sp>
          <p:nvSpPr>
            <p:cNvPr id="39" name="TextBox 38">
              <a:extLst>
                <a:ext uri="{FF2B5EF4-FFF2-40B4-BE49-F238E27FC236}">
                  <a16:creationId xmlns:a16="http://schemas.microsoft.com/office/drawing/2014/main" id="{1B652770-95A0-728A-D937-1535B4FD369F}"/>
                </a:ext>
              </a:extLst>
            </p:cNvPr>
            <p:cNvSpPr txBox="1"/>
            <p:nvPr/>
          </p:nvSpPr>
          <p:spPr>
            <a:xfrm>
              <a:off x="484684" y="5588440"/>
              <a:ext cx="2243528" cy="369332"/>
            </a:xfrm>
            <a:prstGeom prst="rect">
              <a:avLst/>
            </a:prstGeom>
            <a:noFill/>
          </p:spPr>
          <p:txBody>
            <a:bodyPr wrap="square" rtlCol="0">
              <a:spAutoFit/>
            </a:bodyPr>
            <a:lstStyle/>
            <a:p>
              <a:r>
                <a:rPr lang="en-US" dirty="0"/>
                <a:t>b0 in memory space:</a:t>
              </a:r>
            </a:p>
          </p:txBody>
        </p:sp>
      </p:grpSp>
    </p:spTree>
    <p:extLst>
      <p:ext uri="{BB962C8B-B14F-4D97-AF65-F5344CB8AC3E}">
        <p14:creationId xmlns:p14="http://schemas.microsoft.com/office/powerpoint/2010/main" val="25699856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E285B-737A-7735-AA8F-56A157A9D785}"/>
              </a:ext>
            </a:extLst>
          </p:cNvPr>
          <p:cNvSpPr>
            <a:spLocks noGrp="1"/>
          </p:cNvSpPr>
          <p:nvPr>
            <p:ph type="title"/>
          </p:nvPr>
        </p:nvSpPr>
        <p:spPr/>
        <p:txBody>
          <a:bodyPr>
            <a:normAutofit/>
          </a:bodyPr>
          <a:lstStyle/>
          <a:p>
            <a:r>
              <a:rPr lang="en-US" sz="4000" dirty="0"/>
              <a:t>Array – nested arrays – multidimensional array</a:t>
            </a:r>
          </a:p>
        </p:txBody>
      </p:sp>
      <p:sp>
        <p:nvSpPr>
          <p:cNvPr id="3" name="Content Placeholder 2">
            <a:extLst>
              <a:ext uri="{FF2B5EF4-FFF2-40B4-BE49-F238E27FC236}">
                <a16:creationId xmlns:a16="http://schemas.microsoft.com/office/drawing/2014/main" id="{60B87FF9-EC8E-B2C0-B842-5C9E6FBEC117}"/>
              </a:ext>
            </a:extLst>
          </p:cNvPr>
          <p:cNvSpPr>
            <a:spLocks noGrp="1"/>
          </p:cNvSpPr>
          <p:nvPr>
            <p:ph idx="1"/>
          </p:nvPr>
        </p:nvSpPr>
        <p:spPr/>
        <p:txBody>
          <a:bodyPr>
            <a:normAutofit/>
          </a:bodyPr>
          <a:lstStyle/>
          <a:p>
            <a:r>
              <a:rPr lang="en-US" sz="2000" dirty="0"/>
              <a:t>An array implicitly converts to a pointer to its 1</a:t>
            </a:r>
            <a:r>
              <a:rPr lang="en-US" sz="2000" baseline="30000" dirty="0"/>
              <a:t>st</a:t>
            </a:r>
            <a:r>
              <a:rPr lang="en-US" sz="2000" dirty="0"/>
              <a:t> element unless</a:t>
            </a:r>
          </a:p>
          <a:p>
            <a:pPr lvl="1"/>
            <a:r>
              <a:rPr lang="en-US" sz="1800" dirty="0"/>
              <a:t>Being used as an operand of &amp;</a:t>
            </a:r>
          </a:p>
          <a:p>
            <a:pPr lvl="1"/>
            <a:r>
              <a:rPr lang="en-US" sz="1800" dirty="0"/>
              <a:t>Being used as an operand of sizeof</a:t>
            </a:r>
          </a:p>
          <a:p>
            <a:r>
              <a:rPr lang="en-US" sz="2000" dirty="0"/>
              <a:t>What does a 2-d array’s identifier convert to?</a:t>
            </a:r>
          </a:p>
          <a:p>
            <a:pPr lvl="1"/>
            <a:r>
              <a:rPr lang="en-US" sz="1800" dirty="0"/>
              <a:t>The 1</a:t>
            </a:r>
            <a:r>
              <a:rPr lang="en-US" sz="1800" baseline="30000" dirty="0"/>
              <a:t>st</a:t>
            </a:r>
            <a:r>
              <a:rPr lang="en-US" sz="1800" dirty="0"/>
              <a:t> element of a 2-d array is a 1-d array</a:t>
            </a:r>
          </a:p>
          <a:p>
            <a:pPr lvl="1"/>
            <a:r>
              <a:rPr lang="en-US" sz="1800" dirty="0"/>
              <a:t>A 2-d array’s identifier converts to a pointer to 1-d array of size N</a:t>
            </a:r>
          </a:p>
          <a:p>
            <a:pPr lvl="1"/>
            <a:r>
              <a:rPr lang="en-US" sz="1800" dirty="0"/>
              <a:t>N is the size of the 1-d array (in this case, N=5)</a:t>
            </a:r>
          </a:p>
        </p:txBody>
      </p:sp>
      <p:grpSp>
        <p:nvGrpSpPr>
          <p:cNvPr id="4" name="Group 3">
            <a:extLst>
              <a:ext uri="{FF2B5EF4-FFF2-40B4-BE49-F238E27FC236}">
                <a16:creationId xmlns:a16="http://schemas.microsoft.com/office/drawing/2014/main" id="{93F3DE73-C74F-2515-B8C5-684A713997CC}"/>
              </a:ext>
            </a:extLst>
          </p:cNvPr>
          <p:cNvGrpSpPr/>
          <p:nvPr/>
        </p:nvGrpSpPr>
        <p:grpSpPr>
          <a:xfrm>
            <a:off x="1404081" y="5398586"/>
            <a:ext cx="8112795" cy="474689"/>
            <a:chOff x="484684" y="5535762"/>
            <a:chExt cx="8112795" cy="474689"/>
          </a:xfrm>
        </p:grpSpPr>
        <p:grpSp>
          <p:nvGrpSpPr>
            <p:cNvPr id="5" name="Group 4">
              <a:extLst>
                <a:ext uri="{FF2B5EF4-FFF2-40B4-BE49-F238E27FC236}">
                  <a16:creationId xmlns:a16="http://schemas.microsoft.com/office/drawing/2014/main" id="{4DB19ECB-151F-3753-1B9B-88456DBE4D50}"/>
                </a:ext>
              </a:extLst>
            </p:cNvPr>
            <p:cNvGrpSpPr/>
            <p:nvPr/>
          </p:nvGrpSpPr>
          <p:grpSpPr>
            <a:xfrm>
              <a:off x="2873120" y="5535762"/>
              <a:ext cx="5724359" cy="474689"/>
              <a:chOff x="2873120" y="5535762"/>
              <a:chExt cx="5724359" cy="474689"/>
            </a:xfrm>
          </p:grpSpPr>
          <p:sp>
            <p:nvSpPr>
              <p:cNvPr id="7" name="Rectangle 6">
                <a:extLst>
                  <a:ext uri="{FF2B5EF4-FFF2-40B4-BE49-F238E27FC236}">
                    <a16:creationId xmlns:a16="http://schemas.microsoft.com/office/drawing/2014/main" id="{B8346756-C1BC-EDE9-13DB-431896B5A840}"/>
                  </a:ext>
                </a:extLst>
              </p:cNvPr>
              <p:cNvSpPr/>
              <p:nvPr/>
            </p:nvSpPr>
            <p:spPr>
              <a:xfrm>
                <a:off x="2873120" y="5535762"/>
                <a:ext cx="564629" cy="474689"/>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8" name="Rectangle 7">
                <a:extLst>
                  <a:ext uri="{FF2B5EF4-FFF2-40B4-BE49-F238E27FC236}">
                    <a16:creationId xmlns:a16="http://schemas.microsoft.com/office/drawing/2014/main" id="{49DB9F0C-68EE-F867-704B-BA32AB0F1C13}"/>
                  </a:ext>
                </a:extLst>
              </p:cNvPr>
              <p:cNvSpPr/>
              <p:nvPr/>
            </p:nvSpPr>
            <p:spPr>
              <a:xfrm>
                <a:off x="3450238" y="5535762"/>
                <a:ext cx="564629" cy="474689"/>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9" name="Rectangle 8">
                <a:extLst>
                  <a:ext uri="{FF2B5EF4-FFF2-40B4-BE49-F238E27FC236}">
                    <a16:creationId xmlns:a16="http://schemas.microsoft.com/office/drawing/2014/main" id="{804D920C-0B46-FFE4-DF96-70B16A3E24F5}"/>
                  </a:ext>
                </a:extLst>
              </p:cNvPr>
              <p:cNvSpPr/>
              <p:nvPr/>
            </p:nvSpPr>
            <p:spPr>
              <a:xfrm>
                <a:off x="4022359" y="5535762"/>
                <a:ext cx="564629" cy="474689"/>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0" name="Rectangle 9">
                <a:extLst>
                  <a:ext uri="{FF2B5EF4-FFF2-40B4-BE49-F238E27FC236}">
                    <a16:creationId xmlns:a16="http://schemas.microsoft.com/office/drawing/2014/main" id="{6C49FA52-959F-7011-B7A0-BB0557B63980}"/>
                  </a:ext>
                </a:extLst>
              </p:cNvPr>
              <p:cNvSpPr/>
              <p:nvPr/>
            </p:nvSpPr>
            <p:spPr>
              <a:xfrm>
                <a:off x="4596983" y="5535762"/>
                <a:ext cx="564629" cy="474689"/>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1" name="Rectangle 10">
                <a:extLst>
                  <a:ext uri="{FF2B5EF4-FFF2-40B4-BE49-F238E27FC236}">
                    <a16:creationId xmlns:a16="http://schemas.microsoft.com/office/drawing/2014/main" id="{065A4A38-932E-FA86-5037-83CEEBBC03EE}"/>
                  </a:ext>
                </a:extLst>
              </p:cNvPr>
              <p:cNvSpPr/>
              <p:nvPr/>
            </p:nvSpPr>
            <p:spPr>
              <a:xfrm>
                <a:off x="5174102" y="5535762"/>
                <a:ext cx="564629" cy="474689"/>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2" name="Rectangle 11">
                <a:extLst>
                  <a:ext uri="{FF2B5EF4-FFF2-40B4-BE49-F238E27FC236}">
                    <a16:creationId xmlns:a16="http://schemas.microsoft.com/office/drawing/2014/main" id="{C15E6E07-5F0E-9CC7-3B8B-68BB4BF13B4B}"/>
                  </a:ext>
                </a:extLst>
              </p:cNvPr>
              <p:cNvSpPr/>
              <p:nvPr/>
            </p:nvSpPr>
            <p:spPr>
              <a:xfrm>
                <a:off x="5747476" y="5535762"/>
                <a:ext cx="564629" cy="474689"/>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13" name="Rectangle 12">
                <a:extLst>
                  <a:ext uri="{FF2B5EF4-FFF2-40B4-BE49-F238E27FC236}">
                    <a16:creationId xmlns:a16="http://schemas.microsoft.com/office/drawing/2014/main" id="{9D41E973-E1FA-B879-169C-A2CA7276CC2D}"/>
                  </a:ext>
                </a:extLst>
              </p:cNvPr>
              <p:cNvSpPr/>
              <p:nvPr/>
            </p:nvSpPr>
            <p:spPr>
              <a:xfrm>
                <a:off x="6321787" y="5535762"/>
                <a:ext cx="564629" cy="474689"/>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14" name="Rectangle 13">
                <a:extLst>
                  <a:ext uri="{FF2B5EF4-FFF2-40B4-BE49-F238E27FC236}">
                    <a16:creationId xmlns:a16="http://schemas.microsoft.com/office/drawing/2014/main" id="{62908F57-5937-3147-4066-FDC2F7DAC974}"/>
                  </a:ext>
                </a:extLst>
              </p:cNvPr>
              <p:cNvSpPr/>
              <p:nvPr/>
            </p:nvSpPr>
            <p:spPr>
              <a:xfrm>
                <a:off x="6893288" y="5535762"/>
                <a:ext cx="564629" cy="474689"/>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sp>
            <p:nvSpPr>
              <p:cNvPr id="15" name="Rectangle 14">
                <a:extLst>
                  <a:ext uri="{FF2B5EF4-FFF2-40B4-BE49-F238E27FC236}">
                    <a16:creationId xmlns:a16="http://schemas.microsoft.com/office/drawing/2014/main" id="{A34F0AFB-91F8-4DE8-5E61-141531F2B371}"/>
                  </a:ext>
                </a:extLst>
              </p:cNvPr>
              <p:cNvSpPr/>
              <p:nvPr/>
            </p:nvSpPr>
            <p:spPr>
              <a:xfrm>
                <a:off x="7467602" y="5535762"/>
                <a:ext cx="564629" cy="474689"/>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sp>
            <p:nvSpPr>
              <p:cNvPr id="16" name="Rectangle 15">
                <a:extLst>
                  <a:ext uri="{FF2B5EF4-FFF2-40B4-BE49-F238E27FC236}">
                    <a16:creationId xmlns:a16="http://schemas.microsoft.com/office/drawing/2014/main" id="{686C66B0-FA36-D6A8-1F05-CBD2F7F91FB2}"/>
                  </a:ext>
                </a:extLst>
              </p:cNvPr>
              <p:cNvSpPr/>
              <p:nvPr/>
            </p:nvSpPr>
            <p:spPr>
              <a:xfrm>
                <a:off x="8032850" y="5535762"/>
                <a:ext cx="564629" cy="474689"/>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grpSp>
        <p:sp>
          <p:nvSpPr>
            <p:cNvPr id="6" name="TextBox 5">
              <a:extLst>
                <a:ext uri="{FF2B5EF4-FFF2-40B4-BE49-F238E27FC236}">
                  <a16:creationId xmlns:a16="http://schemas.microsoft.com/office/drawing/2014/main" id="{8B28F493-AE01-D8C7-9B9F-5AD09C7F4F0C}"/>
                </a:ext>
              </a:extLst>
            </p:cNvPr>
            <p:cNvSpPr txBox="1"/>
            <p:nvPr/>
          </p:nvSpPr>
          <p:spPr>
            <a:xfrm>
              <a:off x="484684" y="5588440"/>
              <a:ext cx="2243528" cy="369332"/>
            </a:xfrm>
            <a:prstGeom prst="rect">
              <a:avLst/>
            </a:prstGeom>
            <a:noFill/>
          </p:spPr>
          <p:txBody>
            <a:bodyPr wrap="square" rtlCol="0">
              <a:spAutoFit/>
            </a:bodyPr>
            <a:lstStyle/>
            <a:p>
              <a:r>
                <a:rPr lang="en-US" dirty="0"/>
                <a:t>b0 in memory space:</a:t>
              </a:r>
            </a:p>
          </p:txBody>
        </p:sp>
      </p:grpSp>
      <p:grpSp>
        <p:nvGrpSpPr>
          <p:cNvPr id="31" name="Group 30">
            <a:extLst>
              <a:ext uri="{FF2B5EF4-FFF2-40B4-BE49-F238E27FC236}">
                <a16:creationId xmlns:a16="http://schemas.microsoft.com/office/drawing/2014/main" id="{D94BE238-E96A-6B3D-8CA4-54AB142BD6B1}"/>
              </a:ext>
            </a:extLst>
          </p:cNvPr>
          <p:cNvGrpSpPr/>
          <p:nvPr/>
        </p:nvGrpSpPr>
        <p:grpSpPr>
          <a:xfrm>
            <a:off x="8114986" y="1932951"/>
            <a:ext cx="3779314" cy="2763732"/>
            <a:chOff x="8099995" y="1937948"/>
            <a:chExt cx="3779314" cy="2763732"/>
          </a:xfrm>
        </p:grpSpPr>
        <p:pic>
          <p:nvPicPr>
            <p:cNvPr id="21" name="Picture 20">
              <a:extLst>
                <a:ext uri="{FF2B5EF4-FFF2-40B4-BE49-F238E27FC236}">
                  <a16:creationId xmlns:a16="http://schemas.microsoft.com/office/drawing/2014/main" id="{00D685B6-35A9-1B9A-6203-C21D2341556D}"/>
                </a:ext>
              </a:extLst>
            </p:cNvPr>
            <p:cNvPicPr>
              <a:picLocks noChangeAspect="1"/>
            </p:cNvPicPr>
            <p:nvPr/>
          </p:nvPicPr>
          <p:blipFill>
            <a:blip r:embed="rId3"/>
            <a:stretch>
              <a:fillRect/>
            </a:stretch>
          </p:blipFill>
          <p:spPr>
            <a:xfrm>
              <a:off x="8099995" y="1937948"/>
              <a:ext cx="3779314" cy="1892330"/>
            </a:xfrm>
            <a:prstGeom prst="rect">
              <a:avLst/>
            </a:prstGeom>
          </p:spPr>
        </p:pic>
        <p:pic>
          <p:nvPicPr>
            <p:cNvPr id="27" name="Picture 26">
              <a:extLst>
                <a:ext uri="{FF2B5EF4-FFF2-40B4-BE49-F238E27FC236}">
                  <a16:creationId xmlns:a16="http://schemas.microsoft.com/office/drawing/2014/main" id="{081EECF7-4299-23D9-6BF2-1611F216C0C3}"/>
                </a:ext>
              </a:extLst>
            </p:cNvPr>
            <p:cNvPicPr>
              <a:picLocks noChangeAspect="1"/>
            </p:cNvPicPr>
            <p:nvPr/>
          </p:nvPicPr>
          <p:blipFill>
            <a:blip r:embed="rId4"/>
            <a:stretch>
              <a:fillRect/>
            </a:stretch>
          </p:blipFill>
          <p:spPr>
            <a:xfrm>
              <a:off x="9037152" y="4234955"/>
              <a:ext cx="1905000" cy="466725"/>
            </a:xfrm>
            <a:prstGeom prst="rect">
              <a:avLst/>
            </a:prstGeom>
          </p:spPr>
        </p:pic>
        <p:cxnSp>
          <p:nvCxnSpPr>
            <p:cNvPr id="29" name="Straight Arrow Connector 28">
              <a:extLst>
                <a:ext uri="{FF2B5EF4-FFF2-40B4-BE49-F238E27FC236}">
                  <a16:creationId xmlns:a16="http://schemas.microsoft.com/office/drawing/2014/main" id="{90ACF3F0-5CB8-BA33-2B09-884FADE372A2}"/>
                </a:ext>
              </a:extLst>
            </p:cNvPr>
            <p:cNvCxnSpPr>
              <a:stCxn id="21" idx="2"/>
              <a:endCxn id="27" idx="0"/>
            </p:cNvCxnSpPr>
            <p:nvPr/>
          </p:nvCxnSpPr>
          <p:spPr>
            <a:xfrm>
              <a:off x="9989652" y="3830278"/>
              <a:ext cx="0" cy="4046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33" name="Picture 32">
            <a:extLst>
              <a:ext uri="{FF2B5EF4-FFF2-40B4-BE49-F238E27FC236}">
                <a16:creationId xmlns:a16="http://schemas.microsoft.com/office/drawing/2014/main" id="{7695F6CE-2F1E-4CA6-9ED5-FCC8F0F3BE09}"/>
              </a:ext>
            </a:extLst>
          </p:cNvPr>
          <p:cNvPicPr>
            <a:picLocks noChangeAspect="1"/>
          </p:cNvPicPr>
          <p:nvPr/>
        </p:nvPicPr>
        <p:blipFill>
          <a:blip r:embed="rId5"/>
          <a:stretch>
            <a:fillRect/>
          </a:stretch>
        </p:blipFill>
        <p:spPr>
          <a:xfrm>
            <a:off x="4437738" y="4518129"/>
            <a:ext cx="3311521" cy="474689"/>
          </a:xfrm>
          <a:prstGeom prst="rect">
            <a:avLst/>
          </a:prstGeom>
        </p:spPr>
      </p:pic>
      <p:cxnSp>
        <p:nvCxnSpPr>
          <p:cNvPr id="35" name="Straight Arrow Connector 34">
            <a:extLst>
              <a:ext uri="{FF2B5EF4-FFF2-40B4-BE49-F238E27FC236}">
                <a16:creationId xmlns:a16="http://schemas.microsoft.com/office/drawing/2014/main" id="{95F88140-484B-C053-F368-C4A7BEBFCD06}"/>
              </a:ext>
            </a:extLst>
          </p:cNvPr>
          <p:cNvCxnSpPr>
            <a:cxnSpLocks/>
            <a:stCxn id="38" idx="0"/>
            <a:endCxn id="7" idx="1"/>
          </p:cNvCxnSpPr>
          <p:nvPr/>
        </p:nvCxnSpPr>
        <p:spPr>
          <a:xfrm flipV="1">
            <a:off x="3193121" y="5635931"/>
            <a:ext cx="599396" cy="487612"/>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860D93C9-8A7A-59B5-06B5-596BA85C9230}"/>
              </a:ext>
            </a:extLst>
          </p:cNvPr>
          <p:cNvSpPr txBox="1"/>
          <p:nvPr/>
        </p:nvSpPr>
        <p:spPr>
          <a:xfrm>
            <a:off x="2412386" y="6123543"/>
            <a:ext cx="1561470" cy="369332"/>
          </a:xfrm>
          <a:prstGeom prst="rect">
            <a:avLst/>
          </a:prstGeom>
          <a:noFill/>
        </p:spPr>
        <p:txBody>
          <a:bodyPr wrap="square" rtlCol="0">
            <a:spAutoFit/>
          </a:bodyPr>
          <a:lstStyle/>
          <a:p>
            <a:pPr algn="ctr"/>
            <a:r>
              <a:rPr lang="en-US" dirty="0"/>
              <a:t>ptr</a:t>
            </a:r>
          </a:p>
        </p:txBody>
      </p:sp>
      <p:sp>
        <p:nvSpPr>
          <p:cNvPr id="43" name="TextBox 42">
            <a:extLst>
              <a:ext uri="{FF2B5EF4-FFF2-40B4-BE49-F238E27FC236}">
                <a16:creationId xmlns:a16="http://schemas.microsoft.com/office/drawing/2014/main" id="{2D47D7A4-857B-F039-E218-5895E889463E}"/>
              </a:ext>
            </a:extLst>
          </p:cNvPr>
          <p:cNvSpPr txBox="1"/>
          <p:nvPr/>
        </p:nvSpPr>
        <p:spPr>
          <a:xfrm>
            <a:off x="5548042" y="6123543"/>
            <a:ext cx="1561470" cy="369332"/>
          </a:xfrm>
          <a:prstGeom prst="rect">
            <a:avLst/>
          </a:prstGeom>
          <a:noFill/>
        </p:spPr>
        <p:txBody>
          <a:bodyPr wrap="square" rtlCol="0">
            <a:spAutoFit/>
          </a:bodyPr>
          <a:lstStyle/>
          <a:p>
            <a:pPr algn="ctr"/>
            <a:r>
              <a:rPr lang="en-US" dirty="0"/>
              <a:t>ptr+1</a:t>
            </a:r>
          </a:p>
        </p:txBody>
      </p:sp>
      <p:cxnSp>
        <p:nvCxnSpPr>
          <p:cNvPr id="44" name="Straight Arrow Connector 43">
            <a:extLst>
              <a:ext uri="{FF2B5EF4-FFF2-40B4-BE49-F238E27FC236}">
                <a16:creationId xmlns:a16="http://schemas.microsoft.com/office/drawing/2014/main" id="{00B0A23B-1C14-6254-04B5-759DFACCAC7C}"/>
              </a:ext>
            </a:extLst>
          </p:cNvPr>
          <p:cNvCxnSpPr>
            <a:cxnSpLocks/>
            <a:stCxn id="43" idx="0"/>
            <a:endCxn id="11" idx="3"/>
          </p:cNvCxnSpPr>
          <p:nvPr/>
        </p:nvCxnSpPr>
        <p:spPr>
          <a:xfrm flipV="1">
            <a:off x="6328777" y="5635931"/>
            <a:ext cx="329351" cy="487612"/>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17072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42A9F-D099-8EAD-B4A3-E27C35C7E825}"/>
              </a:ext>
            </a:extLst>
          </p:cNvPr>
          <p:cNvSpPr>
            <a:spLocks noGrp="1"/>
          </p:cNvSpPr>
          <p:nvPr>
            <p:ph type="title"/>
          </p:nvPr>
        </p:nvSpPr>
        <p:spPr/>
        <p:txBody>
          <a:bodyPr/>
          <a:lstStyle/>
          <a:p>
            <a:r>
              <a:rPr lang="en-US" dirty="0"/>
              <a:t>Array – pointer arithmetic </a:t>
            </a:r>
          </a:p>
        </p:txBody>
      </p:sp>
      <p:sp>
        <p:nvSpPr>
          <p:cNvPr id="3" name="Content Placeholder 2">
            <a:extLst>
              <a:ext uri="{FF2B5EF4-FFF2-40B4-BE49-F238E27FC236}">
                <a16:creationId xmlns:a16="http://schemas.microsoft.com/office/drawing/2014/main" id="{A9843A81-562B-9B84-7574-C746EF3089DA}"/>
              </a:ext>
            </a:extLst>
          </p:cNvPr>
          <p:cNvSpPr>
            <a:spLocks noGrp="1"/>
          </p:cNvSpPr>
          <p:nvPr>
            <p:ph idx="1"/>
          </p:nvPr>
        </p:nvSpPr>
        <p:spPr/>
        <p:txBody>
          <a:bodyPr>
            <a:normAutofit/>
          </a:bodyPr>
          <a:lstStyle/>
          <a:p>
            <a:r>
              <a:rPr lang="en-US" sz="2000" dirty="0"/>
              <a:t>Rule of pointer arithmetic still applies to </a:t>
            </a:r>
            <a:r>
              <a:rPr lang="en-US" sz="2000" dirty="0">
                <a:solidFill>
                  <a:srgbClr val="00B050"/>
                </a:solidFill>
              </a:rPr>
              <a:t>a pointer to a whole array</a:t>
            </a:r>
          </a:p>
          <a:p>
            <a:r>
              <a:rPr lang="en-US" sz="2000" dirty="0"/>
              <a:t>ptr is a pointer to an array of size 5 of int (clockwise rule)</a:t>
            </a:r>
          </a:p>
          <a:p>
            <a:r>
              <a:rPr lang="en-US" sz="2000" dirty="0"/>
              <a:t>ptr[</a:t>
            </a:r>
            <a:r>
              <a:rPr lang="en-US" sz="2000" dirty="0">
                <a:solidFill>
                  <a:srgbClr val="00B050"/>
                </a:solidFill>
              </a:rPr>
              <a:t>1</a:t>
            </a:r>
            <a:r>
              <a:rPr lang="en-US" sz="2000" dirty="0"/>
              <a:t>][</a:t>
            </a:r>
            <a:r>
              <a:rPr lang="en-US" sz="2000" dirty="0">
                <a:solidFill>
                  <a:srgbClr val="FF0000"/>
                </a:solidFill>
              </a:rPr>
              <a:t>2</a:t>
            </a:r>
            <a:r>
              <a:rPr lang="en-US" sz="2000" dirty="0"/>
              <a:t>] is syntactic sugar for *( *(ptr + </a:t>
            </a:r>
            <a:r>
              <a:rPr lang="en-US" sz="2000" dirty="0">
                <a:solidFill>
                  <a:srgbClr val="00B050"/>
                </a:solidFill>
              </a:rPr>
              <a:t>1</a:t>
            </a:r>
            <a:r>
              <a:rPr lang="en-US" sz="2000" dirty="0"/>
              <a:t>) + </a:t>
            </a:r>
            <a:r>
              <a:rPr lang="en-US" sz="2000" dirty="0">
                <a:solidFill>
                  <a:srgbClr val="FF0000"/>
                </a:solidFill>
              </a:rPr>
              <a:t>2</a:t>
            </a:r>
            <a:r>
              <a:rPr lang="en-US" sz="2000" dirty="0"/>
              <a:t>)</a:t>
            </a:r>
          </a:p>
          <a:p>
            <a:pPr lvl="1"/>
            <a:r>
              <a:rPr lang="en-US" sz="1800" dirty="0"/>
              <a:t>*(ptr + 1) will return b0[1], the 2</a:t>
            </a:r>
            <a:r>
              <a:rPr lang="en-US" sz="1800" baseline="30000" dirty="0"/>
              <a:t>nd</a:t>
            </a:r>
            <a:r>
              <a:rPr lang="en-US" sz="1800" dirty="0"/>
              <a:t> element of b0, a 1-d array</a:t>
            </a:r>
          </a:p>
          <a:p>
            <a:pPr lvl="1"/>
            <a:r>
              <a:rPr lang="en-US" sz="1800" dirty="0"/>
              <a:t>Address of ptr + 1 is calculated by: ptr + 1 * sizeof(</a:t>
            </a:r>
            <a:r>
              <a:rPr lang="en-US" sz="1800" dirty="0">
                <a:solidFill>
                  <a:srgbClr val="00B0F0"/>
                </a:solidFill>
              </a:rPr>
              <a:t>int [5]</a:t>
            </a:r>
            <a:r>
              <a:rPr lang="en-US" sz="1800" dirty="0"/>
              <a:t>)</a:t>
            </a:r>
          </a:p>
          <a:p>
            <a:pPr lvl="1"/>
            <a:r>
              <a:rPr lang="en-US" sz="1800" dirty="0"/>
              <a:t>The retrieved 1-d array decays to a pointer to its 1</a:t>
            </a:r>
            <a:r>
              <a:rPr lang="en-US" sz="1800" baseline="30000" dirty="0"/>
              <a:t>st</a:t>
            </a:r>
            <a:r>
              <a:rPr lang="en-US" sz="1800" dirty="0"/>
              <a:t> element (int * anonymous)</a:t>
            </a:r>
          </a:p>
          <a:p>
            <a:pPr lvl="1"/>
            <a:r>
              <a:rPr lang="en-US" sz="1800" dirty="0"/>
              <a:t>*(anonymous + 2) will advance 2 * sizeof(</a:t>
            </a:r>
            <a:r>
              <a:rPr lang="en-US" sz="1800" dirty="0">
                <a:solidFill>
                  <a:srgbClr val="00B0F0"/>
                </a:solidFill>
              </a:rPr>
              <a:t>int</a:t>
            </a:r>
            <a:r>
              <a:rPr lang="en-US" sz="1800" dirty="0"/>
              <a:t>) from the base address </a:t>
            </a:r>
          </a:p>
        </p:txBody>
      </p:sp>
      <p:grpSp>
        <p:nvGrpSpPr>
          <p:cNvPr id="4" name="Group 3">
            <a:extLst>
              <a:ext uri="{FF2B5EF4-FFF2-40B4-BE49-F238E27FC236}">
                <a16:creationId xmlns:a16="http://schemas.microsoft.com/office/drawing/2014/main" id="{5A0571A3-AE93-5DA3-A3DB-BD274B22CFFD}"/>
              </a:ext>
            </a:extLst>
          </p:cNvPr>
          <p:cNvGrpSpPr/>
          <p:nvPr/>
        </p:nvGrpSpPr>
        <p:grpSpPr>
          <a:xfrm>
            <a:off x="1404081" y="5398586"/>
            <a:ext cx="8112795" cy="474689"/>
            <a:chOff x="484684" y="5535762"/>
            <a:chExt cx="8112795" cy="474689"/>
          </a:xfrm>
        </p:grpSpPr>
        <p:grpSp>
          <p:nvGrpSpPr>
            <p:cNvPr id="5" name="Group 4">
              <a:extLst>
                <a:ext uri="{FF2B5EF4-FFF2-40B4-BE49-F238E27FC236}">
                  <a16:creationId xmlns:a16="http://schemas.microsoft.com/office/drawing/2014/main" id="{25BBB1AF-E28B-467A-B7AC-3140939BD3F0}"/>
                </a:ext>
              </a:extLst>
            </p:cNvPr>
            <p:cNvGrpSpPr/>
            <p:nvPr/>
          </p:nvGrpSpPr>
          <p:grpSpPr>
            <a:xfrm>
              <a:off x="2873120" y="5535762"/>
              <a:ext cx="5724359" cy="474689"/>
              <a:chOff x="2873120" y="5535762"/>
              <a:chExt cx="5724359" cy="474689"/>
            </a:xfrm>
          </p:grpSpPr>
          <p:sp>
            <p:nvSpPr>
              <p:cNvPr id="7" name="Rectangle 6">
                <a:extLst>
                  <a:ext uri="{FF2B5EF4-FFF2-40B4-BE49-F238E27FC236}">
                    <a16:creationId xmlns:a16="http://schemas.microsoft.com/office/drawing/2014/main" id="{89F7B667-4758-18F9-0B43-280070567834}"/>
                  </a:ext>
                </a:extLst>
              </p:cNvPr>
              <p:cNvSpPr/>
              <p:nvPr/>
            </p:nvSpPr>
            <p:spPr>
              <a:xfrm>
                <a:off x="2873120" y="5535762"/>
                <a:ext cx="564629" cy="474689"/>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8" name="Rectangle 7">
                <a:extLst>
                  <a:ext uri="{FF2B5EF4-FFF2-40B4-BE49-F238E27FC236}">
                    <a16:creationId xmlns:a16="http://schemas.microsoft.com/office/drawing/2014/main" id="{155A6D08-159A-7190-1E51-C8C3465E9CE5}"/>
                  </a:ext>
                </a:extLst>
              </p:cNvPr>
              <p:cNvSpPr/>
              <p:nvPr/>
            </p:nvSpPr>
            <p:spPr>
              <a:xfrm>
                <a:off x="3450238" y="5535762"/>
                <a:ext cx="564629" cy="474689"/>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9" name="Rectangle 8">
                <a:extLst>
                  <a:ext uri="{FF2B5EF4-FFF2-40B4-BE49-F238E27FC236}">
                    <a16:creationId xmlns:a16="http://schemas.microsoft.com/office/drawing/2014/main" id="{D06AE133-C06D-D0EA-01F4-AEDA94D65775}"/>
                  </a:ext>
                </a:extLst>
              </p:cNvPr>
              <p:cNvSpPr/>
              <p:nvPr/>
            </p:nvSpPr>
            <p:spPr>
              <a:xfrm>
                <a:off x="4022359" y="5535762"/>
                <a:ext cx="564629" cy="474689"/>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0" name="Rectangle 9">
                <a:extLst>
                  <a:ext uri="{FF2B5EF4-FFF2-40B4-BE49-F238E27FC236}">
                    <a16:creationId xmlns:a16="http://schemas.microsoft.com/office/drawing/2014/main" id="{28228D86-D9AF-0D34-C78A-6B45394EFD9B}"/>
                  </a:ext>
                </a:extLst>
              </p:cNvPr>
              <p:cNvSpPr/>
              <p:nvPr/>
            </p:nvSpPr>
            <p:spPr>
              <a:xfrm>
                <a:off x="4596983" y="5535762"/>
                <a:ext cx="564629" cy="474689"/>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1" name="Rectangle 10">
                <a:extLst>
                  <a:ext uri="{FF2B5EF4-FFF2-40B4-BE49-F238E27FC236}">
                    <a16:creationId xmlns:a16="http://schemas.microsoft.com/office/drawing/2014/main" id="{73BCDE5D-097E-9161-437E-56D1EBCB0617}"/>
                  </a:ext>
                </a:extLst>
              </p:cNvPr>
              <p:cNvSpPr/>
              <p:nvPr/>
            </p:nvSpPr>
            <p:spPr>
              <a:xfrm>
                <a:off x="5174102" y="5535762"/>
                <a:ext cx="564629" cy="474689"/>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2" name="Rectangle 11">
                <a:extLst>
                  <a:ext uri="{FF2B5EF4-FFF2-40B4-BE49-F238E27FC236}">
                    <a16:creationId xmlns:a16="http://schemas.microsoft.com/office/drawing/2014/main" id="{49D937F8-BB9F-C5A2-BBB1-56FDDD78DADB}"/>
                  </a:ext>
                </a:extLst>
              </p:cNvPr>
              <p:cNvSpPr/>
              <p:nvPr/>
            </p:nvSpPr>
            <p:spPr>
              <a:xfrm>
                <a:off x="5747476" y="5535762"/>
                <a:ext cx="564629" cy="474689"/>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13" name="Rectangle 12">
                <a:extLst>
                  <a:ext uri="{FF2B5EF4-FFF2-40B4-BE49-F238E27FC236}">
                    <a16:creationId xmlns:a16="http://schemas.microsoft.com/office/drawing/2014/main" id="{A170F596-3D3D-BAA7-B055-30E5723C5F31}"/>
                  </a:ext>
                </a:extLst>
              </p:cNvPr>
              <p:cNvSpPr/>
              <p:nvPr/>
            </p:nvSpPr>
            <p:spPr>
              <a:xfrm>
                <a:off x="6321787" y="5535762"/>
                <a:ext cx="564629" cy="474689"/>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14" name="Rectangle 13">
                <a:extLst>
                  <a:ext uri="{FF2B5EF4-FFF2-40B4-BE49-F238E27FC236}">
                    <a16:creationId xmlns:a16="http://schemas.microsoft.com/office/drawing/2014/main" id="{012884C1-F0A3-B595-AEB6-B2B6143162B9}"/>
                  </a:ext>
                </a:extLst>
              </p:cNvPr>
              <p:cNvSpPr/>
              <p:nvPr/>
            </p:nvSpPr>
            <p:spPr>
              <a:xfrm>
                <a:off x="6893288" y="5535762"/>
                <a:ext cx="564629" cy="474689"/>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sp>
            <p:nvSpPr>
              <p:cNvPr id="15" name="Rectangle 14">
                <a:extLst>
                  <a:ext uri="{FF2B5EF4-FFF2-40B4-BE49-F238E27FC236}">
                    <a16:creationId xmlns:a16="http://schemas.microsoft.com/office/drawing/2014/main" id="{58DB6860-F594-A42C-3DAD-2E50EA2522C9}"/>
                  </a:ext>
                </a:extLst>
              </p:cNvPr>
              <p:cNvSpPr/>
              <p:nvPr/>
            </p:nvSpPr>
            <p:spPr>
              <a:xfrm>
                <a:off x="7467602" y="5535762"/>
                <a:ext cx="564629" cy="474689"/>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sp>
            <p:nvSpPr>
              <p:cNvPr id="16" name="Rectangle 15">
                <a:extLst>
                  <a:ext uri="{FF2B5EF4-FFF2-40B4-BE49-F238E27FC236}">
                    <a16:creationId xmlns:a16="http://schemas.microsoft.com/office/drawing/2014/main" id="{4522C146-C193-6E54-2895-F80E89537997}"/>
                  </a:ext>
                </a:extLst>
              </p:cNvPr>
              <p:cNvSpPr/>
              <p:nvPr/>
            </p:nvSpPr>
            <p:spPr>
              <a:xfrm>
                <a:off x="8032850" y="5535762"/>
                <a:ext cx="564629" cy="474689"/>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grpSp>
        <p:sp>
          <p:nvSpPr>
            <p:cNvPr id="6" name="TextBox 5">
              <a:extLst>
                <a:ext uri="{FF2B5EF4-FFF2-40B4-BE49-F238E27FC236}">
                  <a16:creationId xmlns:a16="http://schemas.microsoft.com/office/drawing/2014/main" id="{47E80AF6-F0DA-576C-C3FC-06052E377807}"/>
                </a:ext>
              </a:extLst>
            </p:cNvPr>
            <p:cNvSpPr txBox="1"/>
            <p:nvPr/>
          </p:nvSpPr>
          <p:spPr>
            <a:xfrm>
              <a:off x="484684" y="5588440"/>
              <a:ext cx="2243528" cy="369332"/>
            </a:xfrm>
            <a:prstGeom prst="rect">
              <a:avLst/>
            </a:prstGeom>
            <a:noFill/>
          </p:spPr>
          <p:txBody>
            <a:bodyPr wrap="square" rtlCol="0">
              <a:spAutoFit/>
            </a:bodyPr>
            <a:lstStyle/>
            <a:p>
              <a:r>
                <a:rPr lang="en-US" dirty="0"/>
                <a:t>b0 in memory space:</a:t>
              </a:r>
            </a:p>
          </p:txBody>
        </p:sp>
      </p:grpSp>
      <p:pic>
        <p:nvPicPr>
          <p:cNvPr id="17" name="Picture 16">
            <a:extLst>
              <a:ext uri="{FF2B5EF4-FFF2-40B4-BE49-F238E27FC236}">
                <a16:creationId xmlns:a16="http://schemas.microsoft.com/office/drawing/2014/main" id="{AE9AFB1A-223A-0FD6-F133-1AB6FA0E9775}"/>
              </a:ext>
            </a:extLst>
          </p:cNvPr>
          <p:cNvPicPr>
            <a:picLocks noChangeAspect="1"/>
          </p:cNvPicPr>
          <p:nvPr/>
        </p:nvPicPr>
        <p:blipFill>
          <a:blip r:embed="rId3"/>
          <a:stretch>
            <a:fillRect/>
          </a:stretch>
        </p:blipFill>
        <p:spPr>
          <a:xfrm>
            <a:off x="4437738" y="4518129"/>
            <a:ext cx="3311521" cy="474689"/>
          </a:xfrm>
          <a:prstGeom prst="rect">
            <a:avLst/>
          </a:prstGeom>
        </p:spPr>
      </p:pic>
      <p:cxnSp>
        <p:nvCxnSpPr>
          <p:cNvPr id="18" name="Straight Arrow Connector 17">
            <a:extLst>
              <a:ext uri="{FF2B5EF4-FFF2-40B4-BE49-F238E27FC236}">
                <a16:creationId xmlns:a16="http://schemas.microsoft.com/office/drawing/2014/main" id="{BAFFC82B-CB3A-CD1D-E607-92136E5E9EEF}"/>
              </a:ext>
            </a:extLst>
          </p:cNvPr>
          <p:cNvCxnSpPr>
            <a:cxnSpLocks/>
            <a:stCxn id="19" idx="0"/>
            <a:endCxn id="7" idx="1"/>
          </p:cNvCxnSpPr>
          <p:nvPr/>
        </p:nvCxnSpPr>
        <p:spPr>
          <a:xfrm flipV="1">
            <a:off x="3193121" y="5635931"/>
            <a:ext cx="599396" cy="485786"/>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3A870711-C528-9E62-B1E6-AA9C6D1B557A}"/>
              </a:ext>
            </a:extLst>
          </p:cNvPr>
          <p:cNvSpPr txBox="1"/>
          <p:nvPr/>
        </p:nvSpPr>
        <p:spPr>
          <a:xfrm>
            <a:off x="2412386" y="6121717"/>
            <a:ext cx="1561470" cy="369332"/>
          </a:xfrm>
          <a:prstGeom prst="rect">
            <a:avLst/>
          </a:prstGeom>
          <a:noFill/>
        </p:spPr>
        <p:txBody>
          <a:bodyPr wrap="square" rtlCol="0">
            <a:spAutoFit/>
          </a:bodyPr>
          <a:lstStyle/>
          <a:p>
            <a:pPr algn="ctr"/>
            <a:r>
              <a:rPr lang="en-US" dirty="0"/>
              <a:t>ptr</a:t>
            </a:r>
          </a:p>
        </p:txBody>
      </p:sp>
      <p:sp>
        <p:nvSpPr>
          <p:cNvPr id="20" name="TextBox 19">
            <a:extLst>
              <a:ext uri="{FF2B5EF4-FFF2-40B4-BE49-F238E27FC236}">
                <a16:creationId xmlns:a16="http://schemas.microsoft.com/office/drawing/2014/main" id="{0347CA2A-4E64-2658-443F-189F9ACEA8AA}"/>
              </a:ext>
            </a:extLst>
          </p:cNvPr>
          <p:cNvSpPr txBox="1"/>
          <p:nvPr/>
        </p:nvSpPr>
        <p:spPr>
          <a:xfrm>
            <a:off x="5548042" y="6123543"/>
            <a:ext cx="1561470" cy="369332"/>
          </a:xfrm>
          <a:prstGeom prst="rect">
            <a:avLst/>
          </a:prstGeom>
          <a:noFill/>
        </p:spPr>
        <p:txBody>
          <a:bodyPr wrap="square" rtlCol="0">
            <a:spAutoFit/>
          </a:bodyPr>
          <a:lstStyle/>
          <a:p>
            <a:pPr algn="ctr"/>
            <a:r>
              <a:rPr lang="en-US" dirty="0"/>
              <a:t>ptr+1</a:t>
            </a:r>
          </a:p>
        </p:txBody>
      </p:sp>
      <p:cxnSp>
        <p:nvCxnSpPr>
          <p:cNvPr id="21" name="Straight Arrow Connector 20">
            <a:extLst>
              <a:ext uri="{FF2B5EF4-FFF2-40B4-BE49-F238E27FC236}">
                <a16:creationId xmlns:a16="http://schemas.microsoft.com/office/drawing/2014/main" id="{9233D8C9-5999-561E-6E2D-DBF6BFCEB013}"/>
              </a:ext>
            </a:extLst>
          </p:cNvPr>
          <p:cNvCxnSpPr>
            <a:cxnSpLocks/>
            <a:stCxn id="20" idx="0"/>
            <a:endCxn id="11" idx="3"/>
          </p:cNvCxnSpPr>
          <p:nvPr/>
        </p:nvCxnSpPr>
        <p:spPr>
          <a:xfrm flipV="1">
            <a:off x="6328777" y="5635931"/>
            <a:ext cx="329351" cy="487612"/>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585B40DE-CA14-FB49-803B-470CF410FD3C}"/>
              </a:ext>
            </a:extLst>
          </p:cNvPr>
          <p:cNvSpPr txBox="1"/>
          <p:nvPr/>
        </p:nvSpPr>
        <p:spPr>
          <a:xfrm>
            <a:off x="6825529" y="6121717"/>
            <a:ext cx="1561470" cy="369332"/>
          </a:xfrm>
          <a:prstGeom prst="rect">
            <a:avLst/>
          </a:prstGeom>
          <a:noFill/>
        </p:spPr>
        <p:txBody>
          <a:bodyPr wrap="square" rtlCol="0">
            <a:spAutoFit/>
          </a:bodyPr>
          <a:lstStyle/>
          <a:p>
            <a:pPr algn="ctr"/>
            <a:r>
              <a:rPr lang="en-US" dirty="0">
                <a:solidFill>
                  <a:srgbClr val="FF0000"/>
                </a:solidFill>
              </a:rPr>
              <a:t>*(ptr+1) + 2</a:t>
            </a:r>
          </a:p>
        </p:txBody>
      </p:sp>
      <p:cxnSp>
        <p:nvCxnSpPr>
          <p:cNvPr id="24" name="Straight Arrow Connector 23">
            <a:extLst>
              <a:ext uri="{FF2B5EF4-FFF2-40B4-BE49-F238E27FC236}">
                <a16:creationId xmlns:a16="http://schemas.microsoft.com/office/drawing/2014/main" id="{A70FE4F0-A7A8-1DC8-C25A-5E46F8FB6EEB}"/>
              </a:ext>
            </a:extLst>
          </p:cNvPr>
          <p:cNvCxnSpPr>
            <a:cxnSpLocks/>
            <a:stCxn id="23" idx="0"/>
            <a:endCxn id="13" idx="3"/>
          </p:cNvCxnSpPr>
          <p:nvPr/>
        </p:nvCxnSpPr>
        <p:spPr>
          <a:xfrm flipV="1">
            <a:off x="7606264" y="5635931"/>
            <a:ext cx="199549" cy="485786"/>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37" name="Group 36">
            <a:extLst>
              <a:ext uri="{FF2B5EF4-FFF2-40B4-BE49-F238E27FC236}">
                <a16:creationId xmlns:a16="http://schemas.microsoft.com/office/drawing/2014/main" id="{FABA2ED3-DEB3-9874-EE1D-BDA27A7B1A1A}"/>
              </a:ext>
            </a:extLst>
          </p:cNvPr>
          <p:cNvGrpSpPr/>
          <p:nvPr/>
        </p:nvGrpSpPr>
        <p:grpSpPr>
          <a:xfrm>
            <a:off x="8723820" y="1733942"/>
            <a:ext cx="3113802" cy="2822668"/>
            <a:chOff x="8723820" y="1733942"/>
            <a:chExt cx="3113802" cy="2822668"/>
          </a:xfrm>
        </p:grpSpPr>
        <p:pic>
          <p:nvPicPr>
            <p:cNvPr id="31" name="Picture 30">
              <a:extLst>
                <a:ext uri="{FF2B5EF4-FFF2-40B4-BE49-F238E27FC236}">
                  <a16:creationId xmlns:a16="http://schemas.microsoft.com/office/drawing/2014/main" id="{D9C07F0C-05C8-C391-F8EA-CBE71DDE42D1}"/>
                </a:ext>
              </a:extLst>
            </p:cNvPr>
            <p:cNvPicPr>
              <a:picLocks noChangeAspect="1"/>
            </p:cNvPicPr>
            <p:nvPr/>
          </p:nvPicPr>
          <p:blipFill>
            <a:blip r:embed="rId4"/>
            <a:stretch>
              <a:fillRect/>
            </a:stretch>
          </p:blipFill>
          <p:spPr>
            <a:xfrm>
              <a:off x="8723820" y="1733942"/>
              <a:ext cx="3113802" cy="1680199"/>
            </a:xfrm>
            <a:prstGeom prst="rect">
              <a:avLst/>
            </a:prstGeom>
          </p:spPr>
        </p:pic>
        <p:pic>
          <p:nvPicPr>
            <p:cNvPr id="33" name="Picture 32">
              <a:extLst>
                <a:ext uri="{FF2B5EF4-FFF2-40B4-BE49-F238E27FC236}">
                  <a16:creationId xmlns:a16="http://schemas.microsoft.com/office/drawing/2014/main" id="{BEDE0CBB-37A4-C1F4-C6D4-BC8B85F3C456}"/>
                </a:ext>
              </a:extLst>
            </p:cNvPr>
            <p:cNvPicPr>
              <a:picLocks noChangeAspect="1"/>
            </p:cNvPicPr>
            <p:nvPr/>
          </p:nvPicPr>
          <p:blipFill>
            <a:blip r:embed="rId5"/>
            <a:stretch>
              <a:fillRect/>
            </a:stretch>
          </p:blipFill>
          <p:spPr>
            <a:xfrm>
              <a:off x="9025395" y="4001294"/>
              <a:ext cx="2510652" cy="555316"/>
            </a:xfrm>
            <a:prstGeom prst="rect">
              <a:avLst/>
            </a:prstGeom>
          </p:spPr>
        </p:pic>
        <p:cxnSp>
          <p:nvCxnSpPr>
            <p:cNvPr id="35" name="Straight Arrow Connector 34">
              <a:extLst>
                <a:ext uri="{FF2B5EF4-FFF2-40B4-BE49-F238E27FC236}">
                  <a16:creationId xmlns:a16="http://schemas.microsoft.com/office/drawing/2014/main" id="{C51BFCDB-B368-4A39-29CB-02257A1ABE6D}"/>
                </a:ext>
              </a:extLst>
            </p:cNvPr>
            <p:cNvCxnSpPr>
              <a:stCxn id="31" idx="2"/>
              <a:endCxn id="33" idx="0"/>
            </p:cNvCxnSpPr>
            <p:nvPr/>
          </p:nvCxnSpPr>
          <p:spPr>
            <a:xfrm>
              <a:off x="10280721" y="3414141"/>
              <a:ext cx="0" cy="5871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024313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BA0E8-42C2-A5C4-41C5-21BFC8B39A06}"/>
              </a:ext>
            </a:extLst>
          </p:cNvPr>
          <p:cNvSpPr>
            <a:spLocks noGrp="1"/>
          </p:cNvSpPr>
          <p:nvPr>
            <p:ph type="title"/>
          </p:nvPr>
        </p:nvSpPr>
        <p:spPr/>
        <p:txBody>
          <a:bodyPr/>
          <a:lstStyle/>
          <a:p>
            <a:r>
              <a:rPr lang="en-US" dirty="0"/>
              <a:t>Array – nested array as function parameter</a:t>
            </a:r>
          </a:p>
        </p:txBody>
      </p:sp>
      <p:sp>
        <p:nvSpPr>
          <p:cNvPr id="3" name="Content Placeholder 2">
            <a:extLst>
              <a:ext uri="{FF2B5EF4-FFF2-40B4-BE49-F238E27FC236}">
                <a16:creationId xmlns:a16="http://schemas.microsoft.com/office/drawing/2014/main" id="{45278A90-B924-554D-B986-669F0A1A465E}"/>
              </a:ext>
            </a:extLst>
          </p:cNvPr>
          <p:cNvSpPr>
            <a:spLocks noGrp="1"/>
          </p:cNvSpPr>
          <p:nvPr>
            <p:ph idx="1"/>
          </p:nvPr>
        </p:nvSpPr>
        <p:spPr>
          <a:xfrm>
            <a:off x="838200" y="1818627"/>
            <a:ext cx="10515600" cy="4351338"/>
          </a:xfrm>
        </p:spPr>
        <p:txBody>
          <a:bodyPr/>
          <a:lstStyle/>
          <a:p>
            <a:r>
              <a:rPr lang="en-US" dirty="0"/>
              <a:t>Only the first dimension’s size can be ignored in the formal parameter</a:t>
            </a:r>
          </a:p>
        </p:txBody>
      </p:sp>
      <p:pic>
        <p:nvPicPr>
          <p:cNvPr id="5" name="Picture 4">
            <a:extLst>
              <a:ext uri="{FF2B5EF4-FFF2-40B4-BE49-F238E27FC236}">
                <a16:creationId xmlns:a16="http://schemas.microsoft.com/office/drawing/2014/main" id="{BB23B103-5C72-F955-3A01-0C9E4CCDF67F}"/>
              </a:ext>
            </a:extLst>
          </p:cNvPr>
          <p:cNvPicPr>
            <a:picLocks noChangeAspect="1"/>
          </p:cNvPicPr>
          <p:nvPr/>
        </p:nvPicPr>
        <p:blipFill>
          <a:blip r:embed="rId3"/>
          <a:stretch>
            <a:fillRect/>
          </a:stretch>
        </p:blipFill>
        <p:spPr>
          <a:xfrm>
            <a:off x="1098733" y="2443475"/>
            <a:ext cx="3593190" cy="1717534"/>
          </a:xfrm>
          <a:prstGeom prst="rect">
            <a:avLst/>
          </a:prstGeom>
        </p:spPr>
      </p:pic>
      <p:pic>
        <p:nvPicPr>
          <p:cNvPr id="7" name="Picture 6">
            <a:extLst>
              <a:ext uri="{FF2B5EF4-FFF2-40B4-BE49-F238E27FC236}">
                <a16:creationId xmlns:a16="http://schemas.microsoft.com/office/drawing/2014/main" id="{754A0925-FB2C-B735-CA52-A6B184CE961F}"/>
              </a:ext>
            </a:extLst>
          </p:cNvPr>
          <p:cNvPicPr>
            <a:picLocks noChangeAspect="1"/>
          </p:cNvPicPr>
          <p:nvPr/>
        </p:nvPicPr>
        <p:blipFill>
          <a:blip r:embed="rId4"/>
          <a:stretch>
            <a:fillRect/>
          </a:stretch>
        </p:blipFill>
        <p:spPr>
          <a:xfrm>
            <a:off x="4952456" y="2443475"/>
            <a:ext cx="6205223" cy="2323247"/>
          </a:xfrm>
          <a:prstGeom prst="rect">
            <a:avLst/>
          </a:prstGeom>
        </p:spPr>
      </p:pic>
      <p:pic>
        <p:nvPicPr>
          <p:cNvPr id="9" name="Picture 8">
            <a:extLst>
              <a:ext uri="{FF2B5EF4-FFF2-40B4-BE49-F238E27FC236}">
                <a16:creationId xmlns:a16="http://schemas.microsoft.com/office/drawing/2014/main" id="{BEC574D6-B8D4-5802-AFE9-777AE007BA40}"/>
              </a:ext>
            </a:extLst>
          </p:cNvPr>
          <p:cNvPicPr>
            <a:picLocks noChangeAspect="1"/>
          </p:cNvPicPr>
          <p:nvPr/>
        </p:nvPicPr>
        <p:blipFill>
          <a:blip r:embed="rId5"/>
          <a:stretch>
            <a:fillRect/>
          </a:stretch>
        </p:blipFill>
        <p:spPr>
          <a:xfrm>
            <a:off x="1098734" y="4439300"/>
            <a:ext cx="3593190" cy="1730665"/>
          </a:xfrm>
          <a:prstGeom prst="rect">
            <a:avLst/>
          </a:prstGeom>
        </p:spPr>
      </p:pic>
      <p:pic>
        <p:nvPicPr>
          <p:cNvPr id="11" name="Picture 10">
            <a:extLst>
              <a:ext uri="{FF2B5EF4-FFF2-40B4-BE49-F238E27FC236}">
                <a16:creationId xmlns:a16="http://schemas.microsoft.com/office/drawing/2014/main" id="{20869478-80E6-3D8D-C62F-9C0016BB1A4A}"/>
              </a:ext>
            </a:extLst>
          </p:cNvPr>
          <p:cNvPicPr>
            <a:picLocks noChangeAspect="1"/>
          </p:cNvPicPr>
          <p:nvPr/>
        </p:nvPicPr>
        <p:blipFill>
          <a:blip r:embed="rId6"/>
          <a:stretch>
            <a:fillRect/>
          </a:stretch>
        </p:blipFill>
        <p:spPr>
          <a:xfrm>
            <a:off x="6497729" y="5257530"/>
            <a:ext cx="3114675" cy="428625"/>
          </a:xfrm>
          <a:prstGeom prst="rect">
            <a:avLst/>
          </a:prstGeom>
        </p:spPr>
      </p:pic>
      <p:cxnSp>
        <p:nvCxnSpPr>
          <p:cNvPr id="13" name="Straight Arrow Connector 12">
            <a:extLst>
              <a:ext uri="{FF2B5EF4-FFF2-40B4-BE49-F238E27FC236}">
                <a16:creationId xmlns:a16="http://schemas.microsoft.com/office/drawing/2014/main" id="{D3B9F015-3712-99E4-A8C5-8727C0614E7F}"/>
              </a:ext>
            </a:extLst>
          </p:cNvPr>
          <p:cNvCxnSpPr>
            <a:stCxn id="7" idx="2"/>
            <a:endCxn id="11" idx="0"/>
          </p:cNvCxnSpPr>
          <p:nvPr/>
        </p:nvCxnSpPr>
        <p:spPr>
          <a:xfrm flipH="1">
            <a:off x="8055067" y="4766722"/>
            <a:ext cx="1" cy="49080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F3E03D2E-8D9F-A55C-ACC7-68F56AF90692}"/>
              </a:ext>
            </a:extLst>
          </p:cNvPr>
          <p:cNvSpPr/>
          <p:nvPr/>
        </p:nvSpPr>
        <p:spPr>
          <a:xfrm>
            <a:off x="3092970" y="2443475"/>
            <a:ext cx="984355" cy="23976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6E4362AA-3A25-BD3B-91BE-F24F36A4F7D8}"/>
              </a:ext>
            </a:extLst>
          </p:cNvPr>
          <p:cNvSpPr/>
          <p:nvPr/>
        </p:nvSpPr>
        <p:spPr>
          <a:xfrm>
            <a:off x="3130445" y="4439300"/>
            <a:ext cx="1066801" cy="25701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45372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8BF20-BA29-4E41-AA9B-BA1673A97DB9}"/>
              </a:ext>
            </a:extLst>
          </p:cNvPr>
          <p:cNvSpPr>
            <a:spLocks noGrp="1"/>
          </p:cNvSpPr>
          <p:nvPr>
            <p:ph type="title"/>
          </p:nvPr>
        </p:nvSpPr>
        <p:spPr/>
        <p:txBody>
          <a:bodyPr/>
          <a:lstStyle/>
          <a:p>
            <a:r>
              <a:rPr lang="en-US" dirty="0"/>
              <a:t>Array – multidimensional array</a:t>
            </a:r>
          </a:p>
        </p:txBody>
      </p:sp>
      <p:sp>
        <p:nvSpPr>
          <p:cNvPr id="3" name="Content Placeholder 2">
            <a:extLst>
              <a:ext uri="{FF2B5EF4-FFF2-40B4-BE49-F238E27FC236}">
                <a16:creationId xmlns:a16="http://schemas.microsoft.com/office/drawing/2014/main" id="{CF3C6370-95DF-3B42-BD64-A1D4012EC171}"/>
              </a:ext>
            </a:extLst>
          </p:cNvPr>
          <p:cNvSpPr>
            <a:spLocks noGrp="1"/>
          </p:cNvSpPr>
          <p:nvPr>
            <p:ph idx="1"/>
          </p:nvPr>
        </p:nvSpPr>
        <p:spPr>
          <a:xfrm>
            <a:off x="838200" y="1825625"/>
            <a:ext cx="6132226" cy="4351338"/>
          </a:xfrm>
        </p:spPr>
        <p:txBody>
          <a:bodyPr>
            <a:normAutofit/>
          </a:bodyPr>
          <a:lstStyle/>
          <a:p>
            <a:r>
              <a:rPr lang="en-US" sz="2400" dirty="0"/>
              <a:t>Array of more than 2 dimensions follows the same logic</a:t>
            </a:r>
          </a:p>
          <a:p>
            <a:pPr lvl="1"/>
            <a:r>
              <a:rPr lang="en-US" sz="2000" dirty="0"/>
              <a:t>The array’s identifier decays to a pointer to its 1</a:t>
            </a:r>
            <a:r>
              <a:rPr lang="en-US" sz="2000" baseline="30000" dirty="0"/>
              <a:t>st</a:t>
            </a:r>
            <a:r>
              <a:rPr lang="en-US" sz="2000" dirty="0"/>
              <a:t> element (still a nested array)</a:t>
            </a:r>
          </a:p>
          <a:p>
            <a:pPr lvl="1"/>
            <a:r>
              <a:rPr lang="en-US" sz="2000" dirty="0"/>
              <a:t>The array’s identifier won’t decay to a pointer when used as operands for:</a:t>
            </a:r>
          </a:p>
          <a:p>
            <a:pPr lvl="2"/>
            <a:r>
              <a:rPr lang="en-US" sz="1800" dirty="0"/>
              <a:t>&amp; (address of operator)</a:t>
            </a:r>
          </a:p>
          <a:p>
            <a:pPr lvl="2"/>
            <a:r>
              <a:rPr lang="en-US" sz="1800" dirty="0"/>
              <a:t>sizeof operator</a:t>
            </a:r>
          </a:p>
          <a:p>
            <a:pPr lvl="1"/>
            <a:r>
              <a:rPr lang="en-US" sz="2000" dirty="0"/>
              <a:t>the formal parameter for a nested array can only ignore the size of the 1</a:t>
            </a:r>
            <a:r>
              <a:rPr lang="en-US" sz="2000" baseline="30000" dirty="0"/>
              <a:t>st</a:t>
            </a:r>
            <a:r>
              <a:rPr lang="en-US" sz="2000" dirty="0"/>
              <a:t> dimension of the array</a:t>
            </a:r>
          </a:p>
          <a:p>
            <a:pPr lvl="1"/>
            <a:r>
              <a:rPr lang="en-US" sz="2000" dirty="0"/>
              <a:t>Pointer arithmetic depends on </a:t>
            </a:r>
            <a:r>
              <a:rPr lang="en-US" sz="2000" dirty="0">
                <a:solidFill>
                  <a:srgbClr val="00B050"/>
                </a:solidFill>
              </a:rPr>
              <a:t>the size of the pointed object</a:t>
            </a:r>
            <a:r>
              <a:rPr lang="en-US" sz="2000" dirty="0"/>
              <a:t> </a:t>
            </a:r>
          </a:p>
          <a:p>
            <a:pPr marL="0" indent="0">
              <a:buNone/>
            </a:pPr>
            <a:endParaRPr lang="en-US" sz="2400" dirty="0"/>
          </a:p>
        </p:txBody>
      </p:sp>
      <p:pic>
        <p:nvPicPr>
          <p:cNvPr id="5" name="Picture 4">
            <a:extLst>
              <a:ext uri="{FF2B5EF4-FFF2-40B4-BE49-F238E27FC236}">
                <a16:creationId xmlns:a16="http://schemas.microsoft.com/office/drawing/2014/main" id="{BD22C9DC-20A8-5190-CBA3-3EDA0B3D6DEE}"/>
              </a:ext>
            </a:extLst>
          </p:cNvPr>
          <p:cNvPicPr>
            <a:picLocks noChangeAspect="1"/>
          </p:cNvPicPr>
          <p:nvPr/>
        </p:nvPicPr>
        <p:blipFill>
          <a:blip r:embed="rId2"/>
          <a:stretch>
            <a:fillRect/>
          </a:stretch>
        </p:blipFill>
        <p:spPr>
          <a:xfrm>
            <a:off x="7392279" y="1560796"/>
            <a:ext cx="3900312" cy="1811190"/>
          </a:xfrm>
          <a:prstGeom prst="rect">
            <a:avLst/>
          </a:prstGeom>
        </p:spPr>
      </p:pic>
      <p:pic>
        <p:nvPicPr>
          <p:cNvPr id="7" name="Picture 6">
            <a:extLst>
              <a:ext uri="{FF2B5EF4-FFF2-40B4-BE49-F238E27FC236}">
                <a16:creationId xmlns:a16="http://schemas.microsoft.com/office/drawing/2014/main" id="{9843C962-D56E-C4CB-5136-DBDDA96D6B7C}"/>
              </a:ext>
            </a:extLst>
          </p:cNvPr>
          <p:cNvPicPr>
            <a:picLocks noChangeAspect="1"/>
          </p:cNvPicPr>
          <p:nvPr/>
        </p:nvPicPr>
        <p:blipFill>
          <a:blip r:embed="rId3"/>
          <a:stretch>
            <a:fillRect/>
          </a:stretch>
        </p:blipFill>
        <p:spPr>
          <a:xfrm>
            <a:off x="7392279" y="3529486"/>
            <a:ext cx="3900312" cy="2963389"/>
          </a:xfrm>
          <a:prstGeom prst="rect">
            <a:avLst/>
          </a:prstGeom>
        </p:spPr>
      </p:pic>
      <p:sp>
        <p:nvSpPr>
          <p:cNvPr id="8" name="Rectangle: Rounded Corners 7">
            <a:extLst>
              <a:ext uri="{FF2B5EF4-FFF2-40B4-BE49-F238E27FC236}">
                <a16:creationId xmlns:a16="http://schemas.microsoft.com/office/drawing/2014/main" id="{BF6623B6-BA87-7CD0-048F-9BB623FC16B3}"/>
              </a:ext>
            </a:extLst>
          </p:cNvPr>
          <p:cNvSpPr/>
          <p:nvPr/>
        </p:nvSpPr>
        <p:spPr>
          <a:xfrm>
            <a:off x="9578715" y="1560796"/>
            <a:ext cx="1044315" cy="18306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21192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64EB9-4379-9FB7-1672-A7F6C775B279}"/>
              </a:ext>
            </a:extLst>
          </p:cNvPr>
          <p:cNvSpPr>
            <a:spLocks noGrp="1"/>
          </p:cNvSpPr>
          <p:nvPr>
            <p:ph type="title"/>
          </p:nvPr>
        </p:nvSpPr>
        <p:spPr/>
        <p:txBody>
          <a:bodyPr/>
          <a:lstStyle/>
          <a:p>
            <a:r>
              <a:rPr lang="en-US" dirty="0"/>
              <a:t>Array – multidimensional array</a:t>
            </a:r>
          </a:p>
        </p:txBody>
      </p:sp>
      <p:sp>
        <p:nvSpPr>
          <p:cNvPr id="3" name="Content Placeholder 2">
            <a:extLst>
              <a:ext uri="{FF2B5EF4-FFF2-40B4-BE49-F238E27FC236}">
                <a16:creationId xmlns:a16="http://schemas.microsoft.com/office/drawing/2014/main" id="{63A4F724-C6AB-9C45-01BE-DDD3C755B2BE}"/>
              </a:ext>
            </a:extLst>
          </p:cNvPr>
          <p:cNvSpPr>
            <a:spLocks noGrp="1"/>
          </p:cNvSpPr>
          <p:nvPr>
            <p:ph idx="1"/>
          </p:nvPr>
        </p:nvSpPr>
        <p:spPr/>
        <p:txBody>
          <a:bodyPr/>
          <a:lstStyle/>
          <a:p>
            <a:r>
              <a:rPr lang="en-US" dirty="0"/>
              <a:t>The reason by we can only ignore the size of the 1</a:t>
            </a:r>
            <a:r>
              <a:rPr lang="en-US" baseline="30000" dirty="0"/>
              <a:t>st</a:t>
            </a:r>
            <a:r>
              <a:rPr lang="en-US" dirty="0"/>
              <a:t> dimension is related to:</a:t>
            </a:r>
          </a:p>
          <a:p>
            <a:pPr lvl="1"/>
            <a:r>
              <a:rPr lang="en-US" dirty="0"/>
              <a:t>The nested array are stored in a consecutive block in memory as if it is rasterized into a 1-d sequence</a:t>
            </a:r>
          </a:p>
          <a:p>
            <a:pPr lvl="1"/>
            <a:r>
              <a:rPr lang="en-US" dirty="0"/>
              <a:t>The pointer arithmetic operation requires knowledge of pointed (nested) array’s size</a:t>
            </a:r>
          </a:p>
        </p:txBody>
      </p:sp>
      <p:pic>
        <p:nvPicPr>
          <p:cNvPr id="5" name="Picture 4">
            <a:extLst>
              <a:ext uri="{FF2B5EF4-FFF2-40B4-BE49-F238E27FC236}">
                <a16:creationId xmlns:a16="http://schemas.microsoft.com/office/drawing/2014/main" id="{81AA4A12-DC1C-323C-8BC4-0D501C9C2C61}"/>
              </a:ext>
            </a:extLst>
          </p:cNvPr>
          <p:cNvPicPr>
            <a:picLocks noChangeAspect="1"/>
          </p:cNvPicPr>
          <p:nvPr/>
        </p:nvPicPr>
        <p:blipFill>
          <a:blip r:embed="rId2"/>
          <a:stretch>
            <a:fillRect/>
          </a:stretch>
        </p:blipFill>
        <p:spPr>
          <a:xfrm>
            <a:off x="1372961" y="4210494"/>
            <a:ext cx="2000330" cy="2555977"/>
          </a:xfrm>
          <a:prstGeom prst="rect">
            <a:avLst/>
          </a:prstGeom>
        </p:spPr>
      </p:pic>
      <p:grpSp>
        <p:nvGrpSpPr>
          <p:cNvPr id="21" name="Group 20">
            <a:extLst>
              <a:ext uri="{FF2B5EF4-FFF2-40B4-BE49-F238E27FC236}">
                <a16:creationId xmlns:a16="http://schemas.microsoft.com/office/drawing/2014/main" id="{8155A18F-F466-5D7B-C0BF-07FE6A5ED1CC}"/>
              </a:ext>
            </a:extLst>
          </p:cNvPr>
          <p:cNvGrpSpPr/>
          <p:nvPr/>
        </p:nvGrpSpPr>
        <p:grpSpPr>
          <a:xfrm>
            <a:off x="4126710" y="5051856"/>
            <a:ext cx="6868985" cy="474690"/>
            <a:chOff x="4311126" y="4210493"/>
            <a:chExt cx="6868985" cy="474690"/>
          </a:xfrm>
        </p:grpSpPr>
        <p:grpSp>
          <p:nvGrpSpPr>
            <p:cNvPr id="7" name="Group 6">
              <a:extLst>
                <a:ext uri="{FF2B5EF4-FFF2-40B4-BE49-F238E27FC236}">
                  <a16:creationId xmlns:a16="http://schemas.microsoft.com/office/drawing/2014/main" id="{2DB4FF50-3273-36ED-A454-B254BF599C89}"/>
                </a:ext>
              </a:extLst>
            </p:cNvPr>
            <p:cNvGrpSpPr/>
            <p:nvPr/>
          </p:nvGrpSpPr>
          <p:grpSpPr>
            <a:xfrm>
              <a:off x="4311126" y="4210494"/>
              <a:ext cx="5724359" cy="474689"/>
              <a:chOff x="2873120" y="5535762"/>
              <a:chExt cx="5724359" cy="474689"/>
            </a:xfrm>
          </p:grpSpPr>
          <p:sp>
            <p:nvSpPr>
              <p:cNvPr id="9" name="Rectangle 8">
                <a:extLst>
                  <a:ext uri="{FF2B5EF4-FFF2-40B4-BE49-F238E27FC236}">
                    <a16:creationId xmlns:a16="http://schemas.microsoft.com/office/drawing/2014/main" id="{4D2F7184-F179-9C90-EBEC-D3F296789376}"/>
                  </a:ext>
                </a:extLst>
              </p:cNvPr>
              <p:cNvSpPr/>
              <p:nvPr/>
            </p:nvSpPr>
            <p:spPr>
              <a:xfrm>
                <a:off x="2873120" y="5535762"/>
                <a:ext cx="564629" cy="474689"/>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0" name="Rectangle 9">
                <a:extLst>
                  <a:ext uri="{FF2B5EF4-FFF2-40B4-BE49-F238E27FC236}">
                    <a16:creationId xmlns:a16="http://schemas.microsoft.com/office/drawing/2014/main" id="{C5AED71D-EE29-A52F-2974-B23AD9FDED99}"/>
                  </a:ext>
                </a:extLst>
              </p:cNvPr>
              <p:cNvSpPr/>
              <p:nvPr/>
            </p:nvSpPr>
            <p:spPr>
              <a:xfrm>
                <a:off x="3450238" y="5535762"/>
                <a:ext cx="564629" cy="474689"/>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1" name="Rectangle 10">
                <a:extLst>
                  <a:ext uri="{FF2B5EF4-FFF2-40B4-BE49-F238E27FC236}">
                    <a16:creationId xmlns:a16="http://schemas.microsoft.com/office/drawing/2014/main" id="{09BF98FF-A645-B2CA-66E0-D04C61A4F982}"/>
                  </a:ext>
                </a:extLst>
              </p:cNvPr>
              <p:cNvSpPr/>
              <p:nvPr/>
            </p:nvSpPr>
            <p:spPr>
              <a:xfrm>
                <a:off x="4022359" y="5535762"/>
                <a:ext cx="564629" cy="474689"/>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2" name="Rectangle 11">
                <a:extLst>
                  <a:ext uri="{FF2B5EF4-FFF2-40B4-BE49-F238E27FC236}">
                    <a16:creationId xmlns:a16="http://schemas.microsoft.com/office/drawing/2014/main" id="{41586FB1-1D83-91AA-2399-DA49FCD35BDC}"/>
                  </a:ext>
                </a:extLst>
              </p:cNvPr>
              <p:cNvSpPr/>
              <p:nvPr/>
            </p:nvSpPr>
            <p:spPr>
              <a:xfrm>
                <a:off x="4596983" y="5535762"/>
                <a:ext cx="564629" cy="474689"/>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3" name="Rectangle 12">
                <a:extLst>
                  <a:ext uri="{FF2B5EF4-FFF2-40B4-BE49-F238E27FC236}">
                    <a16:creationId xmlns:a16="http://schemas.microsoft.com/office/drawing/2014/main" id="{6BE02E79-BA8A-3508-0344-3C4D57407ED1}"/>
                  </a:ext>
                </a:extLst>
              </p:cNvPr>
              <p:cNvSpPr/>
              <p:nvPr/>
            </p:nvSpPr>
            <p:spPr>
              <a:xfrm>
                <a:off x="5174102" y="5535762"/>
                <a:ext cx="564629" cy="474689"/>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4" name="Rectangle 13">
                <a:extLst>
                  <a:ext uri="{FF2B5EF4-FFF2-40B4-BE49-F238E27FC236}">
                    <a16:creationId xmlns:a16="http://schemas.microsoft.com/office/drawing/2014/main" id="{F7B6DF69-9920-C2BE-1070-C6CC72C4FAE6}"/>
                  </a:ext>
                </a:extLst>
              </p:cNvPr>
              <p:cNvSpPr/>
              <p:nvPr/>
            </p:nvSpPr>
            <p:spPr>
              <a:xfrm>
                <a:off x="5747476" y="5535762"/>
                <a:ext cx="564629" cy="474689"/>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15" name="Rectangle 14">
                <a:extLst>
                  <a:ext uri="{FF2B5EF4-FFF2-40B4-BE49-F238E27FC236}">
                    <a16:creationId xmlns:a16="http://schemas.microsoft.com/office/drawing/2014/main" id="{B3598082-DAD9-22DA-107A-E2668ECC88B1}"/>
                  </a:ext>
                </a:extLst>
              </p:cNvPr>
              <p:cNvSpPr/>
              <p:nvPr/>
            </p:nvSpPr>
            <p:spPr>
              <a:xfrm>
                <a:off x="6321787" y="5535762"/>
                <a:ext cx="564629" cy="474689"/>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6" name="Rectangle 15">
                <a:extLst>
                  <a:ext uri="{FF2B5EF4-FFF2-40B4-BE49-F238E27FC236}">
                    <a16:creationId xmlns:a16="http://schemas.microsoft.com/office/drawing/2014/main" id="{11E35A8E-B26F-874C-D416-9A8690D8FE82}"/>
                  </a:ext>
                </a:extLst>
              </p:cNvPr>
              <p:cNvSpPr/>
              <p:nvPr/>
            </p:nvSpPr>
            <p:spPr>
              <a:xfrm>
                <a:off x="6893288" y="5535762"/>
                <a:ext cx="564629" cy="474689"/>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7" name="Rectangle 16">
                <a:extLst>
                  <a:ext uri="{FF2B5EF4-FFF2-40B4-BE49-F238E27FC236}">
                    <a16:creationId xmlns:a16="http://schemas.microsoft.com/office/drawing/2014/main" id="{ABD13BAC-BA3C-08F9-A421-722AB3175FF9}"/>
                  </a:ext>
                </a:extLst>
              </p:cNvPr>
              <p:cNvSpPr/>
              <p:nvPr/>
            </p:nvSpPr>
            <p:spPr>
              <a:xfrm>
                <a:off x="7467602" y="5535762"/>
                <a:ext cx="564629" cy="474689"/>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8" name="Rectangle 17">
                <a:extLst>
                  <a:ext uri="{FF2B5EF4-FFF2-40B4-BE49-F238E27FC236}">
                    <a16:creationId xmlns:a16="http://schemas.microsoft.com/office/drawing/2014/main" id="{7C23AC32-790E-8078-95D6-947F28777323}"/>
                  </a:ext>
                </a:extLst>
              </p:cNvPr>
              <p:cNvSpPr/>
              <p:nvPr/>
            </p:nvSpPr>
            <p:spPr>
              <a:xfrm>
                <a:off x="8032850" y="5535762"/>
                <a:ext cx="564629" cy="474689"/>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grpSp>
        <p:sp>
          <p:nvSpPr>
            <p:cNvPr id="19" name="Rectangle 18">
              <a:extLst>
                <a:ext uri="{FF2B5EF4-FFF2-40B4-BE49-F238E27FC236}">
                  <a16:creationId xmlns:a16="http://schemas.microsoft.com/office/drawing/2014/main" id="{EB39D5A0-D537-0078-0B9F-F13DA3C96E75}"/>
                </a:ext>
              </a:extLst>
            </p:cNvPr>
            <p:cNvSpPr/>
            <p:nvPr/>
          </p:nvSpPr>
          <p:spPr>
            <a:xfrm>
              <a:off x="10043169" y="4210494"/>
              <a:ext cx="564629" cy="474689"/>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20" name="Rectangle 19">
              <a:extLst>
                <a:ext uri="{FF2B5EF4-FFF2-40B4-BE49-F238E27FC236}">
                  <a16:creationId xmlns:a16="http://schemas.microsoft.com/office/drawing/2014/main" id="{18FB54D5-365C-EFCE-5A50-EB000D7BA7E9}"/>
                </a:ext>
              </a:extLst>
            </p:cNvPr>
            <p:cNvSpPr/>
            <p:nvPr/>
          </p:nvSpPr>
          <p:spPr>
            <a:xfrm>
              <a:off x="10615482" y="4210493"/>
              <a:ext cx="564629" cy="474689"/>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grpSp>
      <p:sp>
        <p:nvSpPr>
          <p:cNvPr id="22" name="Right Brace 21">
            <a:extLst>
              <a:ext uri="{FF2B5EF4-FFF2-40B4-BE49-F238E27FC236}">
                <a16:creationId xmlns:a16="http://schemas.microsoft.com/office/drawing/2014/main" id="{85D404F9-6605-B60C-51BF-5BD54B688A69}"/>
              </a:ext>
            </a:extLst>
          </p:cNvPr>
          <p:cNvSpPr/>
          <p:nvPr/>
        </p:nvSpPr>
        <p:spPr>
          <a:xfrm rot="16200000">
            <a:off x="5633584" y="2988648"/>
            <a:ext cx="458413" cy="3405812"/>
          </a:xfrm>
          <a:prstGeom prst="righ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Right Brace 22">
            <a:extLst>
              <a:ext uri="{FF2B5EF4-FFF2-40B4-BE49-F238E27FC236}">
                <a16:creationId xmlns:a16="http://schemas.microsoft.com/office/drawing/2014/main" id="{3B5A35E1-DA5E-72F7-047B-8C1EB3DF51C5}"/>
              </a:ext>
            </a:extLst>
          </p:cNvPr>
          <p:cNvSpPr/>
          <p:nvPr/>
        </p:nvSpPr>
        <p:spPr>
          <a:xfrm rot="16200000">
            <a:off x="9063582" y="2984804"/>
            <a:ext cx="458415" cy="3405813"/>
          </a:xfrm>
          <a:prstGeom prst="righ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Box 24">
            <a:extLst>
              <a:ext uri="{FF2B5EF4-FFF2-40B4-BE49-F238E27FC236}">
                <a16:creationId xmlns:a16="http://schemas.microsoft.com/office/drawing/2014/main" id="{E3A12CB9-DD5A-FA54-2351-BC12BD722E8B}"/>
              </a:ext>
            </a:extLst>
          </p:cNvPr>
          <p:cNvSpPr txBox="1"/>
          <p:nvPr/>
        </p:nvSpPr>
        <p:spPr>
          <a:xfrm>
            <a:off x="4355817" y="3842746"/>
            <a:ext cx="3234066" cy="646331"/>
          </a:xfrm>
          <a:prstGeom prst="rect">
            <a:avLst/>
          </a:prstGeom>
          <a:noFill/>
        </p:spPr>
        <p:txBody>
          <a:bodyPr wrap="square" rtlCol="0">
            <a:spAutoFit/>
          </a:bodyPr>
          <a:lstStyle/>
          <a:p>
            <a:r>
              <a:rPr lang="en-US" dirty="0"/>
              <a:t>foo[0]: return int[2][3] array, decays to int (*)[2][3] pointer</a:t>
            </a:r>
          </a:p>
        </p:txBody>
      </p:sp>
      <p:sp>
        <p:nvSpPr>
          <p:cNvPr id="26" name="TextBox 25">
            <a:extLst>
              <a:ext uri="{FF2B5EF4-FFF2-40B4-BE49-F238E27FC236}">
                <a16:creationId xmlns:a16="http://schemas.microsoft.com/office/drawing/2014/main" id="{274F1A1C-E472-51D4-48DB-BB10B00B59EC}"/>
              </a:ext>
            </a:extLst>
          </p:cNvPr>
          <p:cNvSpPr txBox="1"/>
          <p:nvPr/>
        </p:nvSpPr>
        <p:spPr>
          <a:xfrm>
            <a:off x="7651570" y="3851388"/>
            <a:ext cx="3234066" cy="646331"/>
          </a:xfrm>
          <a:prstGeom prst="rect">
            <a:avLst/>
          </a:prstGeom>
          <a:noFill/>
        </p:spPr>
        <p:txBody>
          <a:bodyPr wrap="square" rtlCol="0">
            <a:spAutoFit/>
          </a:bodyPr>
          <a:lstStyle/>
          <a:p>
            <a:r>
              <a:rPr lang="en-US" dirty="0"/>
              <a:t>foo[1]: return int[2][3] array, decays to int (*)[2][3] pointer</a:t>
            </a:r>
          </a:p>
        </p:txBody>
      </p:sp>
      <p:sp>
        <p:nvSpPr>
          <p:cNvPr id="28" name="Right Brace 27">
            <a:extLst>
              <a:ext uri="{FF2B5EF4-FFF2-40B4-BE49-F238E27FC236}">
                <a16:creationId xmlns:a16="http://schemas.microsoft.com/office/drawing/2014/main" id="{59CB1284-1925-1BEB-FE27-A7F445D19063}"/>
              </a:ext>
            </a:extLst>
          </p:cNvPr>
          <p:cNvSpPr/>
          <p:nvPr/>
        </p:nvSpPr>
        <p:spPr>
          <a:xfrm rot="5400000">
            <a:off x="6488519" y="5000220"/>
            <a:ext cx="458413" cy="1695938"/>
          </a:xfrm>
          <a:prstGeom prst="righ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TextBox 28">
            <a:extLst>
              <a:ext uri="{FF2B5EF4-FFF2-40B4-BE49-F238E27FC236}">
                <a16:creationId xmlns:a16="http://schemas.microsoft.com/office/drawing/2014/main" id="{86296734-CCDE-CF3D-F649-F2CB74D6D761}"/>
              </a:ext>
            </a:extLst>
          </p:cNvPr>
          <p:cNvSpPr txBox="1"/>
          <p:nvPr/>
        </p:nvSpPr>
        <p:spPr>
          <a:xfrm>
            <a:off x="5563254" y="6058039"/>
            <a:ext cx="3234066" cy="646331"/>
          </a:xfrm>
          <a:prstGeom prst="rect">
            <a:avLst/>
          </a:prstGeom>
          <a:noFill/>
        </p:spPr>
        <p:txBody>
          <a:bodyPr wrap="square" rtlCol="0">
            <a:spAutoFit/>
          </a:bodyPr>
          <a:lstStyle/>
          <a:p>
            <a:r>
              <a:rPr lang="en-US" dirty="0"/>
              <a:t>foo[0][1]: return int[3] array, decays to int (* )[3] pointer</a:t>
            </a:r>
          </a:p>
        </p:txBody>
      </p:sp>
      <p:sp>
        <p:nvSpPr>
          <p:cNvPr id="30" name="TextBox 29">
            <a:extLst>
              <a:ext uri="{FF2B5EF4-FFF2-40B4-BE49-F238E27FC236}">
                <a16:creationId xmlns:a16="http://schemas.microsoft.com/office/drawing/2014/main" id="{E42CB065-78C6-8C0B-3D98-34DE3CF7C1FA}"/>
              </a:ext>
            </a:extLst>
          </p:cNvPr>
          <p:cNvSpPr txBox="1"/>
          <p:nvPr/>
        </p:nvSpPr>
        <p:spPr>
          <a:xfrm>
            <a:off x="8524034" y="6071334"/>
            <a:ext cx="3234066" cy="369332"/>
          </a:xfrm>
          <a:prstGeom prst="rect">
            <a:avLst/>
          </a:prstGeom>
          <a:noFill/>
        </p:spPr>
        <p:txBody>
          <a:bodyPr wrap="square" rtlCol="0">
            <a:spAutoFit/>
          </a:bodyPr>
          <a:lstStyle/>
          <a:p>
            <a:r>
              <a:rPr lang="en-US" dirty="0"/>
              <a:t>foo[1][1][1]: return int value: 4 </a:t>
            </a:r>
          </a:p>
        </p:txBody>
      </p:sp>
      <p:cxnSp>
        <p:nvCxnSpPr>
          <p:cNvPr id="32" name="Straight Arrow Connector 31">
            <a:extLst>
              <a:ext uri="{FF2B5EF4-FFF2-40B4-BE49-F238E27FC236}">
                <a16:creationId xmlns:a16="http://schemas.microsoft.com/office/drawing/2014/main" id="{E44537F9-A53E-4496-9000-EA722B81F0A0}"/>
              </a:ext>
            </a:extLst>
          </p:cNvPr>
          <p:cNvCxnSpPr>
            <a:cxnSpLocks/>
            <a:stCxn id="30" idx="0"/>
            <a:endCxn id="19" idx="2"/>
          </p:cNvCxnSpPr>
          <p:nvPr/>
        </p:nvCxnSpPr>
        <p:spPr>
          <a:xfrm flipV="1">
            <a:off x="10141067" y="5526546"/>
            <a:ext cx="1" cy="54478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73217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8AAE5-B6E3-7555-2CBC-C30BDFF9326A}"/>
              </a:ext>
            </a:extLst>
          </p:cNvPr>
          <p:cNvSpPr>
            <a:spLocks noGrp="1"/>
          </p:cNvSpPr>
          <p:nvPr>
            <p:ph type="title"/>
          </p:nvPr>
        </p:nvSpPr>
        <p:spPr/>
        <p:txBody>
          <a:bodyPr/>
          <a:lstStyle/>
          <a:p>
            <a:r>
              <a:rPr lang="en-US" dirty="0"/>
              <a:t>A pointer to string literal</a:t>
            </a:r>
          </a:p>
        </p:txBody>
      </p:sp>
      <p:sp>
        <p:nvSpPr>
          <p:cNvPr id="3" name="Content Placeholder 2">
            <a:extLst>
              <a:ext uri="{FF2B5EF4-FFF2-40B4-BE49-F238E27FC236}">
                <a16:creationId xmlns:a16="http://schemas.microsoft.com/office/drawing/2014/main" id="{9B7CAE3E-4136-D808-FCE7-8D91922D496F}"/>
              </a:ext>
            </a:extLst>
          </p:cNvPr>
          <p:cNvSpPr>
            <a:spLocks noGrp="1"/>
          </p:cNvSpPr>
          <p:nvPr>
            <p:ph idx="1"/>
          </p:nvPr>
        </p:nvSpPr>
        <p:spPr/>
        <p:txBody>
          <a:bodyPr/>
          <a:lstStyle/>
          <a:p>
            <a:r>
              <a:rPr lang="en-US" dirty="0"/>
              <a:t>String literal is stored somewhere in the memory as an anonymous </a:t>
            </a:r>
            <a:r>
              <a:rPr lang="en-US"/>
              <a:t>character array, its type is char[] in C.</a:t>
            </a:r>
            <a:endParaRPr lang="en-US" dirty="0"/>
          </a:p>
          <a:p>
            <a:r>
              <a:rPr lang="en-US" dirty="0"/>
              <a:t>You may use a pointer to char to point to this array </a:t>
            </a:r>
          </a:p>
          <a:p>
            <a:r>
              <a:rPr lang="en-US" dirty="0"/>
              <a:t>You may not alter the string literal via dereference operator * (</a:t>
            </a:r>
            <a:r>
              <a:rPr lang="en-US" dirty="0">
                <a:solidFill>
                  <a:srgbClr val="FF0000"/>
                </a:solidFill>
              </a:rPr>
              <a:t>undefined behavior</a:t>
            </a:r>
            <a:r>
              <a:rPr lang="en-US" dirty="0"/>
              <a:t>)</a:t>
            </a:r>
          </a:p>
        </p:txBody>
      </p:sp>
      <p:pic>
        <p:nvPicPr>
          <p:cNvPr id="5" name="Picture 4">
            <a:extLst>
              <a:ext uri="{FF2B5EF4-FFF2-40B4-BE49-F238E27FC236}">
                <a16:creationId xmlns:a16="http://schemas.microsoft.com/office/drawing/2014/main" id="{FCED46E5-9DE2-5CA0-9A6D-24C6E4437C15}"/>
              </a:ext>
            </a:extLst>
          </p:cNvPr>
          <p:cNvPicPr>
            <a:picLocks noChangeAspect="1"/>
          </p:cNvPicPr>
          <p:nvPr/>
        </p:nvPicPr>
        <p:blipFill>
          <a:blip r:embed="rId3"/>
          <a:stretch>
            <a:fillRect/>
          </a:stretch>
        </p:blipFill>
        <p:spPr>
          <a:xfrm>
            <a:off x="1435673" y="4326117"/>
            <a:ext cx="4911339" cy="1985783"/>
          </a:xfrm>
          <a:prstGeom prst="rect">
            <a:avLst/>
          </a:prstGeom>
        </p:spPr>
      </p:pic>
      <p:pic>
        <p:nvPicPr>
          <p:cNvPr id="7" name="Picture 6">
            <a:extLst>
              <a:ext uri="{FF2B5EF4-FFF2-40B4-BE49-F238E27FC236}">
                <a16:creationId xmlns:a16="http://schemas.microsoft.com/office/drawing/2014/main" id="{1874D267-F8EC-F288-4E6D-24D4FEBF9637}"/>
              </a:ext>
            </a:extLst>
          </p:cNvPr>
          <p:cNvPicPr>
            <a:picLocks noChangeAspect="1"/>
          </p:cNvPicPr>
          <p:nvPr/>
        </p:nvPicPr>
        <p:blipFill>
          <a:blip r:embed="rId4"/>
          <a:stretch>
            <a:fillRect/>
          </a:stretch>
        </p:blipFill>
        <p:spPr>
          <a:xfrm>
            <a:off x="7244123" y="4952295"/>
            <a:ext cx="2590800" cy="733425"/>
          </a:xfrm>
          <a:prstGeom prst="rect">
            <a:avLst/>
          </a:prstGeom>
        </p:spPr>
      </p:pic>
      <p:cxnSp>
        <p:nvCxnSpPr>
          <p:cNvPr id="9" name="Straight Arrow Connector 8">
            <a:extLst>
              <a:ext uri="{FF2B5EF4-FFF2-40B4-BE49-F238E27FC236}">
                <a16:creationId xmlns:a16="http://schemas.microsoft.com/office/drawing/2014/main" id="{BAC6B3F8-D06B-83C9-ACC3-66D154AD7FEE}"/>
              </a:ext>
            </a:extLst>
          </p:cNvPr>
          <p:cNvCxnSpPr>
            <a:stCxn id="5" idx="3"/>
          </p:cNvCxnSpPr>
          <p:nvPr/>
        </p:nvCxnSpPr>
        <p:spPr>
          <a:xfrm flipV="1">
            <a:off x="6347012" y="5319008"/>
            <a:ext cx="868296" cy="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0" name="Cross 9">
            <a:extLst>
              <a:ext uri="{FF2B5EF4-FFF2-40B4-BE49-F238E27FC236}">
                <a16:creationId xmlns:a16="http://schemas.microsoft.com/office/drawing/2014/main" id="{8CDE973E-5012-3E04-6965-3EEB6498A7E4}"/>
              </a:ext>
            </a:extLst>
          </p:cNvPr>
          <p:cNvSpPr/>
          <p:nvPr/>
        </p:nvSpPr>
        <p:spPr>
          <a:xfrm rot="2700000">
            <a:off x="2824123" y="5868557"/>
            <a:ext cx="422552" cy="422552"/>
          </a:xfrm>
          <a:prstGeom prst="plus">
            <a:avLst>
              <a:gd name="adj" fmla="val 43719"/>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L-Shape 10">
            <a:extLst>
              <a:ext uri="{FF2B5EF4-FFF2-40B4-BE49-F238E27FC236}">
                <a16:creationId xmlns:a16="http://schemas.microsoft.com/office/drawing/2014/main" id="{8500AA97-246D-A520-CF3F-CE3A6FA9D63F}"/>
              </a:ext>
            </a:extLst>
          </p:cNvPr>
          <p:cNvSpPr/>
          <p:nvPr/>
        </p:nvSpPr>
        <p:spPr>
          <a:xfrm rot="18590245">
            <a:off x="4644591" y="4876225"/>
            <a:ext cx="549981" cy="336133"/>
          </a:xfrm>
          <a:prstGeom prst="corner">
            <a:avLst>
              <a:gd name="adj1" fmla="val 17687"/>
              <a:gd name="adj2" fmla="val 1904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52A11F16-403B-AB6C-96C1-1BD7CE835D6F}"/>
              </a:ext>
            </a:extLst>
          </p:cNvPr>
          <p:cNvSpPr/>
          <p:nvPr/>
        </p:nvSpPr>
        <p:spPr>
          <a:xfrm>
            <a:off x="7244123" y="5397900"/>
            <a:ext cx="2590800" cy="28782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17991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995FA-CC12-552A-0AF1-B2DF8F15F67B}"/>
              </a:ext>
            </a:extLst>
          </p:cNvPr>
          <p:cNvSpPr>
            <a:spLocks noGrp="1"/>
          </p:cNvSpPr>
          <p:nvPr>
            <p:ph type="title"/>
          </p:nvPr>
        </p:nvSpPr>
        <p:spPr/>
        <p:txBody>
          <a:bodyPr/>
          <a:lstStyle/>
          <a:p>
            <a:r>
              <a:rPr lang="en-US" dirty="0"/>
              <a:t>Valid main function</a:t>
            </a:r>
          </a:p>
        </p:txBody>
      </p:sp>
      <p:sp>
        <p:nvSpPr>
          <p:cNvPr id="3" name="Content Placeholder 2">
            <a:extLst>
              <a:ext uri="{FF2B5EF4-FFF2-40B4-BE49-F238E27FC236}">
                <a16:creationId xmlns:a16="http://schemas.microsoft.com/office/drawing/2014/main" id="{A7A234AF-A895-331B-5FB0-D3C276FDCFCB}"/>
              </a:ext>
            </a:extLst>
          </p:cNvPr>
          <p:cNvSpPr>
            <a:spLocks noGrp="1"/>
          </p:cNvSpPr>
          <p:nvPr>
            <p:ph idx="1"/>
          </p:nvPr>
        </p:nvSpPr>
        <p:spPr/>
        <p:txBody>
          <a:bodyPr/>
          <a:lstStyle/>
          <a:p>
            <a:r>
              <a:rPr lang="en-US" dirty="0"/>
              <a:t>Main function has several valid forms</a:t>
            </a:r>
          </a:p>
          <a:p>
            <a:endParaRPr lang="en-US" dirty="0"/>
          </a:p>
          <a:p>
            <a:endParaRPr lang="en-US" dirty="0"/>
          </a:p>
          <a:p>
            <a:endParaRPr lang="en-US" dirty="0"/>
          </a:p>
          <a:p>
            <a:endParaRPr lang="en-US" dirty="0"/>
          </a:p>
          <a:p>
            <a:endParaRPr lang="en-US" dirty="0"/>
          </a:p>
          <a:p>
            <a:r>
              <a:rPr lang="en-US" dirty="0"/>
              <a:t>The actual input arguments to a main function is passed via command line arguments, it’s similar to passing different option flags to </a:t>
            </a:r>
            <a:r>
              <a:rPr lang="en-US" dirty="0" err="1"/>
              <a:t>gcc</a:t>
            </a:r>
            <a:r>
              <a:rPr lang="en-US" dirty="0"/>
              <a:t> program when compiling your source code (-Wall, -o, -g, -std, etc.)</a:t>
            </a:r>
          </a:p>
          <a:p>
            <a:endParaRPr lang="en-US" dirty="0"/>
          </a:p>
        </p:txBody>
      </p:sp>
      <p:pic>
        <p:nvPicPr>
          <p:cNvPr id="5" name="Picture 4">
            <a:extLst>
              <a:ext uri="{FF2B5EF4-FFF2-40B4-BE49-F238E27FC236}">
                <a16:creationId xmlns:a16="http://schemas.microsoft.com/office/drawing/2014/main" id="{5B48D4E8-2590-5F67-2E68-6B268E61889B}"/>
              </a:ext>
            </a:extLst>
          </p:cNvPr>
          <p:cNvPicPr>
            <a:picLocks noChangeAspect="1"/>
          </p:cNvPicPr>
          <p:nvPr/>
        </p:nvPicPr>
        <p:blipFill>
          <a:blip r:embed="rId3"/>
          <a:stretch>
            <a:fillRect/>
          </a:stretch>
        </p:blipFill>
        <p:spPr>
          <a:xfrm>
            <a:off x="1560858" y="2481262"/>
            <a:ext cx="8413060" cy="2227875"/>
          </a:xfrm>
          <a:prstGeom prst="rect">
            <a:avLst/>
          </a:prstGeom>
        </p:spPr>
      </p:pic>
    </p:spTree>
    <p:extLst>
      <p:ext uri="{BB962C8B-B14F-4D97-AF65-F5344CB8AC3E}">
        <p14:creationId xmlns:p14="http://schemas.microsoft.com/office/powerpoint/2010/main" val="1133201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C76A8-B8C4-064A-A24D-DF039E3C79B0}"/>
              </a:ext>
            </a:extLst>
          </p:cNvPr>
          <p:cNvSpPr>
            <a:spLocks noGrp="1"/>
          </p:cNvSpPr>
          <p:nvPr>
            <p:ph type="title"/>
          </p:nvPr>
        </p:nvSpPr>
        <p:spPr/>
        <p:txBody>
          <a:bodyPr/>
          <a:lstStyle/>
          <a:p>
            <a:r>
              <a:rPr lang="en-US" dirty="0"/>
              <a:t>Array – of variable length (since C99)  </a:t>
            </a:r>
          </a:p>
        </p:txBody>
      </p:sp>
      <p:sp>
        <p:nvSpPr>
          <p:cNvPr id="3" name="Content Placeholder 2">
            <a:extLst>
              <a:ext uri="{FF2B5EF4-FFF2-40B4-BE49-F238E27FC236}">
                <a16:creationId xmlns:a16="http://schemas.microsoft.com/office/drawing/2014/main" id="{4928D08D-C504-1E40-8347-8F84385562E5}"/>
              </a:ext>
            </a:extLst>
          </p:cNvPr>
          <p:cNvSpPr>
            <a:spLocks noGrp="1"/>
          </p:cNvSpPr>
          <p:nvPr>
            <p:ph idx="1"/>
          </p:nvPr>
        </p:nvSpPr>
        <p:spPr/>
        <p:txBody>
          <a:bodyPr/>
          <a:lstStyle/>
          <a:p>
            <a:r>
              <a:rPr lang="en-US" dirty="0"/>
              <a:t>If expression is not an integer constant expression, the declaration is for an array of variable size</a:t>
            </a:r>
          </a:p>
        </p:txBody>
      </p:sp>
      <p:sp>
        <p:nvSpPr>
          <p:cNvPr id="5" name="TextBox 4">
            <a:extLst>
              <a:ext uri="{FF2B5EF4-FFF2-40B4-BE49-F238E27FC236}">
                <a16:creationId xmlns:a16="http://schemas.microsoft.com/office/drawing/2014/main" id="{C28957AB-5EE9-A44A-84FE-E67AA6072F74}"/>
              </a:ext>
            </a:extLst>
          </p:cNvPr>
          <p:cNvSpPr txBox="1"/>
          <p:nvPr/>
        </p:nvSpPr>
        <p:spPr>
          <a:xfrm>
            <a:off x="2162536" y="2653789"/>
            <a:ext cx="7959524" cy="584775"/>
          </a:xfrm>
          <a:prstGeom prst="rect">
            <a:avLst/>
          </a:prstGeom>
          <a:noFill/>
        </p:spPr>
        <p:txBody>
          <a:bodyPr wrap="square" rtlCol="0">
            <a:spAutoFit/>
          </a:bodyPr>
          <a:lstStyle/>
          <a:p>
            <a:pPr algn="ctr"/>
            <a:r>
              <a:rPr lang="en-US" sz="3200" dirty="0">
                <a:latin typeface=""/>
              </a:rPr>
              <a:t>Format:  type identifier[expression];</a:t>
            </a:r>
          </a:p>
        </p:txBody>
      </p:sp>
      <p:pic>
        <p:nvPicPr>
          <p:cNvPr id="6" name="Picture 5">
            <a:extLst>
              <a:ext uri="{FF2B5EF4-FFF2-40B4-BE49-F238E27FC236}">
                <a16:creationId xmlns:a16="http://schemas.microsoft.com/office/drawing/2014/main" id="{9D2F8BED-81E1-F547-B833-AF25C346C1B9}"/>
              </a:ext>
            </a:extLst>
          </p:cNvPr>
          <p:cNvPicPr>
            <a:picLocks noChangeAspect="1"/>
          </p:cNvPicPr>
          <p:nvPr/>
        </p:nvPicPr>
        <p:blipFill>
          <a:blip r:embed="rId3"/>
          <a:stretch>
            <a:fillRect/>
          </a:stretch>
        </p:blipFill>
        <p:spPr>
          <a:xfrm>
            <a:off x="1263809" y="3536869"/>
            <a:ext cx="4995276" cy="2956006"/>
          </a:xfrm>
          <a:prstGeom prst="rect">
            <a:avLst/>
          </a:prstGeom>
        </p:spPr>
      </p:pic>
      <p:sp>
        <p:nvSpPr>
          <p:cNvPr id="8" name="Rounded Rectangle 7">
            <a:extLst>
              <a:ext uri="{FF2B5EF4-FFF2-40B4-BE49-F238E27FC236}">
                <a16:creationId xmlns:a16="http://schemas.microsoft.com/office/drawing/2014/main" id="{CC50D867-99D1-5646-9230-E2B7F7DD92CD}"/>
              </a:ext>
            </a:extLst>
          </p:cNvPr>
          <p:cNvSpPr/>
          <p:nvPr/>
        </p:nvSpPr>
        <p:spPr>
          <a:xfrm>
            <a:off x="2381632" y="5032216"/>
            <a:ext cx="625658" cy="40156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074E2EB3-FDC3-2F4D-B065-2148CF7A4196}"/>
              </a:ext>
            </a:extLst>
          </p:cNvPr>
          <p:cNvSpPr/>
          <p:nvPr/>
        </p:nvSpPr>
        <p:spPr>
          <a:xfrm>
            <a:off x="3248483" y="6134135"/>
            <a:ext cx="603134" cy="40156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30AA70DA-1B61-DF4B-A1B6-305954630573}"/>
              </a:ext>
            </a:extLst>
          </p:cNvPr>
          <p:cNvCxnSpPr>
            <a:cxnSpLocks/>
            <a:stCxn id="8" idx="3"/>
            <a:endCxn id="14" idx="1"/>
          </p:cNvCxnSpPr>
          <p:nvPr/>
        </p:nvCxnSpPr>
        <p:spPr>
          <a:xfrm flipV="1">
            <a:off x="3007290" y="4406066"/>
            <a:ext cx="3328078" cy="826934"/>
          </a:xfrm>
          <a:prstGeom prst="straightConnector1">
            <a:avLst/>
          </a:prstGeom>
          <a:ln w="127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0D48DC5-2D7A-FA4D-9237-E9DAEF443FEF}"/>
              </a:ext>
            </a:extLst>
          </p:cNvPr>
          <p:cNvCxnSpPr>
            <a:cxnSpLocks/>
            <a:stCxn id="9" idx="3"/>
            <a:endCxn id="14" idx="1"/>
          </p:cNvCxnSpPr>
          <p:nvPr/>
        </p:nvCxnSpPr>
        <p:spPr>
          <a:xfrm flipV="1">
            <a:off x="3851617" y="4406066"/>
            <a:ext cx="2483751" cy="1928853"/>
          </a:xfrm>
          <a:prstGeom prst="straightConnector1">
            <a:avLst/>
          </a:prstGeom>
          <a:ln w="12700">
            <a:prstDash val="sysDash"/>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5D1B5206-184D-E640-A32C-E11F387A5519}"/>
              </a:ext>
            </a:extLst>
          </p:cNvPr>
          <p:cNvSpPr txBox="1"/>
          <p:nvPr/>
        </p:nvSpPr>
        <p:spPr>
          <a:xfrm>
            <a:off x="6335368" y="3805901"/>
            <a:ext cx="3911279" cy="1200329"/>
          </a:xfrm>
          <a:prstGeom prst="rect">
            <a:avLst/>
          </a:prstGeom>
          <a:noFill/>
        </p:spPr>
        <p:txBody>
          <a:bodyPr wrap="square" rtlCol="0">
            <a:spAutoFit/>
          </a:bodyPr>
          <a:lstStyle/>
          <a:p>
            <a:pPr algn="ctr"/>
            <a:r>
              <a:rPr lang="en-US" sz="2400" dirty="0"/>
              <a:t>Array size: </a:t>
            </a:r>
          </a:p>
          <a:p>
            <a:pPr algn="ctr"/>
            <a:r>
              <a:rPr lang="en-US" sz="2400" dirty="0"/>
              <a:t>Not an integer constant expression</a:t>
            </a:r>
          </a:p>
        </p:txBody>
      </p:sp>
      <p:sp>
        <p:nvSpPr>
          <p:cNvPr id="17" name="TextBox 16">
            <a:extLst>
              <a:ext uri="{FF2B5EF4-FFF2-40B4-BE49-F238E27FC236}">
                <a16:creationId xmlns:a16="http://schemas.microsoft.com/office/drawing/2014/main" id="{2D421457-E177-9D48-ACC5-5CF6643A58CC}"/>
              </a:ext>
            </a:extLst>
          </p:cNvPr>
          <p:cNvSpPr txBox="1"/>
          <p:nvPr/>
        </p:nvSpPr>
        <p:spPr>
          <a:xfrm>
            <a:off x="6595155" y="5260302"/>
            <a:ext cx="3911279" cy="1200329"/>
          </a:xfrm>
          <a:prstGeom prst="rect">
            <a:avLst/>
          </a:prstGeom>
          <a:noFill/>
          <a:ln w="12700">
            <a:solidFill>
              <a:srgbClr val="FF0000"/>
            </a:solidFill>
          </a:ln>
        </p:spPr>
        <p:txBody>
          <a:bodyPr wrap="square" rtlCol="0">
            <a:spAutoFit/>
          </a:bodyPr>
          <a:lstStyle/>
          <a:p>
            <a:r>
              <a:rPr lang="en-US" b="0" i="0" dirty="0">
                <a:solidFill>
                  <a:srgbClr val="000000"/>
                </a:solidFill>
                <a:effectLst/>
              </a:rPr>
              <a:t>Variable-length arrays (VLA) and the types derived from them may only be declared at </a:t>
            </a:r>
            <a:r>
              <a:rPr lang="en-US" b="0" i="0" dirty="0">
                <a:solidFill>
                  <a:srgbClr val="00B050"/>
                </a:solidFill>
                <a:effectLst/>
              </a:rPr>
              <a:t>block scope</a:t>
            </a:r>
            <a:r>
              <a:rPr lang="en-US" b="0" i="0" dirty="0">
                <a:solidFill>
                  <a:srgbClr val="000000"/>
                </a:solidFill>
                <a:effectLst/>
              </a:rPr>
              <a:t> or </a:t>
            </a:r>
            <a:r>
              <a:rPr lang="en-US" b="0" i="0" dirty="0">
                <a:solidFill>
                  <a:srgbClr val="00B050"/>
                </a:solidFill>
                <a:effectLst/>
              </a:rPr>
              <a:t>function prototype scope</a:t>
            </a:r>
            <a:endParaRPr lang="en-US" dirty="0">
              <a:solidFill>
                <a:srgbClr val="00B050"/>
              </a:solidFill>
            </a:endParaRPr>
          </a:p>
        </p:txBody>
      </p:sp>
    </p:spTree>
    <p:extLst>
      <p:ext uri="{BB962C8B-B14F-4D97-AF65-F5344CB8AC3E}">
        <p14:creationId xmlns:p14="http://schemas.microsoft.com/office/powerpoint/2010/main" val="38584983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50F8C-48FE-6DAE-019D-B39D647EAFC1}"/>
              </a:ext>
            </a:extLst>
          </p:cNvPr>
          <p:cNvSpPr>
            <a:spLocks noGrp="1"/>
          </p:cNvSpPr>
          <p:nvPr>
            <p:ph type="title"/>
          </p:nvPr>
        </p:nvSpPr>
        <p:spPr/>
        <p:txBody>
          <a:bodyPr/>
          <a:lstStyle/>
          <a:p>
            <a:r>
              <a:rPr lang="en-US" dirty="0"/>
              <a:t>Valid main function</a:t>
            </a:r>
          </a:p>
        </p:txBody>
      </p:sp>
      <p:sp>
        <p:nvSpPr>
          <p:cNvPr id="3" name="Content Placeholder 2">
            <a:extLst>
              <a:ext uri="{FF2B5EF4-FFF2-40B4-BE49-F238E27FC236}">
                <a16:creationId xmlns:a16="http://schemas.microsoft.com/office/drawing/2014/main" id="{0E363F58-5180-C953-1EBF-12D463DC2EE0}"/>
              </a:ext>
            </a:extLst>
          </p:cNvPr>
          <p:cNvSpPr>
            <a:spLocks noGrp="1"/>
          </p:cNvSpPr>
          <p:nvPr>
            <p:ph idx="1"/>
          </p:nvPr>
        </p:nvSpPr>
        <p:spPr/>
        <p:txBody>
          <a:bodyPr>
            <a:normAutofit lnSpcReduction="10000"/>
          </a:bodyPr>
          <a:lstStyle/>
          <a:p>
            <a:r>
              <a:rPr lang="en-US" dirty="0"/>
              <a:t>For main function with input arguments</a:t>
            </a:r>
          </a:p>
          <a:p>
            <a:endParaRPr lang="en-US" dirty="0"/>
          </a:p>
          <a:p>
            <a:endParaRPr lang="en-US" dirty="0"/>
          </a:p>
          <a:p>
            <a:endParaRPr lang="en-US" dirty="0"/>
          </a:p>
          <a:p>
            <a:r>
              <a:rPr lang="en-US" dirty="0" err="1"/>
              <a:t>argc</a:t>
            </a:r>
            <a:r>
              <a:rPr lang="en-US" dirty="0"/>
              <a:t> is a counter variable used to record the number of arguments passed to the program, starting with the name of the program itself as the 1</a:t>
            </a:r>
            <a:r>
              <a:rPr lang="en-US" baseline="30000" dirty="0"/>
              <a:t>st</a:t>
            </a:r>
            <a:r>
              <a:rPr lang="en-US" dirty="0"/>
              <a:t> argument</a:t>
            </a:r>
          </a:p>
          <a:p>
            <a:endParaRPr lang="en-US" dirty="0"/>
          </a:p>
          <a:p>
            <a:r>
              <a:rPr lang="en-US" dirty="0" err="1"/>
              <a:t>argv</a:t>
            </a:r>
            <a:r>
              <a:rPr lang="en-US" dirty="0"/>
              <a:t> is an array of pointers, each pointer is pointing to a string (storing your command line input)</a:t>
            </a:r>
          </a:p>
        </p:txBody>
      </p:sp>
      <p:pic>
        <p:nvPicPr>
          <p:cNvPr id="5" name="Picture 4">
            <a:extLst>
              <a:ext uri="{FF2B5EF4-FFF2-40B4-BE49-F238E27FC236}">
                <a16:creationId xmlns:a16="http://schemas.microsoft.com/office/drawing/2014/main" id="{78B3EA0E-0228-3F5E-701F-E1399A349F9D}"/>
              </a:ext>
            </a:extLst>
          </p:cNvPr>
          <p:cNvPicPr>
            <a:picLocks noChangeAspect="1"/>
          </p:cNvPicPr>
          <p:nvPr/>
        </p:nvPicPr>
        <p:blipFill>
          <a:blip r:embed="rId2"/>
          <a:stretch>
            <a:fillRect/>
          </a:stretch>
        </p:blipFill>
        <p:spPr>
          <a:xfrm>
            <a:off x="1806851" y="2465433"/>
            <a:ext cx="8345971" cy="963567"/>
          </a:xfrm>
          <a:prstGeom prst="rect">
            <a:avLst/>
          </a:prstGeom>
        </p:spPr>
      </p:pic>
    </p:spTree>
    <p:extLst>
      <p:ext uri="{BB962C8B-B14F-4D97-AF65-F5344CB8AC3E}">
        <p14:creationId xmlns:p14="http://schemas.microsoft.com/office/powerpoint/2010/main" val="33253838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3A3AC-8349-5057-2550-2BAF2DFDF54B}"/>
              </a:ext>
            </a:extLst>
          </p:cNvPr>
          <p:cNvSpPr>
            <a:spLocks noGrp="1"/>
          </p:cNvSpPr>
          <p:nvPr>
            <p:ph type="title"/>
          </p:nvPr>
        </p:nvSpPr>
        <p:spPr/>
        <p:txBody>
          <a:bodyPr/>
          <a:lstStyle/>
          <a:p>
            <a:r>
              <a:rPr lang="en-US" dirty="0"/>
              <a:t>Valid main function - example</a:t>
            </a:r>
          </a:p>
        </p:txBody>
      </p:sp>
      <p:sp>
        <p:nvSpPr>
          <p:cNvPr id="3" name="Content Placeholder 2">
            <a:extLst>
              <a:ext uri="{FF2B5EF4-FFF2-40B4-BE49-F238E27FC236}">
                <a16:creationId xmlns:a16="http://schemas.microsoft.com/office/drawing/2014/main" id="{BC36EE0A-BD4B-BD38-D4F3-F510A55D5FF3}"/>
              </a:ext>
            </a:extLst>
          </p:cNvPr>
          <p:cNvSpPr>
            <a:spLocks noGrp="1"/>
          </p:cNvSpPr>
          <p:nvPr>
            <p:ph idx="1"/>
          </p:nvPr>
        </p:nvSpPr>
        <p:spPr/>
        <p:txBody>
          <a:bodyPr/>
          <a:lstStyle/>
          <a:p>
            <a:r>
              <a:rPr lang="en-US" dirty="0"/>
              <a:t>My program takes command line arguments and print them as strings</a:t>
            </a:r>
          </a:p>
        </p:txBody>
      </p:sp>
      <p:grpSp>
        <p:nvGrpSpPr>
          <p:cNvPr id="21" name="Group 20">
            <a:extLst>
              <a:ext uri="{FF2B5EF4-FFF2-40B4-BE49-F238E27FC236}">
                <a16:creationId xmlns:a16="http://schemas.microsoft.com/office/drawing/2014/main" id="{78526B67-4A40-5FC9-CA8F-4FFD81743662}"/>
              </a:ext>
            </a:extLst>
          </p:cNvPr>
          <p:cNvGrpSpPr/>
          <p:nvPr/>
        </p:nvGrpSpPr>
        <p:grpSpPr>
          <a:xfrm>
            <a:off x="1169534" y="2381153"/>
            <a:ext cx="8428556" cy="1571726"/>
            <a:chOff x="1169534" y="2381153"/>
            <a:chExt cx="10181111" cy="1898536"/>
          </a:xfrm>
        </p:grpSpPr>
        <p:pic>
          <p:nvPicPr>
            <p:cNvPr id="5" name="Picture 4">
              <a:extLst>
                <a:ext uri="{FF2B5EF4-FFF2-40B4-BE49-F238E27FC236}">
                  <a16:creationId xmlns:a16="http://schemas.microsoft.com/office/drawing/2014/main" id="{48689DFD-311C-B75D-54A7-3D1C5D47494C}"/>
                </a:ext>
              </a:extLst>
            </p:cNvPr>
            <p:cNvPicPr>
              <a:picLocks noChangeAspect="1"/>
            </p:cNvPicPr>
            <p:nvPr/>
          </p:nvPicPr>
          <p:blipFill>
            <a:blip r:embed="rId3"/>
            <a:stretch>
              <a:fillRect/>
            </a:stretch>
          </p:blipFill>
          <p:spPr>
            <a:xfrm>
              <a:off x="1169534" y="2381153"/>
              <a:ext cx="7041405" cy="1898536"/>
            </a:xfrm>
            <a:prstGeom prst="rect">
              <a:avLst/>
            </a:prstGeom>
          </p:spPr>
        </p:pic>
        <p:cxnSp>
          <p:nvCxnSpPr>
            <p:cNvPr id="7" name="Straight Arrow Connector 6">
              <a:extLst>
                <a:ext uri="{FF2B5EF4-FFF2-40B4-BE49-F238E27FC236}">
                  <a16:creationId xmlns:a16="http://schemas.microsoft.com/office/drawing/2014/main" id="{0E0507F0-D47C-E3F7-9BAA-93CD83188588}"/>
                </a:ext>
              </a:extLst>
            </p:cNvPr>
            <p:cNvCxnSpPr>
              <a:cxnSpLocks/>
              <a:stCxn id="5" idx="3"/>
              <a:endCxn id="8" idx="1"/>
            </p:cNvCxnSpPr>
            <p:nvPr/>
          </p:nvCxnSpPr>
          <p:spPr>
            <a:xfrm>
              <a:off x="8210939" y="3330421"/>
              <a:ext cx="634481" cy="39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45D0D900-2192-1846-F5E9-2B31265DA2FA}"/>
                </a:ext>
              </a:extLst>
            </p:cNvPr>
            <p:cNvSpPr txBox="1"/>
            <p:nvPr/>
          </p:nvSpPr>
          <p:spPr>
            <a:xfrm>
              <a:off x="8845420" y="2944031"/>
              <a:ext cx="2505225" cy="780723"/>
            </a:xfrm>
            <a:prstGeom prst="rect">
              <a:avLst/>
            </a:prstGeom>
            <a:noFill/>
          </p:spPr>
          <p:txBody>
            <a:bodyPr wrap="square" rtlCol="0">
              <a:spAutoFit/>
            </a:bodyPr>
            <a:lstStyle/>
            <a:p>
              <a:r>
                <a:rPr lang="en-US" dirty="0"/>
                <a:t>Executable program named </a:t>
              </a:r>
              <a:r>
                <a:rPr lang="en-US" dirty="0">
                  <a:solidFill>
                    <a:srgbClr val="00B050"/>
                  </a:solidFill>
                </a:rPr>
                <a:t>prog</a:t>
              </a:r>
            </a:p>
          </p:txBody>
        </p:sp>
      </p:grpSp>
      <p:grpSp>
        <p:nvGrpSpPr>
          <p:cNvPr id="35" name="Group 34">
            <a:extLst>
              <a:ext uri="{FF2B5EF4-FFF2-40B4-BE49-F238E27FC236}">
                <a16:creationId xmlns:a16="http://schemas.microsoft.com/office/drawing/2014/main" id="{21EE7096-3B78-95C2-25A9-035A82BD722B}"/>
              </a:ext>
            </a:extLst>
          </p:cNvPr>
          <p:cNvGrpSpPr/>
          <p:nvPr/>
        </p:nvGrpSpPr>
        <p:grpSpPr>
          <a:xfrm>
            <a:off x="1169534" y="5043877"/>
            <a:ext cx="10590278" cy="1448994"/>
            <a:chOff x="1169534" y="5043877"/>
            <a:chExt cx="10590278" cy="1448994"/>
          </a:xfrm>
        </p:grpSpPr>
        <p:pic>
          <p:nvPicPr>
            <p:cNvPr id="19" name="Picture 18">
              <a:extLst>
                <a:ext uri="{FF2B5EF4-FFF2-40B4-BE49-F238E27FC236}">
                  <a16:creationId xmlns:a16="http://schemas.microsoft.com/office/drawing/2014/main" id="{5C71385F-09C5-39DD-6D50-757389A0AD8E}"/>
                </a:ext>
              </a:extLst>
            </p:cNvPr>
            <p:cNvPicPr>
              <a:picLocks noChangeAspect="1"/>
            </p:cNvPicPr>
            <p:nvPr/>
          </p:nvPicPr>
          <p:blipFill>
            <a:blip r:embed="rId4"/>
            <a:stretch>
              <a:fillRect/>
            </a:stretch>
          </p:blipFill>
          <p:spPr>
            <a:xfrm>
              <a:off x="1169534" y="5043877"/>
              <a:ext cx="7888968" cy="1448994"/>
            </a:xfrm>
            <a:prstGeom prst="rect">
              <a:avLst/>
            </a:prstGeom>
          </p:spPr>
        </p:pic>
        <p:sp>
          <p:nvSpPr>
            <p:cNvPr id="26" name="TextBox 25">
              <a:extLst>
                <a:ext uri="{FF2B5EF4-FFF2-40B4-BE49-F238E27FC236}">
                  <a16:creationId xmlns:a16="http://schemas.microsoft.com/office/drawing/2014/main" id="{60C2D4F2-CBA1-DAD8-FFD6-9A2D5A924FD9}"/>
                </a:ext>
              </a:extLst>
            </p:cNvPr>
            <p:cNvSpPr txBox="1"/>
            <p:nvPr/>
          </p:nvSpPr>
          <p:spPr>
            <a:xfrm>
              <a:off x="9389836" y="5583708"/>
              <a:ext cx="2369976" cy="369332"/>
            </a:xfrm>
            <a:prstGeom prst="rect">
              <a:avLst/>
            </a:prstGeom>
            <a:noFill/>
          </p:spPr>
          <p:txBody>
            <a:bodyPr wrap="square" rtlCol="0">
              <a:spAutoFit/>
            </a:bodyPr>
            <a:lstStyle/>
            <a:p>
              <a:r>
                <a:rPr lang="en-US" dirty="0"/>
                <a:t>with additional input</a:t>
              </a:r>
              <a:endParaRPr lang="en-US" dirty="0">
                <a:solidFill>
                  <a:srgbClr val="00B050"/>
                </a:solidFill>
              </a:endParaRPr>
            </a:p>
          </p:txBody>
        </p:sp>
        <p:cxnSp>
          <p:nvCxnSpPr>
            <p:cNvPr id="27" name="Straight Arrow Connector 26">
              <a:extLst>
                <a:ext uri="{FF2B5EF4-FFF2-40B4-BE49-F238E27FC236}">
                  <a16:creationId xmlns:a16="http://schemas.microsoft.com/office/drawing/2014/main" id="{FC0E44C2-46FB-942E-38BD-357ACB106CF9}"/>
                </a:ext>
              </a:extLst>
            </p:cNvPr>
            <p:cNvCxnSpPr>
              <a:cxnSpLocks/>
              <a:stCxn id="26" idx="1"/>
              <a:endCxn id="19" idx="3"/>
            </p:cNvCxnSpPr>
            <p:nvPr/>
          </p:nvCxnSpPr>
          <p:spPr>
            <a:xfrm flipH="1">
              <a:off x="9058502" y="5768374"/>
              <a:ext cx="3313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Rounded Corners 31">
              <a:extLst>
                <a:ext uri="{FF2B5EF4-FFF2-40B4-BE49-F238E27FC236}">
                  <a16:creationId xmlns:a16="http://schemas.microsoft.com/office/drawing/2014/main" id="{0153EF19-F130-F63A-5799-130B408B2A09}"/>
                </a:ext>
              </a:extLst>
            </p:cNvPr>
            <p:cNvSpPr/>
            <p:nvPr/>
          </p:nvSpPr>
          <p:spPr>
            <a:xfrm>
              <a:off x="6686940" y="5043877"/>
              <a:ext cx="2371562" cy="25039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 name="Group 33">
            <a:extLst>
              <a:ext uri="{FF2B5EF4-FFF2-40B4-BE49-F238E27FC236}">
                <a16:creationId xmlns:a16="http://schemas.microsoft.com/office/drawing/2014/main" id="{7C164D1D-69ED-EEBB-BC14-174940CE71F4}"/>
              </a:ext>
            </a:extLst>
          </p:cNvPr>
          <p:cNvGrpSpPr/>
          <p:nvPr/>
        </p:nvGrpSpPr>
        <p:grpSpPr>
          <a:xfrm>
            <a:off x="1169534" y="4221770"/>
            <a:ext cx="9450426" cy="613446"/>
            <a:chOff x="1169534" y="4221770"/>
            <a:chExt cx="9450426" cy="613446"/>
          </a:xfrm>
        </p:grpSpPr>
        <p:pic>
          <p:nvPicPr>
            <p:cNvPr id="12" name="Picture 11">
              <a:extLst>
                <a:ext uri="{FF2B5EF4-FFF2-40B4-BE49-F238E27FC236}">
                  <a16:creationId xmlns:a16="http://schemas.microsoft.com/office/drawing/2014/main" id="{4BB91F2E-C752-A932-2F93-AA5E02CE497B}"/>
                </a:ext>
              </a:extLst>
            </p:cNvPr>
            <p:cNvPicPr>
              <a:picLocks noChangeAspect="1"/>
            </p:cNvPicPr>
            <p:nvPr/>
          </p:nvPicPr>
          <p:blipFill>
            <a:blip r:embed="rId5"/>
            <a:stretch>
              <a:fillRect/>
            </a:stretch>
          </p:blipFill>
          <p:spPr>
            <a:xfrm>
              <a:off x="1169534" y="4221770"/>
              <a:ext cx="6170548" cy="613446"/>
            </a:xfrm>
            <a:prstGeom prst="rect">
              <a:avLst/>
            </a:prstGeom>
          </p:spPr>
        </p:pic>
        <p:sp>
          <p:nvSpPr>
            <p:cNvPr id="13" name="TextBox 12">
              <a:extLst>
                <a:ext uri="{FF2B5EF4-FFF2-40B4-BE49-F238E27FC236}">
                  <a16:creationId xmlns:a16="http://schemas.microsoft.com/office/drawing/2014/main" id="{55D7D7BC-F6BB-D913-2EFB-D5940F7C5206}"/>
                </a:ext>
              </a:extLst>
            </p:cNvPr>
            <p:cNvSpPr txBox="1"/>
            <p:nvPr/>
          </p:nvSpPr>
          <p:spPr>
            <a:xfrm>
              <a:off x="7993223" y="4343826"/>
              <a:ext cx="2626737" cy="369332"/>
            </a:xfrm>
            <a:prstGeom prst="rect">
              <a:avLst/>
            </a:prstGeom>
            <a:noFill/>
          </p:spPr>
          <p:txBody>
            <a:bodyPr wrap="square" rtlCol="0">
              <a:spAutoFit/>
            </a:bodyPr>
            <a:lstStyle/>
            <a:p>
              <a:r>
                <a:rPr lang="en-US" dirty="0"/>
                <a:t>without addition</a:t>
              </a:r>
              <a:r>
                <a:rPr lang="en-US" altLang="zh-CN" dirty="0"/>
                <a:t>al</a:t>
              </a:r>
              <a:r>
                <a:rPr lang="en-US" dirty="0"/>
                <a:t> input</a:t>
              </a:r>
              <a:endParaRPr lang="en-US" dirty="0">
                <a:solidFill>
                  <a:srgbClr val="00B050"/>
                </a:solidFill>
              </a:endParaRPr>
            </a:p>
          </p:txBody>
        </p:sp>
        <p:cxnSp>
          <p:nvCxnSpPr>
            <p:cNvPr id="14" name="Straight Arrow Connector 13">
              <a:extLst>
                <a:ext uri="{FF2B5EF4-FFF2-40B4-BE49-F238E27FC236}">
                  <a16:creationId xmlns:a16="http://schemas.microsoft.com/office/drawing/2014/main" id="{B7BE5AC0-9B92-3EAB-58AC-F9C208681085}"/>
                </a:ext>
              </a:extLst>
            </p:cNvPr>
            <p:cNvCxnSpPr>
              <a:cxnSpLocks/>
              <a:stCxn id="13" idx="1"/>
              <a:endCxn id="12" idx="3"/>
            </p:cNvCxnSpPr>
            <p:nvPr/>
          </p:nvCxnSpPr>
          <p:spPr>
            <a:xfrm flipH="1">
              <a:off x="7340082" y="4528492"/>
              <a:ext cx="65314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ectangle: Rounded Corners 32">
              <a:extLst>
                <a:ext uri="{FF2B5EF4-FFF2-40B4-BE49-F238E27FC236}">
                  <a16:creationId xmlns:a16="http://schemas.microsoft.com/office/drawing/2014/main" id="{97744B10-05B7-0015-F707-640E471E4E26}"/>
                </a:ext>
              </a:extLst>
            </p:cNvPr>
            <p:cNvSpPr/>
            <p:nvPr/>
          </p:nvSpPr>
          <p:spPr>
            <a:xfrm>
              <a:off x="6686940" y="4238056"/>
              <a:ext cx="653142" cy="24815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 name="Straight Arrow Connector 5">
            <a:extLst>
              <a:ext uri="{FF2B5EF4-FFF2-40B4-BE49-F238E27FC236}">
                <a16:creationId xmlns:a16="http://schemas.microsoft.com/office/drawing/2014/main" id="{02407462-7AAB-FEE6-FA30-229DD4F6ED23}"/>
              </a:ext>
            </a:extLst>
          </p:cNvPr>
          <p:cNvCxnSpPr>
            <a:cxnSpLocks/>
            <a:stCxn id="32" idx="3"/>
            <a:endCxn id="9" idx="1"/>
          </p:cNvCxnSpPr>
          <p:nvPr/>
        </p:nvCxnSpPr>
        <p:spPr>
          <a:xfrm>
            <a:off x="9058502" y="5169073"/>
            <a:ext cx="248088" cy="6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FCD6C29-DEE8-597E-2FA1-9C8F9EA24C78}"/>
              </a:ext>
            </a:extLst>
          </p:cNvPr>
          <p:cNvSpPr txBox="1"/>
          <p:nvPr/>
        </p:nvSpPr>
        <p:spPr>
          <a:xfrm>
            <a:off x="9306590" y="4851954"/>
            <a:ext cx="2885409" cy="646331"/>
          </a:xfrm>
          <a:prstGeom prst="rect">
            <a:avLst/>
          </a:prstGeom>
          <a:noFill/>
        </p:spPr>
        <p:txBody>
          <a:bodyPr wrap="square" rtlCol="0">
            <a:spAutoFit/>
          </a:bodyPr>
          <a:lstStyle/>
          <a:p>
            <a:r>
              <a:rPr lang="en-US" dirty="0">
                <a:solidFill>
                  <a:srgbClr val="00B050"/>
                </a:solidFill>
              </a:rPr>
              <a:t>arguments are separated by whitespace(s)</a:t>
            </a:r>
          </a:p>
        </p:txBody>
      </p:sp>
    </p:spTree>
    <p:extLst>
      <p:ext uri="{BB962C8B-B14F-4D97-AF65-F5344CB8AC3E}">
        <p14:creationId xmlns:p14="http://schemas.microsoft.com/office/powerpoint/2010/main" val="2463895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3A0AF-47EA-4D42-8766-AD0EF7DFF263}"/>
              </a:ext>
            </a:extLst>
          </p:cNvPr>
          <p:cNvSpPr>
            <a:spLocks noGrp="1"/>
          </p:cNvSpPr>
          <p:nvPr>
            <p:ph type="title"/>
          </p:nvPr>
        </p:nvSpPr>
        <p:spPr/>
        <p:txBody>
          <a:bodyPr/>
          <a:lstStyle/>
          <a:p>
            <a:r>
              <a:rPr lang="en-US" dirty="0"/>
              <a:t>Array – of unknown size</a:t>
            </a:r>
          </a:p>
        </p:txBody>
      </p:sp>
      <p:sp>
        <p:nvSpPr>
          <p:cNvPr id="3" name="Content Placeholder 2">
            <a:extLst>
              <a:ext uri="{FF2B5EF4-FFF2-40B4-BE49-F238E27FC236}">
                <a16:creationId xmlns:a16="http://schemas.microsoft.com/office/drawing/2014/main" id="{79D04E26-3A61-4B49-B238-EE2D9C7BB198}"/>
              </a:ext>
            </a:extLst>
          </p:cNvPr>
          <p:cNvSpPr>
            <a:spLocks noGrp="1"/>
          </p:cNvSpPr>
          <p:nvPr>
            <p:ph idx="1"/>
          </p:nvPr>
        </p:nvSpPr>
        <p:spPr/>
        <p:txBody>
          <a:bodyPr>
            <a:normAutofit/>
          </a:bodyPr>
          <a:lstStyle/>
          <a:p>
            <a:r>
              <a:rPr lang="en-US" sz="2400" dirty="0"/>
              <a:t>If</a:t>
            </a:r>
            <a:r>
              <a:rPr lang="zh-CN" altLang="en-US" sz="2400" dirty="0"/>
              <a:t> </a:t>
            </a:r>
            <a:r>
              <a:rPr lang="en-US" altLang="zh-CN" sz="2400" dirty="0"/>
              <a:t>expression</a:t>
            </a:r>
            <a:r>
              <a:rPr lang="zh-CN" altLang="en-US" sz="2400" dirty="0"/>
              <a:t> </a:t>
            </a:r>
            <a:r>
              <a:rPr lang="en-US" altLang="zh-CN" sz="2400" dirty="0"/>
              <a:t>in</a:t>
            </a:r>
            <a:r>
              <a:rPr lang="zh-CN" altLang="en-US" sz="2400" dirty="0"/>
              <a:t> </a:t>
            </a:r>
            <a:r>
              <a:rPr lang="en-US" altLang="zh-CN" sz="2400" dirty="0"/>
              <a:t>an</a:t>
            </a:r>
            <a:r>
              <a:rPr lang="zh-CN" altLang="en-US" sz="2400" dirty="0"/>
              <a:t> </a:t>
            </a:r>
            <a:r>
              <a:rPr lang="en-US" altLang="zh-CN" sz="2400" dirty="0"/>
              <a:t>array</a:t>
            </a:r>
            <a:r>
              <a:rPr lang="zh-CN" altLang="en-US" sz="2400" dirty="0"/>
              <a:t> </a:t>
            </a:r>
            <a:r>
              <a:rPr lang="en-US" altLang="zh-CN" sz="2400" dirty="0"/>
              <a:t>declaration</a:t>
            </a:r>
            <a:r>
              <a:rPr lang="zh-CN" altLang="en-US" sz="2400" dirty="0"/>
              <a:t> </a:t>
            </a:r>
            <a:r>
              <a:rPr lang="en-US" altLang="zh-CN" sz="2400" dirty="0"/>
              <a:t>is</a:t>
            </a:r>
            <a:r>
              <a:rPr lang="zh-CN" altLang="en-US" sz="2400" dirty="0"/>
              <a:t> </a:t>
            </a:r>
            <a:r>
              <a:rPr lang="en-US" altLang="zh-CN" sz="2400" dirty="0"/>
              <a:t>omitted,</a:t>
            </a:r>
            <a:r>
              <a:rPr lang="zh-CN" altLang="en-US" sz="2400" dirty="0"/>
              <a:t> </a:t>
            </a:r>
            <a:r>
              <a:rPr lang="en-US" altLang="zh-CN" sz="2400" dirty="0"/>
              <a:t>it</a:t>
            </a:r>
            <a:r>
              <a:rPr lang="zh-CN" altLang="en-US" sz="2400" dirty="0"/>
              <a:t> </a:t>
            </a:r>
            <a:r>
              <a:rPr lang="en-US" altLang="zh-CN" sz="2400" dirty="0"/>
              <a:t>declares</a:t>
            </a:r>
            <a:r>
              <a:rPr lang="zh-CN" altLang="en-US" sz="2400" dirty="0"/>
              <a:t> </a:t>
            </a:r>
            <a:r>
              <a:rPr lang="en-US" altLang="zh-CN" sz="2400" dirty="0"/>
              <a:t>an</a:t>
            </a:r>
            <a:r>
              <a:rPr lang="zh-CN" altLang="en-US" sz="2400" dirty="0"/>
              <a:t> </a:t>
            </a:r>
            <a:r>
              <a:rPr lang="en-US" altLang="zh-CN" sz="2400" dirty="0"/>
              <a:t>array</a:t>
            </a:r>
            <a:r>
              <a:rPr lang="zh-CN" altLang="en-US" sz="2400" dirty="0"/>
              <a:t> </a:t>
            </a:r>
            <a:r>
              <a:rPr lang="en-US" altLang="zh-CN" sz="2400" dirty="0"/>
              <a:t>of</a:t>
            </a:r>
            <a:r>
              <a:rPr lang="zh-CN" altLang="en-US" sz="2400" dirty="0"/>
              <a:t> </a:t>
            </a:r>
            <a:r>
              <a:rPr lang="en-US" altLang="zh-CN" sz="2400" dirty="0"/>
              <a:t>unknown</a:t>
            </a:r>
            <a:r>
              <a:rPr lang="zh-CN" altLang="en-US" sz="2400" dirty="0"/>
              <a:t> </a:t>
            </a:r>
            <a:r>
              <a:rPr lang="en-US" altLang="zh-CN" sz="2400" dirty="0"/>
              <a:t>size.</a:t>
            </a:r>
            <a:r>
              <a:rPr lang="zh-CN" altLang="en-US" sz="2400" dirty="0"/>
              <a:t> </a:t>
            </a:r>
            <a:r>
              <a:rPr lang="en-US" altLang="zh-CN" sz="2400" dirty="0"/>
              <a:t>Except</a:t>
            </a:r>
            <a:r>
              <a:rPr lang="zh-CN" altLang="en-US" sz="2400" dirty="0"/>
              <a:t> </a:t>
            </a:r>
            <a:r>
              <a:rPr lang="en-US" altLang="zh-CN" sz="2400" dirty="0"/>
              <a:t>(1)</a:t>
            </a:r>
            <a:r>
              <a:rPr lang="zh-CN" altLang="en-US" sz="2400" dirty="0"/>
              <a:t> </a:t>
            </a:r>
            <a:r>
              <a:rPr lang="en-US" altLang="zh-CN" sz="2400" dirty="0"/>
              <a:t>in</a:t>
            </a:r>
            <a:r>
              <a:rPr lang="zh-CN" altLang="en-US" sz="2400" dirty="0"/>
              <a:t> </a:t>
            </a:r>
            <a:r>
              <a:rPr lang="en-US" altLang="zh-CN" sz="2400" dirty="0"/>
              <a:t>function</a:t>
            </a:r>
            <a:r>
              <a:rPr lang="zh-CN" altLang="en-US" sz="2400" dirty="0"/>
              <a:t> </a:t>
            </a:r>
            <a:r>
              <a:rPr lang="en-US" altLang="zh-CN" sz="2400" dirty="0"/>
              <a:t>parameter</a:t>
            </a:r>
            <a:r>
              <a:rPr lang="zh-CN" altLang="en-US" sz="2400" dirty="0"/>
              <a:t> </a:t>
            </a:r>
            <a:r>
              <a:rPr lang="en-US" altLang="zh-CN" sz="2400" dirty="0"/>
              <a:t>lists</a:t>
            </a:r>
            <a:r>
              <a:rPr lang="zh-CN" altLang="en-US" sz="2400" dirty="0"/>
              <a:t> </a:t>
            </a:r>
            <a:r>
              <a:rPr lang="en-US" altLang="zh-CN" sz="2400" dirty="0"/>
              <a:t>(2)</a:t>
            </a:r>
            <a:r>
              <a:rPr lang="zh-CN" altLang="en-US" sz="2400" dirty="0"/>
              <a:t> </a:t>
            </a:r>
            <a:r>
              <a:rPr lang="en-US" altLang="zh-CN" sz="2400" dirty="0"/>
              <a:t>when</a:t>
            </a:r>
            <a:r>
              <a:rPr lang="zh-CN" altLang="en-US" sz="2400" dirty="0"/>
              <a:t> </a:t>
            </a:r>
            <a:r>
              <a:rPr lang="en-US" altLang="zh-CN" sz="2400" dirty="0"/>
              <a:t>an</a:t>
            </a:r>
            <a:r>
              <a:rPr lang="zh-CN" altLang="en-US" sz="2400" dirty="0"/>
              <a:t> </a:t>
            </a:r>
            <a:r>
              <a:rPr lang="en-US" altLang="zh-CN" sz="2400" dirty="0"/>
              <a:t>initializer</a:t>
            </a:r>
            <a:r>
              <a:rPr lang="zh-CN" altLang="en-US" sz="2400" dirty="0"/>
              <a:t> </a:t>
            </a:r>
            <a:r>
              <a:rPr lang="en-US" altLang="zh-CN" sz="2400" dirty="0"/>
              <a:t>is</a:t>
            </a:r>
            <a:r>
              <a:rPr lang="zh-CN" altLang="en-US" sz="2400" dirty="0"/>
              <a:t> </a:t>
            </a:r>
            <a:r>
              <a:rPr lang="en-US" altLang="zh-CN" sz="2400" dirty="0"/>
              <a:t>available</a:t>
            </a:r>
            <a:endParaRPr lang="en-US" sz="2400" dirty="0"/>
          </a:p>
        </p:txBody>
      </p:sp>
      <p:sp>
        <p:nvSpPr>
          <p:cNvPr id="4" name="TextBox 3">
            <a:extLst>
              <a:ext uri="{FF2B5EF4-FFF2-40B4-BE49-F238E27FC236}">
                <a16:creationId xmlns:a16="http://schemas.microsoft.com/office/drawing/2014/main" id="{386B0CA0-3C67-D64D-8DDB-C1C90B7E50C0}"/>
              </a:ext>
            </a:extLst>
          </p:cNvPr>
          <p:cNvSpPr txBox="1"/>
          <p:nvPr/>
        </p:nvSpPr>
        <p:spPr>
          <a:xfrm>
            <a:off x="2162536" y="2653789"/>
            <a:ext cx="7959524" cy="584775"/>
          </a:xfrm>
          <a:prstGeom prst="rect">
            <a:avLst/>
          </a:prstGeom>
          <a:noFill/>
        </p:spPr>
        <p:txBody>
          <a:bodyPr wrap="square" rtlCol="0">
            <a:spAutoFit/>
          </a:bodyPr>
          <a:lstStyle/>
          <a:p>
            <a:pPr algn="ctr"/>
            <a:r>
              <a:rPr lang="en-US" sz="3200" dirty="0">
                <a:latin typeface=""/>
              </a:rPr>
              <a:t>Format:  type identifier[</a:t>
            </a:r>
            <a:r>
              <a:rPr lang="en-US" sz="3200" strike="sngStrike" dirty="0">
                <a:latin typeface=""/>
              </a:rPr>
              <a:t>expression</a:t>
            </a:r>
            <a:r>
              <a:rPr lang="en-US" sz="3200" dirty="0">
                <a:latin typeface=""/>
              </a:rPr>
              <a:t>];</a:t>
            </a:r>
          </a:p>
        </p:txBody>
      </p:sp>
      <p:pic>
        <p:nvPicPr>
          <p:cNvPr id="5" name="Picture 4">
            <a:extLst>
              <a:ext uri="{FF2B5EF4-FFF2-40B4-BE49-F238E27FC236}">
                <a16:creationId xmlns:a16="http://schemas.microsoft.com/office/drawing/2014/main" id="{B777EFE3-7E42-0941-AC62-DC0242348B02}"/>
              </a:ext>
            </a:extLst>
          </p:cNvPr>
          <p:cNvPicPr>
            <a:picLocks noChangeAspect="1"/>
          </p:cNvPicPr>
          <p:nvPr/>
        </p:nvPicPr>
        <p:blipFill>
          <a:blip r:embed="rId3"/>
          <a:stretch>
            <a:fillRect/>
          </a:stretch>
        </p:blipFill>
        <p:spPr>
          <a:xfrm>
            <a:off x="1150715" y="3428999"/>
            <a:ext cx="4876667" cy="2747963"/>
          </a:xfrm>
          <a:prstGeom prst="rect">
            <a:avLst/>
          </a:prstGeom>
        </p:spPr>
      </p:pic>
      <p:sp>
        <p:nvSpPr>
          <p:cNvPr id="6" name="Rounded Rectangle 5">
            <a:extLst>
              <a:ext uri="{FF2B5EF4-FFF2-40B4-BE49-F238E27FC236}">
                <a16:creationId xmlns:a16="http://schemas.microsoft.com/office/drawing/2014/main" id="{892CD27C-753C-5F49-A57C-0856C7B0F07E}"/>
              </a:ext>
            </a:extLst>
          </p:cNvPr>
          <p:cNvSpPr/>
          <p:nvPr/>
        </p:nvSpPr>
        <p:spPr>
          <a:xfrm>
            <a:off x="3892806" y="4649344"/>
            <a:ext cx="1358241" cy="40156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AC3A8F1-7F3A-0046-9E51-2C4DFB83EFE2}"/>
              </a:ext>
            </a:extLst>
          </p:cNvPr>
          <p:cNvSpPr txBox="1"/>
          <p:nvPr/>
        </p:nvSpPr>
        <p:spPr>
          <a:xfrm>
            <a:off x="6335368" y="3805901"/>
            <a:ext cx="3911279" cy="830997"/>
          </a:xfrm>
          <a:prstGeom prst="rect">
            <a:avLst/>
          </a:prstGeom>
          <a:noFill/>
        </p:spPr>
        <p:txBody>
          <a:bodyPr wrap="square" rtlCol="0">
            <a:spAutoFit/>
          </a:bodyPr>
          <a:lstStyle/>
          <a:p>
            <a:pPr algn="ctr"/>
            <a:r>
              <a:rPr lang="en-US" sz="2400" dirty="0"/>
              <a:t>Type of foo: </a:t>
            </a:r>
            <a:r>
              <a:rPr lang="en-US" sz="2400" dirty="0">
                <a:solidFill>
                  <a:srgbClr val="00B050"/>
                </a:solidFill>
              </a:rPr>
              <a:t>a pointer to int</a:t>
            </a:r>
            <a:r>
              <a:rPr lang="en-US" sz="2400" dirty="0"/>
              <a:t>, </a:t>
            </a:r>
            <a:r>
              <a:rPr lang="en-US" sz="2400" dirty="0">
                <a:solidFill>
                  <a:srgbClr val="FF0000"/>
                </a:solidFill>
              </a:rPr>
              <a:t>not</a:t>
            </a:r>
            <a:r>
              <a:rPr lang="en-US" sz="2400" dirty="0"/>
              <a:t> an array of unknown size</a:t>
            </a:r>
          </a:p>
        </p:txBody>
      </p:sp>
      <p:cxnSp>
        <p:nvCxnSpPr>
          <p:cNvPr id="8" name="Straight Arrow Connector 7">
            <a:extLst>
              <a:ext uri="{FF2B5EF4-FFF2-40B4-BE49-F238E27FC236}">
                <a16:creationId xmlns:a16="http://schemas.microsoft.com/office/drawing/2014/main" id="{C6ACC553-1379-D54E-AD72-50DDE835D7B0}"/>
              </a:ext>
            </a:extLst>
          </p:cNvPr>
          <p:cNvCxnSpPr>
            <a:cxnSpLocks/>
            <a:stCxn id="6" idx="3"/>
            <a:endCxn id="7" idx="1"/>
          </p:cNvCxnSpPr>
          <p:nvPr/>
        </p:nvCxnSpPr>
        <p:spPr>
          <a:xfrm flipV="1">
            <a:off x="5251047" y="4221400"/>
            <a:ext cx="1084321" cy="628728"/>
          </a:xfrm>
          <a:prstGeom prst="straightConnector1">
            <a:avLst/>
          </a:prstGeom>
          <a:ln w="12700">
            <a:prstDash val="sysDash"/>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6B91FA7-C53B-4B40-8D5F-52C9B0327515}"/>
              </a:ext>
            </a:extLst>
          </p:cNvPr>
          <p:cNvSpPr txBox="1"/>
          <p:nvPr/>
        </p:nvSpPr>
        <p:spPr>
          <a:xfrm>
            <a:off x="6335368" y="5204235"/>
            <a:ext cx="3911279" cy="830997"/>
          </a:xfrm>
          <a:prstGeom prst="rect">
            <a:avLst/>
          </a:prstGeom>
          <a:noFill/>
        </p:spPr>
        <p:txBody>
          <a:bodyPr wrap="square" rtlCol="0">
            <a:spAutoFit/>
          </a:bodyPr>
          <a:lstStyle/>
          <a:p>
            <a:pPr algn="ctr"/>
            <a:r>
              <a:rPr lang="en-US" sz="2400" dirty="0"/>
              <a:t>Type of bar: </a:t>
            </a:r>
            <a:r>
              <a:rPr lang="en-US" sz="2400" dirty="0">
                <a:solidFill>
                  <a:srgbClr val="00B050"/>
                </a:solidFill>
              </a:rPr>
              <a:t>array of 3 int</a:t>
            </a:r>
            <a:r>
              <a:rPr lang="en-US" sz="2400" dirty="0"/>
              <a:t>, </a:t>
            </a:r>
            <a:r>
              <a:rPr lang="en-US" sz="2400" dirty="0">
                <a:solidFill>
                  <a:srgbClr val="FF0000"/>
                </a:solidFill>
              </a:rPr>
              <a:t>not</a:t>
            </a:r>
            <a:r>
              <a:rPr lang="en-US" sz="2400" dirty="0"/>
              <a:t> an array of unknown size</a:t>
            </a:r>
          </a:p>
        </p:txBody>
      </p:sp>
      <p:cxnSp>
        <p:nvCxnSpPr>
          <p:cNvPr id="12" name="Straight Arrow Connector 11">
            <a:extLst>
              <a:ext uri="{FF2B5EF4-FFF2-40B4-BE49-F238E27FC236}">
                <a16:creationId xmlns:a16="http://schemas.microsoft.com/office/drawing/2014/main" id="{BE197EE2-2ABF-9549-8087-23E21011E684}"/>
              </a:ext>
            </a:extLst>
          </p:cNvPr>
          <p:cNvCxnSpPr>
            <a:cxnSpLocks/>
            <a:stCxn id="14" idx="3"/>
            <a:endCxn id="11" idx="1"/>
          </p:cNvCxnSpPr>
          <p:nvPr/>
        </p:nvCxnSpPr>
        <p:spPr>
          <a:xfrm flipV="1">
            <a:off x="4352081" y="5619734"/>
            <a:ext cx="1983287" cy="356445"/>
          </a:xfrm>
          <a:prstGeom prst="straightConnector1">
            <a:avLst/>
          </a:prstGeom>
          <a:ln w="12700">
            <a:prstDash val="sysDash"/>
            <a:tailEnd type="triangle"/>
          </a:ln>
        </p:spPr>
        <p:style>
          <a:lnRef idx="1">
            <a:schemeClr val="accent1"/>
          </a:lnRef>
          <a:fillRef idx="0">
            <a:schemeClr val="accent1"/>
          </a:fillRef>
          <a:effectRef idx="0">
            <a:schemeClr val="accent1"/>
          </a:effectRef>
          <a:fontRef idx="minor">
            <a:schemeClr val="tx1"/>
          </a:fontRef>
        </p:style>
      </p:cxnSp>
      <p:sp>
        <p:nvSpPr>
          <p:cNvPr id="14" name="Rounded Rectangle 13">
            <a:extLst>
              <a:ext uri="{FF2B5EF4-FFF2-40B4-BE49-F238E27FC236}">
                <a16:creationId xmlns:a16="http://schemas.microsoft.com/office/drawing/2014/main" id="{2E3C8E18-6EF6-C649-A495-4F9EAFEC71F5}"/>
              </a:ext>
            </a:extLst>
          </p:cNvPr>
          <p:cNvSpPr/>
          <p:nvPr/>
        </p:nvSpPr>
        <p:spPr>
          <a:xfrm>
            <a:off x="1730269" y="5775395"/>
            <a:ext cx="2621812" cy="40156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73886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3A0AF-47EA-4D42-8766-AD0EF7DFF263}"/>
              </a:ext>
            </a:extLst>
          </p:cNvPr>
          <p:cNvSpPr>
            <a:spLocks noGrp="1"/>
          </p:cNvSpPr>
          <p:nvPr>
            <p:ph type="title"/>
          </p:nvPr>
        </p:nvSpPr>
        <p:spPr/>
        <p:txBody>
          <a:bodyPr/>
          <a:lstStyle/>
          <a:p>
            <a:r>
              <a:rPr lang="en-US" dirty="0"/>
              <a:t>Array – of unknown size</a:t>
            </a:r>
          </a:p>
        </p:txBody>
      </p:sp>
      <p:sp>
        <p:nvSpPr>
          <p:cNvPr id="3" name="Content Placeholder 2">
            <a:extLst>
              <a:ext uri="{FF2B5EF4-FFF2-40B4-BE49-F238E27FC236}">
                <a16:creationId xmlns:a16="http://schemas.microsoft.com/office/drawing/2014/main" id="{79D04E26-3A61-4B49-B238-EE2D9C7BB198}"/>
              </a:ext>
            </a:extLst>
          </p:cNvPr>
          <p:cNvSpPr>
            <a:spLocks noGrp="1"/>
          </p:cNvSpPr>
          <p:nvPr>
            <p:ph idx="1"/>
          </p:nvPr>
        </p:nvSpPr>
        <p:spPr/>
        <p:txBody>
          <a:bodyPr>
            <a:normAutofit/>
          </a:bodyPr>
          <a:lstStyle/>
          <a:p>
            <a:r>
              <a:rPr lang="en-US" sz="2400" dirty="0"/>
              <a:t>If</a:t>
            </a:r>
            <a:r>
              <a:rPr lang="zh-CN" altLang="en-US" sz="2400" dirty="0"/>
              <a:t> </a:t>
            </a:r>
            <a:r>
              <a:rPr lang="en-US" altLang="zh-CN" sz="2400" dirty="0"/>
              <a:t>expression</a:t>
            </a:r>
            <a:r>
              <a:rPr lang="zh-CN" altLang="en-US" sz="2400" dirty="0"/>
              <a:t> </a:t>
            </a:r>
            <a:r>
              <a:rPr lang="en-US" altLang="zh-CN" sz="2400" dirty="0"/>
              <a:t>in</a:t>
            </a:r>
            <a:r>
              <a:rPr lang="zh-CN" altLang="en-US" sz="2400" dirty="0"/>
              <a:t> </a:t>
            </a:r>
            <a:r>
              <a:rPr lang="en-US" altLang="zh-CN" sz="2400" dirty="0"/>
              <a:t>an</a:t>
            </a:r>
            <a:r>
              <a:rPr lang="zh-CN" altLang="en-US" sz="2400" dirty="0"/>
              <a:t> </a:t>
            </a:r>
            <a:r>
              <a:rPr lang="en-US" altLang="zh-CN" sz="2400" dirty="0"/>
              <a:t>array</a:t>
            </a:r>
            <a:r>
              <a:rPr lang="zh-CN" altLang="en-US" sz="2400" dirty="0"/>
              <a:t> </a:t>
            </a:r>
            <a:r>
              <a:rPr lang="en-US" altLang="zh-CN" sz="2400" dirty="0"/>
              <a:t>declaration</a:t>
            </a:r>
            <a:r>
              <a:rPr lang="zh-CN" altLang="en-US" sz="2400" dirty="0"/>
              <a:t> </a:t>
            </a:r>
            <a:r>
              <a:rPr lang="en-US" altLang="zh-CN" sz="2400" dirty="0"/>
              <a:t>is</a:t>
            </a:r>
            <a:r>
              <a:rPr lang="zh-CN" altLang="en-US" sz="2400" dirty="0"/>
              <a:t> </a:t>
            </a:r>
            <a:r>
              <a:rPr lang="en-US" altLang="zh-CN" sz="2400" dirty="0"/>
              <a:t>omitted,</a:t>
            </a:r>
            <a:r>
              <a:rPr lang="zh-CN" altLang="en-US" sz="2400" dirty="0"/>
              <a:t> </a:t>
            </a:r>
            <a:r>
              <a:rPr lang="en-US" altLang="zh-CN" sz="2400" dirty="0"/>
              <a:t>it</a:t>
            </a:r>
            <a:r>
              <a:rPr lang="zh-CN" altLang="en-US" sz="2400" dirty="0"/>
              <a:t> </a:t>
            </a:r>
            <a:r>
              <a:rPr lang="en-US" altLang="zh-CN" sz="2400" dirty="0"/>
              <a:t>declares</a:t>
            </a:r>
            <a:r>
              <a:rPr lang="zh-CN" altLang="en-US" sz="2400" dirty="0"/>
              <a:t> </a:t>
            </a:r>
            <a:r>
              <a:rPr lang="en-US" altLang="zh-CN" sz="2400" dirty="0"/>
              <a:t>an</a:t>
            </a:r>
            <a:r>
              <a:rPr lang="zh-CN" altLang="en-US" sz="2400" dirty="0"/>
              <a:t> </a:t>
            </a:r>
            <a:r>
              <a:rPr lang="en-US" altLang="zh-CN" sz="2400" dirty="0"/>
              <a:t>array</a:t>
            </a:r>
            <a:r>
              <a:rPr lang="zh-CN" altLang="en-US" sz="2400" dirty="0"/>
              <a:t> </a:t>
            </a:r>
            <a:r>
              <a:rPr lang="en-US" altLang="zh-CN" sz="2400" dirty="0"/>
              <a:t>of</a:t>
            </a:r>
            <a:r>
              <a:rPr lang="zh-CN" altLang="en-US" sz="2400" dirty="0"/>
              <a:t> </a:t>
            </a:r>
            <a:r>
              <a:rPr lang="en-US" altLang="zh-CN" sz="2400" dirty="0"/>
              <a:t>unknown</a:t>
            </a:r>
            <a:r>
              <a:rPr lang="zh-CN" altLang="en-US" sz="2400" dirty="0"/>
              <a:t> </a:t>
            </a:r>
            <a:r>
              <a:rPr lang="en-US" altLang="zh-CN" sz="2400" dirty="0"/>
              <a:t>size.</a:t>
            </a:r>
            <a:r>
              <a:rPr lang="zh-CN" altLang="en-US" sz="2400" dirty="0"/>
              <a:t> </a:t>
            </a:r>
            <a:r>
              <a:rPr lang="en-US" altLang="zh-CN" sz="2400" dirty="0"/>
              <a:t>Except</a:t>
            </a:r>
            <a:r>
              <a:rPr lang="zh-CN" altLang="en-US" sz="2400" dirty="0"/>
              <a:t> </a:t>
            </a:r>
            <a:r>
              <a:rPr lang="en-US" altLang="zh-CN" sz="2400" dirty="0"/>
              <a:t>(1)</a:t>
            </a:r>
            <a:r>
              <a:rPr lang="zh-CN" altLang="en-US" sz="2400" dirty="0"/>
              <a:t> </a:t>
            </a:r>
            <a:r>
              <a:rPr lang="en-US" altLang="zh-CN" sz="2400" dirty="0"/>
              <a:t>in</a:t>
            </a:r>
            <a:r>
              <a:rPr lang="zh-CN" altLang="en-US" sz="2400" dirty="0"/>
              <a:t> </a:t>
            </a:r>
            <a:r>
              <a:rPr lang="en-US" altLang="zh-CN" sz="2400" dirty="0"/>
              <a:t>function</a:t>
            </a:r>
            <a:r>
              <a:rPr lang="zh-CN" altLang="en-US" sz="2400" dirty="0"/>
              <a:t> </a:t>
            </a:r>
            <a:r>
              <a:rPr lang="en-US" altLang="zh-CN" sz="2400" dirty="0"/>
              <a:t>parameter</a:t>
            </a:r>
            <a:r>
              <a:rPr lang="zh-CN" altLang="en-US" sz="2400" dirty="0"/>
              <a:t> </a:t>
            </a:r>
            <a:r>
              <a:rPr lang="en-US" altLang="zh-CN" sz="2400" dirty="0"/>
              <a:t>lists</a:t>
            </a:r>
            <a:r>
              <a:rPr lang="zh-CN" altLang="en-US" sz="2400" dirty="0"/>
              <a:t> </a:t>
            </a:r>
            <a:r>
              <a:rPr lang="en-US" altLang="zh-CN" sz="2400" dirty="0"/>
              <a:t>(2)</a:t>
            </a:r>
            <a:r>
              <a:rPr lang="zh-CN" altLang="en-US" sz="2400" dirty="0"/>
              <a:t> </a:t>
            </a:r>
            <a:r>
              <a:rPr lang="en-US" altLang="zh-CN" sz="2400" dirty="0"/>
              <a:t>when</a:t>
            </a:r>
            <a:r>
              <a:rPr lang="zh-CN" altLang="en-US" sz="2400" dirty="0"/>
              <a:t> </a:t>
            </a:r>
            <a:r>
              <a:rPr lang="en-US" altLang="zh-CN" sz="2400" dirty="0"/>
              <a:t>an</a:t>
            </a:r>
            <a:r>
              <a:rPr lang="zh-CN" altLang="en-US" sz="2400" dirty="0"/>
              <a:t> </a:t>
            </a:r>
            <a:r>
              <a:rPr lang="en-US" altLang="zh-CN" sz="2400" dirty="0"/>
              <a:t>initializer</a:t>
            </a:r>
            <a:r>
              <a:rPr lang="zh-CN" altLang="en-US" sz="2400" dirty="0"/>
              <a:t> </a:t>
            </a:r>
            <a:r>
              <a:rPr lang="en-US" altLang="zh-CN" sz="2400" dirty="0"/>
              <a:t>is</a:t>
            </a:r>
            <a:r>
              <a:rPr lang="zh-CN" altLang="en-US" sz="2400" dirty="0"/>
              <a:t> </a:t>
            </a:r>
            <a:r>
              <a:rPr lang="en-US" altLang="zh-CN" sz="2400" dirty="0"/>
              <a:t>available</a:t>
            </a:r>
            <a:endParaRPr lang="en-US" sz="2400" dirty="0"/>
          </a:p>
        </p:txBody>
      </p:sp>
      <p:sp>
        <p:nvSpPr>
          <p:cNvPr id="4" name="TextBox 3">
            <a:extLst>
              <a:ext uri="{FF2B5EF4-FFF2-40B4-BE49-F238E27FC236}">
                <a16:creationId xmlns:a16="http://schemas.microsoft.com/office/drawing/2014/main" id="{386B0CA0-3C67-D64D-8DDB-C1C90B7E50C0}"/>
              </a:ext>
            </a:extLst>
          </p:cNvPr>
          <p:cNvSpPr txBox="1"/>
          <p:nvPr/>
        </p:nvSpPr>
        <p:spPr>
          <a:xfrm>
            <a:off x="2162536" y="2653789"/>
            <a:ext cx="7959524" cy="584775"/>
          </a:xfrm>
          <a:prstGeom prst="rect">
            <a:avLst/>
          </a:prstGeom>
          <a:noFill/>
        </p:spPr>
        <p:txBody>
          <a:bodyPr wrap="square" rtlCol="0">
            <a:spAutoFit/>
          </a:bodyPr>
          <a:lstStyle/>
          <a:p>
            <a:pPr algn="ctr"/>
            <a:r>
              <a:rPr lang="en-US" sz="3200" dirty="0">
                <a:latin typeface=""/>
              </a:rPr>
              <a:t>Format:  type identifier[</a:t>
            </a:r>
            <a:r>
              <a:rPr lang="en-US" sz="3200" strike="sngStrike" dirty="0">
                <a:latin typeface=""/>
              </a:rPr>
              <a:t>expression</a:t>
            </a:r>
            <a:r>
              <a:rPr lang="en-US" sz="3200" dirty="0">
                <a:latin typeface=""/>
              </a:rPr>
              <a:t>];</a:t>
            </a:r>
          </a:p>
        </p:txBody>
      </p:sp>
      <p:pic>
        <p:nvPicPr>
          <p:cNvPr id="9" name="Picture 8">
            <a:extLst>
              <a:ext uri="{FF2B5EF4-FFF2-40B4-BE49-F238E27FC236}">
                <a16:creationId xmlns:a16="http://schemas.microsoft.com/office/drawing/2014/main" id="{D79A6C8F-F737-A543-AA0D-A40547FE1831}"/>
              </a:ext>
            </a:extLst>
          </p:cNvPr>
          <p:cNvPicPr>
            <a:picLocks noChangeAspect="1"/>
          </p:cNvPicPr>
          <p:nvPr/>
        </p:nvPicPr>
        <p:blipFill>
          <a:blip r:embed="rId3"/>
          <a:stretch>
            <a:fillRect/>
          </a:stretch>
        </p:blipFill>
        <p:spPr>
          <a:xfrm>
            <a:off x="2400139" y="3619437"/>
            <a:ext cx="7138050" cy="1343397"/>
          </a:xfrm>
          <a:prstGeom prst="rect">
            <a:avLst/>
          </a:prstGeom>
        </p:spPr>
      </p:pic>
    </p:spTree>
    <p:extLst>
      <p:ext uri="{BB962C8B-B14F-4D97-AF65-F5344CB8AC3E}">
        <p14:creationId xmlns:p14="http://schemas.microsoft.com/office/powerpoint/2010/main" val="1970857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3A0AF-47EA-4D42-8766-AD0EF7DFF263}"/>
              </a:ext>
            </a:extLst>
          </p:cNvPr>
          <p:cNvSpPr>
            <a:spLocks noGrp="1"/>
          </p:cNvSpPr>
          <p:nvPr>
            <p:ph type="title"/>
          </p:nvPr>
        </p:nvSpPr>
        <p:spPr/>
        <p:txBody>
          <a:bodyPr/>
          <a:lstStyle/>
          <a:p>
            <a:r>
              <a:rPr lang="en-US" dirty="0"/>
              <a:t>Array – of unknown size – example </a:t>
            </a:r>
          </a:p>
        </p:txBody>
      </p:sp>
      <p:sp>
        <p:nvSpPr>
          <p:cNvPr id="3" name="Content Placeholder 2">
            <a:extLst>
              <a:ext uri="{FF2B5EF4-FFF2-40B4-BE49-F238E27FC236}">
                <a16:creationId xmlns:a16="http://schemas.microsoft.com/office/drawing/2014/main" id="{79D04E26-3A61-4B49-B238-EE2D9C7BB198}"/>
              </a:ext>
            </a:extLst>
          </p:cNvPr>
          <p:cNvSpPr>
            <a:spLocks noGrp="1"/>
          </p:cNvSpPr>
          <p:nvPr>
            <p:ph idx="1"/>
          </p:nvPr>
        </p:nvSpPr>
        <p:spPr/>
        <p:txBody>
          <a:bodyPr>
            <a:normAutofit/>
          </a:bodyPr>
          <a:lstStyle/>
          <a:p>
            <a:r>
              <a:rPr lang="en-US" sz="2400" dirty="0"/>
              <a:t>If</a:t>
            </a:r>
            <a:r>
              <a:rPr lang="zh-CN" altLang="en-US" sz="2400" dirty="0"/>
              <a:t> </a:t>
            </a:r>
            <a:r>
              <a:rPr lang="en-US" altLang="zh-CN" sz="2400" dirty="0"/>
              <a:t>expression</a:t>
            </a:r>
            <a:r>
              <a:rPr lang="zh-CN" altLang="en-US" sz="2400" dirty="0"/>
              <a:t> </a:t>
            </a:r>
            <a:r>
              <a:rPr lang="en-US" altLang="zh-CN" sz="2400" dirty="0"/>
              <a:t>in</a:t>
            </a:r>
            <a:r>
              <a:rPr lang="zh-CN" altLang="en-US" sz="2400" dirty="0"/>
              <a:t> </a:t>
            </a:r>
            <a:r>
              <a:rPr lang="en-US" altLang="zh-CN" sz="2400" dirty="0"/>
              <a:t>an</a:t>
            </a:r>
            <a:r>
              <a:rPr lang="zh-CN" altLang="en-US" sz="2400" dirty="0"/>
              <a:t> </a:t>
            </a:r>
            <a:r>
              <a:rPr lang="en-US" altLang="zh-CN" sz="2400" dirty="0"/>
              <a:t>array</a:t>
            </a:r>
            <a:r>
              <a:rPr lang="zh-CN" altLang="en-US" sz="2400" dirty="0"/>
              <a:t> </a:t>
            </a:r>
            <a:r>
              <a:rPr lang="en-US" altLang="zh-CN" sz="2400" dirty="0"/>
              <a:t>declaration</a:t>
            </a:r>
            <a:r>
              <a:rPr lang="zh-CN" altLang="en-US" sz="2400" dirty="0"/>
              <a:t> </a:t>
            </a:r>
            <a:r>
              <a:rPr lang="en-US" altLang="zh-CN" sz="2400" dirty="0"/>
              <a:t>is</a:t>
            </a:r>
            <a:r>
              <a:rPr lang="zh-CN" altLang="en-US" sz="2400" dirty="0"/>
              <a:t> </a:t>
            </a:r>
            <a:r>
              <a:rPr lang="en-US" altLang="zh-CN" sz="2400" dirty="0"/>
              <a:t>omitted,</a:t>
            </a:r>
            <a:r>
              <a:rPr lang="zh-CN" altLang="en-US" sz="2400" dirty="0"/>
              <a:t> </a:t>
            </a:r>
            <a:r>
              <a:rPr lang="en-US" altLang="zh-CN" sz="2400" dirty="0"/>
              <a:t>it</a:t>
            </a:r>
            <a:r>
              <a:rPr lang="zh-CN" altLang="en-US" sz="2400" dirty="0"/>
              <a:t> </a:t>
            </a:r>
            <a:r>
              <a:rPr lang="en-US" altLang="zh-CN" sz="2400" dirty="0"/>
              <a:t>declares</a:t>
            </a:r>
            <a:r>
              <a:rPr lang="zh-CN" altLang="en-US" sz="2400" dirty="0"/>
              <a:t> </a:t>
            </a:r>
            <a:r>
              <a:rPr lang="en-US" altLang="zh-CN" sz="2400" dirty="0"/>
              <a:t>an</a:t>
            </a:r>
            <a:r>
              <a:rPr lang="zh-CN" altLang="en-US" sz="2400" dirty="0"/>
              <a:t> </a:t>
            </a:r>
            <a:r>
              <a:rPr lang="en-US" altLang="zh-CN" sz="2400" dirty="0"/>
              <a:t>array</a:t>
            </a:r>
            <a:r>
              <a:rPr lang="zh-CN" altLang="en-US" sz="2400" dirty="0"/>
              <a:t> </a:t>
            </a:r>
            <a:r>
              <a:rPr lang="en-US" altLang="zh-CN" sz="2400" dirty="0"/>
              <a:t>of</a:t>
            </a:r>
            <a:r>
              <a:rPr lang="zh-CN" altLang="en-US" sz="2400" dirty="0"/>
              <a:t> </a:t>
            </a:r>
            <a:r>
              <a:rPr lang="en-US" altLang="zh-CN" sz="2400" dirty="0"/>
              <a:t>unknown</a:t>
            </a:r>
            <a:r>
              <a:rPr lang="zh-CN" altLang="en-US" sz="2400" dirty="0"/>
              <a:t> </a:t>
            </a:r>
            <a:r>
              <a:rPr lang="en-US" altLang="zh-CN" sz="2400" dirty="0"/>
              <a:t>size.</a:t>
            </a:r>
            <a:r>
              <a:rPr lang="zh-CN" altLang="en-US" sz="2400" dirty="0"/>
              <a:t> </a:t>
            </a:r>
            <a:r>
              <a:rPr lang="en-US" altLang="zh-CN" sz="2400" dirty="0"/>
              <a:t>Except</a:t>
            </a:r>
            <a:r>
              <a:rPr lang="zh-CN" altLang="en-US" sz="2400" dirty="0"/>
              <a:t> </a:t>
            </a:r>
            <a:r>
              <a:rPr lang="en-US" altLang="zh-CN" sz="2400" dirty="0"/>
              <a:t>(1)</a:t>
            </a:r>
            <a:r>
              <a:rPr lang="zh-CN" altLang="en-US" sz="2400" dirty="0"/>
              <a:t> </a:t>
            </a:r>
            <a:r>
              <a:rPr lang="en-US" altLang="zh-CN" sz="2400" dirty="0"/>
              <a:t>in</a:t>
            </a:r>
            <a:r>
              <a:rPr lang="zh-CN" altLang="en-US" sz="2400" dirty="0"/>
              <a:t> </a:t>
            </a:r>
            <a:r>
              <a:rPr lang="en-US" altLang="zh-CN" sz="2400" dirty="0"/>
              <a:t>function</a:t>
            </a:r>
            <a:r>
              <a:rPr lang="zh-CN" altLang="en-US" sz="2400" dirty="0"/>
              <a:t> </a:t>
            </a:r>
            <a:r>
              <a:rPr lang="en-US" altLang="zh-CN" sz="2400" dirty="0"/>
              <a:t>parameter</a:t>
            </a:r>
            <a:r>
              <a:rPr lang="zh-CN" altLang="en-US" sz="2400" dirty="0"/>
              <a:t> </a:t>
            </a:r>
            <a:r>
              <a:rPr lang="en-US" altLang="zh-CN" sz="2400" dirty="0"/>
              <a:t>lists</a:t>
            </a:r>
            <a:r>
              <a:rPr lang="zh-CN" altLang="en-US" sz="2400" dirty="0"/>
              <a:t> </a:t>
            </a:r>
            <a:r>
              <a:rPr lang="en-US" altLang="zh-CN" sz="2400" dirty="0"/>
              <a:t>(2)</a:t>
            </a:r>
            <a:r>
              <a:rPr lang="zh-CN" altLang="en-US" sz="2400" dirty="0"/>
              <a:t> </a:t>
            </a:r>
            <a:r>
              <a:rPr lang="en-US" altLang="zh-CN" sz="2400" dirty="0"/>
              <a:t>when</a:t>
            </a:r>
            <a:r>
              <a:rPr lang="zh-CN" altLang="en-US" sz="2400" dirty="0"/>
              <a:t> </a:t>
            </a:r>
            <a:r>
              <a:rPr lang="en-US" altLang="zh-CN" sz="2400" dirty="0"/>
              <a:t>an</a:t>
            </a:r>
            <a:r>
              <a:rPr lang="zh-CN" altLang="en-US" sz="2400" dirty="0"/>
              <a:t> </a:t>
            </a:r>
            <a:r>
              <a:rPr lang="en-US" altLang="zh-CN" sz="2400" dirty="0"/>
              <a:t>initializer</a:t>
            </a:r>
            <a:r>
              <a:rPr lang="zh-CN" altLang="en-US" sz="2400" dirty="0"/>
              <a:t> </a:t>
            </a:r>
            <a:r>
              <a:rPr lang="en-US" altLang="zh-CN" sz="2400" dirty="0"/>
              <a:t>is</a:t>
            </a:r>
            <a:r>
              <a:rPr lang="zh-CN" altLang="en-US" sz="2400" dirty="0"/>
              <a:t> </a:t>
            </a:r>
            <a:r>
              <a:rPr lang="en-US" altLang="zh-CN" sz="2400" dirty="0"/>
              <a:t>available</a:t>
            </a:r>
            <a:endParaRPr lang="en-US" sz="2400" dirty="0"/>
          </a:p>
        </p:txBody>
      </p:sp>
      <p:sp>
        <p:nvSpPr>
          <p:cNvPr id="4" name="TextBox 3">
            <a:extLst>
              <a:ext uri="{FF2B5EF4-FFF2-40B4-BE49-F238E27FC236}">
                <a16:creationId xmlns:a16="http://schemas.microsoft.com/office/drawing/2014/main" id="{386B0CA0-3C67-D64D-8DDB-C1C90B7E50C0}"/>
              </a:ext>
            </a:extLst>
          </p:cNvPr>
          <p:cNvSpPr txBox="1"/>
          <p:nvPr/>
        </p:nvSpPr>
        <p:spPr>
          <a:xfrm>
            <a:off x="2162536" y="2653789"/>
            <a:ext cx="7959524" cy="584775"/>
          </a:xfrm>
          <a:prstGeom prst="rect">
            <a:avLst/>
          </a:prstGeom>
          <a:noFill/>
        </p:spPr>
        <p:txBody>
          <a:bodyPr wrap="square" rtlCol="0">
            <a:spAutoFit/>
          </a:bodyPr>
          <a:lstStyle/>
          <a:p>
            <a:pPr algn="ctr"/>
            <a:r>
              <a:rPr lang="en-US" sz="3200" dirty="0">
                <a:latin typeface=""/>
              </a:rPr>
              <a:t>Format:  type identifier[</a:t>
            </a:r>
            <a:r>
              <a:rPr lang="en-US" sz="3200" strike="sngStrike" dirty="0">
                <a:latin typeface=""/>
              </a:rPr>
              <a:t>expression</a:t>
            </a:r>
            <a:r>
              <a:rPr lang="en-US" sz="3200" dirty="0">
                <a:latin typeface=""/>
              </a:rPr>
              <a:t>];</a:t>
            </a:r>
          </a:p>
        </p:txBody>
      </p:sp>
      <p:grpSp>
        <p:nvGrpSpPr>
          <p:cNvPr id="26" name="Group 25">
            <a:extLst>
              <a:ext uri="{FF2B5EF4-FFF2-40B4-BE49-F238E27FC236}">
                <a16:creationId xmlns:a16="http://schemas.microsoft.com/office/drawing/2014/main" id="{B99C835A-092C-E544-A390-9C08BBF9E6A8}"/>
              </a:ext>
            </a:extLst>
          </p:cNvPr>
          <p:cNvGrpSpPr/>
          <p:nvPr/>
        </p:nvGrpSpPr>
        <p:grpSpPr>
          <a:xfrm>
            <a:off x="4258660" y="3517698"/>
            <a:ext cx="2654300" cy="1931234"/>
            <a:chOff x="4652201" y="3517698"/>
            <a:chExt cx="2654300" cy="1931234"/>
          </a:xfrm>
        </p:grpSpPr>
        <p:sp>
          <p:nvSpPr>
            <p:cNvPr id="16" name="TextBox 15">
              <a:extLst>
                <a:ext uri="{FF2B5EF4-FFF2-40B4-BE49-F238E27FC236}">
                  <a16:creationId xmlns:a16="http://schemas.microsoft.com/office/drawing/2014/main" id="{C090718B-2AD7-D545-A751-2EF41770EA7C}"/>
                </a:ext>
              </a:extLst>
            </p:cNvPr>
            <p:cNvSpPr txBox="1"/>
            <p:nvPr/>
          </p:nvSpPr>
          <p:spPr>
            <a:xfrm>
              <a:off x="5393925" y="3517698"/>
              <a:ext cx="1170853" cy="311336"/>
            </a:xfrm>
            <a:prstGeom prst="rect">
              <a:avLst/>
            </a:prstGeom>
            <a:noFill/>
          </p:spPr>
          <p:txBody>
            <a:bodyPr wrap="square" rtlCol="0">
              <a:spAutoFit/>
            </a:bodyPr>
            <a:lstStyle/>
            <a:p>
              <a:pPr algn="ctr"/>
              <a:r>
                <a:rPr lang="en-US" dirty="0" err="1"/>
                <a:t>myutil.h</a:t>
              </a:r>
              <a:endParaRPr lang="en-US" dirty="0"/>
            </a:p>
          </p:txBody>
        </p:sp>
        <p:pic>
          <p:nvPicPr>
            <p:cNvPr id="25" name="Picture 24">
              <a:extLst>
                <a:ext uri="{FF2B5EF4-FFF2-40B4-BE49-F238E27FC236}">
                  <a16:creationId xmlns:a16="http://schemas.microsoft.com/office/drawing/2014/main" id="{24091E74-3B67-A04D-B3D7-9198D17BAF59}"/>
                </a:ext>
              </a:extLst>
            </p:cNvPr>
            <p:cNvPicPr>
              <a:picLocks noChangeAspect="1"/>
            </p:cNvPicPr>
            <p:nvPr/>
          </p:nvPicPr>
          <p:blipFill>
            <a:blip r:embed="rId3"/>
            <a:stretch>
              <a:fillRect/>
            </a:stretch>
          </p:blipFill>
          <p:spPr>
            <a:xfrm>
              <a:off x="4652201" y="3912232"/>
              <a:ext cx="2654300" cy="1536700"/>
            </a:xfrm>
            <a:prstGeom prst="rect">
              <a:avLst/>
            </a:prstGeom>
          </p:spPr>
        </p:pic>
      </p:grpSp>
      <p:sp>
        <p:nvSpPr>
          <p:cNvPr id="29" name="Rounded Rectangle 28">
            <a:extLst>
              <a:ext uri="{FF2B5EF4-FFF2-40B4-BE49-F238E27FC236}">
                <a16:creationId xmlns:a16="http://schemas.microsoft.com/office/drawing/2014/main" id="{09E05BB6-EEDC-0A4D-A912-B4E84DA6EE75}"/>
              </a:ext>
            </a:extLst>
          </p:cNvPr>
          <p:cNvSpPr/>
          <p:nvPr/>
        </p:nvSpPr>
        <p:spPr>
          <a:xfrm>
            <a:off x="4258660" y="4467828"/>
            <a:ext cx="2003244" cy="21275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91ED4E00-8021-254A-A8D9-908DB395F743}"/>
              </a:ext>
            </a:extLst>
          </p:cNvPr>
          <p:cNvGrpSpPr/>
          <p:nvPr/>
        </p:nvGrpSpPr>
        <p:grpSpPr>
          <a:xfrm>
            <a:off x="759247" y="3529259"/>
            <a:ext cx="3106097" cy="2835155"/>
            <a:chOff x="620347" y="3529259"/>
            <a:chExt cx="3106097" cy="2835155"/>
          </a:xfrm>
        </p:grpSpPr>
        <p:grpSp>
          <p:nvGrpSpPr>
            <p:cNvPr id="24" name="Group 23">
              <a:extLst>
                <a:ext uri="{FF2B5EF4-FFF2-40B4-BE49-F238E27FC236}">
                  <a16:creationId xmlns:a16="http://schemas.microsoft.com/office/drawing/2014/main" id="{959D6832-4DE2-674C-8D4B-E95DF4F72ACB}"/>
                </a:ext>
              </a:extLst>
            </p:cNvPr>
            <p:cNvGrpSpPr/>
            <p:nvPr/>
          </p:nvGrpSpPr>
          <p:grpSpPr>
            <a:xfrm>
              <a:off x="620347" y="3529259"/>
              <a:ext cx="3106097" cy="2835155"/>
              <a:chOff x="1013888" y="3529259"/>
              <a:chExt cx="3106097" cy="2835155"/>
            </a:xfrm>
          </p:grpSpPr>
          <p:pic>
            <p:nvPicPr>
              <p:cNvPr id="23" name="Picture 22">
                <a:extLst>
                  <a:ext uri="{FF2B5EF4-FFF2-40B4-BE49-F238E27FC236}">
                    <a16:creationId xmlns:a16="http://schemas.microsoft.com/office/drawing/2014/main" id="{995347B2-E630-3843-B2F6-36E0D78C6FD0}"/>
                  </a:ext>
                </a:extLst>
              </p:cNvPr>
              <p:cNvPicPr>
                <a:picLocks noChangeAspect="1"/>
              </p:cNvPicPr>
              <p:nvPr/>
            </p:nvPicPr>
            <p:blipFill>
              <a:blip r:embed="rId4"/>
              <a:stretch>
                <a:fillRect/>
              </a:stretch>
            </p:blipFill>
            <p:spPr>
              <a:xfrm>
                <a:off x="1013888" y="3912232"/>
                <a:ext cx="3106097" cy="2452182"/>
              </a:xfrm>
              <a:prstGeom prst="rect">
                <a:avLst/>
              </a:prstGeom>
            </p:spPr>
          </p:pic>
          <p:sp>
            <p:nvSpPr>
              <p:cNvPr id="10" name="TextBox 9">
                <a:extLst>
                  <a:ext uri="{FF2B5EF4-FFF2-40B4-BE49-F238E27FC236}">
                    <a16:creationId xmlns:a16="http://schemas.microsoft.com/office/drawing/2014/main" id="{AF6261C2-3F03-3442-B825-106AC9B07269}"/>
                  </a:ext>
                </a:extLst>
              </p:cNvPr>
              <p:cNvSpPr txBox="1"/>
              <p:nvPr/>
            </p:nvSpPr>
            <p:spPr>
              <a:xfrm>
                <a:off x="1902347" y="3529259"/>
                <a:ext cx="1174116" cy="312203"/>
              </a:xfrm>
              <a:prstGeom prst="rect">
                <a:avLst/>
              </a:prstGeom>
              <a:noFill/>
            </p:spPr>
            <p:txBody>
              <a:bodyPr wrap="square" rtlCol="0">
                <a:spAutoFit/>
              </a:bodyPr>
              <a:lstStyle/>
              <a:p>
                <a:pPr algn="ctr"/>
                <a:r>
                  <a:rPr lang="en-US" dirty="0" err="1"/>
                  <a:t>main.c</a:t>
                </a:r>
                <a:endParaRPr lang="en-US" dirty="0"/>
              </a:p>
            </p:txBody>
          </p:sp>
          <p:sp>
            <p:nvSpPr>
              <p:cNvPr id="21" name="Rounded Rectangle 20">
                <a:extLst>
                  <a:ext uri="{FF2B5EF4-FFF2-40B4-BE49-F238E27FC236}">
                    <a16:creationId xmlns:a16="http://schemas.microsoft.com/office/drawing/2014/main" id="{59F1695C-E2C8-2C45-8DBA-53A2699C1DA6}"/>
                  </a:ext>
                </a:extLst>
              </p:cNvPr>
              <p:cNvSpPr/>
              <p:nvPr/>
            </p:nvSpPr>
            <p:spPr>
              <a:xfrm>
                <a:off x="1013888" y="4860916"/>
                <a:ext cx="1926082" cy="22646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Rounded Rectangle 29">
              <a:extLst>
                <a:ext uri="{FF2B5EF4-FFF2-40B4-BE49-F238E27FC236}">
                  <a16:creationId xmlns:a16="http://schemas.microsoft.com/office/drawing/2014/main" id="{594C3BC5-3AA2-254E-8967-8CC6FD949662}"/>
                </a:ext>
              </a:extLst>
            </p:cNvPr>
            <p:cNvSpPr/>
            <p:nvPr/>
          </p:nvSpPr>
          <p:spPr>
            <a:xfrm>
              <a:off x="620347" y="4097438"/>
              <a:ext cx="1475517" cy="208344"/>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E3FD0350-3C01-254E-AD8F-5E3DB2A54889}"/>
              </a:ext>
            </a:extLst>
          </p:cNvPr>
          <p:cNvGrpSpPr/>
          <p:nvPr/>
        </p:nvGrpSpPr>
        <p:grpSpPr>
          <a:xfrm>
            <a:off x="7266801" y="3500694"/>
            <a:ext cx="4086999" cy="2116219"/>
            <a:chOff x="7266801" y="3500694"/>
            <a:chExt cx="4086999" cy="2116219"/>
          </a:xfrm>
        </p:grpSpPr>
        <p:grpSp>
          <p:nvGrpSpPr>
            <p:cNvPr id="28" name="Group 27">
              <a:extLst>
                <a:ext uri="{FF2B5EF4-FFF2-40B4-BE49-F238E27FC236}">
                  <a16:creationId xmlns:a16="http://schemas.microsoft.com/office/drawing/2014/main" id="{4B8AC2B8-F0A3-F148-AE9D-DFEB24E9BEDD}"/>
                </a:ext>
              </a:extLst>
            </p:cNvPr>
            <p:cNvGrpSpPr/>
            <p:nvPr/>
          </p:nvGrpSpPr>
          <p:grpSpPr>
            <a:xfrm>
              <a:off x="7266801" y="3500694"/>
              <a:ext cx="4086999" cy="2116219"/>
              <a:chOff x="7660342" y="3500694"/>
              <a:chExt cx="4086999" cy="2116219"/>
            </a:xfrm>
          </p:grpSpPr>
          <p:pic>
            <p:nvPicPr>
              <p:cNvPr id="27" name="Picture 26">
                <a:extLst>
                  <a:ext uri="{FF2B5EF4-FFF2-40B4-BE49-F238E27FC236}">
                    <a16:creationId xmlns:a16="http://schemas.microsoft.com/office/drawing/2014/main" id="{97F1E052-D13E-F249-87C3-345BE35DB26D}"/>
                  </a:ext>
                </a:extLst>
              </p:cNvPr>
              <p:cNvPicPr>
                <a:picLocks noChangeAspect="1"/>
              </p:cNvPicPr>
              <p:nvPr/>
            </p:nvPicPr>
            <p:blipFill>
              <a:blip r:embed="rId5"/>
              <a:stretch>
                <a:fillRect/>
              </a:stretch>
            </p:blipFill>
            <p:spPr>
              <a:xfrm>
                <a:off x="7660342" y="3882067"/>
                <a:ext cx="4086999" cy="1734846"/>
              </a:xfrm>
              <a:prstGeom prst="rect">
                <a:avLst/>
              </a:prstGeom>
            </p:spPr>
          </p:pic>
          <p:sp>
            <p:nvSpPr>
              <p:cNvPr id="19" name="TextBox 18">
                <a:extLst>
                  <a:ext uri="{FF2B5EF4-FFF2-40B4-BE49-F238E27FC236}">
                    <a16:creationId xmlns:a16="http://schemas.microsoft.com/office/drawing/2014/main" id="{3BD2B0CA-71F6-4E44-8339-4B2023513F5D}"/>
                  </a:ext>
                </a:extLst>
              </p:cNvPr>
              <p:cNvSpPr txBox="1"/>
              <p:nvPr/>
            </p:nvSpPr>
            <p:spPr>
              <a:xfrm>
                <a:off x="9264629" y="3500694"/>
                <a:ext cx="1170853" cy="369332"/>
              </a:xfrm>
              <a:prstGeom prst="rect">
                <a:avLst/>
              </a:prstGeom>
              <a:noFill/>
            </p:spPr>
            <p:txBody>
              <a:bodyPr wrap="square" rtlCol="0">
                <a:spAutoFit/>
              </a:bodyPr>
              <a:lstStyle/>
              <a:p>
                <a:pPr algn="ctr"/>
                <a:r>
                  <a:rPr lang="en-US" dirty="0" err="1"/>
                  <a:t>myutil.c</a:t>
                </a:r>
                <a:endParaRPr lang="en-US" dirty="0"/>
              </a:p>
            </p:txBody>
          </p:sp>
          <p:sp>
            <p:nvSpPr>
              <p:cNvPr id="22" name="Rounded Rectangle 21">
                <a:extLst>
                  <a:ext uri="{FF2B5EF4-FFF2-40B4-BE49-F238E27FC236}">
                    <a16:creationId xmlns:a16="http://schemas.microsoft.com/office/drawing/2014/main" id="{95D7D240-E879-744E-82EF-62CCE4FF3E3A}"/>
                  </a:ext>
                </a:extLst>
              </p:cNvPr>
              <p:cNvSpPr/>
              <p:nvPr/>
            </p:nvSpPr>
            <p:spPr>
              <a:xfrm>
                <a:off x="10823708" y="5138323"/>
                <a:ext cx="738216" cy="32146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Rounded Rectangle 30">
              <a:extLst>
                <a:ext uri="{FF2B5EF4-FFF2-40B4-BE49-F238E27FC236}">
                  <a16:creationId xmlns:a16="http://schemas.microsoft.com/office/drawing/2014/main" id="{4C8E3FA7-A467-4846-A5E7-3894E89B2787}"/>
                </a:ext>
              </a:extLst>
            </p:cNvPr>
            <p:cNvSpPr/>
            <p:nvPr/>
          </p:nvSpPr>
          <p:spPr>
            <a:xfrm>
              <a:off x="7276446" y="4132155"/>
              <a:ext cx="1594642" cy="207797"/>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5" name="Curved Connector 34">
            <a:extLst>
              <a:ext uri="{FF2B5EF4-FFF2-40B4-BE49-F238E27FC236}">
                <a16:creationId xmlns:a16="http://schemas.microsoft.com/office/drawing/2014/main" id="{6E9D629D-6246-1B4C-9E85-9DFD73E8623E}"/>
              </a:ext>
            </a:extLst>
          </p:cNvPr>
          <p:cNvCxnSpPr>
            <a:stCxn id="16" idx="1"/>
            <a:endCxn id="30" idx="3"/>
          </p:cNvCxnSpPr>
          <p:nvPr/>
        </p:nvCxnSpPr>
        <p:spPr>
          <a:xfrm rot="10800000" flipV="1">
            <a:off x="2234764" y="3673366"/>
            <a:ext cx="2765620" cy="528244"/>
          </a:xfrm>
          <a:prstGeom prst="curvedConnector3">
            <a:avLst/>
          </a:prstGeom>
          <a:ln w="12700">
            <a:solidFill>
              <a:srgbClr val="00B05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6" name="Curved Connector 35">
            <a:extLst>
              <a:ext uri="{FF2B5EF4-FFF2-40B4-BE49-F238E27FC236}">
                <a16:creationId xmlns:a16="http://schemas.microsoft.com/office/drawing/2014/main" id="{4D754043-0515-9C43-9C10-E0CC9BE811DE}"/>
              </a:ext>
            </a:extLst>
          </p:cNvPr>
          <p:cNvCxnSpPr>
            <a:cxnSpLocks/>
            <a:stCxn id="16" idx="3"/>
            <a:endCxn id="31" idx="1"/>
          </p:cNvCxnSpPr>
          <p:nvPr/>
        </p:nvCxnSpPr>
        <p:spPr>
          <a:xfrm>
            <a:off x="6171237" y="3673366"/>
            <a:ext cx="1105209" cy="562688"/>
          </a:xfrm>
          <a:prstGeom prst="curvedConnector3">
            <a:avLst>
              <a:gd name="adj1" fmla="val 50000"/>
            </a:avLst>
          </a:prstGeom>
          <a:ln w="12700">
            <a:solidFill>
              <a:srgbClr val="00B05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0" name="Curved Connector 39">
            <a:extLst>
              <a:ext uri="{FF2B5EF4-FFF2-40B4-BE49-F238E27FC236}">
                <a16:creationId xmlns:a16="http://schemas.microsoft.com/office/drawing/2014/main" id="{4090BDAE-BB0D-E44B-8837-23CE4C346694}"/>
              </a:ext>
            </a:extLst>
          </p:cNvPr>
          <p:cNvCxnSpPr>
            <a:stCxn id="21" idx="3"/>
            <a:endCxn id="29" idx="1"/>
          </p:cNvCxnSpPr>
          <p:nvPr/>
        </p:nvCxnSpPr>
        <p:spPr>
          <a:xfrm flipV="1">
            <a:off x="2685329" y="4574205"/>
            <a:ext cx="1573331" cy="399945"/>
          </a:xfrm>
          <a:prstGeom prst="curvedConnector3">
            <a:avLst/>
          </a:prstGeom>
          <a:ln w="1270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1" name="Curved Connector 40">
            <a:extLst>
              <a:ext uri="{FF2B5EF4-FFF2-40B4-BE49-F238E27FC236}">
                <a16:creationId xmlns:a16="http://schemas.microsoft.com/office/drawing/2014/main" id="{06D4F588-CFA7-A14B-90A2-3E7347891B72}"/>
              </a:ext>
            </a:extLst>
          </p:cNvPr>
          <p:cNvCxnSpPr>
            <a:cxnSpLocks/>
            <a:stCxn id="29" idx="3"/>
            <a:endCxn id="22" idx="1"/>
          </p:cNvCxnSpPr>
          <p:nvPr/>
        </p:nvCxnSpPr>
        <p:spPr>
          <a:xfrm>
            <a:off x="6261904" y="4574205"/>
            <a:ext cx="4168263" cy="724848"/>
          </a:xfrm>
          <a:prstGeom prst="curvedConnector3">
            <a:avLst/>
          </a:prstGeom>
          <a:ln w="1270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772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9AC04-BD43-C048-82C8-55A8F6899208}"/>
              </a:ext>
            </a:extLst>
          </p:cNvPr>
          <p:cNvSpPr>
            <a:spLocks noGrp="1"/>
          </p:cNvSpPr>
          <p:nvPr>
            <p:ph type="title"/>
          </p:nvPr>
        </p:nvSpPr>
        <p:spPr/>
        <p:txBody>
          <a:bodyPr/>
          <a:lstStyle/>
          <a:p>
            <a:r>
              <a:rPr lang="en-US" dirty="0"/>
              <a:t>Array – initialization </a:t>
            </a:r>
          </a:p>
        </p:txBody>
      </p:sp>
      <p:sp>
        <p:nvSpPr>
          <p:cNvPr id="3" name="Content Placeholder 2">
            <a:extLst>
              <a:ext uri="{FF2B5EF4-FFF2-40B4-BE49-F238E27FC236}">
                <a16:creationId xmlns:a16="http://schemas.microsoft.com/office/drawing/2014/main" id="{BFA498E5-F791-D74A-9B4E-534E5B55D42C}"/>
              </a:ext>
            </a:extLst>
          </p:cNvPr>
          <p:cNvSpPr>
            <a:spLocks noGrp="1"/>
          </p:cNvSpPr>
          <p:nvPr>
            <p:ph idx="1"/>
          </p:nvPr>
        </p:nvSpPr>
        <p:spPr/>
        <p:txBody>
          <a:bodyPr>
            <a:normAutofit fontScale="92500" lnSpcReduction="10000"/>
          </a:bodyPr>
          <a:lstStyle/>
          <a:p>
            <a:r>
              <a:rPr lang="en-US" sz="2400" dirty="0"/>
              <a:t>When initializing an object of array type, the initializer must be either a string literal or be a brace-enclosed list of expression for array members</a:t>
            </a:r>
          </a:p>
          <a:p>
            <a:r>
              <a:rPr lang="en-US" sz="2400" dirty="0"/>
              <a:t>= string-literal </a:t>
            </a:r>
          </a:p>
          <a:p>
            <a:pPr lvl="1"/>
            <a:r>
              <a:rPr lang="en-US" sz="2000" dirty="0"/>
              <a:t>only for array of char type </a:t>
            </a:r>
          </a:p>
          <a:p>
            <a:r>
              <a:rPr lang="en-US" sz="2400" dirty="0"/>
              <a:t>= {expression, …} </a:t>
            </a:r>
          </a:p>
          <a:p>
            <a:pPr lvl="1"/>
            <a:r>
              <a:rPr lang="en-US" sz="2000" dirty="0"/>
              <a:t>expression can be constant or other type of expressions</a:t>
            </a:r>
          </a:p>
          <a:p>
            <a:r>
              <a:rPr lang="en-US" sz="2400" dirty="0"/>
              <a:t>= {[</a:t>
            </a:r>
            <a:r>
              <a:rPr lang="en-US" sz="2400" dirty="0">
                <a:solidFill>
                  <a:srgbClr val="00B050"/>
                </a:solidFill>
              </a:rPr>
              <a:t>constant-expression</a:t>
            </a:r>
            <a:r>
              <a:rPr lang="en-US" sz="2400" dirty="0"/>
              <a:t>]=expression, …} </a:t>
            </a:r>
          </a:p>
          <a:p>
            <a:pPr lvl="1"/>
            <a:r>
              <a:rPr lang="en-US" sz="2000" dirty="0"/>
              <a:t>constant-expression in [] specifies with element in the array to initialize</a:t>
            </a:r>
          </a:p>
          <a:p>
            <a:r>
              <a:rPr lang="en-US" sz="2400" dirty="0"/>
              <a:t>= {}</a:t>
            </a:r>
          </a:p>
          <a:p>
            <a:pPr lvl="1"/>
            <a:r>
              <a:rPr lang="en-US" sz="2000" dirty="0"/>
              <a:t>Empty initialize, every element in the array is set to 0</a:t>
            </a:r>
          </a:p>
          <a:p>
            <a:r>
              <a:rPr lang="en-US" sz="2400" dirty="0"/>
              <a:t>Variable length array may not be initialized (C99)</a:t>
            </a:r>
          </a:p>
          <a:p>
            <a:pPr lvl="1"/>
            <a:r>
              <a:rPr lang="en-US" sz="2000" dirty="0"/>
              <a:t>You can assign value to its element one by one, but not initialize the whole array directly with array initialization</a:t>
            </a:r>
          </a:p>
        </p:txBody>
      </p:sp>
    </p:spTree>
    <p:extLst>
      <p:ext uri="{BB962C8B-B14F-4D97-AF65-F5344CB8AC3E}">
        <p14:creationId xmlns:p14="http://schemas.microsoft.com/office/powerpoint/2010/main" val="2359527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90CBE-F9DA-2142-ACEB-F48AD0C0944B}"/>
              </a:ext>
            </a:extLst>
          </p:cNvPr>
          <p:cNvSpPr>
            <a:spLocks noGrp="1"/>
          </p:cNvSpPr>
          <p:nvPr>
            <p:ph type="title"/>
          </p:nvPr>
        </p:nvSpPr>
        <p:spPr/>
        <p:txBody>
          <a:bodyPr/>
          <a:lstStyle/>
          <a:p>
            <a:r>
              <a:rPr lang="en-US" dirty="0"/>
              <a:t>Array – initialization – example </a:t>
            </a:r>
          </a:p>
        </p:txBody>
      </p:sp>
      <p:sp>
        <p:nvSpPr>
          <p:cNvPr id="3" name="Content Placeholder 2">
            <a:extLst>
              <a:ext uri="{FF2B5EF4-FFF2-40B4-BE49-F238E27FC236}">
                <a16:creationId xmlns:a16="http://schemas.microsoft.com/office/drawing/2014/main" id="{3136AEBF-D894-9343-AA88-7DEAB7EC5CD6}"/>
              </a:ext>
            </a:extLst>
          </p:cNvPr>
          <p:cNvSpPr>
            <a:spLocks noGrp="1"/>
          </p:cNvSpPr>
          <p:nvPr>
            <p:ph idx="1"/>
          </p:nvPr>
        </p:nvSpPr>
        <p:spPr/>
        <p:txBody>
          <a:bodyPr/>
          <a:lstStyle/>
          <a:p>
            <a:r>
              <a:rPr lang="en-US" dirty="0"/>
              <a:t>= string-literal</a:t>
            </a:r>
          </a:p>
          <a:p>
            <a:pPr lvl="1"/>
            <a:r>
              <a:rPr lang="en-US" dirty="0"/>
              <a:t>There will be a ’\0’ character/escape sequence padded to the end of your string literal</a:t>
            </a:r>
          </a:p>
        </p:txBody>
      </p:sp>
      <p:pic>
        <p:nvPicPr>
          <p:cNvPr id="5" name="Picture 4">
            <a:extLst>
              <a:ext uri="{FF2B5EF4-FFF2-40B4-BE49-F238E27FC236}">
                <a16:creationId xmlns:a16="http://schemas.microsoft.com/office/drawing/2014/main" id="{600427EA-8B04-E64F-B806-A9082283822B}"/>
              </a:ext>
            </a:extLst>
          </p:cNvPr>
          <p:cNvPicPr>
            <a:picLocks noChangeAspect="1"/>
          </p:cNvPicPr>
          <p:nvPr/>
        </p:nvPicPr>
        <p:blipFill>
          <a:blip r:embed="rId2"/>
          <a:stretch>
            <a:fillRect/>
          </a:stretch>
        </p:blipFill>
        <p:spPr>
          <a:xfrm>
            <a:off x="1686447" y="3253857"/>
            <a:ext cx="9200644" cy="2556639"/>
          </a:xfrm>
          <a:prstGeom prst="rect">
            <a:avLst/>
          </a:prstGeom>
        </p:spPr>
      </p:pic>
      <p:sp>
        <p:nvSpPr>
          <p:cNvPr id="6" name="Rounded Rectangle 5">
            <a:extLst>
              <a:ext uri="{FF2B5EF4-FFF2-40B4-BE49-F238E27FC236}">
                <a16:creationId xmlns:a16="http://schemas.microsoft.com/office/drawing/2014/main" id="{E2F14F04-B660-DF4C-AE1F-A3DEB015ADA8}"/>
              </a:ext>
            </a:extLst>
          </p:cNvPr>
          <p:cNvSpPr/>
          <p:nvPr/>
        </p:nvSpPr>
        <p:spPr>
          <a:xfrm>
            <a:off x="3159889" y="5509549"/>
            <a:ext cx="648182" cy="30094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81B73874-BA98-804C-9558-28B9FFF954B3}"/>
              </a:ext>
            </a:extLst>
          </p:cNvPr>
          <p:cNvSpPr/>
          <p:nvPr/>
        </p:nvSpPr>
        <p:spPr>
          <a:xfrm>
            <a:off x="3877519" y="4532177"/>
            <a:ext cx="1956122" cy="35234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545236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8981</TotalTime>
  <Words>3138</Words>
  <Application>Microsoft Office PowerPoint</Application>
  <PresentationFormat>Widescreen</PresentationFormat>
  <Paragraphs>378</Paragraphs>
  <Slides>41</Slides>
  <Notes>30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DejaVuSans</vt:lpstr>
      <vt:lpstr>Arial</vt:lpstr>
      <vt:lpstr>Calibri</vt:lpstr>
      <vt:lpstr>Calibri Light</vt:lpstr>
      <vt:lpstr>Cambria Math</vt:lpstr>
      <vt:lpstr>Office Theme</vt:lpstr>
      <vt:lpstr>CSE 2451 Array </vt:lpstr>
      <vt:lpstr>Overview </vt:lpstr>
      <vt:lpstr>Array – of constant known size</vt:lpstr>
      <vt:lpstr>Array – of variable length (since C99)  </vt:lpstr>
      <vt:lpstr>Array – of unknown size</vt:lpstr>
      <vt:lpstr>Array – of unknown size</vt:lpstr>
      <vt:lpstr>Array – of unknown size – example </vt:lpstr>
      <vt:lpstr>Array – initialization </vt:lpstr>
      <vt:lpstr>Array – initialization – example </vt:lpstr>
      <vt:lpstr>Array – initialization – example </vt:lpstr>
      <vt:lpstr>Array – initialization – example </vt:lpstr>
      <vt:lpstr>Array – character array initialization </vt:lpstr>
      <vt:lpstr>Array – character array initialization </vt:lpstr>
      <vt:lpstr>Array – initialization – example </vt:lpstr>
      <vt:lpstr>Array – initialization - example</vt:lpstr>
      <vt:lpstr>Array – example </vt:lpstr>
      <vt:lpstr>Array – indexing </vt:lpstr>
      <vt:lpstr>Array – indexing – example</vt:lpstr>
      <vt:lpstr>Array – sizeof operator</vt:lpstr>
      <vt:lpstr>Array</vt:lpstr>
      <vt:lpstr>Array – implicit array to pointer conversion</vt:lpstr>
      <vt:lpstr>Array – implicit array to pointer conversion</vt:lpstr>
      <vt:lpstr>Array – pointer/address arithmetic </vt:lpstr>
      <vt:lpstr>Array – pointer arithmetic </vt:lpstr>
      <vt:lpstr>Array – apply address-of operator on array</vt:lpstr>
      <vt:lpstr>Array – apply sizeof operator on array</vt:lpstr>
      <vt:lpstr>Array – comparison and assignment</vt:lpstr>
      <vt:lpstr>Array – as function parameters</vt:lpstr>
      <vt:lpstr>Array – as function parameters</vt:lpstr>
      <vt:lpstr>Array – as function parameters</vt:lpstr>
      <vt:lpstr>Array – nested arrays – multidimensional array</vt:lpstr>
      <vt:lpstr>Array – nested arrays – multidimensional array</vt:lpstr>
      <vt:lpstr>Array – nested arrays – multidimensional array</vt:lpstr>
      <vt:lpstr>Array – pointer arithmetic </vt:lpstr>
      <vt:lpstr>Array – nested array as function parameter</vt:lpstr>
      <vt:lpstr>Array – multidimensional array</vt:lpstr>
      <vt:lpstr>Array – multidimensional array</vt:lpstr>
      <vt:lpstr>A pointer to string literal</vt:lpstr>
      <vt:lpstr>Valid main function</vt:lpstr>
      <vt:lpstr>Valid main function</vt:lpstr>
      <vt:lpstr>Valid main function -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C Programming Introduction</dc:title>
  <dc:creator>Liang Tong</dc:creator>
  <cp:lastModifiedBy>Zhang, Zichen</cp:lastModifiedBy>
  <cp:revision>911</cp:revision>
  <dcterms:created xsi:type="dcterms:W3CDTF">2022-08-14T18:29:45Z</dcterms:created>
  <dcterms:modified xsi:type="dcterms:W3CDTF">2023-10-06T14:16:18Z</dcterms:modified>
</cp:coreProperties>
</file>