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72" r:id="rId4"/>
    <p:sldId id="259" r:id="rId5"/>
    <p:sldId id="275" r:id="rId6"/>
    <p:sldId id="273" r:id="rId7"/>
    <p:sldId id="282" r:id="rId8"/>
    <p:sldId id="274" r:id="rId9"/>
    <p:sldId id="277" r:id="rId10"/>
    <p:sldId id="276" r:id="rId11"/>
    <p:sldId id="278" r:id="rId12"/>
    <p:sldId id="279" r:id="rId13"/>
    <p:sldId id="280" r:id="rId14"/>
    <p:sldId id="281" r:id="rId15"/>
    <p:sldId id="283" r:id="rId16"/>
    <p:sldId id="284"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74"/>
    <p:restoredTop sz="82134" autoAdjust="0"/>
  </p:normalViewPr>
  <p:slideViewPr>
    <p:cSldViewPr snapToGrid="0">
      <p:cViewPr varScale="1">
        <p:scale>
          <a:sx n="108" d="100"/>
          <a:sy n="108" d="100"/>
        </p:scale>
        <p:origin x="55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EFA94-98F8-4D2A-B13B-8F248919CE36}" type="datetimeFigureOut">
              <a:rPr lang="en-US" smtClean="0"/>
              <a:t>10/14/2023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4DC0D-9023-4FE7-9413-D82521447448}" type="slidenum">
              <a:rPr lang="en-US" smtClean="0"/>
              <a:t>‹#›</a:t>
            </a:fld>
            <a:endParaRPr lang="en-US"/>
          </a:p>
        </p:txBody>
      </p:sp>
    </p:spTree>
    <p:extLst>
      <p:ext uri="{BB962C8B-B14F-4D97-AF65-F5344CB8AC3E}">
        <p14:creationId xmlns:p14="http://schemas.microsoft.com/office/powerpoint/2010/main" val="3484506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2</a:t>
            </a:fld>
            <a:endParaRPr lang="en-US"/>
          </a:p>
        </p:txBody>
      </p:sp>
    </p:spTree>
    <p:extLst>
      <p:ext uri="{BB962C8B-B14F-4D97-AF65-F5344CB8AC3E}">
        <p14:creationId xmlns:p14="http://schemas.microsoft.com/office/powerpoint/2010/main" val="2938050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15</a:t>
            </a:fld>
            <a:endParaRPr lang="en-US"/>
          </a:p>
        </p:txBody>
      </p:sp>
    </p:spTree>
    <p:extLst>
      <p:ext uri="{BB962C8B-B14F-4D97-AF65-F5344CB8AC3E}">
        <p14:creationId xmlns:p14="http://schemas.microsoft.com/office/powerpoint/2010/main" val="4080273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16</a:t>
            </a:fld>
            <a:endParaRPr lang="en-US"/>
          </a:p>
        </p:txBody>
      </p:sp>
    </p:spTree>
    <p:extLst>
      <p:ext uri="{BB962C8B-B14F-4D97-AF65-F5344CB8AC3E}">
        <p14:creationId xmlns:p14="http://schemas.microsoft.com/office/powerpoint/2010/main" val="784313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17</a:t>
            </a:fld>
            <a:endParaRPr lang="en-US"/>
          </a:p>
        </p:txBody>
      </p:sp>
    </p:spTree>
    <p:extLst>
      <p:ext uri="{BB962C8B-B14F-4D97-AF65-F5344CB8AC3E}">
        <p14:creationId xmlns:p14="http://schemas.microsoft.com/office/powerpoint/2010/main" val="867044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3</a:t>
            </a:fld>
            <a:endParaRPr lang="en-US"/>
          </a:p>
        </p:txBody>
      </p:sp>
    </p:spTree>
    <p:extLst>
      <p:ext uri="{BB962C8B-B14F-4D97-AF65-F5344CB8AC3E}">
        <p14:creationId xmlns:p14="http://schemas.microsoft.com/office/powerpoint/2010/main" val="3994150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4</a:t>
            </a:fld>
            <a:endParaRPr lang="en-US"/>
          </a:p>
        </p:txBody>
      </p:sp>
    </p:spTree>
    <p:extLst>
      <p:ext uri="{BB962C8B-B14F-4D97-AF65-F5344CB8AC3E}">
        <p14:creationId xmlns:p14="http://schemas.microsoft.com/office/powerpoint/2010/main" val="1664820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5</a:t>
            </a:fld>
            <a:endParaRPr lang="en-US"/>
          </a:p>
        </p:txBody>
      </p:sp>
    </p:spTree>
    <p:extLst>
      <p:ext uri="{BB962C8B-B14F-4D97-AF65-F5344CB8AC3E}">
        <p14:creationId xmlns:p14="http://schemas.microsoft.com/office/powerpoint/2010/main" val="3208087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6</a:t>
            </a:fld>
            <a:endParaRPr lang="en-US"/>
          </a:p>
        </p:txBody>
      </p:sp>
    </p:spTree>
    <p:extLst>
      <p:ext uri="{BB962C8B-B14F-4D97-AF65-F5344CB8AC3E}">
        <p14:creationId xmlns:p14="http://schemas.microsoft.com/office/powerpoint/2010/main" val="3887713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7</a:t>
            </a:fld>
            <a:endParaRPr lang="en-US"/>
          </a:p>
        </p:txBody>
      </p:sp>
    </p:spTree>
    <p:extLst>
      <p:ext uri="{BB962C8B-B14F-4D97-AF65-F5344CB8AC3E}">
        <p14:creationId xmlns:p14="http://schemas.microsoft.com/office/powerpoint/2010/main" val="4282020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8</a:t>
            </a:fld>
            <a:endParaRPr lang="en-US"/>
          </a:p>
        </p:txBody>
      </p:sp>
    </p:spTree>
    <p:extLst>
      <p:ext uri="{BB962C8B-B14F-4D97-AF65-F5344CB8AC3E}">
        <p14:creationId xmlns:p14="http://schemas.microsoft.com/office/powerpoint/2010/main" val="3721400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9</a:t>
            </a:fld>
            <a:endParaRPr lang="en-US"/>
          </a:p>
        </p:txBody>
      </p:sp>
    </p:spTree>
    <p:extLst>
      <p:ext uri="{BB962C8B-B14F-4D97-AF65-F5344CB8AC3E}">
        <p14:creationId xmlns:p14="http://schemas.microsoft.com/office/powerpoint/2010/main" val="1024404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11</a:t>
            </a:fld>
            <a:endParaRPr lang="en-US"/>
          </a:p>
        </p:txBody>
      </p:sp>
    </p:spTree>
    <p:extLst>
      <p:ext uri="{BB962C8B-B14F-4D97-AF65-F5344CB8AC3E}">
        <p14:creationId xmlns:p14="http://schemas.microsoft.com/office/powerpoint/2010/main" val="2219010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B666-28DF-ECDC-2303-48D85B4857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0CD8E1-E9DF-8C9B-60B7-738AE5B133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B0AB16-FCDD-CD3F-F5A4-16EF53229991}"/>
              </a:ext>
            </a:extLst>
          </p:cNvPr>
          <p:cNvSpPr>
            <a:spLocks noGrp="1"/>
          </p:cNvSpPr>
          <p:nvPr>
            <p:ph type="dt" sz="half" idx="10"/>
          </p:nvPr>
        </p:nvSpPr>
        <p:spPr/>
        <p:txBody>
          <a:bodyPr/>
          <a:lstStyle/>
          <a:p>
            <a:fld id="{7834E763-6172-489A-9CCC-C0FFADA378BE}" type="datetimeFigureOut">
              <a:rPr lang="en-US" smtClean="0"/>
              <a:t>10/14/2023</a:t>
            </a:fld>
            <a:endParaRPr lang="en-US"/>
          </a:p>
        </p:txBody>
      </p:sp>
      <p:sp>
        <p:nvSpPr>
          <p:cNvPr id="5" name="Footer Placeholder 4">
            <a:extLst>
              <a:ext uri="{FF2B5EF4-FFF2-40B4-BE49-F238E27FC236}">
                <a16:creationId xmlns:a16="http://schemas.microsoft.com/office/drawing/2014/main" id="{6D98D8BB-92C5-7490-DB18-61AEF2985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2FBD7-8CDE-4233-C8FA-BE0CFEC389DD}"/>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161549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B3E4-B504-9932-0489-4B28843334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41A4C8-9D20-8D8A-D014-0C11C753CA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9EF794-C770-008A-E789-8AFB3BCF05AA}"/>
              </a:ext>
            </a:extLst>
          </p:cNvPr>
          <p:cNvSpPr>
            <a:spLocks noGrp="1"/>
          </p:cNvSpPr>
          <p:nvPr>
            <p:ph type="dt" sz="half" idx="10"/>
          </p:nvPr>
        </p:nvSpPr>
        <p:spPr/>
        <p:txBody>
          <a:bodyPr/>
          <a:lstStyle/>
          <a:p>
            <a:fld id="{7834E763-6172-489A-9CCC-C0FFADA378BE}" type="datetimeFigureOut">
              <a:rPr lang="en-US" smtClean="0"/>
              <a:t>10/14/2023</a:t>
            </a:fld>
            <a:endParaRPr lang="en-US"/>
          </a:p>
        </p:txBody>
      </p:sp>
      <p:sp>
        <p:nvSpPr>
          <p:cNvPr id="5" name="Footer Placeholder 4">
            <a:extLst>
              <a:ext uri="{FF2B5EF4-FFF2-40B4-BE49-F238E27FC236}">
                <a16:creationId xmlns:a16="http://schemas.microsoft.com/office/drawing/2014/main" id="{340979B6-0D26-FB87-E273-FEFC74A7F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A04C5-A84B-E28A-CD9E-68F26172E904}"/>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1945508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ACBEF4-C98E-7BC1-01D6-292B4B7A16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3E500C-0DB3-651F-DB92-8D02EB7696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8F0873-6B97-0FC4-9850-16D96F124413}"/>
              </a:ext>
            </a:extLst>
          </p:cNvPr>
          <p:cNvSpPr>
            <a:spLocks noGrp="1"/>
          </p:cNvSpPr>
          <p:nvPr>
            <p:ph type="dt" sz="half" idx="10"/>
          </p:nvPr>
        </p:nvSpPr>
        <p:spPr/>
        <p:txBody>
          <a:bodyPr/>
          <a:lstStyle/>
          <a:p>
            <a:fld id="{7834E763-6172-489A-9CCC-C0FFADA378BE}" type="datetimeFigureOut">
              <a:rPr lang="en-US" smtClean="0"/>
              <a:t>10/14/2023</a:t>
            </a:fld>
            <a:endParaRPr lang="en-US"/>
          </a:p>
        </p:txBody>
      </p:sp>
      <p:sp>
        <p:nvSpPr>
          <p:cNvPr id="5" name="Footer Placeholder 4">
            <a:extLst>
              <a:ext uri="{FF2B5EF4-FFF2-40B4-BE49-F238E27FC236}">
                <a16:creationId xmlns:a16="http://schemas.microsoft.com/office/drawing/2014/main" id="{CAB62F20-FB30-BC7D-E312-F4474ADC4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189F7-A6A2-0A6F-D258-DE46620FB5F3}"/>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2033888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3F8A5-751D-B63F-E1A9-0696B5B065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91BE89-00A1-45D3-A09C-3AB77081C4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1BEE3-8049-F90C-979E-9E2F021F0D20}"/>
              </a:ext>
            </a:extLst>
          </p:cNvPr>
          <p:cNvSpPr>
            <a:spLocks noGrp="1"/>
          </p:cNvSpPr>
          <p:nvPr>
            <p:ph type="dt" sz="half" idx="10"/>
          </p:nvPr>
        </p:nvSpPr>
        <p:spPr/>
        <p:txBody>
          <a:bodyPr/>
          <a:lstStyle/>
          <a:p>
            <a:fld id="{7834E763-6172-489A-9CCC-C0FFADA378BE}" type="datetimeFigureOut">
              <a:rPr lang="en-US" smtClean="0"/>
              <a:t>10/14/2023</a:t>
            </a:fld>
            <a:endParaRPr lang="en-US"/>
          </a:p>
        </p:txBody>
      </p:sp>
      <p:sp>
        <p:nvSpPr>
          <p:cNvPr id="5" name="Footer Placeholder 4">
            <a:extLst>
              <a:ext uri="{FF2B5EF4-FFF2-40B4-BE49-F238E27FC236}">
                <a16:creationId xmlns:a16="http://schemas.microsoft.com/office/drawing/2014/main" id="{769AE7CE-64E1-2A37-C5DF-B346E6323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5BEF1-9E09-E14F-E7F2-52F654E8777E}"/>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617406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3478E-EC58-1CB7-6522-1CED065DB5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F86491-2229-98D4-0B9E-296FF2B4D9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AB4B7A-3A11-1AEC-39D7-7BF51E6ED148}"/>
              </a:ext>
            </a:extLst>
          </p:cNvPr>
          <p:cNvSpPr>
            <a:spLocks noGrp="1"/>
          </p:cNvSpPr>
          <p:nvPr>
            <p:ph type="dt" sz="half" idx="10"/>
          </p:nvPr>
        </p:nvSpPr>
        <p:spPr/>
        <p:txBody>
          <a:bodyPr/>
          <a:lstStyle/>
          <a:p>
            <a:fld id="{7834E763-6172-489A-9CCC-C0FFADA378BE}" type="datetimeFigureOut">
              <a:rPr lang="en-US" smtClean="0"/>
              <a:t>10/14/2023</a:t>
            </a:fld>
            <a:endParaRPr lang="en-US"/>
          </a:p>
        </p:txBody>
      </p:sp>
      <p:sp>
        <p:nvSpPr>
          <p:cNvPr id="5" name="Footer Placeholder 4">
            <a:extLst>
              <a:ext uri="{FF2B5EF4-FFF2-40B4-BE49-F238E27FC236}">
                <a16:creationId xmlns:a16="http://schemas.microsoft.com/office/drawing/2014/main" id="{B856D5DD-54CA-A086-1CDD-6D04037C0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6FE0A-E67E-B7C2-3B71-875206157BB8}"/>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3446151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A636-71CB-0359-7C32-D536BFC055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A3E216-5A96-9D1C-8A59-4ACAE33EB3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252779-99F6-2209-41D8-8BB4290CD2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9D3759-346A-3857-521D-82FCF6903D82}"/>
              </a:ext>
            </a:extLst>
          </p:cNvPr>
          <p:cNvSpPr>
            <a:spLocks noGrp="1"/>
          </p:cNvSpPr>
          <p:nvPr>
            <p:ph type="dt" sz="half" idx="10"/>
          </p:nvPr>
        </p:nvSpPr>
        <p:spPr/>
        <p:txBody>
          <a:bodyPr/>
          <a:lstStyle/>
          <a:p>
            <a:fld id="{7834E763-6172-489A-9CCC-C0FFADA378BE}" type="datetimeFigureOut">
              <a:rPr lang="en-US" smtClean="0"/>
              <a:t>10/14/2023</a:t>
            </a:fld>
            <a:endParaRPr lang="en-US"/>
          </a:p>
        </p:txBody>
      </p:sp>
      <p:sp>
        <p:nvSpPr>
          <p:cNvPr id="6" name="Footer Placeholder 5">
            <a:extLst>
              <a:ext uri="{FF2B5EF4-FFF2-40B4-BE49-F238E27FC236}">
                <a16:creationId xmlns:a16="http://schemas.microsoft.com/office/drawing/2014/main" id="{7FF187BD-918A-6060-DDCE-89D3DD871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63929-4B12-DCED-09A2-B62114391176}"/>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2482977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49BF-7251-1168-63C9-3F1D6D5054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A0E5E7-6DB3-C1A7-D808-E40C951871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981988-B94C-E7E1-5F82-A5CCC2C1A9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A2B40E-332C-677B-D4F0-03376EFB27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9834C1-5010-138A-BDBD-44CFAE92A0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EA4394-78D4-F06F-4124-C1D867571A9D}"/>
              </a:ext>
            </a:extLst>
          </p:cNvPr>
          <p:cNvSpPr>
            <a:spLocks noGrp="1"/>
          </p:cNvSpPr>
          <p:nvPr>
            <p:ph type="dt" sz="half" idx="10"/>
          </p:nvPr>
        </p:nvSpPr>
        <p:spPr/>
        <p:txBody>
          <a:bodyPr/>
          <a:lstStyle/>
          <a:p>
            <a:fld id="{7834E763-6172-489A-9CCC-C0FFADA378BE}" type="datetimeFigureOut">
              <a:rPr lang="en-US" smtClean="0"/>
              <a:t>10/14/2023</a:t>
            </a:fld>
            <a:endParaRPr lang="en-US"/>
          </a:p>
        </p:txBody>
      </p:sp>
      <p:sp>
        <p:nvSpPr>
          <p:cNvPr id="8" name="Footer Placeholder 7">
            <a:extLst>
              <a:ext uri="{FF2B5EF4-FFF2-40B4-BE49-F238E27FC236}">
                <a16:creationId xmlns:a16="http://schemas.microsoft.com/office/drawing/2014/main" id="{0309FB88-480E-3520-929E-E3788492D8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53B166-63D6-8F34-5C23-D6D9046671E3}"/>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1837961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B458-38A9-BD7A-BC0E-F6FF80F5B7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314B60-27FF-D85A-0C2A-AD4E90A38C61}"/>
              </a:ext>
            </a:extLst>
          </p:cNvPr>
          <p:cNvSpPr>
            <a:spLocks noGrp="1"/>
          </p:cNvSpPr>
          <p:nvPr>
            <p:ph type="dt" sz="half" idx="10"/>
          </p:nvPr>
        </p:nvSpPr>
        <p:spPr/>
        <p:txBody>
          <a:bodyPr/>
          <a:lstStyle/>
          <a:p>
            <a:fld id="{7834E763-6172-489A-9CCC-C0FFADA378BE}" type="datetimeFigureOut">
              <a:rPr lang="en-US" smtClean="0"/>
              <a:t>10/14/2023</a:t>
            </a:fld>
            <a:endParaRPr lang="en-US"/>
          </a:p>
        </p:txBody>
      </p:sp>
      <p:sp>
        <p:nvSpPr>
          <p:cNvPr id="4" name="Footer Placeholder 3">
            <a:extLst>
              <a:ext uri="{FF2B5EF4-FFF2-40B4-BE49-F238E27FC236}">
                <a16:creationId xmlns:a16="http://schemas.microsoft.com/office/drawing/2014/main" id="{BCEC342A-B564-060F-FEB5-4A71FC57AF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BA977C-C273-0CF6-9FD3-86D3E5992EA4}"/>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230148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2B05EA-09D9-9974-AE12-78180A9A7715}"/>
              </a:ext>
            </a:extLst>
          </p:cNvPr>
          <p:cNvSpPr>
            <a:spLocks noGrp="1"/>
          </p:cNvSpPr>
          <p:nvPr>
            <p:ph type="dt" sz="half" idx="10"/>
          </p:nvPr>
        </p:nvSpPr>
        <p:spPr/>
        <p:txBody>
          <a:bodyPr/>
          <a:lstStyle/>
          <a:p>
            <a:fld id="{7834E763-6172-489A-9CCC-C0FFADA378BE}" type="datetimeFigureOut">
              <a:rPr lang="en-US" smtClean="0"/>
              <a:t>10/14/2023</a:t>
            </a:fld>
            <a:endParaRPr lang="en-US"/>
          </a:p>
        </p:txBody>
      </p:sp>
      <p:sp>
        <p:nvSpPr>
          <p:cNvPr id="3" name="Footer Placeholder 2">
            <a:extLst>
              <a:ext uri="{FF2B5EF4-FFF2-40B4-BE49-F238E27FC236}">
                <a16:creationId xmlns:a16="http://schemas.microsoft.com/office/drawing/2014/main" id="{7D2B5810-6123-D95D-50F3-15199D8E00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396067-504B-4E73-2BF1-005CBE0F42F9}"/>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83784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9EC7-490B-8657-5066-189FC0A19E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4228BC-97EF-91DB-920E-A403592F70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EB9080-C317-CB2C-1FBD-18FBD8B8F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3D86B2-F970-0948-9091-B9AC58C4C81E}"/>
              </a:ext>
            </a:extLst>
          </p:cNvPr>
          <p:cNvSpPr>
            <a:spLocks noGrp="1"/>
          </p:cNvSpPr>
          <p:nvPr>
            <p:ph type="dt" sz="half" idx="10"/>
          </p:nvPr>
        </p:nvSpPr>
        <p:spPr/>
        <p:txBody>
          <a:bodyPr/>
          <a:lstStyle/>
          <a:p>
            <a:fld id="{7834E763-6172-489A-9CCC-C0FFADA378BE}" type="datetimeFigureOut">
              <a:rPr lang="en-US" smtClean="0"/>
              <a:t>10/14/2023</a:t>
            </a:fld>
            <a:endParaRPr lang="en-US"/>
          </a:p>
        </p:txBody>
      </p:sp>
      <p:sp>
        <p:nvSpPr>
          <p:cNvPr id="6" name="Footer Placeholder 5">
            <a:extLst>
              <a:ext uri="{FF2B5EF4-FFF2-40B4-BE49-F238E27FC236}">
                <a16:creationId xmlns:a16="http://schemas.microsoft.com/office/drawing/2014/main" id="{82287351-8D23-994C-4C1D-419FAE05A1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EC278E-DE82-D1BB-432D-C641D9B70E8C}"/>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10771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C2DA2-C82C-85B5-C36E-8FD921552D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655E6E-3FFD-8047-0E47-D202EA74E5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C407B4-54D9-1510-EE38-C4B84485F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DD468-A6C3-03DE-38BF-31858FDBE32A}"/>
              </a:ext>
            </a:extLst>
          </p:cNvPr>
          <p:cNvSpPr>
            <a:spLocks noGrp="1"/>
          </p:cNvSpPr>
          <p:nvPr>
            <p:ph type="dt" sz="half" idx="10"/>
          </p:nvPr>
        </p:nvSpPr>
        <p:spPr/>
        <p:txBody>
          <a:bodyPr/>
          <a:lstStyle/>
          <a:p>
            <a:fld id="{7834E763-6172-489A-9CCC-C0FFADA378BE}" type="datetimeFigureOut">
              <a:rPr lang="en-US" smtClean="0"/>
              <a:t>10/14/2023</a:t>
            </a:fld>
            <a:endParaRPr lang="en-US"/>
          </a:p>
        </p:txBody>
      </p:sp>
      <p:sp>
        <p:nvSpPr>
          <p:cNvPr id="6" name="Footer Placeholder 5">
            <a:extLst>
              <a:ext uri="{FF2B5EF4-FFF2-40B4-BE49-F238E27FC236}">
                <a16:creationId xmlns:a16="http://schemas.microsoft.com/office/drawing/2014/main" id="{DE8B0802-A02F-F5A9-EDCE-64F5CD0C2F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9B2A52-651C-E3D6-3C31-F4A705C919D5}"/>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422085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4A3DE1-CFA3-D1CB-5D05-3D3F3B60B2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84AE1F-0FA7-0F41-3763-E5DA2B34F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0948BE-540E-1D83-9707-29D6F3CCB2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4E763-6172-489A-9CCC-C0FFADA378BE}" type="datetimeFigureOut">
              <a:rPr lang="en-US" smtClean="0"/>
              <a:t>10/14/2023</a:t>
            </a:fld>
            <a:endParaRPr lang="en-US"/>
          </a:p>
        </p:txBody>
      </p:sp>
      <p:sp>
        <p:nvSpPr>
          <p:cNvPr id="5" name="Footer Placeholder 4">
            <a:extLst>
              <a:ext uri="{FF2B5EF4-FFF2-40B4-BE49-F238E27FC236}">
                <a16:creationId xmlns:a16="http://schemas.microsoft.com/office/drawing/2014/main" id="{DF0FD43B-5682-D9D0-E901-F978FE1157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DA6E9E-098F-DBA5-8B9D-131ADA7E3F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8CFC2-04D1-4BB4-8E94-A65C84759EF5}" type="slidenum">
              <a:rPr lang="en-US" smtClean="0"/>
              <a:t>‹#›</a:t>
            </a:fld>
            <a:endParaRPr lang="en-US"/>
          </a:p>
        </p:txBody>
      </p:sp>
    </p:spTree>
    <p:extLst>
      <p:ext uri="{BB962C8B-B14F-4D97-AF65-F5344CB8AC3E}">
        <p14:creationId xmlns:p14="http://schemas.microsoft.com/office/powerpoint/2010/main" val="826805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BA0C-47D2-159B-23F5-A443F465A34B}"/>
              </a:ext>
            </a:extLst>
          </p:cNvPr>
          <p:cNvSpPr>
            <a:spLocks noGrp="1"/>
          </p:cNvSpPr>
          <p:nvPr>
            <p:ph type="ctrTitle"/>
          </p:nvPr>
        </p:nvSpPr>
        <p:spPr/>
        <p:txBody>
          <a:bodyPr>
            <a:normAutofit/>
          </a:bodyPr>
          <a:lstStyle/>
          <a:p>
            <a:r>
              <a:rPr lang="en-US" dirty="0"/>
              <a:t>CSE 2451</a:t>
            </a:r>
            <a:br>
              <a:rPr lang="en-US" dirty="0"/>
            </a:br>
            <a:r>
              <a:rPr lang="en-US" altLang="zh-CN" dirty="0"/>
              <a:t>string manipulation</a:t>
            </a:r>
            <a:r>
              <a:rPr lang="en-US" dirty="0"/>
              <a:t> </a:t>
            </a:r>
          </a:p>
        </p:txBody>
      </p:sp>
      <p:sp>
        <p:nvSpPr>
          <p:cNvPr id="3" name="Subtitle 2">
            <a:extLst>
              <a:ext uri="{FF2B5EF4-FFF2-40B4-BE49-F238E27FC236}">
                <a16:creationId xmlns:a16="http://schemas.microsoft.com/office/drawing/2014/main" id="{9E482BFE-007C-3367-81A6-8A6469941CCD}"/>
              </a:ext>
            </a:extLst>
          </p:cNvPr>
          <p:cNvSpPr>
            <a:spLocks noGrp="1"/>
          </p:cNvSpPr>
          <p:nvPr>
            <p:ph type="subTitle" idx="1"/>
          </p:nvPr>
        </p:nvSpPr>
        <p:spPr>
          <a:xfrm>
            <a:off x="1524000" y="4026794"/>
            <a:ext cx="9144000" cy="1231006"/>
          </a:xfrm>
        </p:spPr>
        <p:txBody>
          <a:bodyPr/>
          <a:lstStyle/>
          <a:p>
            <a:r>
              <a:rPr lang="en-US" altLang="zh-CN"/>
              <a:t>Zichen Zhang</a:t>
            </a:r>
            <a:endParaRPr lang="en-US" altLang="zh-CN" dirty="0"/>
          </a:p>
        </p:txBody>
      </p:sp>
    </p:spTree>
    <p:extLst>
      <p:ext uri="{BB962C8B-B14F-4D97-AF65-F5344CB8AC3E}">
        <p14:creationId xmlns:p14="http://schemas.microsoft.com/office/powerpoint/2010/main" val="1272942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58D3-D4DF-1612-B502-DA3C4653CC52}"/>
              </a:ext>
            </a:extLst>
          </p:cNvPr>
          <p:cNvSpPr>
            <a:spLocks noGrp="1"/>
          </p:cNvSpPr>
          <p:nvPr>
            <p:ph type="title"/>
          </p:nvPr>
        </p:nvSpPr>
        <p:spPr/>
        <p:txBody>
          <a:bodyPr/>
          <a:lstStyle/>
          <a:p>
            <a:r>
              <a:rPr lang="en-US" dirty="0"/>
              <a:t>#include &lt;string.h&gt; - memcpy</a:t>
            </a:r>
          </a:p>
        </p:txBody>
      </p:sp>
      <p:sp>
        <p:nvSpPr>
          <p:cNvPr id="3" name="Content Placeholder 2">
            <a:extLst>
              <a:ext uri="{FF2B5EF4-FFF2-40B4-BE49-F238E27FC236}">
                <a16:creationId xmlns:a16="http://schemas.microsoft.com/office/drawing/2014/main" id="{076A32E9-4E98-A958-4A63-8CED3C907474}"/>
              </a:ext>
            </a:extLst>
          </p:cNvPr>
          <p:cNvSpPr>
            <a:spLocks noGrp="1"/>
          </p:cNvSpPr>
          <p:nvPr>
            <p:ph idx="1"/>
          </p:nvPr>
        </p:nvSpPr>
        <p:spPr/>
        <p:txBody>
          <a:bodyPr>
            <a:normAutofit/>
          </a:bodyPr>
          <a:lstStyle/>
          <a:p>
            <a:r>
              <a:rPr lang="en-US" sz="1800" dirty="0"/>
              <a:t>void * memcpy (void * </a:t>
            </a:r>
            <a:r>
              <a:rPr lang="en-US" sz="1800" dirty="0">
                <a:solidFill>
                  <a:srgbClr val="FF0000"/>
                </a:solidFill>
              </a:rPr>
              <a:t>dest</a:t>
            </a:r>
            <a:r>
              <a:rPr lang="en-US" sz="1800" dirty="0"/>
              <a:t>, const void * </a:t>
            </a:r>
            <a:r>
              <a:rPr lang="en-US" sz="1800" dirty="0">
                <a:solidFill>
                  <a:srgbClr val="00B050"/>
                </a:solidFill>
              </a:rPr>
              <a:t>src</a:t>
            </a:r>
            <a:r>
              <a:rPr lang="en-US" sz="1800" dirty="0"/>
              <a:t>, size_t </a:t>
            </a:r>
            <a:r>
              <a:rPr lang="en-US" sz="1800" dirty="0">
                <a:solidFill>
                  <a:srgbClr val="00B0F0"/>
                </a:solidFill>
              </a:rPr>
              <a:t>num</a:t>
            </a:r>
            <a:r>
              <a:rPr lang="en-US" sz="1800" dirty="0"/>
              <a:t>);</a:t>
            </a:r>
          </a:p>
          <a:p>
            <a:r>
              <a:rPr lang="en-US" sz="1800" dirty="0"/>
              <a:t>Copies </a:t>
            </a:r>
            <a:r>
              <a:rPr lang="en-US" sz="1800" dirty="0">
                <a:solidFill>
                  <a:srgbClr val="00B0F0"/>
                </a:solidFill>
              </a:rPr>
              <a:t>num</a:t>
            </a:r>
            <a:r>
              <a:rPr lang="en-US" sz="1800" dirty="0"/>
              <a:t> bytes of data from </a:t>
            </a:r>
            <a:r>
              <a:rPr lang="en-US" sz="1800">
                <a:solidFill>
                  <a:srgbClr val="00B050"/>
                </a:solidFill>
              </a:rPr>
              <a:t>src</a:t>
            </a:r>
            <a:r>
              <a:rPr lang="en-US" sz="1800"/>
              <a:t> address (memory area) </a:t>
            </a:r>
            <a:r>
              <a:rPr lang="en-US" sz="1800" dirty="0"/>
              <a:t>to </a:t>
            </a:r>
            <a:r>
              <a:rPr lang="en-US" sz="1800">
                <a:solidFill>
                  <a:srgbClr val="FF0000"/>
                </a:solidFill>
              </a:rPr>
              <a:t>dest</a:t>
            </a:r>
            <a:r>
              <a:rPr lang="en-US" sz="1800"/>
              <a:t> address (memory area)</a:t>
            </a:r>
            <a:endParaRPr lang="en-US" sz="1800" dirty="0"/>
          </a:p>
          <a:p>
            <a:r>
              <a:rPr lang="en-US" sz="1800" dirty="0"/>
              <a:t>Both objects pointed by </a:t>
            </a:r>
            <a:r>
              <a:rPr lang="en-US" sz="1800" dirty="0">
                <a:solidFill>
                  <a:srgbClr val="FF0000"/>
                </a:solidFill>
              </a:rPr>
              <a:t>dest</a:t>
            </a:r>
            <a:r>
              <a:rPr lang="en-US" sz="1800" dirty="0"/>
              <a:t> and </a:t>
            </a:r>
            <a:r>
              <a:rPr lang="en-US" sz="1800" dirty="0">
                <a:solidFill>
                  <a:srgbClr val="00B050"/>
                </a:solidFill>
              </a:rPr>
              <a:t>src</a:t>
            </a:r>
            <a:r>
              <a:rPr lang="en-US" sz="1800" dirty="0"/>
              <a:t> are interpreted as </a:t>
            </a:r>
            <a:r>
              <a:rPr lang="en-US" sz="1800" b="1" dirty="0"/>
              <a:t>arrays of unsigned char</a:t>
            </a:r>
          </a:p>
          <a:p>
            <a:r>
              <a:rPr lang="en-US" sz="1800" dirty="0"/>
              <a:t>Both objects pointed by </a:t>
            </a:r>
            <a:r>
              <a:rPr lang="en-US" sz="1800" dirty="0">
                <a:solidFill>
                  <a:srgbClr val="FF0000"/>
                </a:solidFill>
              </a:rPr>
              <a:t>dest</a:t>
            </a:r>
            <a:r>
              <a:rPr lang="en-US" sz="1800" dirty="0"/>
              <a:t> and </a:t>
            </a:r>
            <a:r>
              <a:rPr lang="en-US" sz="1800" dirty="0">
                <a:solidFill>
                  <a:srgbClr val="00B050"/>
                </a:solidFill>
              </a:rPr>
              <a:t>src</a:t>
            </a:r>
            <a:r>
              <a:rPr lang="en-US" sz="1800" dirty="0"/>
              <a:t> must have size &gt;= </a:t>
            </a:r>
            <a:r>
              <a:rPr lang="en-US" sz="1800" dirty="0">
                <a:solidFill>
                  <a:srgbClr val="00B0F0"/>
                </a:solidFill>
              </a:rPr>
              <a:t>num</a:t>
            </a:r>
            <a:r>
              <a:rPr lang="en-US" sz="1800" dirty="0"/>
              <a:t> bytes, otherwise </a:t>
            </a:r>
            <a:r>
              <a:rPr lang="en-US" sz="1800" dirty="0">
                <a:sym typeface="Wingdings" panose="05000000000000000000" pitchFamily="2" charset="2"/>
              </a:rPr>
              <a:t> </a:t>
            </a:r>
            <a:r>
              <a:rPr lang="en-US" sz="1800" dirty="0">
                <a:solidFill>
                  <a:srgbClr val="FF0000"/>
                </a:solidFill>
                <a:sym typeface="Wingdings" panose="05000000000000000000" pitchFamily="2" charset="2"/>
              </a:rPr>
              <a:t>undefined behavior</a:t>
            </a:r>
          </a:p>
          <a:p>
            <a:r>
              <a:rPr lang="en-US" sz="1800" dirty="0">
                <a:sym typeface="Wingdings" panose="05000000000000000000" pitchFamily="2" charset="2"/>
              </a:rPr>
              <a:t>memcpy is more general than strncpy, the variable passed to memcpy is not limited to character arrays</a:t>
            </a:r>
          </a:p>
          <a:p>
            <a:r>
              <a:rPr lang="en-US" sz="1800" dirty="0"/>
              <a:t>Return a pointer to the starting address pointed by </a:t>
            </a:r>
            <a:r>
              <a:rPr lang="en-US" sz="1800" dirty="0">
                <a:solidFill>
                  <a:srgbClr val="FF0000"/>
                </a:solidFill>
              </a:rPr>
              <a:t>dest</a:t>
            </a:r>
          </a:p>
          <a:p>
            <a:r>
              <a:rPr lang="en-US" sz="1800" dirty="0"/>
              <a:t>If the memory blocks pointed by dest and src overlap </a:t>
            </a:r>
            <a:r>
              <a:rPr lang="en-US" sz="1800" dirty="0">
                <a:sym typeface="Wingdings" panose="05000000000000000000" pitchFamily="2" charset="2"/>
              </a:rPr>
              <a:t> </a:t>
            </a:r>
            <a:r>
              <a:rPr lang="en-US" sz="1800" dirty="0">
                <a:solidFill>
                  <a:srgbClr val="FF0000"/>
                </a:solidFill>
                <a:sym typeface="Wingdings" panose="05000000000000000000" pitchFamily="2" charset="2"/>
              </a:rPr>
              <a:t>undefined behavior</a:t>
            </a:r>
          </a:p>
          <a:p>
            <a:endParaRPr lang="en-US" sz="1800" dirty="0"/>
          </a:p>
        </p:txBody>
      </p:sp>
      <p:pic>
        <p:nvPicPr>
          <p:cNvPr id="3074" name="Picture 2">
            <a:extLst>
              <a:ext uri="{FF2B5EF4-FFF2-40B4-BE49-F238E27FC236}">
                <a16:creationId xmlns:a16="http://schemas.microsoft.com/office/drawing/2014/main" id="{1AE0BD28-F8A0-DD5F-2DB7-1E43217E3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280" y="4558475"/>
            <a:ext cx="3313438" cy="11460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648B170-1F22-C80C-8365-DA6D79F25D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9658" y="6012393"/>
            <a:ext cx="9552681" cy="599013"/>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10530896-14F8-DC58-5081-B03412B5DAE0}"/>
              </a:ext>
            </a:extLst>
          </p:cNvPr>
          <p:cNvCxnSpPr>
            <a:cxnSpLocks/>
            <a:stCxn id="3074" idx="2"/>
            <a:endCxn id="3076" idx="0"/>
          </p:cNvCxnSpPr>
          <p:nvPr/>
        </p:nvCxnSpPr>
        <p:spPr>
          <a:xfrm>
            <a:off x="6095999" y="5704562"/>
            <a:ext cx="0" cy="30783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8529340A-96EC-A562-3544-84BF306CA1A4}"/>
              </a:ext>
            </a:extLst>
          </p:cNvPr>
          <p:cNvSpPr/>
          <p:nvPr/>
        </p:nvSpPr>
        <p:spPr>
          <a:xfrm>
            <a:off x="1427482" y="6285801"/>
            <a:ext cx="1290458" cy="325605"/>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95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34378-2BD4-D40A-EF3E-754583D3F622}"/>
              </a:ext>
            </a:extLst>
          </p:cNvPr>
          <p:cNvSpPr>
            <a:spLocks noGrp="1"/>
          </p:cNvSpPr>
          <p:nvPr>
            <p:ph type="title"/>
          </p:nvPr>
        </p:nvSpPr>
        <p:spPr/>
        <p:txBody>
          <a:bodyPr/>
          <a:lstStyle/>
          <a:p>
            <a:r>
              <a:rPr lang="en-US" dirty="0"/>
              <a:t>#include &lt;string.h&gt; - memmove</a:t>
            </a:r>
          </a:p>
        </p:txBody>
      </p:sp>
      <p:sp>
        <p:nvSpPr>
          <p:cNvPr id="3" name="Content Placeholder 2">
            <a:extLst>
              <a:ext uri="{FF2B5EF4-FFF2-40B4-BE49-F238E27FC236}">
                <a16:creationId xmlns:a16="http://schemas.microsoft.com/office/drawing/2014/main" id="{D6295544-F960-4C52-27DD-8518709A7DEC}"/>
              </a:ext>
            </a:extLst>
          </p:cNvPr>
          <p:cNvSpPr>
            <a:spLocks noGrp="1"/>
          </p:cNvSpPr>
          <p:nvPr>
            <p:ph idx="1"/>
          </p:nvPr>
        </p:nvSpPr>
        <p:spPr/>
        <p:txBody>
          <a:bodyPr>
            <a:normAutofit/>
          </a:bodyPr>
          <a:lstStyle/>
          <a:p>
            <a:r>
              <a:rPr lang="en-US" sz="1800" dirty="0"/>
              <a:t>void * memmove (void * </a:t>
            </a:r>
            <a:r>
              <a:rPr lang="en-US" sz="1800" dirty="0">
                <a:solidFill>
                  <a:srgbClr val="FF0000"/>
                </a:solidFill>
              </a:rPr>
              <a:t>dest</a:t>
            </a:r>
            <a:r>
              <a:rPr lang="en-US" sz="1800" dirty="0"/>
              <a:t>, const void * </a:t>
            </a:r>
            <a:r>
              <a:rPr lang="en-US" sz="1800" dirty="0">
                <a:solidFill>
                  <a:srgbClr val="00B050"/>
                </a:solidFill>
              </a:rPr>
              <a:t>src</a:t>
            </a:r>
            <a:r>
              <a:rPr lang="en-US" sz="1800" dirty="0"/>
              <a:t>, size_t </a:t>
            </a:r>
            <a:r>
              <a:rPr lang="en-US" sz="1800" dirty="0">
                <a:solidFill>
                  <a:srgbClr val="00B0F0"/>
                </a:solidFill>
              </a:rPr>
              <a:t>num</a:t>
            </a:r>
            <a:r>
              <a:rPr lang="en-US" sz="1800" dirty="0"/>
              <a:t>);</a:t>
            </a:r>
          </a:p>
          <a:p>
            <a:r>
              <a:rPr lang="en-US" sz="1800" dirty="0"/>
              <a:t>Copies </a:t>
            </a:r>
            <a:r>
              <a:rPr lang="en-US" sz="1800" dirty="0">
                <a:solidFill>
                  <a:srgbClr val="00B0F0"/>
                </a:solidFill>
              </a:rPr>
              <a:t>num</a:t>
            </a:r>
            <a:r>
              <a:rPr lang="en-US" sz="1800" dirty="0"/>
              <a:t> bytes of data from </a:t>
            </a:r>
            <a:r>
              <a:rPr lang="en-US" sz="1800" dirty="0">
                <a:solidFill>
                  <a:srgbClr val="00B050"/>
                </a:solidFill>
              </a:rPr>
              <a:t>src</a:t>
            </a:r>
            <a:r>
              <a:rPr lang="en-US" sz="1800" dirty="0"/>
              <a:t> address to </a:t>
            </a:r>
            <a:r>
              <a:rPr lang="en-US" sz="1800" dirty="0">
                <a:solidFill>
                  <a:srgbClr val="FF0000"/>
                </a:solidFill>
              </a:rPr>
              <a:t>dest</a:t>
            </a:r>
            <a:r>
              <a:rPr lang="en-US" sz="1800" dirty="0"/>
              <a:t> address</a:t>
            </a:r>
          </a:p>
          <a:p>
            <a:r>
              <a:rPr lang="en-US" sz="1800" dirty="0"/>
              <a:t>Both objects pointed by </a:t>
            </a:r>
            <a:r>
              <a:rPr lang="en-US" sz="1800" dirty="0">
                <a:solidFill>
                  <a:srgbClr val="FF0000"/>
                </a:solidFill>
              </a:rPr>
              <a:t>dest</a:t>
            </a:r>
            <a:r>
              <a:rPr lang="en-US" sz="1800" dirty="0"/>
              <a:t> and </a:t>
            </a:r>
            <a:r>
              <a:rPr lang="en-US" sz="1800" dirty="0">
                <a:solidFill>
                  <a:srgbClr val="00B050"/>
                </a:solidFill>
              </a:rPr>
              <a:t>src</a:t>
            </a:r>
            <a:r>
              <a:rPr lang="en-US" sz="1800" dirty="0"/>
              <a:t> are interpreted as </a:t>
            </a:r>
            <a:r>
              <a:rPr lang="en-US" sz="1800" b="1" dirty="0"/>
              <a:t>arrays of unsigned char</a:t>
            </a:r>
          </a:p>
          <a:p>
            <a:r>
              <a:rPr lang="en-US" sz="1800" dirty="0"/>
              <a:t>Both objects pointed by </a:t>
            </a:r>
            <a:r>
              <a:rPr lang="en-US" sz="1800" dirty="0">
                <a:solidFill>
                  <a:srgbClr val="FF0000"/>
                </a:solidFill>
              </a:rPr>
              <a:t>dest</a:t>
            </a:r>
            <a:r>
              <a:rPr lang="en-US" sz="1800" dirty="0"/>
              <a:t> and </a:t>
            </a:r>
            <a:r>
              <a:rPr lang="en-US" sz="1800" dirty="0">
                <a:solidFill>
                  <a:srgbClr val="00B050"/>
                </a:solidFill>
              </a:rPr>
              <a:t>src</a:t>
            </a:r>
            <a:r>
              <a:rPr lang="en-US" sz="1800" dirty="0"/>
              <a:t> must have size &gt;= </a:t>
            </a:r>
            <a:r>
              <a:rPr lang="en-US" sz="1800" dirty="0">
                <a:solidFill>
                  <a:srgbClr val="00B0F0"/>
                </a:solidFill>
              </a:rPr>
              <a:t>num</a:t>
            </a:r>
            <a:r>
              <a:rPr lang="en-US" sz="1800" dirty="0"/>
              <a:t> bytes, otherwise </a:t>
            </a:r>
            <a:r>
              <a:rPr lang="en-US" sz="1800" dirty="0">
                <a:sym typeface="Wingdings" panose="05000000000000000000" pitchFamily="2" charset="2"/>
              </a:rPr>
              <a:t> </a:t>
            </a:r>
            <a:r>
              <a:rPr lang="en-US" sz="1800" dirty="0">
                <a:solidFill>
                  <a:srgbClr val="FF0000"/>
                </a:solidFill>
                <a:sym typeface="Wingdings" panose="05000000000000000000" pitchFamily="2" charset="2"/>
              </a:rPr>
              <a:t>undefined behavior</a:t>
            </a:r>
          </a:p>
          <a:p>
            <a:r>
              <a:rPr lang="en-US" sz="1800" dirty="0"/>
              <a:t>Return a pointer to the starting address pointed by </a:t>
            </a:r>
            <a:r>
              <a:rPr lang="en-US" sz="1800" dirty="0">
                <a:solidFill>
                  <a:srgbClr val="FF0000"/>
                </a:solidFill>
              </a:rPr>
              <a:t>dest</a:t>
            </a:r>
          </a:p>
          <a:p>
            <a:r>
              <a:rPr lang="en-US" sz="1800" dirty="0"/>
              <a:t>The memory blocks pointed by dest and src </a:t>
            </a:r>
            <a:r>
              <a:rPr lang="en-US" sz="1800" b="1" dirty="0">
                <a:solidFill>
                  <a:srgbClr val="FF0000"/>
                </a:solidFill>
              </a:rPr>
              <a:t>may overlap</a:t>
            </a:r>
            <a:r>
              <a:rPr lang="en-US" sz="1800" dirty="0"/>
              <a:t> </a:t>
            </a:r>
            <a:r>
              <a:rPr lang="en-US" sz="1800" dirty="0">
                <a:sym typeface="Wingdings" panose="05000000000000000000" pitchFamily="2" charset="2"/>
              </a:rPr>
              <a:t> Copying take place as if the characters were copied to a temporary character array and then the characters were copied from the temporary array to </a:t>
            </a:r>
            <a:r>
              <a:rPr lang="en-US" sz="1800" dirty="0">
                <a:solidFill>
                  <a:srgbClr val="FF0000"/>
                </a:solidFill>
              </a:rPr>
              <a:t>dest</a:t>
            </a:r>
            <a:r>
              <a:rPr lang="en-US" sz="1800" dirty="0">
                <a:sym typeface="Wingdings" panose="05000000000000000000" pitchFamily="2" charset="2"/>
              </a:rPr>
              <a:t> </a:t>
            </a:r>
          </a:p>
        </p:txBody>
      </p:sp>
      <p:grpSp>
        <p:nvGrpSpPr>
          <p:cNvPr id="14" name="Group 13">
            <a:extLst>
              <a:ext uri="{FF2B5EF4-FFF2-40B4-BE49-F238E27FC236}">
                <a16:creationId xmlns:a16="http://schemas.microsoft.com/office/drawing/2014/main" id="{290A8481-691C-23C5-2404-007FF0502D51}"/>
              </a:ext>
            </a:extLst>
          </p:cNvPr>
          <p:cNvGrpSpPr/>
          <p:nvPr/>
        </p:nvGrpSpPr>
        <p:grpSpPr>
          <a:xfrm>
            <a:off x="2048402" y="4532378"/>
            <a:ext cx="7307937" cy="1960495"/>
            <a:chOff x="2048402" y="4532378"/>
            <a:chExt cx="7307937" cy="1960495"/>
          </a:xfrm>
        </p:grpSpPr>
        <p:pic>
          <p:nvPicPr>
            <p:cNvPr id="5" name="Picture 4">
              <a:extLst>
                <a:ext uri="{FF2B5EF4-FFF2-40B4-BE49-F238E27FC236}">
                  <a16:creationId xmlns:a16="http://schemas.microsoft.com/office/drawing/2014/main" id="{4FE125DD-E4E3-0540-8CA8-14A7657A8BD1}"/>
                </a:ext>
              </a:extLst>
            </p:cNvPr>
            <p:cNvPicPr>
              <a:picLocks noChangeAspect="1"/>
            </p:cNvPicPr>
            <p:nvPr/>
          </p:nvPicPr>
          <p:blipFill>
            <a:blip r:embed="rId3"/>
            <a:stretch>
              <a:fillRect/>
            </a:stretch>
          </p:blipFill>
          <p:spPr>
            <a:xfrm>
              <a:off x="2048402" y="4532378"/>
              <a:ext cx="3906986" cy="1960495"/>
            </a:xfrm>
            <a:prstGeom prst="rect">
              <a:avLst/>
            </a:prstGeom>
          </p:spPr>
        </p:pic>
        <p:pic>
          <p:nvPicPr>
            <p:cNvPr id="9" name="Picture 8">
              <a:extLst>
                <a:ext uri="{FF2B5EF4-FFF2-40B4-BE49-F238E27FC236}">
                  <a16:creationId xmlns:a16="http://schemas.microsoft.com/office/drawing/2014/main" id="{85C3F5DF-9DBC-B31B-C32B-AE21ADE19A27}"/>
                </a:ext>
              </a:extLst>
            </p:cNvPr>
            <p:cNvPicPr>
              <a:picLocks noChangeAspect="1"/>
            </p:cNvPicPr>
            <p:nvPr/>
          </p:nvPicPr>
          <p:blipFill>
            <a:blip r:embed="rId4"/>
            <a:stretch>
              <a:fillRect/>
            </a:stretch>
          </p:blipFill>
          <p:spPr>
            <a:xfrm>
              <a:off x="7165589" y="5126864"/>
              <a:ext cx="2190750" cy="771525"/>
            </a:xfrm>
            <a:prstGeom prst="rect">
              <a:avLst/>
            </a:prstGeom>
          </p:spPr>
        </p:pic>
        <p:cxnSp>
          <p:nvCxnSpPr>
            <p:cNvPr id="10" name="Straight Arrow Connector 9">
              <a:extLst>
                <a:ext uri="{FF2B5EF4-FFF2-40B4-BE49-F238E27FC236}">
                  <a16:creationId xmlns:a16="http://schemas.microsoft.com/office/drawing/2014/main" id="{F84D7D6D-CAC2-F340-1E87-BDE553C15BA1}"/>
                </a:ext>
              </a:extLst>
            </p:cNvPr>
            <p:cNvCxnSpPr>
              <a:cxnSpLocks/>
              <a:stCxn id="5" idx="3"/>
              <a:endCxn id="9" idx="1"/>
            </p:cNvCxnSpPr>
            <p:nvPr/>
          </p:nvCxnSpPr>
          <p:spPr>
            <a:xfrm>
              <a:off x="5955388" y="5512626"/>
              <a:ext cx="1210201"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7873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721C6-4794-1900-4A48-11ADF3DE1297}"/>
              </a:ext>
            </a:extLst>
          </p:cNvPr>
          <p:cNvSpPr>
            <a:spLocks noGrp="1"/>
          </p:cNvSpPr>
          <p:nvPr>
            <p:ph type="title"/>
          </p:nvPr>
        </p:nvSpPr>
        <p:spPr/>
        <p:txBody>
          <a:bodyPr/>
          <a:lstStyle/>
          <a:p>
            <a:r>
              <a:rPr lang="en-US" dirty="0"/>
              <a:t>#include &lt;string.h&gt; - strcmp</a:t>
            </a:r>
          </a:p>
        </p:txBody>
      </p:sp>
      <p:sp>
        <p:nvSpPr>
          <p:cNvPr id="3" name="Content Placeholder 2">
            <a:extLst>
              <a:ext uri="{FF2B5EF4-FFF2-40B4-BE49-F238E27FC236}">
                <a16:creationId xmlns:a16="http://schemas.microsoft.com/office/drawing/2014/main" id="{3D415C51-D2A2-E1A9-F32D-4E354DB34C88}"/>
              </a:ext>
            </a:extLst>
          </p:cNvPr>
          <p:cNvSpPr>
            <a:spLocks noGrp="1"/>
          </p:cNvSpPr>
          <p:nvPr>
            <p:ph idx="1"/>
          </p:nvPr>
        </p:nvSpPr>
        <p:spPr/>
        <p:txBody>
          <a:bodyPr>
            <a:normAutofit/>
          </a:bodyPr>
          <a:lstStyle/>
          <a:p>
            <a:r>
              <a:rPr lang="en-US" sz="2000" dirty="0"/>
              <a:t>int strcmp (const char * str1, const char * str2);</a:t>
            </a:r>
          </a:p>
          <a:p>
            <a:r>
              <a:rPr lang="en-US" sz="2000" dirty="0"/>
              <a:t>Compares two strings, </a:t>
            </a:r>
            <a:r>
              <a:rPr lang="en-US" sz="2000" dirty="0">
                <a:solidFill>
                  <a:srgbClr val="FF0000"/>
                </a:solidFill>
              </a:rPr>
              <a:t>returns 0 if two strings are equal</a:t>
            </a:r>
            <a:r>
              <a:rPr lang="en-US" sz="2000" dirty="0"/>
              <a:t>, otherwise return a non-zero value</a:t>
            </a:r>
          </a:p>
          <a:p>
            <a:r>
              <a:rPr lang="en-US" sz="2000" dirty="0"/>
              <a:t>The sign of the returned non-zero value is the sign of difference between the values of the first pair of characters that differ in the strings being compared</a:t>
            </a:r>
          </a:p>
          <a:p>
            <a:r>
              <a:rPr lang="en-US" sz="2000" dirty="0"/>
              <a:t>This function alleviates the burden to write your own for-loop to compare 2 strings</a:t>
            </a:r>
          </a:p>
          <a:p>
            <a:endParaRPr lang="en-US" sz="2000" dirty="0"/>
          </a:p>
        </p:txBody>
      </p:sp>
      <p:pic>
        <p:nvPicPr>
          <p:cNvPr id="5125" name="Picture 5">
            <a:extLst>
              <a:ext uri="{FF2B5EF4-FFF2-40B4-BE49-F238E27FC236}">
                <a16:creationId xmlns:a16="http://schemas.microsoft.com/office/drawing/2014/main" id="{5A32736C-F251-104E-8617-8E310D7A4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749" y="3784576"/>
            <a:ext cx="4606502" cy="1914005"/>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a:extLst>
              <a:ext uri="{FF2B5EF4-FFF2-40B4-BE49-F238E27FC236}">
                <a16:creationId xmlns:a16="http://schemas.microsoft.com/office/drawing/2014/main" id="{03E91D68-C367-6D37-63E0-57C325216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8623" y="5951682"/>
            <a:ext cx="2354754" cy="72043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96804772-939F-F2BC-0BA0-8948744E40AF}"/>
              </a:ext>
            </a:extLst>
          </p:cNvPr>
          <p:cNvCxnSpPr>
            <a:cxnSpLocks/>
            <a:stCxn id="5125" idx="2"/>
            <a:endCxn id="5127" idx="0"/>
          </p:cNvCxnSpPr>
          <p:nvPr/>
        </p:nvCxnSpPr>
        <p:spPr>
          <a:xfrm>
            <a:off x="6096000" y="5698581"/>
            <a:ext cx="0" cy="2531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3998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A1CB1-F7DE-B59B-D557-D1E74ED32A0B}"/>
              </a:ext>
            </a:extLst>
          </p:cNvPr>
          <p:cNvSpPr>
            <a:spLocks noGrp="1"/>
          </p:cNvSpPr>
          <p:nvPr>
            <p:ph type="title"/>
          </p:nvPr>
        </p:nvSpPr>
        <p:spPr/>
        <p:txBody>
          <a:bodyPr/>
          <a:lstStyle/>
          <a:p>
            <a:r>
              <a:rPr lang="en-US" dirty="0"/>
              <a:t>#include &lt;string.h&gt; - memcmp</a:t>
            </a:r>
          </a:p>
        </p:txBody>
      </p:sp>
      <p:sp>
        <p:nvSpPr>
          <p:cNvPr id="3" name="Content Placeholder 2">
            <a:extLst>
              <a:ext uri="{FF2B5EF4-FFF2-40B4-BE49-F238E27FC236}">
                <a16:creationId xmlns:a16="http://schemas.microsoft.com/office/drawing/2014/main" id="{F1F30752-9188-DA9A-D380-FDEA91B0CE09}"/>
              </a:ext>
            </a:extLst>
          </p:cNvPr>
          <p:cNvSpPr>
            <a:spLocks noGrp="1"/>
          </p:cNvSpPr>
          <p:nvPr>
            <p:ph idx="1"/>
          </p:nvPr>
        </p:nvSpPr>
        <p:spPr/>
        <p:txBody>
          <a:bodyPr>
            <a:normAutofit/>
          </a:bodyPr>
          <a:lstStyle/>
          <a:p>
            <a:r>
              <a:rPr lang="en-US" sz="1600" dirty="0"/>
              <a:t>int memcmp (const void * str1, const void * str2, size_t num);</a:t>
            </a:r>
          </a:p>
          <a:p>
            <a:r>
              <a:rPr lang="en-US" sz="1600" dirty="0"/>
              <a:t>Compares any kind of objects, both objects pointed by str1 and str2 are </a:t>
            </a:r>
            <a:r>
              <a:rPr lang="en-US" sz="1600" dirty="0">
                <a:solidFill>
                  <a:srgbClr val="FF0000"/>
                </a:solidFill>
              </a:rPr>
              <a:t>interpreted as arrays of unsigned char</a:t>
            </a:r>
          </a:p>
          <a:p>
            <a:r>
              <a:rPr lang="en-US" sz="1600" dirty="0">
                <a:solidFill>
                  <a:srgbClr val="FF0000"/>
                </a:solidFill>
              </a:rPr>
              <a:t>Returns 0 if two objects stored the same data</a:t>
            </a:r>
            <a:r>
              <a:rPr lang="en-US" sz="1600" dirty="0"/>
              <a:t>, otherwise returns a non-zero value</a:t>
            </a:r>
          </a:p>
          <a:p>
            <a:r>
              <a:rPr lang="en-US" sz="1600" dirty="0"/>
              <a:t>The sign of the returned non-zero value is the sign of difference between the values of the first pair of characters that differ in the strings being compared</a:t>
            </a:r>
          </a:p>
          <a:p>
            <a:r>
              <a:rPr lang="en-US" sz="1600" dirty="0"/>
              <a:t>This function can be used to compare two arrays directly</a:t>
            </a:r>
          </a:p>
        </p:txBody>
      </p:sp>
      <p:pic>
        <p:nvPicPr>
          <p:cNvPr id="6146" name="Picture 2">
            <a:extLst>
              <a:ext uri="{FF2B5EF4-FFF2-40B4-BE49-F238E27FC236}">
                <a16:creationId xmlns:a16="http://schemas.microsoft.com/office/drawing/2014/main" id="{7D91383E-77CC-0163-F26B-704036A8A2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8500" y="3888096"/>
            <a:ext cx="5138921" cy="166667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CDAE90F-F09C-97DE-DB5F-8A4F730484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9092" y="5855936"/>
            <a:ext cx="3057735" cy="777024"/>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1EDD597C-F3C2-3F7D-57A3-B995E6C9E105}"/>
              </a:ext>
            </a:extLst>
          </p:cNvPr>
          <p:cNvCxnSpPr>
            <a:cxnSpLocks/>
            <a:stCxn id="6146" idx="2"/>
            <a:endCxn id="6148" idx="0"/>
          </p:cNvCxnSpPr>
          <p:nvPr/>
        </p:nvCxnSpPr>
        <p:spPr>
          <a:xfrm flipH="1">
            <a:off x="6187960" y="5554773"/>
            <a:ext cx="1" cy="30116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610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CAAD-359A-1064-9F79-37F245E100B2}"/>
              </a:ext>
            </a:extLst>
          </p:cNvPr>
          <p:cNvSpPr>
            <a:spLocks noGrp="1"/>
          </p:cNvSpPr>
          <p:nvPr>
            <p:ph type="title"/>
          </p:nvPr>
        </p:nvSpPr>
        <p:spPr/>
        <p:txBody>
          <a:bodyPr/>
          <a:lstStyle/>
          <a:p>
            <a:r>
              <a:rPr lang="en-US" dirty="0"/>
              <a:t>#include &lt;string.h&gt; - memset</a:t>
            </a:r>
          </a:p>
        </p:txBody>
      </p:sp>
      <p:sp>
        <p:nvSpPr>
          <p:cNvPr id="3" name="Content Placeholder 2">
            <a:extLst>
              <a:ext uri="{FF2B5EF4-FFF2-40B4-BE49-F238E27FC236}">
                <a16:creationId xmlns:a16="http://schemas.microsoft.com/office/drawing/2014/main" id="{02911A68-C818-FE47-6BBF-72F5EE860F7D}"/>
              </a:ext>
            </a:extLst>
          </p:cNvPr>
          <p:cNvSpPr>
            <a:spLocks noGrp="1"/>
          </p:cNvSpPr>
          <p:nvPr>
            <p:ph idx="1"/>
          </p:nvPr>
        </p:nvSpPr>
        <p:spPr/>
        <p:txBody>
          <a:bodyPr>
            <a:normAutofit/>
          </a:bodyPr>
          <a:lstStyle/>
          <a:p>
            <a:r>
              <a:rPr lang="en-US" sz="2000" dirty="0"/>
              <a:t>void * memset (void * </a:t>
            </a:r>
            <a:r>
              <a:rPr lang="en-US" sz="2000" dirty="0">
                <a:solidFill>
                  <a:srgbClr val="FF0000"/>
                </a:solidFill>
              </a:rPr>
              <a:t>dest</a:t>
            </a:r>
            <a:r>
              <a:rPr lang="en-US" sz="2000" dirty="0"/>
              <a:t>, int </a:t>
            </a:r>
            <a:r>
              <a:rPr lang="en-US" sz="2000" dirty="0">
                <a:solidFill>
                  <a:srgbClr val="00B050"/>
                </a:solidFill>
              </a:rPr>
              <a:t>value</a:t>
            </a:r>
            <a:r>
              <a:rPr lang="en-US" sz="2000" dirty="0"/>
              <a:t>, size_t </a:t>
            </a:r>
            <a:r>
              <a:rPr lang="en-US" sz="2000" dirty="0">
                <a:solidFill>
                  <a:srgbClr val="00B0F0"/>
                </a:solidFill>
              </a:rPr>
              <a:t>num</a:t>
            </a:r>
            <a:r>
              <a:rPr lang="en-US" sz="2000" dirty="0"/>
              <a:t>);</a:t>
            </a:r>
          </a:p>
          <a:p>
            <a:r>
              <a:rPr lang="en-US" sz="2000" dirty="0"/>
              <a:t>Starting at </a:t>
            </a:r>
            <a:r>
              <a:rPr lang="en-US" sz="2000" dirty="0">
                <a:solidFill>
                  <a:srgbClr val="FF0000"/>
                </a:solidFill>
              </a:rPr>
              <a:t>dest</a:t>
            </a:r>
            <a:r>
              <a:rPr lang="en-US" sz="2000" dirty="0"/>
              <a:t>, going forward </a:t>
            </a:r>
            <a:r>
              <a:rPr lang="en-US" sz="2000" dirty="0">
                <a:solidFill>
                  <a:srgbClr val="00B0F0"/>
                </a:solidFill>
              </a:rPr>
              <a:t>num</a:t>
            </a:r>
            <a:r>
              <a:rPr lang="en-US" sz="2000" dirty="0"/>
              <a:t> bytes, setting each byte of memory to </a:t>
            </a:r>
            <a:r>
              <a:rPr lang="en-US" sz="2000" dirty="0">
                <a:solidFill>
                  <a:srgbClr val="00B050"/>
                </a:solidFill>
              </a:rPr>
              <a:t>value</a:t>
            </a:r>
          </a:p>
          <a:p>
            <a:r>
              <a:rPr lang="en-US" sz="2000" dirty="0">
                <a:solidFill>
                  <a:srgbClr val="00B050"/>
                </a:solidFill>
              </a:rPr>
              <a:t>value</a:t>
            </a:r>
            <a:r>
              <a:rPr lang="en-US" sz="2000" dirty="0"/>
              <a:t> is interpreted as unsigned char inside memset</a:t>
            </a:r>
          </a:p>
          <a:p>
            <a:r>
              <a:rPr lang="en-US" sz="2000" dirty="0"/>
              <a:t>Can be used to zero-out a chunk of memory (useful for security)</a:t>
            </a:r>
          </a:p>
          <a:p>
            <a:r>
              <a:rPr lang="en-US" sz="2000" dirty="0"/>
              <a:t>Returns a pointer storing the address of </a:t>
            </a:r>
            <a:r>
              <a:rPr lang="en-US" sz="2000" dirty="0">
                <a:solidFill>
                  <a:srgbClr val="FF0000"/>
                </a:solidFill>
              </a:rPr>
              <a:t>dest</a:t>
            </a:r>
          </a:p>
        </p:txBody>
      </p:sp>
      <p:grpSp>
        <p:nvGrpSpPr>
          <p:cNvPr id="20" name="Group 19">
            <a:extLst>
              <a:ext uri="{FF2B5EF4-FFF2-40B4-BE49-F238E27FC236}">
                <a16:creationId xmlns:a16="http://schemas.microsoft.com/office/drawing/2014/main" id="{83DCB950-D04B-D7A9-A564-7C8F665DF152}"/>
              </a:ext>
            </a:extLst>
          </p:cNvPr>
          <p:cNvGrpSpPr/>
          <p:nvPr/>
        </p:nvGrpSpPr>
        <p:grpSpPr>
          <a:xfrm>
            <a:off x="760690" y="3987749"/>
            <a:ext cx="10670620" cy="2505126"/>
            <a:chOff x="580035" y="3978963"/>
            <a:chExt cx="10670620" cy="2505126"/>
          </a:xfrm>
        </p:grpSpPr>
        <p:grpSp>
          <p:nvGrpSpPr>
            <p:cNvPr id="10" name="Group 9">
              <a:extLst>
                <a:ext uri="{FF2B5EF4-FFF2-40B4-BE49-F238E27FC236}">
                  <a16:creationId xmlns:a16="http://schemas.microsoft.com/office/drawing/2014/main" id="{6A6EB8F4-3A9A-6601-D32A-AA7068959BC5}"/>
                </a:ext>
              </a:extLst>
            </p:cNvPr>
            <p:cNvGrpSpPr/>
            <p:nvPr/>
          </p:nvGrpSpPr>
          <p:grpSpPr>
            <a:xfrm>
              <a:off x="580035" y="3983985"/>
              <a:ext cx="5181785" cy="2327915"/>
              <a:chOff x="1150904" y="3983985"/>
              <a:chExt cx="5181785" cy="2327915"/>
            </a:xfrm>
          </p:grpSpPr>
          <p:pic>
            <p:nvPicPr>
              <p:cNvPr id="7170" name="Picture 2">
                <a:extLst>
                  <a:ext uri="{FF2B5EF4-FFF2-40B4-BE49-F238E27FC236}">
                    <a16:creationId xmlns:a16="http://schemas.microsoft.com/office/drawing/2014/main" id="{7E214B85-3E17-1391-78DB-0E64D4FF5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904" y="3983985"/>
                <a:ext cx="5181785" cy="120783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C1F769D7-3B87-D041-771F-500CDAFD96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3585" y="5702300"/>
                <a:ext cx="1876425" cy="6096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02B8BC6F-F3D6-FB21-8CD5-079857576871}"/>
                  </a:ext>
                </a:extLst>
              </p:cNvPr>
              <p:cNvCxnSpPr>
                <a:cxnSpLocks/>
                <a:stCxn id="7170" idx="2"/>
                <a:endCxn id="7172" idx="0"/>
              </p:cNvCxnSpPr>
              <p:nvPr/>
            </p:nvCxnSpPr>
            <p:spPr>
              <a:xfrm>
                <a:off x="3741797" y="5191817"/>
                <a:ext cx="1" cy="51048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pic>
          <p:nvPicPr>
            <p:cNvPr id="7177" name="Picture 9">
              <a:extLst>
                <a:ext uri="{FF2B5EF4-FFF2-40B4-BE49-F238E27FC236}">
                  <a16:creationId xmlns:a16="http://schemas.microsoft.com/office/drawing/2014/main" id="{8182A47A-7E2B-4C8E-8D38-7953D8015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0180" y="3978963"/>
              <a:ext cx="4820475" cy="1212854"/>
            </a:xfrm>
            <a:prstGeom prst="rect">
              <a:avLst/>
            </a:prstGeom>
            <a:noFill/>
            <a:extLst>
              <a:ext uri="{909E8E84-426E-40DD-AFC4-6F175D3DCCD1}">
                <a14:hiddenFill xmlns:a14="http://schemas.microsoft.com/office/drawing/2010/main">
                  <a:solidFill>
                    <a:srgbClr val="FFFFFF"/>
                  </a:solidFill>
                </a14:hiddenFill>
              </a:ext>
            </a:extLst>
          </p:spPr>
        </p:pic>
        <p:pic>
          <p:nvPicPr>
            <p:cNvPr id="7179" name="Picture 11">
              <a:extLst>
                <a:ext uri="{FF2B5EF4-FFF2-40B4-BE49-F238E27FC236}">
                  <a16:creationId xmlns:a16="http://schemas.microsoft.com/office/drawing/2014/main" id="{E598E217-D620-47DB-A272-213B6205DF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8719" y="5702300"/>
              <a:ext cx="1703396" cy="609472"/>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CD0323B4-79F3-6A0F-294B-B52F1AC9B581}"/>
                </a:ext>
              </a:extLst>
            </p:cNvPr>
            <p:cNvCxnSpPr>
              <a:cxnSpLocks/>
              <a:stCxn id="7177" idx="2"/>
              <a:endCxn id="7179" idx="0"/>
            </p:cNvCxnSpPr>
            <p:nvPr/>
          </p:nvCxnSpPr>
          <p:spPr>
            <a:xfrm flipH="1">
              <a:off x="8840417" y="5191817"/>
              <a:ext cx="1" cy="51048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64FEA25-EADE-AB67-3C3D-1EBA9E992AB4}"/>
                </a:ext>
              </a:extLst>
            </p:cNvPr>
            <p:cNvSpPr txBox="1"/>
            <p:nvPr/>
          </p:nvSpPr>
          <p:spPr>
            <a:xfrm>
              <a:off x="4397759" y="5529982"/>
              <a:ext cx="3165111" cy="954107"/>
            </a:xfrm>
            <a:prstGeom prst="rect">
              <a:avLst/>
            </a:prstGeom>
            <a:noFill/>
          </p:spPr>
          <p:txBody>
            <a:bodyPr wrap="square" rtlCol="0">
              <a:spAutoFit/>
            </a:bodyPr>
            <a:lstStyle/>
            <a:p>
              <a:r>
                <a:rPr lang="en-US" sz="1400" dirty="0"/>
                <a:t>Note, the binary representation of different data types are different, byte-wise memset to value is interpreting each byte as unsigned char</a:t>
              </a:r>
            </a:p>
          </p:txBody>
        </p:sp>
        <p:cxnSp>
          <p:nvCxnSpPr>
            <p:cNvPr id="16" name="Straight Arrow Connector 15">
              <a:extLst>
                <a:ext uri="{FF2B5EF4-FFF2-40B4-BE49-F238E27FC236}">
                  <a16:creationId xmlns:a16="http://schemas.microsoft.com/office/drawing/2014/main" id="{622F8F5D-C01D-23AE-D783-28E03E23ED86}"/>
                </a:ext>
              </a:extLst>
            </p:cNvPr>
            <p:cNvCxnSpPr>
              <a:cxnSpLocks/>
              <a:stCxn id="15" idx="3"/>
              <a:endCxn id="7179" idx="1"/>
            </p:cNvCxnSpPr>
            <p:nvPr/>
          </p:nvCxnSpPr>
          <p:spPr>
            <a:xfrm>
              <a:off x="7562870" y="6007036"/>
              <a:ext cx="42584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3487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E482-F701-AA96-550F-07525AD3F438}"/>
              </a:ext>
            </a:extLst>
          </p:cNvPr>
          <p:cNvSpPr>
            <a:spLocks noGrp="1"/>
          </p:cNvSpPr>
          <p:nvPr>
            <p:ph type="title"/>
          </p:nvPr>
        </p:nvSpPr>
        <p:spPr/>
        <p:txBody>
          <a:bodyPr/>
          <a:lstStyle/>
          <a:p>
            <a:r>
              <a:rPr lang="en-US" dirty="0"/>
              <a:t>#include &lt;stdlib.h&gt; - </a:t>
            </a:r>
            <a:r>
              <a:rPr lang="en-US" dirty="0" err="1"/>
              <a:t>atof</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B59D38-24B9-1F04-1628-6D6F93A22257}"/>
                  </a:ext>
                </a:extLst>
              </p:cNvPr>
              <p:cNvSpPr>
                <a:spLocks noGrp="1"/>
              </p:cNvSpPr>
              <p:nvPr>
                <p:ph idx="1"/>
              </p:nvPr>
            </p:nvSpPr>
            <p:spPr>
              <a:xfrm>
                <a:off x="838200" y="1358970"/>
                <a:ext cx="10149756" cy="4817993"/>
              </a:xfrm>
            </p:spPr>
            <p:txBody>
              <a:bodyPr>
                <a:normAutofit fontScale="85000" lnSpcReduction="20000"/>
              </a:bodyPr>
              <a:lstStyle/>
              <a:p>
                <a:r>
                  <a:rPr lang="en-US" sz="2000" dirty="0"/>
                  <a:t>double </a:t>
                </a:r>
                <a:r>
                  <a:rPr lang="en-US" sz="2000" dirty="0" err="1"/>
                  <a:t>atof</a:t>
                </a:r>
                <a:r>
                  <a:rPr lang="en-US" sz="2000" dirty="0"/>
                  <a:t>(const char * str);</a:t>
                </a:r>
              </a:p>
              <a:p>
                <a:r>
                  <a:rPr lang="en-US" sz="2000" dirty="0"/>
                  <a:t>Interprets a float-point value in a byte string pointed by str, it the value is exceeding range of double -&gt; </a:t>
                </a:r>
                <a:r>
                  <a:rPr lang="en-US" sz="2000" dirty="0">
                    <a:solidFill>
                      <a:srgbClr val="FF0000"/>
                    </a:solidFill>
                  </a:rPr>
                  <a:t>undefined behavior</a:t>
                </a:r>
              </a:p>
              <a:p>
                <a:r>
                  <a:rPr lang="en-US" sz="2000" dirty="0" err="1"/>
                  <a:t>atof</a:t>
                </a:r>
                <a:r>
                  <a:rPr lang="en-US" sz="2000" dirty="0"/>
                  <a:t>() discards any whitespace characters until first non-whitespace character is found, then it takes as many characters as possible to form a </a:t>
                </a:r>
                <a:r>
                  <a:rPr lang="en-US" sz="2000" dirty="0">
                    <a:solidFill>
                      <a:srgbClr val="00B050"/>
                    </a:solidFill>
                  </a:rPr>
                  <a:t>valid floating-point representation </a:t>
                </a:r>
                <a:r>
                  <a:rPr lang="en-US" sz="2000" dirty="0"/>
                  <a:t>and converts them to a floating-point value</a:t>
                </a:r>
              </a:p>
              <a:p>
                <a:r>
                  <a:rPr lang="en-US" sz="2000" dirty="0"/>
                  <a:t>Valid decimal floating-point expression</a:t>
                </a:r>
              </a:p>
              <a:p>
                <a:pPr lvl="1"/>
                <a:r>
                  <a:rPr lang="en-US" sz="1450" dirty="0"/>
                  <a:t>Optional plus or minus sign</a:t>
                </a:r>
              </a:p>
              <a:p>
                <a:pPr lvl="1"/>
                <a:r>
                  <a:rPr lang="en-US" sz="1450" dirty="0"/>
                  <a:t>Nonempty sequence of decimal digits + optionally containing the decimal-point character</a:t>
                </a:r>
              </a:p>
              <a:p>
                <a:pPr lvl="1"/>
                <a:r>
                  <a:rPr lang="en-US" sz="1450" dirty="0"/>
                  <a:t>Optional E or e + optional plus or minus sign + nonempty sequence of decimal digits (scientific notation: </a:t>
                </a:r>
                <a14:m>
                  <m:oMath xmlns:m="http://schemas.openxmlformats.org/officeDocument/2006/math">
                    <m:sSup>
                      <m:sSupPr>
                        <m:ctrlPr>
                          <a:rPr lang="en-US" sz="1450" b="0" i="1" smtClean="0">
                            <a:latin typeface="Cambria Math" panose="02040503050406030204" pitchFamily="18" charset="0"/>
                          </a:rPr>
                        </m:ctrlPr>
                      </m:sSupPr>
                      <m:e>
                        <m:r>
                          <a:rPr lang="en-US" sz="1450" b="0" i="1" smtClean="0">
                            <a:latin typeface="Cambria Math" panose="02040503050406030204" pitchFamily="18" charset="0"/>
                          </a:rPr>
                          <m:t>3.5</m:t>
                        </m:r>
                        <m:r>
                          <a:rPr lang="en-US" sz="1450" b="0" i="1" smtClean="0">
                            <a:latin typeface="Cambria Math" panose="02040503050406030204" pitchFamily="18" charset="0"/>
                          </a:rPr>
                          <m:t>𝑒</m:t>
                        </m:r>
                        <m:r>
                          <a:rPr lang="en-US" sz="1450" b="0" i="1" smtClean="0">
                            <a:latin typeface="Cambria Math" panose="02040503050406030204" pitchFamily="18" charset="0"/>
                          </a:rPr>
                          <m:t>−2=3.5∗10</m:t>
                        </m:r>
                      </m:e>
                      <m:sup>
                        <m:r>
                          <a:rPr lang="en-US" sz="1450" b="0" i="1" smtClean="0">
                            <a:latin typeface="Cambria Math" panose="02040503050406030204" pitchFamily="18" charset="0"/>
                          </a:rPr>
                          <m:t>−2</m:t>
                        </m:r>
                      </m:sup>
                    </m:sSup>
                  </m:oMath>
                </a14:m>
                <a:r>
                  <a:rPr lang="en-US" sz="1450" dirty="0"/>
                  <a:t>)</a:t>
                </a:r>
              </a:p>
              <a:p>
                <a:r>
                  <a:rPr lang="en-US" sz="2000" dirty="0"/>
                  <a:t>Valid hexadecimal float-point expression</a:t>
                </a:r>
              </a:p>
              <a:p>
                <a:pPr lvl="1"/>
                <a:r>
                  <a:rPr lang="en-US" sz="1450" dirty="0"/>
                  <a:t>Optional plus or minus sign</a:t>
                </a:r>
              </a:p>
              <a:p>
                <a:pPr lvl="1"/>
                <a:r>
                  <a:rPr lang="en-US" sz="1450" b="1" dirty="0"/>
                  <a:t>0x</a:t>
                </a:r>
                <a:r>
                  <a:rPr lang="en-US" sz="1450" dirty="0"/>
                  <a:t> or </a:t>
                </a:r>
                <a:r>
                  <a:rPr lang="en-US" sz="1450" b="1" dirty="0"/>
                  <a:t>0X</a:t>
                </a:r>
                <a:r>
                  <a:rPr lang="en-US" sz="1450" dirty="0"/>
                  <a:t> (indicating the following character belonging to a hex. number)</a:t>
                </a:r>
              </a:p>
              <a:p>
                <a:pPr lvl="1"/>
                <a:r>
                  <a:rPr lang="en-US" sz="1450" dirty="0"/>
                  <a:t>Nonempty sequence of hexadecimal digits + optionally containing the decimal-point character</a:t>
                </a:r>
              </a:p>
              <a:p>
                <a:pPr lvl="1"/>
                <a:r>
                  <a:rPr lang="en-US" sz="1450" dirty="0"/>
                  <a:t>Optional </a:t>
                </a:r>
                <a:r>
                  <a:rPr lang="en-US" sz="1450" b="1" dirty="0"/>
                  <a:t>P</a:t>
                </a:r>
                <a:r>
                  <a:rPr lang="en-US" sz="1450" dirty="0"/>
                  <a:t> or </a:t>
                </a:r>
                <a:r>
                  <a:rPr lang="en-US" sz="1450" b="1" dirty="0"/>
                  <a:t>p</a:t>
                </a:r>
                <a:r>
                  <a:rPr lang="en-US" sz="1450" dirty="0"/>
                  <a:t> + optional plus or minus sign + nonempty sequence of decimal digits (</a:t>
                </a:r>
                <a:r>
                  <a:rPr lang="en-US" sz="1450" dirty="0">
                    <a:solidFill>
                      <a:srgbClr val="00B050"/>
                    </a:solidFill>
                  </a:rPr>
                  <a:t>0x2p3</a:t>
                </a:r>
                <a:r>
                  <a:rPr lang="en-US" sz="1450" dirty="0"/>
                  <a:t> </a:t>
                </a:r>
                <a14:m>
                  <m:oMath xmlns:m="http://schemas.openxmlformats.org/officeDocument/2006/math">
                    <m:r>
                      <a:rPr lang="en-US" sz="1450" b="0" i="1" smtClean="0">
                        <a:latin typeface="Cambria Math" panose="02040503050406030204" pitchFamily="18" charset="0"/>
                      </a:rPr>
                      <m:t>=</m:t>
                    </m:r>
                    <m:sSub>
                      <m:sSubPr>
                        <m:ctrlPr>
                          <a:rPr lang="en-US" sz="1450" b="0" i="1" smtClean="0">
                            <a:latin typeface="Cambria Math" panose="02040503050406030204" pitchFamily="18" charset="0"/>
                          </a:rPr>
                        </m:ctrlPr>
                      </m:sSubPr>
                      <m:e>
                        <m:d>
                          <m:dPr>
                            <m:ctrlPr>
                              <a:rPr lang="en-US" sz="1450" b="0" i="1" smtClean="0">
                                <a:latin typeface="Cambria Math" panose="02040503050406030204" pitchFamily="18" charset="0"/>
                              </a:rPr>
                            </m:ctrlPr>
                          </m:dPr>
                          <m:e>
                            <m:r>
                              <a:rPr lang="en-US" sz="1450" b="0" i="1" smtClean="0">
                                <a:latin typeface="Cambria Math" panose="02040503050406030204" pitchFamily="18" charset="0"/>
                              </a:rPr>
                              <m:t>2∗</m:t>
                            </m:r>
                            <m:sSup>
                              <m:sSupPr>
                                <m:ctrlPr>
                                  <a:rPr lang="en-US" sz="1450" b="0" i="1" smtClean="0">
                                    <a:latin typeface="Cambria Math" panose="02040503050406030204" pitchFamily="18" charset="0"/>
                                  </a:rPr>
                                </m:ctrlPr>
                              </m:sSupPr>
                              <m:e>
                                <m:r>
                                  <a:rPr lang="en-US" sz="1450" b="0" i="1" smtClean="0">
                                    <a:latin typeface="Cambria Math" panose="02040503050406030204" pitchFamily="18" charset="0"/>
                                  </a:rPr>
                                  <m:t>2</m:t>
                                </m:r>
                              </m:e>
                              <m:sup>
                                <m:r>
                                  <a:rPr lang="en-US" sz="1450" b="0" i="1" smtClean="0">
                                    <a:latin typeface="Cambria Math" panose="02040503050406030204" pitchFamily="18" charset="0"/>
                                  </a:rPr>
                                  <m:t>3</m:t>
                                </m:r>
                              </m:sup>
                            </m:sSup>
                          </m:e>
                        </m:d>
                      </m:e>
                      <m:sub>
                        <m:r>
                          <a:rPr lang="en-US" sz="1450" b="0" i="1" smtClean="0">
                            <a:latin typeface="Cambria Math" panose="02040503050406030204" pitchFamily="18" charset="0"/>
                          </a:rPr>
                          <m:t>16</m:t>
                        </m:r>
                      </m:sub>
                    </m:sSub>
                    <m:r>
                      <a:rPr lang="en-US" sz="1450" b="0" i="1" smtClean="0">
                        <a:latin typeface="Cambria Math" panose="02040503050406030204" pitchFamily="18" charset="0"/>
                      </a:rPr>
                      <m:t>=</m:t>
                    </m:r>
                    <m:sSub>
                      <m:sSubPr>
                        <m:ctrlPr>
                          <a:rPr lang="en-US" sz="1450" b="0" i="1" smtClean="0">
                            <a:latin typeface="Cambria Math" panose="02040503050406030204" pitchFamily="18" charset="0"/>
                          </a:rPr>
                        </m:ctrlPr>
                      </m:sSubPr>
                      <m:e>
                        <m:d>
                          <m:dPr>
                            <m:ctrlPr>
                              <a:rPr lang="en-US" sz="1450" b="0" i="1" smtClean="0">
                                <a:latin typeface="Cambria Math" panose="02040503050406030204" pitchFamily="18" charset="0"/>
                              </a:rPr>
                            </m:ctrlPr>
                          </m:dPr>
                          <m:e>
                            <m:r>
                              <a:rPr lang="en-US" sz="1450" b="0" i="1" smtClean="0">
                                <a:latin typeface="Cambria Math" panose="02040503050406030204" pitchFamily="18" charset="0"/>
                              </a:rPr>
                              <m:t>16</m:t>
                            </m:r>
                          </m:e>
                        </m:d>
                      </m:e>
                      <m:sub>
                        <m:r>
                          <a:rPr lang="en-US" sz="1450" b="0" i="1" smtClean="0">
                            <a:latin typeface="Cambria Math" panose="02040503050406030204" pitchFamily="18" charset="0"/>
                          </a:rPr>
                          <m:t>10</m:t>
                        </m:r>
                      </m:sub>
                    </m:sSub>
                    <m:r>
                      <a:rPr lang="en-US" sz="1450" b="0" i="1" smtClean="0">
                        <a:latin typeface="Cambria Math" panose="02040503050406030204" pitchFamily="18" charset="0"/>
                      </a:rPr>
                      <m:t>=</m:t>
                    </m:r>
                    <m:sSub>
                      <m:sSubPr>
                        <m:ctrlPr>
                          <a:rPr lang="en-US" sz="1450" b="0" i="1" smtClean="0">
                            <a:latin typeface="Cambria Math" panose="02040503050406030204" pitchFamily="18" charset="0"/>
                          </a:rPr>
                        </m:ctrlPr>
                      </m:sSubPr>
                      <m:e>
                        <m:d>
                          <m:dPr>
                            <m:ctrlPr>
                              <a:rPr lang="en-US" sz="1450" b="0" i="1" smtClean="0">
                                <a:latin typeface="Cambria Math" panose="02040503050406030204" pitchFamily="18" charset="0"/>
                              </a:rPr>
                            </m:ctrlPr>
                          </m:dPr>
                          <m:e>
                            <m:r>
                              <a:rPr lang="en-US" sz="1450" b="0" i="1" smtClean="0">
                                <a:latin typeface="Cambria Math" panose="02040503050406030204" pitchFamily="18" charset="0"/>
                              </a:rPr>
                              <m:t>10</m:t>
                            </m:r>
                          </m:e>
                        </m:d>
                      </m:e>
                      <m:sub>
                        <m:r>
                          <a:rPr lang="en-US" sz="1450" b="0" i="1" smtClean="0">
                            <a:latin typeface="Cambria Math" panose="02040503050406030204" pitchFamily="18" charset="0"/>
                          </a:rPr>
                          <m:t>16</m:t>
                        </m:r>
                      </m:sub>
                    </m:sSub>
                  </m:oMath>
                </a14:m>
                <a:r>
                  <a:rPr lang="en-US" sz="1450" dirty="0"/>
                  <a:t>)</a:t>
                </a:r>
              </a:p>
              <a:p>
                <a:r>
                  <a:rPr lang="en-US" sz="1850" dirty="0"/>
                  <a:t>Valid infinity expression</a:t>
                </a:r>
              </a:p>
              <a:p>
                <a:pPr lvl="1"/>
                <a:r>
                  <a:rPr lang="en-US" sz="1450" dirty="0"/>
                  <a:t>Optional plus or minus sign</a:t>
                </a:r>
              </a:p>
              <a:p>
                <a:pPr lvl="1"/>
                <a:r>
                  <a:rPr lang="en-US" sz="1450" dirty="0"/>
                  <a:t>INF or INFINITY ignoring case</a:t>
                </a:r>
              </a:p>
              <a:p>
                <a:r>
                  <a:rPr lang="en-US" sz="1850" dirty="0"/>
                  <a:t>Valid not-a-number expression</a:t>
                </a:r>
              </a:p>
              <a:p>
                <a:pPr lvl="1"/>
                <a:r>
                  <a:rPr lang="en-US" sz="1450" dirty="0"/>
                  <a:t>Optional plus or minus sign</a:t>
                </a:r>
              </a:p>
              <a:p>
                <a:pPr lvl="1"/>
                <a:r>
                  <a:rPr lang="en-US" sz="1450" dirty="0"/>
                  <a:t>NAN ignoring case</a:t>
                </a:r>
              </a:p>
            </p:txBody>
          </p:sp>
        </mc:Choice>
        <mc:Fallback xmlns="">
          <p:sp>
            <p:nvSpPr>
              <p:cNvPr id="3" name="Content Placeholder 2">
                <a:extLst>
                  <a:ext uri="{FF2B5EF4-FFF2-40B4-BE49-F238E27FC236}">
                    <a16:creationId xmlns:a16="http://schemas.microsoft.com/office/drawing/2014/main" id="{C7B59D38-24B9-1F04-1628-6D6F93A22257}"/>
                  </a:ext>
                </a:extLst>
              </p:cNvPr>
              <p:cNvSpPr>
                <a:spLocks noGrp="1" noRot="1" noChangeAspect="1" noMove="1" noResize="1" noEditPoints="1" noAdjustHandles="1" noChangeArrowheads="1" noChangeShapeType="1" noTextEdit="1"/>
              </p:cNvSpPr>
              <p:nvPr>
                <p:ph idx="1"/>
              </p:nvPr>
            </p:nvSpPr>
            <p:spPr>
              <a:xfrm>
                <a:off x="838200" y="1358970"/>
                <a:ext cx="10149756" cy="4817993"/>
              </a:xfrm>
              <a:blipFill>
                <a:blip r:embed="rId3"/>
                <a:stretch>
                  <a:fillRect l="-300" t="-1899"/>
                </a:stretch>
              </a:blipFill>
            </p:spPr>
            <p:txBody>
              <a:bodyPr/>
              <a:lstStyle/>
              <a:p>
                <a:r>
                  <a:rPr lang="en-US">
                    <a:noFill/>
                  </a:rPr>
                  <a:t> </a:t>
                </a:r>
              </a:p>
            </p:txBody>
          </p:sp>
        </mc:Fallback>
      </mc:AlternateContent>
    </p:spTree>
    <p:extLst>
      <p:ext uri="{BB962C8B-B14F-4D97-AF65-F5344CB8AC3E}">
        <p14:creationId xmlns:p14="http://schemas.microsoft.com/office/powerpoint/2010/main" val="1656867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E482-F701-AA96-550F-07525AD3F438}"/>
              </a:ext>
            </a:extLst>
          </p:cNvPr>
          <p:cNvSpPr>
            <a:spLocks noGrp="1"/>
          </p:cNvSpPr>
          <p:nvPr>
            <p:ph type="title"/>
          </p:nvPr>
        </p:nvSpPr>
        <p:spPr/>
        <p:txBody>
          <a:bodyPr/>
          <a:lstStyle/>
          <a:p>
            <a:r>
              <a:rPr lang="en-US" dirty="0"/>
              <a:t>#include &lt;stdlib.h&gt; - </a:t>
            </a:r>
            <a:r>
              <a:rPr lang="en-US" dirty="0" err="1"/>
              <a:t>atof</a:t>
            </a:r>
            <a:r>
              <a:rPr lang="en-US" dirty="0"/>
              <a:t> (ASCII to float)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B59D38-24B9-1F04-1628-6D6F93A22257}"/>
                  </a:ext>
                </a:extLst>
              </p:cNvPr>
              <p:cNvSpPr>
                <a:spLocks noGrp="1"/>
              </p:cNvSpPr>
              <p:nvPr>
                <p:ph idx="1"/>
              </p:nvPr>
            </p:nvSpPr>
            <p:spPr>
              <a:xfrm>
                <a:off x="838200" y="1611566"/>
                <a:ext cx="5787905" cy="4817993"/>
              </a:xfrm>
            </p:spPr>
            <p:txBody>
              <a:bodyPr>
                <a:normAutofit fontScale="92500" lnSpcReduction="10000"/>
              </a:bodyPr>
              <a:lstStyle/>
              <a:p>
                <a:r>
                  <a:rPr lang="en-US" sz="2000" dirty="0"/>
                  <a:t>double </a:t>
                </a:r>
                <a:r>
                  <a:rPr lang="en-US" sz="2000" dirty="0" err="1"/>
                  <a:t>atof</a:t>
                </a:r>
                <a:r>
                  <a:rPr lang="en-US" sz="2000" dirty="0"/>
                  <a:t>(const char * str);</a:t>
                </a:r>
              </a:p>
              <a:p>
                <a:r>
                  <a:rPr lang="en-US" sz="2000" dirty="0"/>
                  <a:t>Valid decimal floating-point expression</a:t>
                </a:r>
              </a:p>
              <a:p>
                <a:pPr lvl="1"/>
                <a:r>
                  <a:rPr lang="en-US" sz="1450" dirty="0"/>
                  <a:t>Optional plus or minus sign</a:t>
                </a:r>
              </a:p>
              <a:p>
                <a:pPr lvl="1"/>
                <a:r>
                  <a:rPr lang="en-US" sz="1450" dirty="0"/>
                  <a:t>Nonempty sequence of decimal digits + optionally containing the decimal-point character</a:t>
                </a:r>
              </a:p>
              <a:p>
                <a:pPr lvl="1"/>
                <a:r>
                  <a:rPr lang="en-US" sz="1450" dirty="0"/>
                  <a:t>Optional E or e + optional plus or minus sign + nonempty sequence of decimal digits (scientific notation: </a:t>
                </a:r>
                <a14:m>
                  <m:oMath xmlns:m="http://schemas.openxmlformats.org/officeDocument/2006/math">
                    <m:sSup>
                      <m:sSupPr>
                        <m:ctrlPr>
                          <a:rPr lang="en-US" sz="1450" b="0" i="1" smtClean="0">
                            <a:latin typeface="Cambria Math" panose="02040503050406030204" pitchFamily="18" charset="0"/>
                          </a:rPr>
                        </m:ctrlPr>
                      </m:sSupPr>
                      <m:e>
                        <m:r>
                          <a:rPr lang="en-US" sz="1450" b="0" i="1" smtClean="0">
                            <a:latin typeface="Cambria Math" panose="02040503050406030204" pitchFamily="18" charset="0"/>
                          </a:rPr>
                          <m:t>3.5</m:t>
                        </m:r>
                        <m:r>
                          <a:rPr lang="en-US" sz="1450" b="0" i="1" smtClean="0">
                            <a:latin typeface="Cambria Math" panose="02040503050406030204" pitchFamily="18" charset="0"/>
                          </a:rPr>
                          <m:t>𝑒</m:t>
                        </m:r>
                        <m:r>
                          <a:rPr lang="en-US" sz="1450" b="0" i="1" smtClean="0">
                            <a:latin typeface="Cambria Math" panose="02040503050406030204" pitchFamily="18" charset="0"/>
                          </a:rPr>
                          <m:t>−2=3.5∗10</m:t>
                        </m:r>
                      </m:e>
                      <m:sup>
                        <m:r>
                          <a:rPr lang="en-US" sz="1450" b="0" i="1" smtClean="0">
                            <a:latin typeface="Cambria Math" panose="02040503050406030204" pitchFamily="18" charset="0"/>
                          </a:rPr>
                          <m:t>−2</m:t>
                        </m:r>
                      </m:sup>
                    </m:sSup>
                  </m:oMath>
                </a14:m>
                <a:r>
                  <a:rPr lang="en-US" sz="1450" dirty="0"/>
                  <a:t>)</a:t>
                </a:r>
              </a:p>
              <a:p>
                <a:r>
                  <a:rPr lang="en-US" sz="2000" dirty="0">
                    <a:solidFill>
                      <a:schemeClr val="bg1">
                        <a:lumMod val="50000"/>
                      </a:schemeClr>
                    </a:solidFill>
                  </a:rPr>
                  <a:t>Valid hexadecimal float-point expression</a:t>
                </a:r>
              </a:p>
              <a:p>
                <a:pPr lvl="1"/>
                <a:r>
                  <a:rPr lang="en-US" sz="1450" dirty="0"/>
                  <a:t>Optional plus or minus sign</a:t>
                </a:r>
              </a:p>
              <a:p>
                <a:pPr lvl="1"/>
                <a:r>
                  <a:rPr lang="en-US" sz="1450" b="1" dirty="0"/>
                  <a:t>0x</a:t>
                </a:r>
                <a:r>
                  <a:rPr lang="en-US" sz="1450" dirty="0"/>
                  <a:t> or </a:t>
                </a:r>
                <a:r>
                  <a:rPr lang="en-US" sz="1450" b="1" dirty="0"/>
                  <a:t>0X</a:t>
                </a:r>
                <a:r>
                  <a:rPr lang="en-US" sz="1450" dirty="0"/>
                  <a:t> (indicating the following character belonging to a hex. number)</a:t>
                </a:r>
              </a:p>
              <a:p>
                <a:pPr lvl="1"/>
                <a:r>
                  <a:rPr lang="en-US" sz="1450" dirty="0"/>
                  <a:t>Nonempty sequence of hexadecimal digits + optionally containing the decimal-point character</a:t>
                </a:r>
              </a:p>
              <a:p>
                <a:pPr lvl="1"/>
                <a:r>
                  <a:rPr lang="en-US" sz="1450" dirty="0"/>
                  <a:t>Optional </a:t>
                </a:r>
                <a:r>
                  <a:rPr lang="en-US" sz="1450" b="1" dirty="0"/>
                  <a:t>P</a:t>
                </a:r>
                <a:r>
                  <a:rPr lang="en-US" sz="1450" dirty="0"/>
                  <a:t> or </a:t>
                </a:r>
                <a:r>
                  <a:rPr lang="en-US" sz="1450" b="1" dirty="0"/>
                  <a:t>p</a:t>
                </a:r>
                <a:r>
                  <a:rPr lang="en-US" sz="1450" dirty="0"/>
                  <a:t> + optional plus or minus sign + nonempty sequence of decimal digits (</a:t>
                </a:r>
                <a:r>
                  <a:rPr lang="en-US" sz="1450" dirty="0">
                    <a:solidFill>
                      <a:srgbClr val="00B050"/>
                    </a:solidFill>
                  </a:rPr>
                  <a:t>0x2p3</a:t>
                </a:r>
                <a:r>
                  <a:rPr lang="en-US" sz="1450" dirty="0"/>
                  <a:t> </a:t>
                </a:r>
                <a14:m>
                  <m:oMath xmlns:m="http://schemas.openxmlformats.org/officeDocument/2006/math">
                    <m:r>
                      <a:rPr lang="en-US" sz="1450" b="0" i="1" smtClean="0">
                        <a:latin typeface="Cambria Math" panose="02040503050406030204" pitchFamily="18" charset="0"/>
                      </a:rPr>
                      <m:t>=</m:t>
                    </m:r>
                    <m:sSub>
                      <m:sSubPr>
                        <m:ctrlPr>
                          <a:rPr lang="en-US" sz="1450" b="0" i="1" smtClean="0">
                            <a:latin typeface="Cambria Math" panose="02040503050406030204" pitchFamily="18" charset="0"/>
                          </a:rPr>
                        </m:ctrlPr>
                      </m:sSubPr>
                      <m:e>
                        <m:d>
                          <m:dPr>
                            <m:ctrlPr>
                              <a:rPr lang="en-US" sz="1450" b="0" i="1" smtClean="0">
                                <a:latin typeface="Cambria Math" panose="02040503050406030204" pitchFamily="18" charset="0"/>
                              </a:rPr>
                            </m:ctrlPr>
                          </m:dPr>
                          <m:e>
                            <m:r>
                              <a:rPr lang="en-US" sz="1450" b="0" i="1" smtClean="0">
                                <a:latin typeface="Cambria Math" panose="02040503050406030204" pitchFamily="18" charset="0"/>
                              </a:rPr>
                              <m:t>2∗</m:t>
                            </m:r>
                            <m:sSup>
                              <m:sSupPr>
                                <m:ctrlPr>
                                  <a:rPr lang="en-US" sz="1450" b="0" i="1" smtClean="0">
                                    <a:latin typeface="Cambria Math" panose="02040503050406030204" pitchFamily="18" charset="0"/>
                                  </a:rPr>
                                </m:ctrlPr>
                              </m:sSupPr>
                              <m:e>
                                <m:r>
                                  <a:rPr lang="en-US" sz="1450" b="0" i="1" smtClean="0">
                                    <a:latin typeface="Cambria Math" panose="02040503050406030204" pitchFamily="18" charset="0"/>
                                  </a:rPr>
                                  <m:t>2</m:t>
                                </m:r>
                              </m:e>
                              <m:sup>
                                <m:r>
                                  <a:rPr lang="en-US" sz="1450" b="0" i="1" smtClean="0">
                                    <a:latin typeface="Cambria Math" panose="02040503050406030204" pitchFamily="18" charset="0"/>
                                  </a:rPr>
                                  <m:t>3</m:t>
                                </m:r>
                              </m:sup>
                            </m:sSup>
                          </m:e>
                        </m:d>
                      </m:e>
                      <m:sub>
                        <m:r>
                          <a:rPr lang="en-US" sz="1450" b="0" i="1" smtClean="0">
                            <a:latin typeface="Cambria Math" panose="02040503050406030204" pitchFamily="18" charset="0"/>
                          </a:rPr>
                          <m:t>16</m:t>
                        </m:r>
                      </m:sub>
                    </m:sSub>
                    <m:r>
                      <a:rPr lang="en-US" sz="1450" b="0" i="1" smtClean="0">
                        <a:latin typeface="Cambria Math" panose="02040503050406030204" pitchFamily="18" charset="0"/>
                      </a:rPr>
                      <m:t>=</m:t>
                    </m:r>
                    <m:sSub>
                      <m:sSubPr>
                        <m:ctrlPr>
                          <a:rPr lang="en-US" sz="1450" b="0" i="1" smtClean="0">
                            <a:latin typeface="Cambria Math" panose="02040503050406030204" pitchFamily="18" charset="0"/>
                          </a:rPr>
                        </m:ctrlPr>
                      </m:sSubPr>
                      <m:e>
                        <m:d>
                          <m:dPr>
                            <m:ctrlPr>
                              <a:rPr lang="en-US" sz="1450" b="0" i="1" smtClean="0">
                                <a:latin typeface="Cambria Math" panose="02040503050406030204" pitchFamily="18" charset="0"/>
                              </a:rPr>
                            </m:ctrlPr>
                          </m:dPr>
                          <m:e>
                            <m:r>
                              <a:rPr lang="en-US" sz="1450" b="0" i="1" smtClean="0">
                                <a:latin typeface="Cambria Math" panose="02040503050406030204" pitchFamily="18" charset="0"/>
                              </a:rPr>
                              <m:t>16</m:t>
                            </m:r>
                          </m:e>
                        </m:d>
                      </m:e>
                      <m:sub>
                        <m:r>
                          <a:rPr lang="en-US" sz="1450" b="0" i="1" smtClean="0">
                            <a:latin typeface="Cambria Math" panose="02040503050406030204" pitchFamily="18" charset="0"/>
                          </a:rPr>
                          <m:t>10</m:t>
                        </m:r>
                      </m:sub>
                    </m:sSub>
                    <m:r>
                      <a:rPr lang="en-US" sz="1450" b="0" i="1" smtClean="0">
                        <a:latin typeface="Cambria Math" panose="02040503050406030204" pitchFamily="18" charset="0"/>
                      </a:rPr>
                      <m:t>=</m:t>
                    </m:r>
                    <m:sSub>
                      <m:sSubPr>
                        <m:ctrlPr>
                          <a:rPr lang="en-US" sz="1450" b="0" i="1" smtClean="0">
                            <a:latin typeface="Cambria Math" panose="02040503050406030204" pitchFamily="18" charset="0"/>
                          </a:rPr>
                        </m:ctrlPr>
                      </m:sSubPr>
                      <m:e>
                        <m:d>
                          <m:dPr>
                            <m:ctrlPr>
                              <a:rPr lang="en-US" sz="1450" b="0" i="1" smtClean="0">
                                <a:latin typeface="Cambria Math" panose="02040503050406030204" pitchFamily="18" charset="0"/>
                              </a:rPr>
                            </m:ctrlPr>
                          </m:dPr>
                          <m:e>
                            <m:r>
                              <a:rPr lang="en-US" sz="1450" b="0" i="1" smtClean="0">
                                <a:latin typeface="Cambria Math" panose="02040503050406030204" pitchFamily="18" charset="0"/>
                              </a:rPr>
                              <m:t>10</m:t>
                            </m:r>
                          </m:e>
                        </m:d>
                      </m:e>
                      <m:sub>
                        <m:r>
                          <a:rPr lang="en-US" sz="1450" b="0" i="1" smtClean="0">
                            <a:latin typeface="Cambria Math" panose="02040503050406030204" pitchFamily="18" charset="0"/>
                          </a:rPr>
                          <m:t>16</m:t>
                        </m:r>
                      </m:sub>
                    </m:sSub>
                  </m:oMath>
                </a14:m>
                <a:r>
                  <a:rPr lang="en-US" sz="1450" dirty="0"/>
                  <a:t>)</a:t>
                </a:r>
              </a:p>
              <a:p>
                <a:r>
                  <a:rPr lang="en-US" sz="1850" dirty="0"/>
                  <a:t>Valid infinity expression</a:t>
                </a:r>
              </a:p>
              <a:p>
                <a:pPr lvl="1"/>
                <a:r>
                  <a:rPr lang="en-US" sz="1450" dirty="0"/>
                  <a:t>Optional plus or minus sign</a:t>
                </a:r>
              </a:p>
              <a:p>
                <a:pPr lvl="1"/>
                <a:r>
                  <a:rPr lang="en-US" sz="1450" dirty="0"/>
                  <a:t>INF or INFINITY ignoring case</a:t>
                </a:r>
              </a:p>
              <a:p>
                <a:r>
                  <a:rPr lang="en-US" sz="1850" dirty="0"/>
                  <a:t>Valid not-a-number expression</a:t>
                </a:r>
              </a:p>
              <a:p>
                <a:pPr lvl="1"/>
                <a:r>
                  <a:rPr lang="en-US" sz="1450" dirty="0"/>
                  <a:t>Optional plus or minus sign</a:t>
                </a:r>
              </a:p>
              <a:p>
                <a:pPr lvl="1"/>
                <a:r>
                  <a:rPr lang="en-US" sz="1450" dirty="0"/>
                  <a:t>NAN ignoring case</a:t>
                </a:r>
              </a:p>
            </p:txBody>
          </p:sp>
        </mc:Choice>
        <mc:Fallback xmlns="">
          <p:sp>
            <p:nvSpPr>
              <p:cNvPr id="3" name="Content Placeholder 2">
                <a:extLst>
                  <a:ext uri="{FF2B5EF4-FFF2-40B4-BE49-F238E27FC236}">
                    <a16:creationId xmlns:a16="http://schemas.microsoft.com/office/drawing/2014/main" id="{C7B59D38-24B9-1F04-1628-6D6F93A22257}"/>
                  </a:ext>
                </a:extLst>
              </p:cNvPr>
              <p:cNvSpPr>
                <a:spLocks noGrp="1" noRot="1" noChangeAspect="1" noMove="1" noResize="1" noEditPoints="1" noAdjustHandles="1" noChangeArrowheads="1" noChangeShapeType="1" noTextEdit="1"/>
              </p:cNvSpPr>
              <p:nvPr>
                <p:ph idx="1"/>
              </p:nvPr>
            </p:nvSpPr>
            <p:spPr>
              <a:xfrm>
                <a:off x="838200" y="1611566"/>
                <a:ext cx="5787905" cy="4817993"/>
              </a:xfrm>
              <a:blipFill>
                <a:blip r:embed="rId3"/>
                <a:stretch>
                  <a:fillRect l="-843" t="-1643" b="-379"/>
                </a:stretch>
              </a:blipFill>
            </p:spPr>
            <p:txBody>
              <a:bodyPr/>
              <a:lstStyle/>
              <a:p>
                <a:r>
                  <a:rPr lang="en-US">
                    <a:noFill/>
                  </a:rPr>
                  <a:t> </a:t>
                </a:r>
              </a:p>
            </p:txBody>
          </p:sp>
        </mc:Fallback>
      </mc:AlternateContent>
      <p:grpSp>
        <p:nvGrpSpPr>
          <p:cNvPr id="14" name="Group 13">
            <a:extLst>
              <a:ext uri="{FF2B5EF4-FFF2-40B4-BE49-F238E27FC236}">
                <a16:creationId xmlns:a16="http://schemas.microsoft.com/office/drawing/2014/main" id="{92557FA1-31E8-4FAE-AB0E-B8963429E78C}"/>
              </a:ext>
            </a:extLst>
          </p:cNvPr>
          <p:cNvGrpSpPr/>
          <p:nvPr/>
        </p:nvGrpSpPr>
        <p:grpSpPr>
          <a:xfrm>
            <a:off x="6626105" y="1611566"/>
            <a:ext cx="5218648" cy="4516816"/>
            <a:chOff x="6626105" y="1611566"/>
            <a:chExt cx="5218648" cy="4516816"/>
          </a:xfrm>
        </p:grpSpPr>
        <p:grpSp>
          <p:nvGrpSpPr>
            <p:cNvPr id="13" name="Group 12">
              <a:extLst>
                <a:ext uri="{FF2B5EF4-FFF2-40B4-BE49-F238E27FC236}">
                  <a16:creationId xmlns:a16="http://schemas.microsoft.com/office/drawing/2014/main" id="{09351E99-EFE3-74EF-E315-4892F5F58000}"/>
                </a:ext>
              </a:extLst>
            </p:cNvPr>
            <p:cNvGrpSpPr/>
            <p:nvPr/>
          </p:nvGrpSpPr>
          <p:grpSpPr>
            <a:xfrm>
              <a:off x="6626105" y="1611566"/>
              <a:ext cx="5218648" cy="4516816"/>
              <a:chOff x="6626106" y="2121812"/>
              <a:chExt cx="5218648" cy="4516816"/>
            </a:xfrm>
          </p:grpSpPr>
          <p:grpSp>
            <p:nvGrpSpPr>
              <p:cNvPr id="12" name="Group 11">
                <a:extLst>
                  <a:ext uri="{FF2B5EF4-FFF2-40B4-BE49-F238E27FC236}">
                    <a16:creationId xmlns:a16="http://schemas.microsoft.com/office/drawing/2014/main" id="{62386EA4-D46A-5329-48C0-927E201A6569}"/>
                  </a:ext>
                </a:extLst>
              </p:cNvPr>
              <p:cNvGrpSpPr/>
              <p:nvPr/>
            </p:nvGrpSpPr>
            <p:grpSpPr>
              <a:xfrm>
                <a:off x="6626106" y="2121812"/>
                <a:ext cx="5218648" cy="4516816"/>
                <a:chOff x="6626106" y="2121812"/>
                <a:chExt cx="5218648" cy="4516816"/>
              </a:xfrm>
            </p:grpSpPr>
            <p:grpSp>
              <p:nvGrpSpPr>
                <p:cNvPr id="8" name="Group 7">
                  <a:extLst>
                    <a:ext uri="{FF2B5EF4-FFF2-40B4-BE49-F238E27FC236}">
                      <a16:creationId xmlns:a16="http://schemas.microsoft.com/office/drawing/2014/main" id="{CA3D2892-C7FB-3174-D45C-DE53C77E1B26}"/>
                    </a:ext>
                  </a:extLst>
                </p:cNvPr>
                <p:cNvGrpSpPr/>
                <p:nvPr/>
              </p:nvGrpSpPr>
              <p:grpSpPr>
                <a:xfrm>
                  <a:off x="6626106" y="2121812"/>
                  <a:ext cx="4991479" cy="3435315"/>
                  <a:chOff x="6626106" y="2121812"/>
                  <a:chExt cx="4991479" cy="3435315"/>
                </a:xfrm>
              </p:grpSpPr>
              <p:pic>
                <p:nvPicPr>
                  <p:cNvPr id="5" name="Picture 4">
                    <a:extLst>
                      <a:ext uri="{FF2B5EF4-FFF2-40B4-BE49-F238E27FC236}">
                        <a16:creationId xmlns:a16="http://schemas.microsoft.com/office/drawing/2014/main" id="{27108934-BE02-74E2-A02F-A9C37FDF33A5}"/>
                      </a:ext>
                    </a:extLst>
                  </p:cNvPr>
                  <p:cNvPicPr>
                    <a:picLocks noChangeAspect="1"/>
                  </p:cNvPicPr>
                  <p:nvPr/>
                </p:nvPicPr>
                <p:blipFill>
                  <a:blip r:embed="rId4"/>
                  <a:stretch>
                    <a:fillRect/>
                  </a:stretch>
                </p:blipFill>
                <p:spPr>
                  <a:xfrm>
                    <a:off x="6626106" y="2121812"/>
                    <a:ext cx="3875740" cy="3435315"/>
                  </a:xfrm>
                  <a:prstGeom prst="rect">
                    <a:avLst/>
                  </a:prstGeom>
                </p:spPr>
              </p:pic>
              <p:pic>
                <p:nvPicPr>
                  <p:cNvPr id="7" name="Picture 6">
                    <a:extLst>
                      <a:ext uri="{FF2B5EF4-FFF2-40B4-BE49-F238E27FC236}">
                        <a16:creationId xmlns:a16="http://schemas.microsoft.com/office/drawing/2014/main" id="{9851028F-7BDC-1BF9-DC5F-F5FB799CD7E1}"/>
                      </a:ext>
                    </a:extLst>
                  </p:cNvPr>
                  <p:cNvPicPr>
                    <a:picLocks noChangeAspect="1"/>
                  </p:cNvPicPr>
                  <p:nvPr/>
                </p:nvPicPr>
                <p:blipFill>
                  <a:blip r:embed="rId5"/>
                  <a:stretch>
                    <a:fillRect/>
                  </a:stretch>
                </p:blipFill>
                <p:spPr>
                  <a:xfrm>
                    <a:off x="10628145" y="3126674"/>
                    <a:ext cx="989440" cy="2213220"/>
                  </a:xfrm>
                  <a:prstGeom prst="rect">
                    <a:avLst/>
                  </a:prstGeom>
                </p:spPr>
              </p:pic>
            </p:grpSp>
            <p:sp>
              <p:nvSpPr>
                <p:cNvPr id="10" name="TextBox 9">
                  <a:extLst>
                    <a:ext uri="{FF2B5EF4-FFF2-40B4-BE49-F238E27FC236}">
                      <a16:creationId xmlns:a16="http://schemas.microsoft.com/office/drawing/2014/main" id="{4E37ED70-4091-FD9D-4AE0-55986C443848}"/>
                    </a:ext>
                  </a:extLst>
                </p:cNvPr>
                <p:cNvSpPr txBox="1"/>
                <p:nvPr/>
              </p:nvSpPr>
              <p:spPr>
                <a:xfrm>
                  <a:off x="6626106" y="5715298"/>
                  <a:ext cx="5218648" cy="923330"/>
                </a:xfrm>
                <a:prstGeom prst="rect">
                  <a:avLst/>
                </a:prstGeom>
                <a:noFill/>
              </p:spPr>
              <p:txBody>
                <a:bodyPr wrap="square" rtlCol="0">
                  <a:spAutoFit/>
                </a:bodyPr>
                <a:lstStyle/>
                <a:p>
                  <a:r>
                    <a:rPr lang="en-US" dirty="0"/>
                    <a:t>Using </a:t>
                  </a:r>
                  <a:r>
                    <a:rPr lang="en-US" dirty="0">
                      <a:solidFill>
                        <a:srgbClr val="FF0000"/>
                      </a:solidFill>
                    </a:rPr>
                    <a:t>%g</a:t>
                  </a:r>
                  <a:r>
                    <a:rPr lang="en-US" dirty="0"/>
                    <a:t> is similar to printing the value in either %f or %e depending on whichever format produce shorter output</a:t>
                  </a:r>
                </a:p>
              </p:txBody>
            </p:sp>
          </p:grpSp>
          <p:sp>
            <p:nvSpPr>
              <p:cNvPr id="11" name="Rectangle: Rounded Corners 10">
                <a:extLst>
                  <a:ext uri="{FF2B5EF4-FFF2-40B4-BE49-F238E27FC236}">
                    <a16:creationId xmlns:a16="http://schemas.microsoft.com/office/drawing/2014/main" id="{EB7467AB-4049-9A40-64B0-77FA12B4549D}"/>
                  </a:ext>
                </a:extLst>
              </p:cNvPr>
              <p:cNvSpPr/>
              <p:nvPr/>
            </p:nvSpPr>
            <p:spPr>
              <a:xfrm>
                <a:off x="6626106" y="2121812"/>
                <a:ext cx="1593390" cy="176817"/>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Rounded Corners 8">
              <a:extLst>
                <a:ext uri="{FF2B5EF4-FFF2-40B4-BE49-F238E27FC236}">
                  <a16:creationId xmlns:a16="http://schemas.microsoft.com/office/drawing/2014/main" id="{EDD6C02A-D753-197C-873E-84EA6129833E}"/>
                </a:ext>
              </a:extLst>
            </p:cNvPr>
            <p:cNvSpPr/>
            <p:nvPr/>
          </p:nvSpPr>
          <p:spPr>
            <a:xfrm>
              <a:off x="7571164" y="4652831"/>
              <a:ext cx="176818" cy="176817"/>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Rounded Corners 14">
            <a:extLst>
              <a:ext uri="{FF2B5EF4-FFF2-40B4-BE49-F238E27FC236}">
                <a16:creationId xmlns:a16="http://schemas.microsoft.com/office/drawing/2014/main" id="{F2C6172F-24DB-A8DA-0D1C-5CB03D5005A4}"/>
              </a:ext>
            </a:extLst>
          </p:cNvPr>
          <p:cNvSpPr/>
          <p:nvPr/>
        </p:nvSpPr>
        <p:spPr>
          <a:xfrm>
            <a:off x="6963673" y="3798397"/>
            <a:ext cx="3463518" cy="39976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5FC9ED6-818F-9E6C-09FD-5BB01B0A6516}"/>
              </a:ext>
            </a:extLst>
          </p:cNvPr>
          <p:cNvSpPr/>
          <p:nvPr/>
        </p:nvSpPr>
        <p:spPr>
          <a:xfrm>
            <a:off x="10628144" y="4132668"/>
            <a:ext cx="517399" cy="242308"/>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6042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D45F7-94AB-45F9-08A6-7AD8C8BA2364}"/>
              </a:ext>
            </a:extLst>
          </p:cNvPr>
          <p:cNvSpPr>
            <a:spLocks noGrp="1"/>
          </p:cNvSpPr>
          <p:nvPr>
            <p:ph type="title"/>
          </p:nvPr>
        </p:nvSpPr>
        <p:spPr/>
        <p:txBody>
          <a:bodyPr>
            <a:normAutofit/>
          </a:bodyPr>
          <a:lstStyle/>
          <a:p>
            <a:r>
              <a:rPr lang="en-US" sz="3600" dirty="0"/>
              <a:t>#include &lt;stdlib.h&gt; - </a:t>
            </a:r>
            <a:r>
              <a:rPr lang="en-US" sz="3600" dirty="0" err="1"/>
              <a:t>atoi</a:t>
            </a:r>
            <a:r>
              <a:rPr lang="en-US" sz="3600" dirty="0"/>
              <a:t>, </a:t>
            </a:r>
            <a:r>
              <a:rPr lang="en-US" sz="3600" dirty="0" err="1"/>
              <a:t>atol</a:t>
            </a:r>
            <a:r>
              <a:rPr lang="en-US" sz="3600" dirty="0"/>
              <a:t>, atoll (ASCII to integer)</a:t>
            </a:r>
          </a:p>
        </p:txBody>
      </p:sp>
      <p:sp>
        <p:nvSpPr>
          <p:cNvPr id="3" name="Content Placeholder 2">
            <a:extLst>
              <a:ext uri="{FF2B5EF4-FFF2-40B4-BE49-F238E27FC236}">
                <a16:creationId xmlns:a16="http://schemas.microsoft.com/office/drawing/2014/main" id="{68AF00D5-6252-EAE3-32FB-084A5651330A}"/>
              </a:ext>
            </a:extLst>
          </p:cNvPr>
          <p:cNvSpPr>
            <a:spLocks noGrp="1"/>
          </p:cNvSpPr>
          <p:nvPr>
            <p:ph idx="1"/>
          </p:nvPr>
        </p:nvSpPr>
        <p:spPr>
          <a:xfrm>
            <a:off x="838200" y="1825625"/>
            <a:ext cx="5006887" cy="4351338"/>
          </a:xfrm>
        </p:spPr>
        <p:txBody>
          <a:bodyPr>
            <a:normAutofit lnSpcReduction="10000"/>
          </a:bodyPr>
          <a:lstStyle/>
          <a:p>
            <a:r>
              <a:rPr lang="en-US" sz="2000" dirty="0"/>
              <a:t>int </a:t>
            </a:r>
            <a:r>
              <a:rPr lang="en-US" sz="2000" dirty="0" err="1"/>
              <a:t>atoi</a:t>
            </a:r>
            <a:r>
              <a:rPr lang="en-US" sz="2000" dirty="0"/>
              <a:t> (const char * str);</a:t>
            </a:r>
          </a:p>
          <a:p>
            <a:r>
              <a:rPr lang="en-US" sz="2000" dirty="0">
                <a:solidFill>
                  <a:schemeClr val="bg1">
                    <a:lumMod val="65000"/>
                  </a:schemeClr>
                </a:solidFill>
              </a:rPr>
              <a:t>long int </a:t>
            </a:r>
            <a:r>
              <a:rPr lang="en-US" sz="2000" dirty="0" err="1">
                <a:solidFill>
                  <a:schemeClr val="bg1">
                    <a:lumMod val="65000"/>
                  </a:schemeClr>
                </a:solidFill>
              </a:rPr>
              <a:t>atol</a:t>
            </a:r>
            <a:r>
              <a:rPr lang="en-US" sz="2000" dirty="0">
                <a:solidFill>
                  <a:schemeClr val="bg1">
                    <a:lumMod val="65000"/>
                  </a:schemeClr>
                </a:solidFill>
              </a:rPr>
              <a:t> (const char * str);</a:t>
            </a:r>
          </a:p>
          <a:p>
            <a:r>
              <a:rPr lang="en-US" sz="2000" dirty="0">
                <a:solidFill>
                  <a:schemeClr val="bg1">
                    <a:lumMod val="65000"/>
                  </a:schemeClr>
                </a:solidFill>
              </a:rPr>
              <a:t>long </a:t>
            </a:r>
            <a:r>
              <a:rPr lang="en-US" sz="2000" dirty="0" err="1">
                <a:solidFill>
                  <a:schemeClr val="bg1">
                    <a:lumMod val="65000"/>
                  </a:schemeClr>
                </a:solidFill>
              </a:rPr>
              <a:t>long</a:t>
            </a:r>
            <a:r>
              <a:rPr lang="en-US" sz="2000" dirty="0">
                <a:solidFill>
                  <a:schemeClr val="bg1">
                    <a:lumMod val="65000"/>
                  </a:schemeClr>
                </a:solidFill>
              </a:rPr>
              <a:t> atoll (const char * str);</a:t>
            </a:r>
          </a:p>
          <a:p>
            <a:r>
              <a:rPr lang="en-US" sz="2000" dirty="0"/>
              <a:t>Interprets integer value in a byte string pointed by str. The implied base is always 10</a:t>
            </a:r>
          </a:p>
          <a:p>
            <a:r>
              <a:rPr lang="en-US" sz="2000" dirty="0"/>
              <a:t>Discards any whitespace characters until first non-whitespace character is found, then it takes as many characters as possible to form a </a:t>
            </a:r>
            <a:r>
              <a:rPr lang="en-US" sz="2000" dirty="0">
                <a:solidFill>
                  <a:srgbClr val="00B050"/>
                </a:solidFill>
              </a:rPr>
              <a:t>valid integer number representation </a:t>
            </a:r>
            <a:r>
              <a:rPr lang="en-US" sz="2000" dirty="0"/>
              <a:t>and converts them to an integer value</a:t>
            </a:r>
          </a:p>
          <a:p>
            <a:r>
              <a:rPr lang="en-US" sz="2000" dirty="0"/>
              <a:t>Valid integer value consists of:</a:t>
            </a:r>
          </a:p>
          <a:p>
            <a:pPr lvl="1"/>
            <a:r>
              <a:rPr lang="en-US" sz="1600" dirty="0"/>
              <a:t>Optional plus or minus sign</a:t>
            </a:r>
          </a:p>
          <a:p>
            <a:pPr lvl="1"/>
            <a:r>
              <a:rPr lang="en-US" sz="1600" dirty="0"/>
              <a:t>Numeric digits (0~9) (leading zeros are discarded)</a:t>
            </a:r>
          </a:p>
          <a:p>
            <a:pPr marL="0" indent="0">
              <a:buNone/>
            </a:pPr>
            <a:endParaRPr lang="en-US" sz="2000" dirty="0"/>
          </a:p>
          <a:p>
            <a:endParaRPr lang="en-US" sz="2000" dirty="0"/>
          </a:p>
          <a:p>
            <a:endParaRPr lang="en-US" sz="2000" dirty="0"/>
          </a:p>
        </p:txBody>
      </p:sp>
      <p:grpSp>
        <p:nvGrpSpPr>
          <p:cNvPr id="10" name="Group 9">
            <a:extLst>
              <a:ext uri="{FF2B5EF4-FFF2-40B4-BE49-F238E27FC236}">
                <a16:creationId xmlns:a16="http://schemas.microsoft.com/office/drawing/2014/main" id="{A553A92B-F3F0-3499-6D39-9D21BEF5A44C}"/>
              </a:ext>
            </a:extLst>
          </p:cNvPr>
          <p:cNvGrpSpPr/>
          <p:nvPr/>
        </p:nvGrpSpPr>
        <p:grpSpPr>
          <a:xfrm>
            <a:off x="5945335" y="1825625"/>
            <a:ext cx="5774127" cy="3448594"/>
            <a:chOff x="6021114" y="1825625"/>
            <a:chExt cx="5774127" cy="3448594"/>
          </a:xfrm>
        </p:grpSpPr>
        <p:pic>
          <p:nvPicPr>
            <p:cNvPr id="5" name="Picture 4">
              <a:extLst>
                <a:ext uri="{FF2B5EF4-FFF2-40B4-BE49-F238E27FC236}">
                  <a16:creationId xmlns:a16="http://schemas.microsoft.com/office/drawing/2014/main" id="{C967743A-04A6-B9A3-EB21-AE5FE99A0C0D}"/>
                </a:ext>
              </a:extLst>
            </p:cNvPr>
            <p:cNvPicPr>
              <a:picLocks noChangeAspect="1"/>
            </p:cNvPicPr>
            <p:nvPr/>
          </p:nvPicPr>
          <p:blipFill>
            <a:blip r:embed="rId3"/>
            <a:stretch>
              <a:fillRect/>
            </a:stretch>
          </p:blipFill>
          <p:spPr>
            <a:xfrm>
              <a:off x="6021114" y="1825625"/>
              <a:ext cx="4230696" cy="3448594"/>
            </a:xfrm>
            <a:prstGeom prst="rect">
              <a:avLst/>
            </a:prstGeom>
          </p:spPr>
        </p:pic>
        <p:pic>
          <p:nvPicPr>
            <p:cNvPr id="7" name="Picture 6">
              <a:extLst>
                <a:ext uri="{FF2B5EF4-FFF2-40B4-BE49-F238E27FC236}">
                  <a16:creationId xmlns:a16="http://schemas.microsoft.com/office/drawing/2014/main" id="{16D6AF0C-8651-9616-4523-48AA11B37208}"/>
                </a:ext>
              </a:extLst>
            </p:cNvPr>
            <p:cNvPicPr>
              <a:picLocks noChangeAspect="1"/>
            </p:cNvPicPr>
            <p:nvPr/>
          </p:nvPicPr>
          <p:blipFill>
            <a:blip r:embed="rId4"/>
            <a:stretch>
              <a:fillRect/>
            </a:stretch>
          </p:blipFill>
          <p:spPr>
            <a:xfrm>
              <a:off x="10319839" y="2834135"/>
              <a:ext cx="1475402" cy="2255018"/>
            </a:xfrm>
            <a:prstGeom prst="rect">
              <a:avLst/>
            </a:prstGeom>
          </p:spPr>
        </p:pic>
        <p:sp>
          <p:nvSpPr>
            <p:cNvPr id="8" name="Rectangle: Rounded Corners 7">
              <a:extLst>
                <a:ext uri="{FF2B5EF4-FFF2-40B4-BE49-F238E27FC236}">
                  <a16:creationId xmlns:a16="http://schemas.microsoft.com/office/drawing/2014/main" id="{F571DFB8-A76D-0AAE-6B3C-6693CB891E3C}"/>
                </a:ext>
              </a:extLst>
            </p:cNvPr>
            <p:cNvSpPr/>
            <p:nvPr/>
          </p:nvSpPr>
          <p:spPr>
            <a:xfrm>
              <a:off x="6332181" y="4689393"/>
              <a:ext cx="3352376" cy="39976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4643F79-2C39-6FAA-5893-A14F08053F63}"/>
                </a:ext>
              </a:extLst>
            </p:cNvPr>
            <p:cNvSpPr/>
            <p:nvPr/>
          </p:nvSpPr>
          <p:spPr>
            <a:xfrm>
              <a:off x="10319838" y="4738713"/>
              <a:ext cx="1430959" cy="350439"/>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324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4B7F9-84E4-114C-A583-280109E51A1B}"/>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CC0E7B7F-93B6-CE4B-9E7C-F1AFED2F8EC6}"/>
              </a:ext>
            </a:extLst>
          </p:cNvPr>
          <p:cNvSpPr>
            <a:spLocks noGrp="1"/>
          </p:cNvSpPr>
          <p:nvPr>
            <p:ph idx="1"/>
          </p:nvPr>
        </p:nvSpPr>
        <p:spPr/>
        <p:txBody>
          <a:bodyPr>
            <a:normAutofit fontScale="55000" lnSpcReduction="20000"/>
          </a:bodyPr>
          <a:lstStyle/>
          <a:p>
            <a:r>
              <a:rPr lang="en-US" altLang="zh-CN" dirty="0"/>
              <a:t>Revisiting</a:t>
            </a:r>
            <a:r>
              <a:rPr lang="zh-CN" altLang="en-US" dirty="0"/>
              <a:t> </a:t>
            </a:r>
            <a:r>
              <a:rPr lang="en-US" altLang="zh-CN" dirty="0"/>
              <a:t>C-style strings</a:t>
            </a:r>
          </a:p>
          <a:p>
            <a:r>
              <a:rPr lang="en-US" altLang="zh-CN" dirty="0"/>
              <a:t>string literals</a:t>
            </a:r>
          </a:p>
          <a:p>
            <a:pPr lvl="1"/>
            <a:r>
              <a:rPr lang="en-US" altLang="zh-CN" dirty="0"/>
              <a:t>ASCII encode</a:t>
            </a:r>
          </a:p>
          <a:p>
            <a:pPr lvl="1"/>
            <a:r>
              <a:rPr lang="en-US" altLang="zh-CN" dirty="0"/>
              <a:t>UTF-8, UTF-16, UTF-32</a:t>
            </a:r>
          </a:p>
          <a:p>
            <a:pPr lvl="1"/>
            <a:r>
              <a:rPr lang="en-US" altLang="zh-CN" dirty="0"/>
              <a:t>wide character</a:t>
            </a:r>
          </a:p>
          <a:p>
            <a:r>
              <a:rPr lang="en-US" dirty="0"/>
              <a:t>string.h</a:t>
            </a:r>
          </a:p>
          <a:p>
            <a:pPr lvl="1"/>
            <a:r>
              <a:rPr lang="en-US" altLang="zh-CN" dirty="0"/>
              <a:t>strlen</a:t>
            </a:r>
          </a:p>
          <a:p>
            <a:pPr lvl="1"/>
            <a:r>
              <a:rPr lang="en-US" altLang="zh-CN" dirty="0"/>
              <a:t>strchr</a:t>
            </a:r>
          </a:p>
          <a:p>
            <a:pPr lvl="1"/>
            <a:r>
              <a:rPr lang="en-US" altLang="zh-CN" dirty="0"/>
              <a:t>strcpy</a:t>
            </a:r>
          </a:p>
          <a:p>
            <a:pPr lvl="1"/>
            <a:r>
              <a:rPr lang="en-US" altLang="zh-CN" dirty="0"/>
              <a:t>strncpy</a:t>
            </a:r>
          </a:p>
          <a:p>
            <a:pPr lvl="1"/>
            <a:r>
              <a:rPr lang="en-US" altLang="zh-CN" dirty="0"/>
              <a:t>memcpy</a:t>
            </a:r>
          </a:p>
          <a:p>
            <a:pPr lvl="1"/>
            <a:r>
              <a:rPr lang="en-US" altLang="zh-CN" dirty="0"/>
              <a:t>memmove</a:t>
            </a:r>
          </a:p>
          <a:p>
            <a:pPr lvl="1"/>
            <a:r>
              <a:rPr lang="en-US" altLang="zh-CN" dirty="0"/>
              <a:t>strcmp</a:t>
            </a:r>
          </a:p>
          <a:p>
            <a:pPr lvl="1"/>
            <a:r>
              <a:rPr lang="en-US" altLang="zh-CN" dirty="0"/>
              <a:t>memcmp</a:t>
            </a:r>
          </a:p>
          <a:p>
            <a:pPr lvl="1"/>
            <a:r>
              <a:rPr lang="en-US" altLang="zh-CN" dirty="0"/>
              <a:t>memset</a:t>
            </a:r>
          </a:p>
          <a:p>
            <a:r>
              <a:rPr lang="en-US" altLang="zh-CN" dirty="0"/>
              <a:t>stdlib.h</a:t>
            </a:r>
          </a:p>
          <a:p>
            <a:pPr lvl="1"/>
            <a:r>
              <a:rPr lang="en-US" altLang="zh-CN" dirty="0" err="1"/>
              <a:t>atof</a:t>
            </a:r>
            <a:endParaRPr lang="en-US" altLang="zh-CN" dirty="0"/>
          </a:p>
          <a:p>
            <a:pPr lvl="1"/>
            <a:r>
              <a:rPr lang="en-US" altLang="zh-CN" dirty="0" err="1"/>
              <a:t>atoi</a:t>
            </a:r>
            <a:r>
              <a:rPr lang="en-US" altLang="zh-CN" dirty="0"/>
              <a:t>, </a:t>
            </a:r>
            <a:r>
              <a:rPr lang="en-US" altLang="zh-CN" dirty="0" err="1"/>
              <a:t>atol</a:t>
            </a:r>
            <a:r>
              <a:rPr lang="en-US" altLang="zh-CN" dirty="0"/>
              <a:t>, atoll</a:t>
            </a:r>
          </a:p>
        </p:txBody>
      </p:sp>
    </p:spTree>
    <p:extLst>
      <p:ext uri="{BB962C8B-B14F-4D97-AF65-F5344CB8AC3E}">
        <p14:creationId xmlns:p14="http://schemas.microsoft.com/office/powerpoint/2010/main" val="101166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03EA-37BD-9A41-912C-294A4D42E548}"/>
              </a:ext>
            </a:extLst>
          </p:cNvPr>
          <p:cNvSpPr>
            <a:spLocks noGrp="1"/>
          </p:cNvSpPr>
          <p:nvPr>
            <p:ph type="title"/>
          </p:nvPr>
        </p:nvSpPr>
        <p:spPr/>
        <p:txBody>
          <a:bodyPr/>
          <a:lstStyle/>
          <a:p>
            <a:r>
              <a:rPr lang="en-US" dirty="0"/>
              <a:t>String – character Array with terminating ‘\0’ </a:t>
            </a:r>
          </a:p>
        </p:txBody>
      </p:sp>
      <p:sp>
        <p:nvSpPr>
          <p:cNvPr id="3" name="Content Placeholder 2">
            <a:extLst>
              <a:ext uri="{FF2B5EF4-FFF2-40B4-BE49-F238E27FC236}">
                <a16:creationId xmlns:a16="http://schemas.microsoft.com/office/drawing/2014/main" id="{5842FEE1-648D-FA4E-B143-AF276E48995F}"/>
              </a:ext>
            </a:extLst>
          </p:cNvPr>
          <p:cNvSpPr>
            <a:spLocks noGrp="1"/>
          </p:cNvSpPr>
          <p:nvPr>
            <p:ph idx="1"/>
          </p:nvPr>
        </p:nvSpPr>
        <p:spPr/>
        <p:txBody>
          <a:bodyPr>
            <a:normAutofit/>
          </a:bodyPr>
          <a:lstStyle/>
          <a:p>
            <a:r>
              <a:rPr lang="en-US" sz="2400" dirty="0"/>
              <a:t>C-style string </a:t>
            </a:r>
            <a:r>
              <a:rPr lang="en-US" sz="2400" b="1" dirty="0">
                <a:solidFill>
                  <a:srgbClr val="FF0000"/>
                </a:solidFill>
              </a:rPr>
              <a:t>⊊</a:t>
            </a:r>
            <a:r>
              <a:rPr lang="en-US" sz="2400" dirty="0"/>
              <a:t> character array</a:t>
            </a:r>
          </a:p>
          <a:p>
            <a:r>
              <a:rPr lang="en-US" sz="2400" dirty="0"/>
              <a:t>C-style string needs at least one terminating ‘\0’ character</a:t>
            </a:r>
          </a:p>
          <a:p>
            <a:r>
              <a:rPr lang="en-US" sz="2400" dirty="0"/>
              <a:t>printf() with %s will print a character array </a:t>
            </a:r>
            <a:r>
              <a:rPr lang="en-US" sz="2400" dirty="0">
                <a:solidFill>
                  <a:srgbClr val="00B050"/>
                </a:solidFill>
              </a:rPr>
              <a:t>until reaching the 1</a:t>
            </a:r>
            <a:r>
              <a:rPr lang="en-US" sz="2400" baseline="30000" dirty="0">
                <a:solidFill>
                  <a:srgbClr val="00B050"/>
                </a:solidFill>
              </a:rPr>
              <a:t>st</a:t>
            </a:r>
            <a:r>
              <a:rPr lang="en-US" sz="2400" dirty="0">
                <a:solidFill>
                  <a:srgbClr val="00B050"/>
                </a:solidFill>
              </a:rPr>
              <a:t> ‘\0’ character</a:t>
            </a:r>
          </a:p>
        </p:txBody>
      </p:sp>
      <p:sp>
        <p:nvSpPr>
          <p:cNvPr id="8" name="TextBox 7">
            <a:extLst>
              <a:ext uri="{FF2B5EF4-FFF2-40B4-BE49-F238E27FC236}">
                <a16:creationId xmlns:a16="http://schemas.microsoft.com/office/drawing/2014/main" id="{FDD6E30A-9DAC-2E46-A80B-D1CE8435B949}"/>
              </a:ext>
            </a:extLst>
          </p:cNvPr>
          <p:cNvSpPr txBox="1"/>
          <p:nvPr/>
        </p:nvSpPr>
        <p:spPr>
          <a:xfrm>
            <a:off x="7326775" y="3376256"/>
            <a:ext cx="3507129" cy="646331"/>
          </a:xfrm>
          <a:prstGeom prst="rect">
            <a:avLst/>
          </a:prstGeom>
          <a:noFill/>
        </p:spPr>
        <p:txBody>
          <a:bodyPr wrap="square" rtlCol="0">
            <a:spAutoFit/>
          </a:bodyPr>
          <a:lstStyle/>
          <a:p>
            <a:r>
              <a:rPr lang="en-US" dirty="0"/>
              <a:t>Valid C-style </a:t>
            </a:r>
            <a:r>
              <a:rPr lang="en-US" dirty="0">
                <a:solidFill>
                  <a:srgbClr val="00B050"/>
                </a:solidFill>
              </a:rPr>
              <a:t>string</a:t>
            </a:r>
            <a:r>
              <a:rPr lang="en-US" dirty="0"/>
              <a:t> always terminates with a ‘\0’ character</a:t>
            </a:r>
          </a:p>
        </p:txBody>
      </p:sp>
      <p:sp>
        <p:nvSpPr>
          <p:cNvPr id="9" name="TextBox 8">
            <a:extLst>
              <a:ext uri="{FF2B5EF4-FFF2-40B4-BE49-F238E27FC236}">
                <a16:creationId xmlns:a16="http://schemas.microsoft.com/office/drawing/2014/main" id="{2206BBF0-3AB9-094A-A278-5C355A3D4F7B}"/>
              </a:ext>
            </a:extLst>
          </p:cNvPr>
          <p:cNvSpPr txBox="1"/>
          <p:nvPr/>
        </p:nvSpPr>
        <p:spPr>
          <a:xfrm>
            <a:off x="7326775" y="5544074"/>
            <a:ext cx="4282633" cy="923330"/>
          </a:xfrm>
          <a:prstGeom prst="rect">
            <a:avLst/>
          </a:prstGeom>
          <a:noFill/>
        </p:spPr>
        <p:txBody>
          <a:bodyPr wrap="square" rtlCol="0">
            <a:spAutoFit/>
          </a:bodyPr>
          <a:lstStyle/>
          <a:p>
            <a:r>
              <a:rPr lang="en-US" dirty="0"/>
              <a:t>Character array without ‘\0’ as its last element is not a valid C-style string, it’s just a character array</a:t>
            </a:r>
          </a:p>
        </p:txBody>
      </p:sp>
      <p:grpSp>
        <p:nvGrpSpPr>
          <p:cNvPr id="12" name="Group 11">
            <a:extLst>
              <a:ext uri="{FF2B5EF4-FFF2-40B4-BE49-F238E27FC236}">
                <a16:creationId xmlns:a16="http://schemas.microsoft.com/office/drawing/2014/main" id="{D9D34ACA-5CB2-D24B-B17F-5E38B78D49BD}"/>
              </a:ext>
            </a:extLst>
          </p:cNvPr>
          <p:cNvGrpSpPr/>
          <p:nvPr/>
        </p:nvGrpSpPr>
        <p:grpSpPr>
          <a:xfrm>
            <a:off x="838200" y="3259824"/>
            <a:ext cx="9227526" cy="3202550"/>
            <a:chOff x="838200" y="3259824"/>
            <a:chExt cx="9227526" cy="3202550"/>
          </a:xfrm>
        </p:grpSpPr>
        <p:pic>
          <p:nvPicPr>
            <p:cNvPr id="4" name="Picture 3">
              <a:extLst>
                <a:ext uri="{FF2B5EF4-FFF2-40B4-BE49-F238E27FC236}">
                  <a16:creationId xmlns:a16="http://schemas.microsoft.com/office/drawing/2014/main" id="{DC0290B3-D20E-DD4C-ADB1-42D43CD8B4E0}"/>
                </a:ext>
              </a:extLst>
            </p:cNvPr>
            <p:cNvPicPr>
              <a:picLocks noChangeAspect="1"/>
            </p:cNvPicPr>
            <p:nvPr/>
          </p:nvPicPr>
          <p:blipFill>
            <a:blip r:embed="rId3"/>
            <a:stretch>
              <a:fillRect/>
            </a:stretch>
          </p:blipFill>
          <p:spPr>
            <a:xfrm>
              <a:off x="838200" y="3259824"/>
              <a:ext cx="6275849" cy="3202550"/>
            </a:xfrm>
            <a:prstGeom prst="rect">
              <a:avLst/>
            </a:prstGeom>
          </p:spPr>
        </p:pic>
        <p:pic>
          <p:nvPicPr>
            <p:cNvPr id="5" name="Picture 4">
              <a:extLst>
                <a:ext uri="{FF2B5EF4-FFF2-40B4-BE49-F238E27FC236}">
                  <a16:creationId xmlns:a16="http://schemas.microsoft.com/office/drawing/2014/main" id="{C77197B2-4255-D447-A0FD-93F7C9F604A1}"/>
                </a:ext>
              </a:extLst>
            </p:cNvPr>
            <p:cNvPicPr>
              <a:picLocks noChangeAspect="1"/>
            </p:cNvPicPr>
            <p:nvPr/>
          </p:nvPicPr>
          <p:blipFill>
            <a:blip r:embed="rId4"/>
            <a:stretch>
              <a:fillRect/>
            </a:stretch>
          </p:blipFill>
          <p:spPr>
            <a:xfrm>
              <a:off x="8246399" y="4433479"/>
              <a:ext cx="1819327" cy="856154"/>
            </a:xfrm>
            <a:prstGeom prst="rect">
              <a:avLst/>
            </a:prstGeom>
          </p:spPr>
        </p:pic>
        <p:cxnSp>
          <p:nvCxnSpPr>
            <p:cNvPr id="7" name="Straight Arrow Connector 6">
              <a:extLst>
                <a:ext uri="{FF2B5EF4-FFF2-40B4-BE49-F238E27FC236}">
                  <a16:creationId xmlns:a16="http://schemas.microsoft.com/office/drawing/2014/main" id="{80502B30-C79A-AE43-A4A6-AAF5E40C6580}"/>
                </a:ext>
              </a:extLst>
            </p:cNvPr>
            <p:cNvCxnSpPr>
              <a:stCxn id="4" idx="3"/>
              <a:endCxn id="5" idx="1"/>
            </p:cNvCxnSpPr>
            <p:nvPr/>
          </p:nvCxnSpPr>
          <p:spPr>
            <a:xfrm>
              <a:off x="7114049" y="4861099"/>
              <a:ext cx="1132350" cy="4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F9E5A0ED-9DBA-C641-BAD4-13B7191BC127}"/>
                </a:ext>
              </a:extLst>
            </p:cNvPr>
            <p:cNvSpPr/>
            <p:nvPr/>
          </p:nvSpPr>
          <p:spPr>
            <a:xfrm>
              <a:off x="2118167" y="4433479"/>
              <a:ext cx="266218" cy="25426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60E0E48-2DDC-C440-B5BE-08882E535370}"/>
                </a:ext>
              </a:extLst>
            </p:cNvPr>
            <p:cNvSpPr txBox="1"/>
            <p:nvPr/>
          </p:nvSpPr>
          <p:spPr>
            <a:xfrm>
              <a:off x="3976124" y="4214768"/>
              <a:ext cx="2714043" cy="646331"/>
            </a:xfrm>
            <a:prstGeom prst="rect">
              <a:avLst/>
            </a:prstGeom>
            <a:noFill/>
            <a:ln w="12700">
              <a:solidFill>
                <a:srgbClr val="FF0000"/>
              </a:solidFill>
            </a:ln>
          </p:spPr>
          <p:txBody>
            <a:bodyPr wrap="square" rtlCol="0">
              <a:spAutoFit/>
            </a:bodyPr>
            <a:lstStyle/>
            <a:p>
              <a:r>
                <a:rPr lang="en-US" dirty="0"/>
                <a:t>Use </a:t>
              </a:r>
              <a:r>
                <a:rPr lang="en-US" dirty="0">
                  <a:solidFill>
                    <a:srgbClr val="FF0000"/>
                  </a:solidFill>
                </a:rPr>
                <a:t>%s</a:t>
              </a:r>
              <a:r>
                <a:rPr lang="en-US" dirty="0"/>
                <a:t> as format specifier for a C-style string</a:t>
              </a:r>
            </a:p>
          </p:txBody>
        </p:sp>
      </p:grpSp>
      <p:sp>
        <p:nvSpPr>
          <p:cNvPr id="13" name="Rounded Rectangle 12">
            <a:extLst>
              <a:ext uri="{FF2B5EF4-FFF2-40B4-BE49-F238E27FC236}">
                <a16:creationId xmlns:a16="http://schemas.microsoft.com/office/drawing/2014/main" id="{038E2E46-85B1-514B-9D59-B901657442E1}"/>
              </a:ext>
            </a:extLst>
          </p:cNvPr>
          <p:cNvSpPr/>
          <p:nvPr/>
        </p:nvSpPr>
        <p:spPr>
          <a:xfrm>
            <a:off x="9468091" y="4895590"/>
            <a:ext cx="509286" cy="3475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24CA08AC-AD3F-364F-BC22-D455053DDD9A}"/>
              </a:ext>
            </a:extLst>
          </p:cNvPr>
          <p:cNvSpPr/>
          <p:nvPr/>
        </p:nvSpPr>
        <p:spPr>
          <a:xfrm rot="2740638">
            <a:off x="10187954" y="4833333"/>
            <a:ext cx="544010" cy="544010"/>
          </a:xfrm>
          <a:prstGeom prst="plus">
            <a:avLst>
              <a:gd name="adj" fmla="val 4566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1171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D4525-FFD5-E672-337B-8FB4943809DD}"/>
              </a:ext>
            </a:extLst>
          </p:cNvPr>
          <p:cNvSpPr>
            <a:spLocks noGrp="1"/>
          </p:cNvSpPr>
          <p:nvPr>
            <p:ph type="title"/>
          </p:nvPr>
        </p:nvSpPr>
        <p:spPr/>
        <p:txBody>
          <a:bodyPr/>
          <a:lstStyle/>
          <a:p>
            <a:r>
              <a:rPr lang="en-US" dirty="0"/>
              <a:t>String – string literal</a:t>
            </a:r>
          </a:p>
        </p:txBody>
      </p:sp>
      <p:sp>
        <p:nvSpPr>
          <p:cNvPr id="3" name="Content Placeholder 2">
            <a:extLst>
              <a:ext uri="{FF2B5EF4-FFF2-40B4-BE49-F238E27FC236}">
                <a16:creationId xmlns:a16="http://schemas.microsoft.com/office/drawing/2014/main" id="{3C8CE4D0-0CE0-FA42-572E-A3F5C7896847}"/>
              </a:ext>
            </a:extLst>
          </p:cNvPr>
          <p:cNvSpPr>
            <a:spLocks noGrp="1"/>
          </p:cNvSpPr>
          <p:nvPr>
            <p:ph idx="1"/>
          </p:nvPr>
        </p:nvSpPr>
        <p:spPr/>
        <p:txBody>
          <a:bodyPr>
            <a:normAutofit/>
          </a:bodyPr>
          <a:lstStyle/>
          <a:p>
            <a:r>
              <a:rPr lang="en-US" sz="2000" dirty="0"/>
              <a:t>String literal constructs an </a:t>
            </a:r>
            <a:r>
              <a:rPr lang="en-US" sz="2000" dirty="0">
                <a:solidFill>
                  <a:srgbClr val="00B050"/>
                </a:solidFill>
              </a:rPr>
              <a:t>unnamed character array</a:t>
            </a:r>
            <a:r>
              <a:rPr lang="en-US" sz="2000" dirty="0"/>
              <a:t> when a character string needs to be embedded in the source code, a </a:t>
            </a:r>
            <a:r>
              <a:rPr lang="en-US" sz="2000" dirty="0">
                <a:solidFill>
                  <a:srgbClr val="FF0000"/>
                </a:solidFill>
              </a:rPr>
              <a:t>‘\0’ terminator</a:t>
            </a:r>
            <a:r>
              <a:rPr lang="en-US" sz="2000" dirty="0"/>
              <a:t> will be appended to the end of the string</a:t>
            </a:r>
          </a:p>
          <a:p>
            <a:r>
              <a:rPr lang="en-US" sz="2000" dirty="0"/>
              <a:t>We can use a “pointer to char” (char *) to point to such an unnamed character array</a:t>
            </a:r>
          </a:p>
          <a:p>
            <a:endParaRPr lang="en-US" sz="2000" dirty="0"/>
          </a:p>
          <a:p>
            <a:endParaRPr lang="en-US" sz="2000" dirty="0"/>
          </a:p>
          <a:p>
            <a:r>
              <a:rPr lang="en-US" sz="2000" dirty="0"/>
              <a:t>String literal can also be used to initialize a character array</a:t>
            </a:r>
          </a:p>
          <a:p>
            <a:pPr lvl="1"/>
            <a:r>
              <a:rPr lang="en-US" sz="1800" dirty="0"/>
              <a:t>If the size of the character is smaller than the size of the string literal (including ‘\0’), the remaining characters including the ‘\0’ terminator in the string literal is ignored in the character array</a:t>
            </a:r>
          </a:p>
          <a:p>
            <a:endParaRPr lang="en-US" sz="2000" dirty="0"/>
          </a:p>
        </p:txBody>
      </p:sp>
      <p:grpSp>
        <p:nvGrpSpPr>
          <p:cNvPr id="11" name="Group 10">
            <a:extLst>
              <a:ext uri="{FF2B5EF4-FFF2-40B4-BE49-F238E27FC236}">
                <a16:creationId xmlns:a16="http://schemas.microsoft.com/office/drawing/2014/main" id="{BB839107-FF35-38DF-9873-56F5CA2E761F}"/>
              </a:ext>
            </a:extLst>
          </p:cNvPr>
          <p:cNvGrpSpPr/>
          <p:nvPr/>
        </p:nvGrpSpPr>
        <p:grpSpPr>
          <a:xfrm>
            <a:off x="3839744" y="2973721"/>
            <a:ext cx="4512511" cy="643509"/>
            <a:chOff x="3839744" y="2973721"/>
            <a:chExt cx="4512511" cy="643509"/>
          </a:xfrm>
        </p:grpSpPr>
        <p:pic>
          <p:nvPicPr>
            <p:cNvPr id="7" name="Picture 6">
              <a:extLst>
                <a:ext uri="{FF2B5EF4-FFF2-40B4-BE49-F238E27FC236}">
                  <a16:creationId xmlns:a16="http://schemas.microsoft.com/office/drawing/2014/main" id="{5BC03394-1734-569A-A68A-EDBDDC704599}"/>
                </a:ext>
              </a:extLst>
            </p:cNvPr>
            <p:cNvPicPr>
              <a:picLocks noChangeAspect="1"/>
            </p:cNvPicPr>
            <p:nvPr/>
          </p:nvPicPr>
          <p:blipFill>
            <a:blip r:embed="rId3"/>
            <a:stretch>
              <a:fillRect/>
            </a:stretch>
          </p:blipFill>
          <p:spPr>
            <a:xfrm>
              <a:off x="3839744" y="2973721"/>
              <a:ext cx="4512511" cy="643509"/>
            </a:xfrm>
            <a:prstGeom prst="rect">
              <a:avLst/>
            </a:prstGeom>
          </p:spPr>
        </p:pic>
        <p:sp>
          <p:nvSpPr>
            <p:cNvPr id="8" name="Rectangle: Rounded Corners 7">
              <a:extLst>
                <a:ext uri="{FF2B5EF4-FFF2-40B4-BE49-F238E27FC236}">
                  <a16:creationId xmlns:a16="http://schemas.microsoft.com/office/drawing/2014/main" id="{CA46B2FC-15EC-EBD0-3973-E6F8782BE831}"/>
                </a:ext>
              </a:extLst>
            </p:cNvPr>
            <p:cNvSpPr/>
            <p:nvPr/>
          </p:nvSpPr>
          <p:spPr>
            <a:xfrm>
              <a:off x="7732295" y="2973721"/>
              <a:ext cx="486610" cy="325605"/>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FB610F7D-4308-E606-92E7-5AFCA8A5A043}"/>
              </a:ext>
            </a:extLst>
          </p:cNvPr>
          <p:cNvPicPr>
            <a:picLocks noChangeAspect="1"/>
          </p:cNvPicPr>
          <p:nvPr/>
        </p:nvPicPr>
        <p:blipFill>
          <a:blip r:embed="rId4"/>
          <a:stretch>
            <a:fillRect/>
          </a:stretch>
        </p:blipFill>
        <p:spPr>
          <a:xfrm>
            <a:off x="3652206" y="4838753"/>
            <a:ext cx="4887588" cy="1530299"/>
          </a:xfrm>
          <a:prstGeom prst="rect">
            <a:avLst/>
          </a:prstGeom>
        </p:spPr>
      </p:pic>
    </p:spTree>
    <p:extLst>
      <p:ext uri="{BB962C8B-B14F-4D97-AF65-F5344CB8AC3E}">
        <p14:creationId xmlns:p14="http://schemas.microsoft.com/office/powerpoint/2010/main" val="148734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DDF7-EDD9-D13C-CC80-7B41172583B8}"/>
              </a:ext>
            </a:extLst>
          </p:cNvPr>
          <p:cNvSpPr>
            <a:spLocks noGrp="1"/>
          </p:cNvSpPr>
          <p:nvPr>
            <p:ph type="title"/>
          </p:nvPr>
        </p:nvSpPr>
        <p:spPr/>
        <p:txBody>
          <a:bodyPr/>
          <a:lstStyle/>
          <a:p>
            <a:r>
              <a:rPr lang="en-US" dirty="0"/>
              <a:t>String – </a:t>
            </a:r>
            <a:r>
              <a:rPr lang="en-US" dirty="0">
                <a:solidFill>
                  <a:schemeClr val="bg2">
                    <a:lumMod val="50000"/>
                  </a:schemeClr>
                </a:solidFill>
              </a:rPr>
              <a:t>different types of string literals</a:t>
            </a:r>
          </a:p>
        </p:txBody>
      </p:sp>
      <p:sp>
        <p:nvSpPr>
          <p:cNvPr id="3" name="Content Placeholder 2">
            <a:extLst>
              <a:ext uri="{FF2B5EF4-FFF2-40B4-BE49-F238E27FC236}">
                <a16:creationId xmlns:a16="http://schemas.microsoft.com/office/drawing/2014/main" id="{55BD5B6A-FE8D-C493-F768-CEDD95DB9919}"/>
              </a:ext>
            </a:extLst>
          </p:cNvPr>
          <p:cNvSpPr>
            <a:spLocks noGrp="1"/>
          </p:cNvSpPr>
          <p:nvPr>
            <p:ph idx="1"/>
          </p:nvPr>
        </p:nvSpPr>
        <p:spPr>
          <a:xfrm>
            <a:off x="838200" y="1525684"/>
            <a:ext cx="10515600" cy="5036778"/>
          </a:xfrm>
        </p:spPr>
        <p:txBody>
          <a:bodyPr>
            <a:normAutofit fontScale="62500" lnSpcReduction="20000"/>
          </a:bodyPr>
          <a:lstStyle/>
          <a:p>
            <a:r>
              <a:rPr lang="en-US" dirty="0"/>
              <a:t>ASCII code: mapping between 1 8-bit </a:t>
            </a:r>
            <a:r>
              <a:rPr lang="en-US" dirty="0">
                <a:solidFill>
                  <a:srgbClr val="00B050"/>
                </a:solidFill>
              </a:rPr>
              <a:t>byte</a:t>
            </a:r>
            <a:r>
              <a:rPr lang="en-US" dirty="0"/>
              <a:t> to a </a:t>
            </a:r>
            <a:r>
              <a:rPr lang="en-US" dirty="0">
                <a:solidFill>
                  <a:srgbClr val="00B0F0"/>
                </a:solidFill>
              </a:rPr>
              <a:t>character</a:t>
            </a:r>
            <a:r>
              <a:rPr lang="en-US" dirty="0"/>
              <a:t>, contains a maximum of 256 characters</a:t>
            </a:r>
          </a:p>
          <a:p>
            <a:r>
              <a:rPr lang="en-US" dirty="0"/>
              <a:t>Unicode: Use abstract </a:t>
            </a:r>
            <a:r>
              <a:rPr lang="en-US" dirty="0">
                <a:solidFill>
                  <a:srgbClr val="FF0000"/>
                </a:solidFill>
              </a:rPr>
              <a:t>codepoint </a:t>
            </a:r>
            <a:r>
              <a:rPr lang="en-US" dirty="0"/>
              <a:t>to represent a </a:t>
            </a:r>
            <a:r>
              <a:rPr lang="en-US" dirty="0">
                <a:solidFill>
                  <a:srgbClr val="00B0F0"/>
                </a:solidFill>
              </a:rPr>
              <a:t>character</a:t>
            </a:r>
            <a:r>
              <a:rPr lang="en-US" dirty="0"/>
              <a:t>. Unicode contains over a million distinct codepoints, is a superset of all characters. We can then encode these codepoints </a:t>
            </a:r>
            <a:r>
              <a:rPr lang="en-US" altLang="zh-CN" dirty="0"/>
              <a:t>with varying number of bytes </a:t>
            </a:r>
            <a:endParaRPr lang="en-US" dirty="0"/>
          </a:p>
          <a:p>
            <a:pPr marL="0" indent="0">
              <a:buNone/>
            </a:pPr>
            <a:endParaRPr lang="en-US" dirty="0"/>
          </a:p>
          <a:p>
            <a:endParaRPr lang="en-US" dirty="0"/>
          </a:p>
          <a:p>
            <a:endParaRPr lang="en-US" dirty="0"/>
          </a:p>
          <a:p>
            <a:endParaRPr lang="en-US" dirty="0"/>
          </a:p>
          <a:p>
            <a:endParaRPr lang="en-US" dirty="0"/>
          </a:p>
          <a:p>
            <a:r>
              <a:rPr lang="en-US" dirty="0"/>
              <a:t>There are different types of string literals:</a:t>
            </a:r>
          </a:p>
          <a:p>
            <a:pPr lvl="1"/>
            <a:r>
              <a:rPr lang="en-US" dirty="0"/>
              <a:t>ASCII:</a:t>
            </a:r>
          </a:p>
          <a:p>
            <a:pPr lvl="2"/>
            <a:r>
              <a:rPr lang="en-US" dirty="0"/>
              <a:t>character string literal: e.g.,  char str[] = “Hello, world!”; // each character is stored in 1 byte </a:t>
            </a:r>
            <a:r>
              <a:rPr lang="en-US" dirty="0">
                <a:solidFill>
                  <a:srgbClr val="00B050"/>
                </a:solidFill>
              </a:rPr>
              <a:t>char </a:t>
            </a:r>
            <a:r>
              <a:rPr lang="en-US" dirty="0"/>
              <a:t>type</a:t>
            </a:r>
          </a:p>
          <a:p>
            <a:pPr lvl="1"/>
            <a:r>
              <a:rPr lang="en-US" dirty="0">
                <a:solidFill>
                  <a:schemeClr val="bg1">
                    <a:lumMod val="65000"/>
                  </a:schemeClr>
                </a:solidFill>
              </a:rPr>
              <a:t>Unicode</a:t>
            </a:r>
            <a:r>
              <a:rPr lang="en-US" dirty="0"/>
              <a:t> (C11 standards, #include &lt;</a:t>
            </a:r>
            <a:r>
              <a:rPr lang="en-US" dirty="0" err="1"/>
              <a:t>uchar.h</a:t>
            </a:r>
            <a:r>
              <a:rPr lang="en-US" dirty="0"/>
              <a:t>&gt;):</a:t>
            </a:r>
          </a:p>
          <a:p>
            <a:pPr lvl="2"/>
            <a:r>
              <a:rPr lang="en-US" dirty="0"/>
              <a:t>UTF-8 string literal: e.g., char str[] = </a:t>
            </a:r>
            <a:r>
              <a:rPr lang="en-US" dirty="0">
                <a:solidFill>
                  <a:srgbClr val="FF0000"/>
                </a:solidFill>
              </a:rPr>
              <a:t>u8</a:t>
            </a:r>
            <a:r>
              <a:rPr lang="en-US" dirty="0"/>
              <a:t>”Hello world!” // each Unicode is stored in 1 byte  </a:t>
            </a:r>
            <a:r>
              <a:rPr lang="en-US" dirty="0">
                <a:solidFill>
                  <a:srgbClr val="00B050"/>
                </a:solidFill>
              </a:rPr>
              <a:t>char </a:t>
            </a:r>
            <a:r>
              <a:rPr lang="en-US" dirty="0"/>
              <a:t>type</a:t>
            </a:r>
          </a:p>
          <a:p>
            <a:pPr lvl="2"/>
            <a:r>
              <a:rPr lang="en-US" dirty="0"/>
              <a:t>UTF-16 string literal: e.g., char str[] = </a:t>
            </a:r>
            <a:r>
              <a:rPr lang="en-US" dirty="0" err="1">
                <a:solidFill>
                  <a:srgbClr val="FF0000"/>
                </a:solidFill>
              </a:rPr>
              <a:t>u</a:t>
            </a:r>
            <a:r>
              <a:rPr lang="en-US" dirty="0" err="1"/>
              <a:t>”Hello</a:t>
            </a:r>
            <a:r>
              <a:rPr lang="en-US" dirty="0"/>
              <a:t>, world!” // each Unicode is stored in 2 bytes </a:t>
            </a:r>
            <a:r>
              <a:rPr lang="en-US" dirty="0">
                <a:solidFill>
                  <a:srgbClr val="00B050"/>
                </a:solidFill>
              </a:rPr>
              <a:t>char16_t </a:t>
            </a:r>
            <a:r>
              <a:rPr lang="en-US" dirty="0"/>
              <a:t>type</a:t>
            </a:r>
          </a:p>
          <a:p>
            <a:pPr lvl="2"/>
            <a:r>
              <a:rPr lang="en-US" dirty="0"/>
              <a:t>UTF-32 string literal: e.g., </a:t>
            </a:r>
            <a:r>
              <a:rPr lang="en-US" dirty="0">
                <a:solidFill>
                  <a:srgbClr val="FF0000"/>
                </a:solidFill>
              </a:rPr>
              <a:t>U</a:t>
            </a:r>
            <a:r>
              <a:rPr lang="en-US" dirty="0"/>
              <a:t>”Hello, world!” // each Unicode is stored in 4 bytes </a:t>
            </a:r>
            <a:r>
              <a:rPr lang="en-US" dirty="0">
                <a:solidFill>
                  <a:srgbClr val="00B050"/>
                </a:solidFill>
              </a:rPr>
              <a:t>char32_t </a:t>
            </a:r>
            <a:r>
              <a:rPr lang="en-US" dirty="0"/>
              <a:t>type</a:t>
            </a:r>
          </a:p>
          <a:p>
            <a:pPr lvl="1"/>
            <a:r>
              <a:rPr lang="en-US" dirty="0">
                <a:solidFill>
                  <a:schemeClr val="bg1">
                    <a:lumMod val="65000"/>
                  </a:schemeClr>
                </a:solidFill>
              </a:rPr>
              <a:t>Wide character</a:t>
            </a:r>
            <a:r>
              <a:rPr lang="en-US" dirty="0"/>
              <a:t> (compiler specific):</a:t>
            </a:r>
          </a:p>
          <a:p>
            <a:pPr lvl="2"/>
            <a:r>
              <a:rPr lang="en-US" dirty="0"/>
              <a:t>Wide string literal: e.g., </a:t>
            </a:r>
            <a:r>
              <a:rPr lang="en-US" dirty="0">
                <a:solidFill>
                  <a:srgbClr val="FF0000"/>
                </a:solidFill>
              </a:rPr>
              <a:t>L</a:t>
            </a:r>
            <a:r>
              <a:rPr lang="en-US" dirty="0"/>
              <a:t>”Hello, world!” // each wide code is stored as </a:t>
            </a:r>
            <a:r>
              <a:rPr lang="en-US" dirty="0" err="1">
                <a:solidFill>
                  <a:srgbClr val="00B050"/>
                </a:solidFill>
              </a:rPr>
              <a:t>wchar_t</a:t>
            </a:r>
            <a:r>
              <a:rPr lang="en-US" dirty="0"/>
              <a:t> type, sizeof(</a:t>
            </a:r>
            <a:r>
              <a:rPr lang="en-US" dirty="0" err="1"/>
              <a:t>wchar_t</a:t>
            </a:r>
            <a:r>
              <a:rPr lang="en-US" dirty="0"/>
              <a:t>) is implementation dependent</a:t>
            </a:r>
          </a:p>
        </p:txBody>
      </p:sp>
      <p:pic>
        <p:nvPicPr>
          <p:cNvPr id="8" name="Picture 7">
            <a:extLst>
              <a:ext uri="{FF2B5EF4-FFF2-40B4-BE49-F238E27FC236}">
                <a16:creationId xmlns:a16="http://schemas.microsoft.com/office/drawing/2014/main" id="{61A7EA28-7EBE-7BFA-E430-C6294B1D0C4F}"/>
              </a:ext>
            </a:extLst>
          </p:cNvPr>
          <p:cNvPicPr>
            <a:picLocks noChangeAspect="1"/>
          </p:cNvPicPr>
          <p:nvPr/>
        </p:nvPicPr>
        <p:blipFill>
          <a:blip r:embed="rId3"/>
          <a:stretch>
            <a:fillRect/>
          </a:stretch>
        </p:blipFill>
        <p:spPr>
          <a:xfrm>
            <a:off x="1848046" y="2489524"/>
            <a:ext cx="6758041" cy="151484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BF8DD9A-5976-70DA-8673-C56D084FACC3}"/>
                  </a:ext>
                </a:extLst>
              </p:cNvPr>
              <p:cNvSpPr txBox="1"/>
              <p:nvPr/>
            </p:nvSpPr>
            <p:spPr>
              <a:xfrm>
                <a:off x="8676274" y="2851247"/>
                <a:ext cx="2465344"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nor/>
                            </m:rPr>
                            <a:rPr lang="en-US" dirty="0"/>
                            <m:t>(4</m:t>
                          </m:r>
                          <m:r>
                            <m:rPr>
                              <m:nor/>
                            </m:rPr>
                            <a:rPr lang="en-US" dirty="0"/>
                            <m:t>F</m:t>
                          </m:r>
                          <m:r>
                            <m:rPr>
                              <m:nor/>
                            </m:rPr>
                            <a:rPr lang="en-US" dirty="0"/>
                            <m:t>60)</m:t>
                          </m:r>
                        </m:e>
                        <m:sub>
                          <m:r>
                            <a:rPr lang="en-US" b="0" i="1" smtClean="0">
                              <a:latin typeface="Cambria Math" panose="02040503050406030204" pitchFamily="18" charset="0"/>
                            </a:rPr>
                            <m:t>16</m:t>
                          </m:r>
                        </m:sub>
                      </m:sSub>
                      <m:r>
                        <m:rPr>
                          <m:nor/>
                        </m:rPr>
                        <a:rPr lang="en-US" dirty="0"/>
                        <m:t>=</m:t>
                      </m:r>
                      <m:sSub>
                        <m:sSubPr>
                          <m:ctrlPr>
                            <a:rPr lang="en-US" i="1">
                              <a:latin typeface="Cambria Math" panose="02040503050406030204" pitchFamily="18" charset="0"/>
                            </a:rPr>
                          </m:ctrlPr>
                        </m:sSubPr>
                        <m:e>
                          <m:r>
                            <m:rPr>
                              <m:nor/>
                            </m:rPr>
                            <a:rPr lang="en-US" dirty="0"/>
                            <m:t>20320</m:t>
                          </m:r>
                        </m:e>
                        <m:sub>
                          <m:r>
                            <a:rPr lang="en-US" b="0" i="1" smtClean="0">
                              <a:latin typeface="Cambria Math" panose="02040503050406030204" pitchFamily="18" charset="0"/>
                            </a:rPr>
                            <m:t>10</m:t>
                          </m:r>
                        </m:sub>
                      </m:sSub>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8</m:t>
                          </m:r>
                        </m:sup>
                      </m:sSup>
                      <m:r>
                        <a:rPr lang="en-US" b="0" i="1" smtClean="0">
                          <a:latin typeface="Cambria Math" panose="02040503050406030204" pitchFamily="18" charset="0"/>
                        </a:rPr>
                        <m:t>&lt;203020&lt;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16</m:t>
                          </m:r>
                        </m:sup>
                      </m:sSup>
                    </m:oMath>
                  </m:oMathPara>
                </a14:m>
                <a:endParaRPr lang="en-US" dirty="0"/>
              </a:p>
            </p:txBody>
          </p:sp>
        </mc:Choice>
        <mc:Fallback xmlns="">
          <p:sp>
            <p:nvSpPr>
              <p:cNvPr id="9" name="TextBox 8">
                <a:extLst>
                  <a:ext uri="{FF2B5EF4-FFF2-40B4-BE49-F238E27FC236}">
                    <a16:creationId xmlns:a16="http://schemas.microsoft.com/office/drawing/2014/main" id="{1BF8DD9A-5976-70DA-8673-C56D084FACC3}"/>
                  </a:ext>
                </a:extLst>
              </p:cNvPr>
              <p:cNvSpPr txBox="1">
                <a:spLocks noRot="1" noChangeAspect="1" noMove="1" noResize="1" noEditPoints="1" noAdjustHandles="1" noChangeArrowheads="1" noChangeShapeType="1" noTextEdit="1"/>
              </p:cNvSpPr>
              <p:nvPr/>
            </p:nvSpPr>
            <p:spPr>
              <a:xfrm>
                <a:off x="8676274" y="2851247"/>
                <a:ext cx="2465344" cy="923330"/>
              </a:xfrm>
              <a:prstGeom prst="rect">
                <a:avLst/>
              </a:prstGeom>
              <a:blipFill>
                <a:blip r:embed="rId4"/>
                <a:stretch>
                  <a:fillRect/>
                </a:stretch>
              </a:blipFill>
            </p:spPr>
            <p:txBody>
              <a:bodyPr/>
              <a:lstStyle/>
              <a:p>
                <a:r>
                  <a:rPr lang="en-US">
                    <a:noFill/>
                  </a:rPr>
                  <a:t> </a:t>
                </a:r>
              </a:p>
            </p:txBody>
          </p:sp>
        </mc:Fallback>
      </mc:AlternateContent>
      <p:sp>
        <p:nvSpPr>
          <p:cNvPr id="10" name="Rectangle: Rounded Corners 9">
            <a:extLst>
              <a:ext uri="{FF2B5EF4-FFF2-40B4-BE49-F238E27FC236}">
                <a16:creationId xmlns:a16="http://schemas.microsoft.com/office/drawing/2014/main" id="{7FAB6E50-B6C6-79AA-CFD4-DF21FD124F46}"/>
              </a:ext>
            </a:extLst>
          </p:cNvPr>
          <p:cNvSpPr/>
          <p:nvPr/>
        </p:nvSpPr>
        <p:spPr>
          <a:xfrm>
            <a:off x="4748818" y="3708119"/>
            <a:ext cx="1347182" cy="217233"/>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6818E10B-156C-6541-0E80-E36538D408FB}"/>
              </a:ext>
            </a:extLst>
          </p:cNvPr>
          <p:cNvSpPr/>
          <p:nvPr/>
        </p:nvSpPr>
        <p:spPr>
          <a:xfrm>
            <a:off x="6405010" y="3715209"/>
            <a:ext cx="632334" cy="217233"/>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EC9B5675-98B0-A973-116A-1CA88B9666F3}"/>
              </a:ext>
            </a:extLst>
          </p:cNvPr>
          <p:cNvSpPr/>
          <p:nvPr/>
        </p:nvSpPr>
        <p:spPr>
          <a:xfrm>
            <a:off x="7613264" y="3708119"/>
            <a:ext cx="934608" cy="224323"/>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9570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39C5-0D35-77BD-DE9D-68055A41CA70}"/>
              </a:ext>
            </a:extLst>
          </p:cNvPr>
          <p:cNvSpPr>
            <a:spLocks noGrp="1"/>
          </p:cNvSpPr>
          <p:nvPr>
            <p:ph type="title"/>
          </p:nvPr>
        </p:nvSpPr>
        <p:spPr/>
        <p:txBody>
          <a:bodyPr/>
          <a:lstStyle/>
          <a:p>
            <a:r>
              <a:rPr lang="en-US" dirty="0"/>
              <a:t>#include &lt;string.h&gt; - strlen</a:t>
            </a:r>
          </a:p>
        </p:txBody>
      </p:sp>
      <p:sp>
        <p:nvSpPr>
          <p:cNvPr id="3" name="Content Placeholder 2">
            <a:extLst>
              <a:ext uri="{FF2B5EF4-FFF2-40B4-BE49-F238E27FC236}">
                <a16:creationId xmlns:a16="http://schemas.microsoft.com/office/drawing/2014/main" id="{EB407089-C6EB-A7A7-BBCA-B0F4C61DAC92}"/>
              </a:ext>
            </a:extLst>
          </p:cNvPr>
          <p:cNvSpPr>
            <a:spLocks noGrp="1"/>
          </p:cNvSpPr>
          <p:nvPr>
            <p:ph idx="1"/>
          </p:nvPr>
        </p:nvSpPr>
        <p:spPr/>
        <p:txBody>
          <a:bodyPr>
            <a:normAutofit/>
          </a:bodyPr>
          <a:lstStyle/>
          <a:p>
            <a:r>
              <a:rPr lang="en-US" sz="2400" dirty="0"/>
              <a:t>size_t strlen(const char *</a:t>
            </a:r>
            <a:r>
              <a:rPr lang="en-US" sz="2400" dirty="0">
                <a:solidFill>
                  <a:srgbClr val="00B050"/>
                </a:solidFill>
              </a:rPr>
              <a:t>str</a:t>
            </a:r>
            <a:r>
              <a:rPr lang="en-US" sz="2400" dirty="0"/>
              <a:t>);</a:t>
            </a:r>
          </a:p>
          <a:p>
            <a:r>
              <a:rPr lang="en-US" sz="2400" dirty="0"/>
              <a:t>Calculate the size of a C-style string, need #include &lt;string.h&gt;</a:t>
            </a:r>
          </a:p>
          <a:p>
            <a:r>
              <a:rPr lang="en-US" sz="2400" dirty="0"/>
              <a:t>strlen(</a:t>
            </a:r>
            <a:r>
              <a:rPr lang="en-US" sz="2400" dirty="0">
                <a:solidFill>
                  <a:srgbClr val="00B050"/>
                </a:solidFill>
              </a:rPr>
              <a:t>str</a:t>
            </a:r>
            <a:r>
              <a:rPr lang="en-US" sz="2400" dirty="0"/>
              <a:t>) count the number of characters in string </a:t>
            </a:r>
            <a:r>
              <a:rPr lang="en-US" sz="2400" dirty="0">
                <a:solidFill>
                  <a:srgbClr val="00B050"/>
                </a:solidFill>
              </a:rPr>
              <a:t>str</a:t>
            </a:r>
            <a:r>
              <a:rPr lang="en-US" sz="2400" dirty="0"/>
              <a:t> up to, but </a:t>
            </a:r>
            <a:r>
              <a:rPr lang="en-US" sz="2400" b="1" dirty="0">
                <a:solidFill>
                  <a:srgbClr val="FF0000"/>
                </a:solidFill>
              </a:rPr>
              <a:t>NOT</a:t>
            </a:r>
            <a:r>
              <a:rPr lang="en-US" sz="2400" dirty="0"/>
              <a:t> including the ‘\0’ terminator</a:t>
            </a:r>
          </a:p>
          <a:p>
            <a:r>
              <a:rPr lang="en-US" sz="2400" dirty="0"/>
              <a:t>If str is not pointing to a ‘\0’ terminating character array </a:t>
            </a:r>
            <a:r>
              <a:rPr lang="en-US" sz="2400" dirty="0">
                <a:sym typeface="Wingdings" panose="05000000000000000000" pitchFamily="2" charset="2"/>
              </a:rPr>
              <a:t> </a:t>
            </a:r>
            <a:r>
              <a:rPr lang="en-US" sz="2400" dirty="0">
                <a:solidFill>
                  <a:srgbClr val="FF0000"/>
                </a:solidFill>
              </a:rPr>
              <a:t>undefined behavior</a:t>
            </a:r>
          </a:p>
        </p:txBody>
      </p:sp>
      <p:grpSp>
        <p:nvGrpSpPr>
          <p:cNvPr id="16" name="Group 15">
            <a:extLst>
              <a:ext uri="{FF2B5EF4-FFF2-40B4-BE49-F238E27FC236}">
                <a16:creationId xmlns:a16="http://schemas.microsoft.com/office/drawing/2014/main" id="{B254D18D-7323-D5A1-2A15-6921D3FFC2BB}"/>
              </a:ext>
            </a:extLst>
          </p:cNvPr>
          <p:cNvGrpSpPr/>
          <p:nvPr/>
        </p:nvGrpSpPr>
        <p:grpSpPr>
          <a:xfrm>
            <a:off x="1058538" y="4189281"/>
            <a:ext cx="9816064" cy="2445049"/>
            <a:chOff x="1806224" y="4047826"/>
            <a:chExt cx="9816064" cy="2445049"/>
          </a:xfrm>
        </p:grpSpPr>
        <p:pic>
          <p:nvPicPr>
            <p:cNvPr id="5" name="Picture 4">
              <a:extLst>
                <a:ext uri="{FF2B5EF4-FFF2-40B4-BE49-F238E27FC236}">
                  <a16:creationId xmlns:a16="http://schemas.microsoft.com/office/drawing/2014/main" id="{6AAB578B-6A78-470E-DC92-DB36145E2181}"/>
                </a:ext>
              </a:extLst>
            </p:cNvPr>
            <p:cNvPicPr>
              <a:picLocks noChangeAspect="1"/>
            </p:cNvPicPr>
            <p:nvPr/>
          </p:nvPicPr>
          <p:blipFill>
            <a:blip r:embed="rId3"/>
            <a:stretch>
              <a:fillRect/>
            </a:stretch>
          </p:blipFill>
          <p:spPr>
            <a:xfrm>
              <a:off x="1806224" y="4047826"/>
              <a:ext cx="5337211" cy="2264074"/>
            </a:xfrm>
            <a:prstGeom prst="rect">
              <a:avLst/>
            </a:prstGeom>
          </p:spPr>
        </p:pic>
        <p:pic>
          <p:nvPicPr>
            <p:cNvPr id="7" name="Picture 6">
              <a:extLst>
                <a:ext uri="{FF2B5EF4-FFF2-40B4-BE49-F238E27FC236}">
                  <a16:creationId xmlns:a16="http://schemas.microsoft.com/office/drawing/2014/main" id="{1BC2629D-50A8-00A9-846F-A6A7EA03A76D}"/>
                </a:ext>
              </a:extLst>
            </p:cNvPr>
            <p:cNvPicPr>
              <a:picLocks noChangeAspect="1"/>
            </p:cNvPicPr>
            <p:nvPr/>
          </p:nvPicPr>
          <p:blipFill>
            <a:blip r:embed="rId4"/>
            <a:stretch>
              <a:fillRect/>
            </a:stretch>
          </p:blipFill>
          <p:spPr>
            <a:xfrm>
              <a:off x="7823235" y="4970313"/>
              <a:ext cx="2476500" cy="419100"/>
            </a:xfrm>
            <a:prstGeom prst="rect">
              <a:avLst/>
            </a:prstGeom>
          </p:spPr>
        </p:pic>
        <p:cxnSp>
          <p:nvCxnSpPr>
            <p:cNvPr id="9" name="Straight Arrow Connector 8">
              <a:extLst>
                <a:ext uri="{FF2B5EF4-FFF2-40B4-BE49-F238E27FC236}">
                  <a16:creationId xmlns:a16="http://schemas.microsoft.com/office/drawing/2014/main" id="{F77DAE02-3CAC-B995-5260-2C0BC8AAA486}"/>
                </a:ext>
              </a:extLst>
            </p:cNvPr>
            <p:cNvCxnSpPr>
              <a:stCxn id="5" idx="3"/>
              <a:endCxn id="7" idx="1"/>
            </p:cNvCxnSpPr>
            <p:nvPr/>
          </p:nvCxnSpPr>
          <p:spPr>
            <a:xfrm>
              <a:off x="7143435" y="5179863"/>
              <a:ext cx="6798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0873D7CF-3DBE-7708-1093-71AFA51DE038}"/>
                </a:ext>
              </a:extLst>
            </p:cNvPr>
            <p:cNvSpPr/>
            <p:nvPr/>
          </p:nvSpPr>
          <p:spPr>
            <a:xfrm>
              <a:off x="4474829" y="5529999"/>
              <a:ext cx="349768" cy="325605"/>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2C8245A-1A95-F978-5EFE-88A0440A91A3}"/>
                </a:ext>
              </a:extLst>
            </p:cNvPr>
            <p:cNvSpPr txBox="1"/>
            <p:nvPr/>
          </p:nvSpPr>
          <p:spPr>
            <a:xfrm>
              <a:off x="7742404" y="5569545"/>
              <a:ext cx="3879884" cy="923330"/>
            </a:xfrm>
            <a:prstGeom prst="rect">
              <a:avLst/>
            </a:prstGeom>
            <a:noFill/>
          </p:spPr>
          <p:txBody>
            <a:bodyPr wrap="square" rtlCol="0">
              <a:spAutoFit/>
            </a:bodyPr>
            <a:lstStyle/>
            <a:p>
              <a:r>
                <a:rPr lang="en-US" dirty="0"/>
                <a:t>It’s safer to use the designated format specifier </a:t>
              </a:r>
              <a:r>
                <a:rPr lang="en-US" dirty="0">
                  <a:solidFill>
                    <a:srgbClr val="FF0000"/>
                  </a:solidFill>
                </a:rPr>
                <a:t>%zu</a:t>
              </a:r>
              <a:r>
                <a:rPr lang="en-US" dirty="0"/>
                <a:t> to print size_t typed value instead of using %u or %d</a:t>
              </a:r>
            </a:p>
          </p:txBody>
        </p:sp>
        <p:cxnSp>
          <p:nvCxnSpPr>
            <p:cNvPr id="15" name="Connector: Curved 14">
              <a:extLst>
                <a:ext uri="{FF2B5EF4-FFF2-40B4-BE49-F238E27FC236}">
                  <a16:creationId xmlns:a16="http://schemas.microsoft.com/office/drawing/2014/main" id="{A098C720-F50D-3440-7C29-398893100942}"/>
                </a:ext>
              </a:extLst>
            </p:cNvPr>
            <p:cNvCxnSpPr>
              <a:stCxn id="10" idx="2"/>
              <a:endCxn id="11" idx="1"/>
            </p:cNvCxnSpPr>
            <p:nvPr/>
          </p:nvCxnSpPr>
          <p:spPr>
            <a:xfrm rot="16200000" flipH="1">
              <a:off x="6108255" y="4397061"/>
              <a:ext cx="175606" cy="3092691"/>
            </a:xfrm>
            <a:prstGeom prst="curvedConnector2">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83197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843B9-F380-F69F-299B-71976F3F27E2}"/>
              </a:ext>
            </a:extLst>
          </p:cNvPr>
          <p:cNvSpPr>
            <a:spLocks noGrp="1"/>
          </p:cNvSpPr>
          <p:nvPr>
            <p:ph type="title"/>
          </p:nvPr>
        </p:nvSpPr>
        <p:spPr/>
        <p:txBody>
          <a:bodyPr/>
          <a:lstStyle/>
          <a:p>
            <a:r>
              <a:rPr lang="en-US" dirty="0"/>
              <a:t>#include &lt;string.h&gt; - strchr</a:t>
            </a:r>
          </a:p>
        </p:txBody>
      </p:sp>
      <p:sp>
        <p:nvSpPr>
          <p:cNvPr id="3" name="Content Placeholder 2">
            <a:extLst>
              <a:ext uri="{FF2B5EF4-FFF2-40B4-BE49-F238E27FC236}">
                <a16:creationId xmlns:a16="http://schemas.microsoft.com/office/drawing/2014/main" id="{B1275AD7-F9D0-13AB-6EC1-713B74899AA7}"/>
              </a:ext>
            </a:extLst>
          </p:cNvPr>
          <p:cNvSpPr>
            <a:spLocks noGrp="1"/>
          </p:cNvSpPr>
          <p:nvPr>
            <p:ph idx="1"/>
          </p:nvPr>
        </p:nvSpPr>
        <p:spPr/>
        <p:txBody>
          <a:bodyPr>
            <a:normAutofit/>
          </a:bodyPr>
          <a:lstStyle/>
          <a:p>
            <a:r>
              <a:rPr lang="en-US" sz="1600" dirty="0"/>
              <a:t>char * strchr (const char * </a:t>
            </a:r>
            <a:r>
              <a:rPr lang="en-US" sz="1600" dirty="0">
                <a:solidFill>
                  <a:srgbClr val="FF0000"/>
                </a:solidFill>
              </a:rPr>
              <a:t>str</a:t>
            </a:r>
            <a:r>
              <a:rPr lang="en-US" sz="1600" dirty="0"/>
              <a:t>, int </a:t>
            </a:r>
            <a:r>
              <a:rPr lang="en-US" sz="1600" dirty="0" err="1">
                <a:solidFill>
                  <a:srgbClr val="00B050"/>
                </a:solidFill>
              </a:rPr>
              <a:t>ch</a:t>
            </a:r>
            <a:r>
              <a:rPr lang="en-US" sz="1600" dirty="0"/>
              <a:t>);</a:t>
            </a:r>
          </a:p>
          <a:p>
            <a:r>
              <a:rPr lang="en-US" sz="1600" dirty="0"/>
              <a:t>Starting at </a:t>
            </a:r>
            <a:r>
              <a:rPr lang="en-US" sz="1600" dirty="0">
                <a:solidFill>
                  <a:srgbClr val="FF0000"/>
                </a:solidFill>
              </a:rPr>
              <a:t>str</a:t>
            </a:r>
            <a:r>
              <a:rPr lang="en-US" sz="1600" dirty="0"/>
              <a:t>, searching for the 1</a:t>
            </a:r>
            <a:r>
              <a:rPr lang="en-US" sz="1600" baseline="30000" dirty="0"/>
              <a:t>st</a:t>
            </a:r>
            <a:r>
              <a:rPr lang="en-US" sz="1600" dirty="0"/>
              <a:t> appearance of the specified character </a:t>
            </a:r>
            <a:r>
              <a:rPr lang="en-US" sz="1600" dirty="0" err="1"/>
              <a:t>ch</a:t>
            </a:r>
            <a:r>
              <a:rPr lang="en-US" sz="1600" dirty="0"/>
              <a:t> in string </a:t>
            </a:r>
            <a:r>
              <a:rPr lang="en-US" sz="1600" dirty="0">
                <a:solidFill>
                  <a:srgbClr val="FF0000"/>
                </a:solidFill>
              </a:rPr>
              <a:t>str</a:t>
            </a:r>
          </a:p>
          <a:p>
            <a:r>
              <a:rPr lang="en-US" sz="1600" dirty="0" err="1">
                <a:solidFill>
                  <a:srgbClr val="00B050"/>
                </a:solidFill>
              </a:rPr>
              <a:t>ch</a:t>
            </a:r>
            <a:r>
              <a:rPr lang="en-US" sz="1600" dirty="0"/>
              <a:t> can be an integer storing ASCII code or character literal, e.g., ‘A’, ‘1’, etc.</a:t>
            </a:r>
          </a:p>
          <a:p>
            <a:r>
              <a:rPr lang="en-US" sz="1600" dirty="0"/>
              <a:t>Return a pointer to the address of the 1</a:t>
            </a:r>
            <a:r>
              <a:rPr lang="en-US" sz="1600" baseline="30000" dirty="0"/>
              <a:t>st</a:t>
            </a:r>
            <a:r>
              <a:rPr lang="en-US" sz="1600" dirty="0"/>
              <a:t> appearance of </a:t>
            </a:r>
            <a:r>
              <a:rPr lang="en-US" sz="1600" dirty="0" err="1">
                <a:solidFill>
                  <a:srgbClr val="00B050"/>
                </a:solidFill>
              </a:rPr>
              <a:t>ch</a:t>
            </a:r>
            <a:r>
              <a:rPr lang="en-US" sz="1600" dirty="0"/>
              <a:t> in str, return </a:t>
            </a:r>
            <a:r>
              <a:rPr lang="en-US" sz="1600" dirty="0">
                <a:solidFill>
                  <a:srgbClr val="FF0000"/>
                </a:solidFill>
              </a:rPr>
              <a:t>NULL</a:t>
            </a:r>
            <a:r>
              <a:rPr lang="en-US" sz="1600" dirty="0"/>
              <a:t> if no such character is found in </a:t>
            </a:r>
            <a:r>
              <a:rPr lang="en-US" sz="1600" dirty="0">
                <a:solidFill>
                  <a:srgbClr val="FF0000"/>
                </a:solidFill>
              </a:rPr>
              <a:t>str</a:t>
            </a:r>
            <a:r>
              <a:rPr lang="en-US" sz="1600" dirty="0"/>
              <a:t>  </a:t>
            </a:r>
          </a:p>
          <a:p>
            <a:r>
              <a:rPr lang="en-US" sz="1600" dirty="0"/>
              <a:t>The ‘\0’ terminator is a part of the string and can be found when searching for ‘\0’ (i.e., </a:t>
            </a:r>
            <a:r>
              <a:rPr lang="en-US" sz="1600" dirty="0" err="1">
                <a:solidFill>
                  <a:srgbClr val="00B050"/>
                </a:solidFill>
              </a:rPr>
              <a:t>ch</a:t>
            </a:r>
            <a:r>
              <a:rPr lang="en-US" sz="1600" dirty="0"/>
              <a:t> = 0)</a:t>
            </a:r>
          </a:p>
          <a:p>
            <a:r>
              <a:rPr lang="en-US" sz="1600" dirty="0"/>
              <a:t>If str is not a C-style string with ‘\0’ terminator </a:t>
            </a:r>
            <a:r>
              <a:rPr lang="en-US" sz="1600" dirty="0">
                <a:sym typeface="Wingdings" panose="05000000000000000000" pitchFamily="2" charset="2"/>
              </a:rPr>
              <a:t> </a:t>
            </a:r>
            <a:r>
              <a:rPr lang="en-US" sz="1600" dirty="0">
                <a:solidFill>
                  <a:srgbClr val="FF0000"/>
                </a:solidFill>
                <a:sym typeface="Wingdings" panose="05000000000000000000" pitchFamily="2" charset="2"/>
              </a:rPr>
              <a:t>undefined behavior</a:t>
            </a:r>
            <a:endParaRPr lang="en-US" sz="1600" dirty="0">
              <a:solidFill>
                <a:srgbClr val="FF0000"/>
              </a:solidFill>
            </a:endParaRPr>
          </a:p>
          <a:p>
            <a:endParaRPr lang="en-US" sz="1600" dirty="0"/>
          </a:p>
        </p:txBody>
      </p:sp>
      <p:grpSp>
        <p:nvGrpSpPr>
          <p:cNvPr id="9" name="Group 8">
            <a:extLst>
              <a:ext uri="{FF2B5EF4-FFF2-40B4-BE49-F238E27FC236}">
                <a16:creationId xmlns:a16="http://schemas.microsoft.com/office/drawing/2014/main" id="{52AF0A50-7181-A361-41B3-785D07616763}"/>
              </a:ext>
            </a:extLst>
          </p:cNvPr>
          <p:cNvGrpSpPr/>
          <p:nvPr/>
        </p:nvGrpSpPr>
        <p:grpSpPr>
          <a:xfrm>
            <a:off x="1503858" y="4177694"/>
            <a:ext cx="9184283" cy="2443400"/>
            <a:chOff x="992943" y="4162538"/>
            <a:chExt cx="9184283" cy="2443400"/>
          </a:xfrm>
        </p:grpSpPr>
        <p:pic>
          <p:nvPicPr>
            <p:cNvPr id="8194" name="Picture 2">
              <a:extLst>
                <a:ext uri="{FF2B5EF4-FFF2-40B4-BE49-F238E27FC236}">
                  <a16:creationId xmlns:a16="http://schemas.microsoft.com/office/drawing/2014/main" id="{98566403-2E45-9F97-889A-2C5E713C90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943" y="4162538"/>
              <a:ext cx="4582708" cy="24434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5721A31-FDB0-15C2-D640-E8C89FF104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9126" y="4655575"/>
              <a:ext cx="3848100" cy="145732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257ADE59-A62C-BE35-5D65-4CFD3B1B9E88}"/>
                </a:ext>
              </a:extLst>
            </p:cNvPr>
            <p:cNvCxnSpPr>
              <a:cxnSpLocks/>
              <a:stCxn id="8194" idx="3"/>
              <a:endCxn id="8196" idx="1"/>
            </p:cNvCxnSpPr>
            <p:nvPr/>
          </p:nvCxnSpPr>
          <p:spPr>
            <a:xfrm>
              <a:off x="5575651" y="5384238"/>
              <a:ext cx="753475"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15C26403-74DB-1D0F-3F8A-BCC404C32030}"/>
                </a:ext>
              </a:extLst>
            </p:cNvPr>
            <p:cNvSpPr/>
            <p:nvPr/>
          </p:nvSpPr>
          <p:spPr>
            <a:xfrm>
              <a:off x="9983475" y="5058632"/>
              <a:ext cx="193751" cy="680363"/>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21AD914-EB48-B851-37A3-F61338D0562D}"/>
                </a:ext>
              </a:extLst>
            </p:cNvPr>
            <p:cNvSpPr txBox="1"/>
            <p:nvPr/>
          </p:nvSpPr>
          <p:spPr>
            <a:xfrm>
              <a:off x="6329126" y="6236606"/>
              <a:ext cx="3566665" cy="369332"/>
            </a:xfrm>
            <a:prstGeom prst="rect">
              <a:avLst/>
            </a:prstGeom>
            <a:noFill/>
          </p:spPr>
          <p:txBody>
            <a:bodyPr wrap="square" rtlCol="0">
              <a:spAutoFit/>
            </a:bodyPr>
            <a:lstStyle/>
            <a:p>
              <a:r>
                <a:rPr lang="en-US" dirty="0"/>
                <a:t>Hexadecimal number: a + 5 = f</a:t>
              </a:r>
            </a:p>
          </p:txBody>
        </p:sp>
      </p:grpSp>
    </p:spTree>
    <p:extLst>
      <p:ext uri="{BB962C8B-B14F-4D97-AF65-F5344CB8AC3E}">
        <p14:creationId xmlns:p14="http://schemas.microsoft.com/office/powerpoint/2010/main" val="2890348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F39F9-97FB-BECD-F546-B94E61E09AA2}"/>
              </a:ext>
            </a:extLst>
          </p:cNvPr>
          <p:cNvSpPr>
            <a:spLocks noGrp="1"/>
          </p:cNvSpPr>
          <p:nvPr>
            <p:ph type="title"/>
          </p:nvPr>
        </p:nvSpPr>
        <p:spPr/>
        <p:txBody>
          <a:bodyPr/>
          <a:lstStyle/>
          <a:p>
            <a:r>
              <a:rPr lang="en-US" dirty="0"/>
              <a:t>#include &lt;string.h&gt; - strcpy</a:t>
            </a:r>
          </a:p>
        </p:txBody>
      </p:sp>
      <p:sp>
        <p:nvSpPr>
          <p:cNvPr id="3" name="Content Placeholder 2">
            <a:extLst>
              <a:ext uri="{FF2B5EF4-FFF2-40B4-BE49-F238E27FC236}">
                <a16:creationId xmlns:a16="http://schemas.microsoft.com/office/drawing/2014/main" id="{1BE7A36A-72BF-8433-46A2-E5394FC6DCE9}"/>
              </a:ext>
            </a:extLst>
          </p:cNvPr>
          <p:cNvSpPr>
            <a:spLocks noGrp="1"/>
          </p:cNvSpPr>
          <p:nvPr>
            <p:ph idx="1"/>
          </p:nvPr>
        </p:nvSpPr>
        <p:spPr/>
        <p:txBody>
          <a:bodyPr>
            <a:normAutofit/>
          </a:bodyPr>
          <a:lstStyle/>
          <a:p>
            <a:r>
              <a:rPr lang="en-US" sz="1800" dirty="0"/>
              <a:t>char * strcpy (char * </a:t>
            </a:r>
            <a:r>
              <a:rPr lang="en-US" sz="1800" dirty="0">
                <a:solidFill>
                  <a:srgbClr val="FF0000"/>
                </a:solidFill>
              </a:rPr>
              <a:t>dest</a:t>
            </a:r>
            <a:r>
              <a:rPr lang="en-US" sz="1800" dirty="0"/>
              <a:t>, const char * </a:t>
            </a:r>
            <a:r>
              <a:rPr lang="en-US" sz="1800" dirty="0">
                <a:solidFill>
                  <a:srgbClr val="00B050"/>
                </a:solidFill>
              </a:rPr>
              <a:t>src</a:t>
            </a:r>
            <a:r>
              <a:rPr lang="en-US" sz="1800" dirty="0"/>
              <a:t>);</a:t>
            </a:r>
          </a:p>
          <a:p>
            <a:r>
              <a:rPr lang="en-US" sz="1800" dirty="0"/>
              <a:t>Copies characters from </a:t>
            </a:r>
            <a:r>
              <a:rPr lang="en-US" sz="1800" dirty="0">
                <a:solidFill>
                  <a:srgbClr val="00B050"/>
                </a:solidFill>
              </a:rPr>
              <a:t>src</a:t>
            </a:r>
            <a:r>
              <a:rPr lang="en-US" sz="1800" dirty="0"/>
              <a:t> to </a:t>
            </a:r>
            <a:r>
              <a:rPr lang="en-US" sz="1800" dirty="0">
                <a:solidFill>
                  <a:srgbClr val="FF0000"/>
                </a:solidFill>
              </a:rPr>
              <a:t>dest</a:t>
            </a:r>
            <a:r>
              <a:rPr lang="en-US" sz="1800" dirty="0"/>
              <a:t>, </a:t>
            </a:r>
            <a:r>
              <a:rPr lang="en-US" sz="1800" dirty="0">
                <a:solidFill>
                  <a:srgbClr val="00B050"/>
                </a:solidFill>
              </a:rPr>
              <a:t>including the ‘\0’ terminator character in src</a:t>
            </a:r>
          </a:p>
          <a:p>
            <a:r>
              <a:rPr lang="en-US" sz="1800" dirty="0"/>
              <a:t>The dest string must be long enough to contain the src string, otherwise </a:t>
            </a:r>
            <a:r>
              <a:rPr lang="en-US" sz="1800" dirty="0">
                <a:sym typeface="Wingdings" panose="05000000000000000000" pitchFamily="2" charset="2"/>
              </a:rPr>
              <a:t> </a:t>
            </a:r>
            <a:r>
              <a:rPr lang="en-US" sz="1800" dirty="0">
                <a:solidFill>
                  <a:srgbClr val="FF0000"/>
                </a:solidFill>
                <a:sym typeface="Wingdings" panose="05000000000000000000" pitchFamily="2" charset="2"/>
              </a:rPr>
              <a:t>undefined behavior</a:t>
            </a:r>
            <a:endParaRPr lang="en-US" sz="1800" dirty="0">
              <a:solidFill>
                <a:srgbClr val="FF0000"/>
              </a:solidFill>
            </a:endParaRPr>
          </a:p>
          <a:p>
            <a:r>
              <a:rPr lang="en-US" sz="1800" dirty="0"/>
              <a:t>Return a pointer to the starting address pointed by </a:t>
            </a:r>
            <a:r>
              <a:rPr lang="en-US" sz="1800" dirty="0">
                <a:solidFill>
                  <a:srgbClr val="FF0000"/>
                </a:solidFill>
              </a:rPr>
              <a:t>dest</a:t>
            </a:r>
            <a:endParaRPr lang="en-US" sz="1800" dirty="0"/>
          </a:p>
          <a:p>
            <a:r>
              <a:rPr lang="en-US" sz="1800" dirty="0"/>
              <a:t>If the character arrays dest and src overlap </a:t>
            </a:r>
            <a:r>
              <a:rPr lang="en-US" sz="1800" dirty="0">
                <a:sym typeface="Wingdings" panose="05000000000000000000" pitchFamily="2" charset="2"/>
              </a:rPr>
              <a:t> </a:t>
            </a:r>
            <a:r>
              <a:rPr lang="en-US" sz="1800" dirty="0">
                <a:solidFill>
                  <a:srgbClr val="FF0000"/>
                </a:solidFill>
                <a:sym typeface="Wingdings" panose="05000000000000000000" pitchFamily="2" charset="2"/>
              </a:rPr>
              <a:t>undefined behavior</a:t>
            </a:r>
            <a:endParaRPr lang="en-US" sz="1800" dirty="0">
              <a:solidFill>
                <a:srgbClr val="FF0000"/>
              </a:solidFill>
            </a:endParaRPr>
          </a:p>
        </p:txBody>
      </p:sp>
      <p:grpSp>
        <p:nvGrpSpPr>
          <p:cNvPr id="18" name="Group 17">
            <a:extLst>
              <a:ext uri="{FF2B5EF4-FFF2-40B4-BE49-F238E27FC236}">
                <a16:creationId xmlns:a16="http://schemas.microsoft.com/office/drawing/2014/main" id="{A55DCED3-DCEE-6C9A-BAB2-E6905BF393F4}"/>
              </a:ext>
            </a:extLst>
          </p:cNvPr>
          <p:cNvGrpSpPr/>
          <p:nvPr/>
        </p:nvGrpSpPr>
        <p:grpSpPr>
          <a:xfrm>
            <a:off x="1212938" y="4001294"/>
            <a:ext cx="9129577" cy="2680441"/>
            <a:chOff x="1192730" y="3792049"/>
            <a:chExt cx="9129577" cy="2680441"/>
          </a:xfrm>
        </p:grpSpPr>
        <p:pic>
          <p:nvPicPr>
            <p:cNvPr id="1026" name="Picture 2">
              <a:extLst>
                <a:ext uri="{FF2B5EF4-FFF2-40B4-BE49-F238E27FC236}">
                  <a16:creationId xmlns:a16="http://schemas.microsoft.com/office/drawing/2014/main" id="{312DC3BE-7403-B68C-561B-6786DC24B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730" y="3944876"/>
              <a:ext cx="4296978" cy="21881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C1E3E7B-9A46-B67B-C659-AE88C3BFBB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3721" y="4731479"/>
              <a:ext cx="3716066" cy="61496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342F8FB5-D6B3-BE2C-3C7D-8E78094A1B70}"/>
                </a:ext>
              </a:extLst>
            </p:cNvPr>
            <p:cNvCxnSpPr>
              <a:stCxn id="1026" idx="3"/>
              <a:endCxn id="1028" idx="1"/>
            </p:cNvCxnSpPr>
            <p:nvPr/>
          </p:nvCxnSpPr>
          <p:spPr>
            <a:xfrm flipV="1">
              <a:off x="5489708" y="5038961"/>
              <a:ext cx="1074013"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A425483-2EA3-F549-7589-CB3A8A28A389}"/>
                </a:ext>
              </a:extLst>
            </p:cNvPr>
            <p:cNvSpPr txBox="1"/>
            <p:nvPr/>
          </p:nvSpPr>
          <p:spPr>
            <a:xfrm>
              <a:off x="6563720" y="3792049"/>
              <a:ext cx="3716066" cy="523220"/>
            </a:xfrm>
            <a:prstGeom prst="rect">
              <a:avLst/>
            </a:prstGeom>
            <a:noFill/>
          </p:spPr>
          <p:txBody>
            <a:bodyPr wrap="square" rtlCol="0">
              <a:spAutoFit/>
            </a:bodyPr>
            <a:lstStyle/>
            <a:p>
              <a:r>
                <a:rPr lang="en-US" sz="1400" dirty="0"/>
                <a:t>The original dest character array’s first 7 characters are overwritten by the 2</a:t>
              </a:r>
              <a:r>
                <a:rPr lang="en-US" sz="1400" baseline="30000" dirty="0"/>
                <a:t>nd</a:t>
              </a:r>
              <a:r>
                <a:rPr lang="en-US" sz="1400" dirty="0"/>
                <a:t> strcpy</a:t>
              </a:r>
            </a:p>
          </p:txBody>
        </p:sp>
        <p:sp>
          <p:nvSpPr>
            <p:cNvPr id="10" name="TextBox 9">
              <a:extLst>
                <a:ext uri="{FF2B5EF4-FFF2-40B4-BE49-F238E27FC236}">
                  <a16:creationId xmlns:a16="http://schemas.microsoft.com/office/drawing/2014/main" id="{64FB2BD7-FFE4-FD8E-B773-DAA26A90E21A}"/>
                </a:ext>
              </a:extLst>
            </p:cNvPr>
            <p:cNvSpPr txBox="1"/>
            <p:nvPr/>
          </p:nvSpPr>
          <p:spPr>
            <a:xfrm>
              <a:off x="6521199" y="5518383"/>
              <a:ext cx="3801108" cy="954107"/>
            </a:xfrm>
            <a:prstGeom prst="rect">
              <a:avLst/>
            </a:prstGeom>
            <a:noFill/>
          </p:spPr>
          <p:txBody>
            <a:bodyPr wrap="square" rtlCol="0">
              <a:spAutoFit/>
            </a:bodyPr>
            <a:lstStyle/>
            <a:p>
              <a:r>
                <a:rPr lang="en-US" sz="1400" dirty="0"/>
                <a:t>If we pass the starting address of dest to printf(), it only prints the first 6 character before reaching ‘\0’, if we pass the 8</a:t>
              </a:r>
              <a:r>
                <a:rPr lang="en-US" sz="1400" baseline="30000" dirty="0"/>
                <a:t>th</a:t>
              </a:r>
              <a:r>
                <a:rPr lang="en-US" sz="1400" dirty="0"/>
                <a:t> character’s address to printf(), it will reach the 2</a:t>
              </a:r>
              <a:r>
                <a:rPr lang="en-US" sz="1400" baseline="30000" dirty="0"/>
                <a:t>nd</a:t>
              </a:r>
              <a:r>
                <a:rPr lang="en-US" sz="1400" dirty="0"/>
                <a:t> ‘\0’ after “lecture”</a:t>
              </a:r>
            </a:p>
          </p:txBody>
        </p:sp>
        <p:cxnSp>
          <p:nvCxnSpPr>
            <p:cNvPr id="13" name="Straight Arrow Connector 12">
              <a:extLst>
                <a:ext uri="{FF2B5EF4-FFF2-40B4-BE49-F238E27FC236}">
                  <a16:creationId xmlns:a16="http://schemas.microsoft.com/office/drawing/2014/main" id="{44AC47A8-4C29-B836-1A95-D0DE49B1ED28}"/>
                </a:ext>
              </a:extLst>
            </p:cNvPr>
            <p:cNvCxnSpPr>
              <a:cxnSpLocks/>
              <a:endCxn id="10" idx="1"/>
            </p:cNvCxnSpPr>
            <p:nvPr/>
          </p:nvCxnSpPr>
          <p:spPr>
            <a:xfrm>
              <a:off x="5006466" y="5825864"/>
              <a:ext cx="1514733" cy="169573"/>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8C18AC7-9F57-EA27-B6B7-DE5B4B43BEBF}"/>
                </a:ext>
              </a:extLst>
            </p:cNvPr>
            <p:cNvCxnSpPr>
              <a:cxnSpLocks/>
              <a:endCxn id="6" idx="1"/>
            </p:cNvCxnSpPr>
            <p:nvPr/>
          </p:nvCxnSpPr>
          <p:spPr>
            <a:xfrm flipV="1">
              <a:off x="2789509" y="4053659"/>
              <a:ext cx="3774211" cy="1486077"/>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99757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700A-4EC3-A53E-2608-B92A1F9A18D4}"/>
              </a:ext>
            </a:extLst>
          </p:cNvPr>
          <p:cNvSpPr>
            <a:spLocks noGrp="1"/>
          </p:cNvSpPr>
          <p:nvPr>
            <p:ph type="title"/>
          </p:nvPr>
        </p:nvSpPr>
        <p:spPr/>
        <p:txBody>
          <a:bodyPr/>
          <a:lstStyle/>
          <a:p>
            <a:r>
              <a:rPr lang="en-US" dirty="0"/>
              <a:t>#include &lt;string.h&gt; - str</a:t>
            </a:r>
            <a:r>
              <a:rPr lang="en-US" dirty="0">
                <a:solidFill>
                  <a:srgbClr val="FF0000"/>
                </a:solidFill>
              </a:rPr>
              <a:t>n</a:t>
            </a:r>
            <a:r>
              <a:rPr lang="en-US" dirty="0"/>
              <a:t>cpy</a:t>
            </a:r>
          </a:p>
        </p:txBody>
      </p:sp>
      <p:sp>
        <p:nvSpPr>
          <p:cNvPr id="3" name="Content Placeholder 2">
            <a:extLst>
              <a:ext uri="{FF2B5EF4-FFF2-40B4-BE49-F238E27FC236}">
                <a16:creationId xmlns:a16="http://schemas.microsoft.com/office/drawing/2014/main" id="{57375F61-6462-460A-B461-650A35F66FAF}"/>
              </a:ext>
            </a:extLst>
          </p:cNvPr>
          <p:cNvSpPr>
            <a:spLocks noGrp="1"/>
          </p:cNvSpPr>
          <p:nvPr>
            <p:ph idx="1"/>
          </p:nvPr>
        </p:nvSpPr>
        <p:spPr/>
        <p:txBody>
          <a:bodyPr>
            <a:normAutofit/>
          </a:bodyPr>
          <a:lstStyle/>
          <a:p>
            <a:r>
              <a:rPr lang="en-US" sz="1800" dirty="0"/>
              <a:t>char * strncpy (char * </a:t>
            </a:r>
            <a:r>
              <a:rPr lang="en-US" sz="1800" dirty="0">
                <a:solidFill>
                  <a:srgbClr val="FF0000"/>
                </a:solidFill>
              </a:rPr>
              <a:t>dest</a:t>
            </a:r>
            <a:r>
              <a:rPr lang="en-US" sz="1800" dirty="0"/>
              <a:t>, const char * </a:t>
            </a:r>
            <a:r>
              <a:rPr lang="en-US" sz="1800" dirty="0">
                <a:solidFill>
                  <a:srgbClr val="00B050"/>
                </a:solidFill>
              </a:rPr>
              <a:t>src</a:t>
            </a:r>
            <a:r>
              <a:rPr lang="en-US" sz="1800" dirty="0"/>
              <a:t>, size_t </a:t>
            </a:r>
            <a:r>
              <a:rPr lang="en-US" sz="1800" dirty="0">
                <a:solidFill>
                  <a:srgbClr val="00B0F0"/>
                </a:solidFill>
              </a:rPr>
              <a:t>num</a:t>
            </a:r>
            <a:r>
              <a:rPr lang="en-US" sz="1800" dirty="0"/>
              <a:t>);</a:t>
            </a:r>
          </a:p>
          <a:p>
            <a:r>
              <a:rPr lang="en-US" sz="1800" dirty="0"/>
              <a:t>Copies </a:t>
            </a:r>
            <a:r>
              <a:rPr lang="en-US" sz="1800" dirty="0">
                <a:solidFill>
                  <a:srgbClr val="00B0F0"/>
                </a:solidFill>
              </a:rPr>
              <a:t>num</a:t>
            </a:r>
            <a:r>
              <a:rPr lang="en-US" sz="1800" dirty="0"/>
              <a:t> characters from </a:t>
            </a:r>
            <a:r>
              <a:rPr lang="en-US" sz="1800" dirty="0">
                <a:solidFill>
                  <a:srgbClr val="00B050"/>
                </a:solidFill>
              </a:rPr>
              <a:t>src</a:t>
            </a:r>
            <a:r>
              <a:rPr lang="en-US" sz="1800" dirty="0"/>
              <a:t> to dest. If num &gt; strlen(</a:t>
            </a:r>
            <a:r>
              <a:rPr lang="en-US" sz="1800" dirty="0">
                <a:solidFill>
                  <a:srgbClr val="00B050"/>
                </a:solidFill>
              </a:rPr>
              <a:t>src</a:t>
            </a:r>
            <a:r>
              <a:rPr lang="en-US" sz="1800" dirty="0"/>
              <a:t>), pads remaining </a:t>
            </a:r>
            <a:r>
              <a:rPr lang="en-US" sz="1800" dirty="0">
                <a:solidFill>
                  <a:srgbClr val="FF0000"/>
                </a:solidFill>
              </a:rPr>
              <a:t>dest</a:t>
            </a:r>
            <a:r>
              <a:rPr lang="en-US" sz="1800" dirty="0"/>
              <a:t> string with ‘\0’s until reaching </a:t>
            </a:r>
            <a:r>
              <a:rPr lang="en-US" sz="1800" dirty="0">
                <a:solidFill>
                  <a:srgbClr val="00B0F0"/>
                </a:solidFill>
              </a:rPr>
              <a:t>num</a:t>
            </a:r>
            <a:r>
              <a:rPr lang="en-US" sz="1800" dirty="0"/>
              <a:t> characters</a:t>
            </a:r>
          </a:p>
          <a:p>
            <a:r>
              <a:rPr lang="en-US" sz="1800" dirty="0"/>
              <a:t>The </a:t>
            </a:r>
            <a:r>
              <a:rPr lang="en-US" sz="1800" dirty="0">
                <a:solidFill>
                  <a:srgbClr val="FF0000"/>
                </a:solidFill>
              </a:rPr>
              <a:t>dest</a:t>
            </a:r>
            <a:r>
              <a:rPr lang="en-US" sz="1800" dirty="0"/>
              <a:t> string must be long enough to hold the specified </a:t>
            </a:r>
            <a:r>
              <a:rPr lang="en-US" sz="1800" dirty="0">
                <a:solidFill>
                  <a:srgbClr val="00B0F0"/>
                </a:solidFill>
              </a:rPr>
              <a:t>num</a:t>
            </a:r>
            <a:r>
              <a:rPr lang="en-US" sz="1800" dirty="0"/>
              <a:t> characters, otherwise </a:t>
            </a:r>
            <a:r>
              <a:rPr lang="en-US" sz="1800" dirty="0">
                <a:sym typeface="Wingdings" panose="05000000000000000000" pitchFamily="2" charset="2"/>
              </a:rPr>
              <a:t> </a:t>
            </a:r>
            <a:r>
              <a:rPr lang="en-US" sz="1800" dirty="0">
                <a:solidFill>
                  <a:srgbClr val="FF0000"/>
                </a:solidFill>
              </a:rPr>
              <a:t>undefined behavior</a:t>
            </a:r>
          </a:p>
          <a:p>
            <a:r>
              <a:rPr lang="en-US" sz="1800" dirty="0"/>
              <a:t>Return a pointer to the starting address pointed by </a:t>
            </a:r>
            <a:r>
              <a:rPr lang="en-US" sz="1800" dirty="0">
                <a:solidFill>
                  <a:srgbClr val="FF0000"/>
                </a:solidFill>
              </a:rPr>
              <a:t>dest</a:t>
            </a:r>
          </a:p>
          <a:p>
            <a:r>
              <a:rPr lang="en-US" sz="1800" dirty="0"/>
              <a:t>If the character arrays dest and src overlap </a:t>
            </a:r>
            <a:r>
              <a:rPr lang="en-US" sz="1800" dirty="0">
                <a:sym typeface="Wingdings" panose="05000000000000000000" pitchFamily="2" charset="2"/>
              </a:rPr>
              <a:t> </a:t>
            </a:r>
            <a:r>
              <a:rPr lang="en-US" sz="1800" dirty="0">
                <a:solidFill>
                  <a:srgbClr val="FF0000"/>
                </a:solidFill>
                <a:sym typeface="Wingdings" panose="05000000000000000000" pitchFamily="2" charset="2"/>
              </a:rPr>
              <a:t>undefined behavior</a:t>
            </a:r>
            <a:endParaRPr lang="en-US" sz="1800" dirty="0">
              <a:solidFill>
                <a:srgbClr val="FF0000"/>
              </a:solidFill>
            </a:endParaRPr>
          </a:p>
        </p:txBody>
      </p:sp>
      <p:pic>
        <p:nvPicPr>
          <p:cNvPr id="2050" name="Picture 2">
            <a:extLst>
              <a:ext uri="{FF2B5EF4-FFF2-40B4-BE49-F238E27FC236}">
                <a16:creationId xmlns:a16="http://schemas.microsoft.com/office/drawing/2014/main" id="{D065388B-B217-C939-E4DD-E02269AC3E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195" y="4169636"/>
            <a:ext cx="5282138" cy="200732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3040AFC-1E59-0664-02A5-A3644C5FD1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3964" y="4934682"/>
            <a:ext cx="4270620" cy="477233"/>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B733FD52-387C-D2F6-77D5-D65505440B16}"/>
              </a:ext>
            </a:extLst>
          </p:cNvPr>
          <p:cNvCxnSpPr>
            <a:cxnSpLocks/>
            <a:stCxn id="2050" idx="3"/>
            <a:endCxn id="2052" idx="1"/>
          </p:cNvCxnSpPr>
          <p:nvPr/>
        </p:nvCxnSpPr>
        <p:spPr>
          <a:xfrm flipV="1">
            <a:off x="6355333" y="5173299"/>
            <a:ext cx="568631"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944A6EF-CDC3-9E63-2BBC-62412C8B6B33}"/>
              </a:ext>
            </a:extLst>
          </p:cNvPr>
          <p:cNvSpPr txBox="1"/>
          <p:nvPr/>
        </p:nvSpPr>
        <p:spPr>
          <a:xfrm>
            <a:off x="6923964" y="5546852"/>
            <a:ext cx="4207760" cy="523220"/>
          </a:xfrm>
          <a:prstGeom prst="rect">
            <a:avLst/>
          </a:prstGeom>
          <a:noFill/>
        </p:spPr>
        <p:txBody>
          <a:bodyPr wrap="square" rtlCol="0">
            <a:spAutoFit/>
          </a:bodyPr>
          <a:lstStyle/>
          <a:p>
            <a:r>
              <a:rPr lang="en-US" sz="1400" dirty="0"/>
              <a:t>Only 6 characters is copied in the 2</a:t>
            </a:r>
            <a:r>
              <a:rPr lang="en-US" sz="1400" baseline="30000" dirty="0"/>
              <a:t>nd</a:t>
            </a:r>
            <a:r>
              <a:rPr lang="en-US" sz="1400" dirty="0"/>
              <a:t> strncpy, therefore ‘\0’ in “Hello!” is not included</a:t>
            </a:r>
          </a:p>
        </p:txBody>
      </p:sp>
    </p:spTree>
    <p:extLst>
      <p:ext uri="{BB962C8B-B14F-4D97-AF65-F5344CB8AC3E}">
        <p14:creationId xmlns:p14="http://schemas.microsoft.com/office/powerpoint/2010/main" val="10121292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14869</TotalTime>
  <Words>1976</Words>
  <Application>Microsoft Office PowerPoint</Application>
  <PresentationFormat>Widescreen</PresentationFormat>
  <Paragraphs>176</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CSE 2451 string manipulation </vt:lpstr>
      <vt:lpstr>Overview </vt:lpstr>
      <vt:lpstr>String – character Array with terminating ‘\0’ </vt:lpstr>
      <vt:lpstr>String – string literal</vt:lpstr>
      <vt:lpstr>String – different types of string literals</vt:lpstr>
      <vt:lpstr>#include &lt;string.h&gt; - strlen</vt:lpstr>
      <vt:lpstr>#include &lt;string.h&gt; - strchr</vt:lpstr>
      <vt:lpstr>#include &lt;string.h&gt; - strcpy</vt:lpstr>
      <vt:lpstr>#include &lt;string.h&gt; - strncpy</vt:lpstr>
      <vt:lpstr>#include &lt;string.h&gt; - memcpy</vt:lpstr>
      <vt:lpstr>#include &lt;string.h&gt; - memmove</vt:lpstr>
      <vt:lpstr>#include &lt;string.h&gt; - strcmp</vt:lpstr>
      <vt:lpstr>#include &lt;string.h&gt; - memcmp</vt:lpstr>
      <vt:lpstr>#include &lt;string.h&gt; - memset</vt:lpstr>
      <vt:lpstr>#include &lt;stdlib.h&gt; - atof</vt:lpstr>
      <vt:lpstr>#include &lt;stdlib.h&gt; - atof (ASCII to float)</vt:lpstr>
      <vt:lpstr>#include &lt;stdlib.h&gt; - atoi, atol, atoll (ASCII to integer)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 Programming Introduction</dc:title>
  <dc:creator>Liang Tong</dc:creator>
  <cp:lastModifiedBy>Zhang, Zichen</cp:lastModifiedBy>
  <cp:revision>1287</cp:revision>
  <dcterms:created xsi:type="dcterms:W3CDTF">2022-08-14T18:29:45Z</dcterms:created>
  <dcterms:modified xsi:type="dcterms:W3CDTF">2023-10-15T19:41:44Z</dcterms:modified>
</cp:coreProperties>
</file>