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9" r:id="rId4"/>
    <p:sldId id="272" r:id="rId5"/>
    <p:sldId id="264" r:id="rId6"/>
    <p:sldId id="273" r:id="rId7"/>
    <p:sldId id="274" r:id="rId8"/>
    <p:sldId id="275" r:id="rId9"/>
    <p:sldId id="276" r:id="rId10"/>
    <p:sldId id="278" r:id="rId11"/>
    <p:sldId id="277" r:id="rId12"/>
    <p:sldId id="279" r:id="rId13"/>
    <p:sldId id="280" r:id="rId14"/>
    <p:sldId id="281" r:id="rId15"/>
    <p:sldId id="284" r:id="rId16"/>
    <p:sldId id="283" r:id="rId17"/>
    <p:sldId id="285" r:id="rId18"/>
    <p:sldId id="287" r:id="rId19"/>
    <p:sldId id="288" r:id="rId20"/>
    <p:sldId id="286" r:id="rId21"/>
    <p:sldId id="289" r:id="rId22"/>
    <p:sldId id="290" r:id="rId23"/>
    <p:sldId id="295" r:id="rId24"/>
    <p:sldId id="292" r:id="rId25"/>
    <p:sldId id="293" r:id="rId26"/>
    <p:sldId id="294" r:id="rId27"/>
    <p:sldId id="296" r:id="rId28"/>
    <p:sldId id="297" r:id="rId29"/>
    <p:sldId id="303" r:id="rId30"/>
    <p:sldId id="304" r:id="rId31"/>
    <p:sldId id="305" r:id="rId32"/>
    <p:sldId id="301" r:id="rId33"/>
    <p:sldId id="30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2"/>
    <p:restoredTop sz="82196" autoAdjust="0"/>
  </p:normalViewPr>
  <p:slideViewPr>
    <p:cSldViewPr snapToGrid="0">
      <p:cViewPr varScale="1">
        <p:scale>
          <a:sx n="96" d="100"/>
          <a:sy n="96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3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https://www.tutorialspoint.com/cprogramming/c_preprocessors.htm </a:t>
            </a:r>
          </a:p>
          <a:p>
            <a:r>
              <a:rPr lang="en-US" dirty="0"/>
              <a:t>https://learn.microsoft.com/en-us/cpp/preprocessor/hash-if-hash-elif-hash-else-and-hash-endif-directives-c-cpp?view=msvc-170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55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535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49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13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3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0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972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35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89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3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0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97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57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778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39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826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10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1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</a:p>
          <a:p>
            <a:r>
              <a:rPr lang="en-US" dirty="0"/>
              <a:t>https://www.techonthenet.com/c_language/directives/if.php </a:t>
            </a:r>
          </a:p>
          <a:p>
            <a:r>
              <a:rPr lang="en-US" dirty="0"/>
              <a:t>https://www.tutorialspoint.com/cprogramming/c_preprocessors.htm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42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0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457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8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01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https://www.tutorialspoint.com/cprogramming/c_preprocessors.htm </a:t>
            </a:r>
          </a:p>
          <a:p>
            <a:r>
              <a:rPr lang="en-US" dirty="0"/>
              <a:t>https://learn.microsoft.com/en-us/cpp/preprocessor/hash-if-hash-elif-hash-else-and-hash-endif-directives-c-cpp?view=msvc-170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0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software/libc/manual/html_node/Reserved-Name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2451</a:t>
            </a:r>
            <a:br>
              <a:rPr lang="en-US"/>
            </a:br>
            <a:r>
              <a:rPr lang="en-US" altLang="zh-CN"/>
              <a:t>Multi-file Program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altLang="zh-CN"/>
              <a:t>Zichen Zhang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6DA1-E8F3-A4F2-5532-D978B000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- #define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CC95-63C9-6B5C-F655-132BEA0E1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659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Solution to magic numbers (numbers hard coded in your program)</a:t>
            </a:r>
          </a:p>
          <a:p>
            <a:r>
              <a:rPr lang="en-US" sz="2400" dirty="0"/>
              <a:t>Constant literals (5.0), used directly in the code</a:t>
            </a:r>
          </a:p>
          <a:p>
            <a:r>
              <a:rPr lang="en-US" sz="2400" dirty="0"/>
              <a:t>Makes the code difficult to understand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is_passing</a:t>
            </a:r>
            <a:r>
              <a:rPr lang="en-US" sz="2400" dirty="0"/>
              <a:t>() function tries to determine if a student’s average grade of 5 classes is passing a required threshold (5.0)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48806E-3E53-D0C5-5B91-2E656DFE3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8941"/>
            <a:ext cx="5448300" cy="297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90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C90A-A337-66C4-1B58-EE7DC9267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Preprocessor - #define – parameterized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4A0E-3949-E18F-8137-7531F0D7C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6677" cy="4351338"/>
          </a:xfrm>
        </p:spPr>
        <p:txBody>
          <a:bodyPr>
            <a:normAutofit/>
          </a:bodyPr>
          <a:lstStyle/>
          <a:p>
            <a:r>
              <a:rPr lang="en-US" sz="1800" dirty="0"/>
              <a:t>#define NAME(ARG1, ARG2, …) CODE</a:t>
            </a:r>
          </a:p>
          <a:p>
            <a:r>
              <a:rPr lang="en-US" sz="1800" dirty="0"/>
              <a:t>Like regular define, but with parameters</a:t>
            </a:r>
          </a:p>
          <a:p>
            <a:r>
              <a:rPr lang="en-US" sz="1800" dirty="0"/>
              <a:t>Not a function, just text replacement</a:t>
            </a:r>
          </a:p>
          <a:p>
            <a:r>
              <a:rPr lang="en-US" sz="1800" dirty="0"/>
              <a:t>CODE may be any piece of code</a:t>
            </a:r>
          </a:p>
          <a:p>
            <a:r>
              <a:rPr lang="en-US" sz="1800" dirty="0"/>
              <a:t>Use ‘\’ if your CODE takes multiple lines</a:t>
            </a:r>
          </a:p>
          <a:p>
            <a:r>
              <a:rPr lang="en-US" sz="1800" dirty="0"/>
              <a:t>SWAP(int, a, b) and SWAP(double, a, b) will be replaced with the following code during preprocessing stage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3DE3CF-E94A-7F0B-0E30-C36A8BCED6AD}"/>
              </a:ext>
            </a:extLst>
          </p:cNvPr>
          <p:cNvGrpSpPr/>
          <p:nvPr/>
        </p:nvGrpSpPr>
        <p:grpSpPr>
          <a:xfrm>
            <a:off x="899350" y="1825625"/>
            <a:ext cx="10077504" cy="4664624"/>
            <a:chOff x="1720107" y="1273534"/>
            <a:chExt cx="10077504" cy="46646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EA2721D-FA9A-4FA7-7AFA-410162C26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45703" y="1273534"/>
              <a:ext cx="5351908" cy="466462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38B24F2-8B0F-C1F9-7C3A-B567B25C3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0107" y="4634592"/>
              <a:ext cx="1745341" cy="129885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D79577-C40A-8859-129F-6DF1665A2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4224" y="4639299"/>
              <a:ext cx="2022703" cy="1298859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5271FD5-D235-E382-33D2-93FA337076DB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2592778" y="3615612"/>
              <a:ext cx="4265222" cy="1018980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8B801C2-16BB-BBB5-0730-095A17A5EA22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5966927" y="4806473"/>
              <a:ext cx="891073" cy="48225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1255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54B4-959F-30E9-ED57-22B72DA0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Preprocessor - #define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802B7-16D3-7E7A-1598-C185493E4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Parameterized macro is error-prone, use with caution</a:t>
            </a:r>
          </a:p>
          <a:p>
            <a:r>
              <a:rPr lang="en-US" dirty="0"/>
              <a:t>The following example won’t compile properly</a:t>
            </a:r>
          </a:p>
          <a:p>
            <a:r>
              <a:rPr lang="en-US" dirty="0"/>
              <a:t>“;” breaks the continuity of the if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may remove this issue by deleting the “;” after the INCREMENT(a) and INCREMENT(b), but it looks very odd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D7DA69-D037-08C4-DB13-91E05DA1653E}"/>
              </a:ext>
            </a:extLst>
          </p:cNvPr>
          <p:cNvGrpSpPr/>
          <p:nvPr/>
        </p:nvGrpSpPr>
        <p:grpSpPr>
          <a:xfrm>
            <a:off x="1208460" y="3429000"/>
            <a:ext cx="10106781" cy="1487904"/>
            <a:chOff x="1247019" y="3319539"/>
            <a:chExt cx="10106781" cy="14879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7BF1860-DD4A-C6D7-7786-228FAB50E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47019" y="3319539"/>
              <a:ext cx="3957055" cy="1487904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EDC8857-C0C7-016E-F8D3-C57F368C4871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 flipV="1">
              <a:off x="5204074" y="4057355"/>
              <a:ext cx="2075186" cy="6136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Google Shape;207;p27">
              <a:extLst>
                <a:ext uri="{FF2B5EF4-FFF2-40B4-BE49-F238E27FC236}">
                  <a16:creationId xmlns:a16="http://schemas.microsoft.com/office/drawing/2014/main" id="{CA17EE4E-5E5C-714F-6BBE-AD5B5A2D69D6}"/>
                </a:ext>
              </a:extLst>
            </p:cNvPr>
            <p:cNvSpPr txBox="1"/>
            <p:nvPr/>
          </p:nvSpPr>
          <p:spPr>
            <a:xfrm>
              <a:off x="5325717" y="3577841"/>
              <a:ext cx="1604854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Ubuntu"/>
                  <a:ea typeface="Ubuntu"/>
                  <a:cs typeface="Ubuntu"/>
                  <a:sym typeface="Ubuntu"/>
                </a:rPr>
                <a:t>preprocessor</a:t>
              </a:r>
              <a:endParaRPr sz="1800" dirty="0">
                <a:latin typeface="Ubuntu"/>
                <a:ea typeface="Ubuntu"/>
                <a:cs typeface="Ubuntu"/>
                <a:sym typeface="Ubuntu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08E14C-DA18-DBD4-0851-E42E914EF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9260" y="3319539"/>
              <a:ext cx="4013718" cy="1475632"/>
            </a:xfrm>
            <a:prstGeom prst="rect">
              <a:avLst/>
            </a:prstGeom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7E5CADB-80F2-93BB-4239-7B80B2AEABFC}"/>
                </a:ext>
              </a:extLst>
            </p:cNvPr>
            <p:cNvSpPr/>
            <p:nvPr/>
          </p:nvSpPr>
          <p:spPr>
            <a:xfrm>
              <a:off x="5047688" y="4090012"/>
              <a:ext cx="156386" cy="2224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2D77A15-96CA-7D05-D884-77C0F0CE7FC4}"/>
                </a:ext>
              </a:extLst>
            </p:cNvPr>
            <p:cNvSpPr/>
            <p:nvPr/>
          </p:nvSpPr>
          <p:spPr>
            <a:xfrm>
              <a:off x="3263986" y="4364016"/>
              <a:ext cx="156386" cy="2224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22C548B-CCC8-D0BE-EBA8-25B3A6A3303C}"/>
                </a:ext>
              </a:extLst>
            </p:cNvPr>
            <p:cNvSpPr/>
            <p:nvPr/>
          </p:nvSpPr>
          <p:spPr>
            <a:xfrm>
              <a:off x="11197414" y="4090012"/>
              <a:ext cx="156386" cy="2224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433DF38-5A24-977E-6B98-F9B5E2E231EF}"/>
                </a:ext>
              </a:extLst>
            </p:cNvPr>
            <p:cNvSpPr/>
            <p:nvPr/>
          </p:nvSpPr>
          <p:spPr>
            <a:xfrm>
              <a:off x="9343733" y="4364016"/>
              <a:ext cx="156386" cy="22246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2628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3E2DE-B3F0-7541-B6C9-B37CC4F42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- #define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F600-F833-6B7B-545A-FEF01DAC2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5410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#define NAME</a:t>
            </a:r>
          </a:p>
          <a:p>
            <a:r>
              <a:rPr lang="en-US" sz="2000" dirty="0"/>
              <a:t>This is a code/value less macro, it only tells the preprocessor that such a macro exists in the current translation unit</a:t>
            </a:r>
          </a:p>
          <a:p>
            <a:r>
              <a:rPr lang="en-US" sz="2000" dirty="0"/>
              <a:t>This form of macro is commonly used together with:</a:t>
            </a:r>
          </a:p>
          <a:p>
            <a:pPr lvl="1"/>
            <a:r>
              <a:rPr lang="en-US" sz="1800" dirty="0"/>
              <a:t>#ifdef, #ifndef, #elif, #endif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9D63F1-D9AE-A964-3CDF-31D26C4E206D}"/>
              </a:ext>
            </a:extLst>
          </p:cNvPr>
          <p:cNvGrpSpPr/>
          <p:nvPr/>
        </p:nvGrpSpPr>
        <p:grpSpPr>
          <a:xfrm>
            <a:off x="1488565" y="3847050"/>
            <a:ext cx="9753378" cy="2871171"/>
            <a:chOff x="1645265" y="3693799"/>
            <a:chExt cx="9753378" cy="28711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9AFF11F-E14D-4E93-0AAB-01350D644E7D}"/>
                </a:ext>
              </a:extLst>
            </p:cNvPr>
            <p:cNvGrpSpPr/>
            <p:nvPr/>
          </p:nvGrpSpPr>
          <p:grpSpPr>
            <a:xfrm>
              <a:off x="4244782" y="3693799"/>
              <a:ext cx="7153861" cy="2871171"/>
              <a:chOff x="3458092" y="3790858"/>
              <a:chExt cx="7153861" cy="287117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D468B7A-21C2-30EC-54E1-F7309E7E5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58093" y="3790858"/>
                <a:ext cx="3310510" cy="2871171"/>
              </a:xfrm>
              <a:prstGeom prst="rect">
                <a:avLst/>
              </a:prstGeom>
            </p:spPr>
          </p:pic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4F12DDDF-373C-3415-630E-CDEA64DF4990}"/>
                  </a:ext>
                </a:extLst>
              </p:cNvPr>
              <p:cNvSpPr/>
              <p:nvPr/>
            </p:nvSpPr>
            <p:spPr>
              <a:xfrm>
                <a:off x="3458093" y="4057486"/>
                <a:ext cx="1522577" cy="192686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46AEE3A-E497-3274-42A2-76E337DAF7A5}"/>
                  </a:ext>
                </a:extLst>
              </p:cNvPr>
              <p:cNvCxnSpPr>
                <a:cxnSpLocks/>
                <a:stCxn id="6" idx="3"/>
                <a:endCxn id="9" idx="1"/>
              </p:cNvCxnSpPr>
              <p:nvPr/>
            </p:nvCxnSpPr>
            <p:spPr>
              <a:xfrm flipV="1">
                <a:off x="4980670" y="4153112"/>
                <a:ext cx="2320773" cy="717"/>
              </a:xfrm>
              <a:prstGeom prst="straightConnector1">
                <a:avLst/>
              </a:prstGeom>
              <a:ln w="127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3C897-F0E7-6EB3-C0AF-5CB5B4D18F74}"/>
                  </a:ext>
                </a:extLst>
              </p:cNvPr>
              <p:cNvSpPr txBox="1"/>
              <p:nvPr/>
            </p:nvSpPr>
            <p:spPr>
              <a:xfrm>
                <a:off x="7301443" y="3829946"/>
                <a:ext cx="33105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FOOFLAG is defined, but it is not a name for a piece of code</a:t>
                </a: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A99339A-45FF-EA79-81B8-66A722782224}"/>
                  </a:ext>
                </a:extLst>
              </p:cNvPr>
              <p:cNvSpPr/>
              <p:nvPr/>
            </p:nvSpPr>
            <p:spPr>
              <a:xfrm>
                <a:off x="3458093" y="5000806"/>
                <a:ext cx="1522577" cy="192686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68423B6-DE2D-7571-9378-6623F6E3F595}"/>
                  </a:ext>
                </a:extLst>
              </p:cNvPr>
              <p:cNvCxnSpPr>
                <a:cxnSpLocks/>
                <a:stCxn id="13" idx="3"/>
                <a:endCxn id="23" idx="1"/>
              </p:cNvCxnSpPr>
              <p:nvPr/>
            </p:nvCxnSpPr>
            <p:spPr>
              <a:xfrm>
                <a:off x="4980670" y="5097149"/>
                <a:ext cx="2320773" cy="370250"/>
              </a:xfrm>
              <a:prstGeom prst="straightConnector1">
                <a:avLst/>
              </a:prstGeom>
              <a:ln w="127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2C286DF-0ABB-3046-851F-7C3261033DBB}"/>
                  </a:ext>
                </a:extLst>
              </p:cNvPr>
              <p:cNvCxnSpPr>
                <a:cxnSpLocks/>
                <a:stCxn id="20" idx="3"/>
                <a:endCxn id="23" idx="1"/>
              </p:cNvCxnSpPr>
              <p:nvPr/>
            </p:nvCxnSpPr>
            <p:spPr>
              <a:xfrm flipV="1">
                <a:off x="4980669" y="5467399"/>
                <a:ext cx="2320774" cy="96343"/>
              </a:xfrm>
              <a:prstGeom prst="straightConnector1">
                <a:avLst/>
              </a:prstGeom>
              <a:ln w="127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BE10C14-EAFC-8847-12D0-661E85B8ABD9}"/>
                  </a:ext>
                </a:extLst>
              </p:cNvPr>
              <p:cNvSpPr/>
              <p:nvPr/>
            </p:nvSpPr>
            <p:spPr>
              <a:xfrm>
                <a:off x="3458092" y="5467399"/>
                <a:ext cx="1522577" cy="192686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C3FF73F-6B74-3DB1-CBF9-CE9BE3FC22DE}"/>
                  </a:ext>
                </a:extLst>
              </p:cNvPr>
              <p:cNvSpPr txBox="1"/>
              <p:nvPr/>
            </p:nvSpPr>
            <p:spPr>
              <a:xfrm>
                <a:off x="7301443" y="4728735"/>
                <a:ext cx="33105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FOOFLAG is defined, the piece of code between #ifdef and #endif are preserved in the translation unit, otherwise it’s removed during preprocessing</a:t>
                </a:r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4414E97-5B3D-C6D1-179A-2CC817F6D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5265" y="4857104"/>
              <a:ext cx="1758866" cy="544560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C332560-EC97-D207-75BF-6591A958A32E}"/>
                </a:ext>
              </a:extLst>
            </p:cNvPr>
            <p:cNvCxnSpPr>
              <a:cxnSpLocks/>
              <a:stCxn id="5" idx="1"/>
              <a:endCxn id="33" idx="3"/>
            </p:cNvCxnSpPr>
            <p:nvPr/>
          </p:nvCxnSpPr>
          <p:spPr>
            <a:xfrm flipH="1" flipV="1">
              <a:off x="3404131" y="5129384"/>
              <a:ext cx="840652" cy="1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278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99A54-C36E-C8D5-73CE-3B7B40B3C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- #define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DF9FA-DBFA-9CE0-B277-86E4C3494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-D option flag of GCC</a:t>
            </a:r>
          </a:p>
          <a:p>
            <a:r>
              <a:rPr lang="en-US" sz="2400" dirty="0"/>
              <a:t>gcc –D defines a macro in the associated translation unit, it has two forms: </a:t>
            </a:r>
          </a:p>
          <a:p>
            <a:pPr lvl="1"/>
            <a:r>
              <a:rPr lang="en-US" sz="2000" dirty="0">
                <a:highlight>
                  <a:srgbClr val="00FFFF"/>
                </a:highlight>
              </a:rPr>
              <a:t>-D</a:t>
            </a:r>
            <a:r>
              <a:rPr lang="en-US" sz="2000" dirty="0">
                <a:highlight>
                  <a:srgbClr val="FF0000"/>
                </a:highlight>
              </a:rPr>
              <a:t>  </a:t>
            </a:r>
            <a:r>
              <a:rPr lang="en-US" sz="2000" dirty="0">
                <a:highlight>
                  <a:srgbClr val="FFFF00"/>
                </a:highlight>
              </a:rPr>
              <a:t>MACRO_NAME</a:t>
            </a:r>
            <a:r>
              <a:rPr lang="en-US" sz="2000" dirty="0"/>
              <a:t>: defines a macro named as MACRO_NAME in the translation unit</a:t>
            </a:r>
          </a:p>
          <a:p>
            <a:pPr lvl="1"/>
            <a:r>
              <a:rPr lang="en-US" sz="2000" dirty="0">
                <a:highlight>
                  <a:srgbClr val="00FFFF"/>
                </a:highlight>
              </a:rPr>
              <a:t>-D</a:t>
            </a:r>
            <a:r>
              <a:rPr lang="en-US" sz="2000" dirty="0">
                <a:highlight>
                  <a:srgbClr val="FFFF00"/>
                </a:highlight>
              </a:rPr>
              <a:t>MACRO_NAME</a:t>
            </a:r>
            <a:r>
              <a:rPr lang="en-US" sz="2000" dirty="0"/>
              <a:t>: defines a macro named as MACRO_NAME in the translation unit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BD636C-5B31-C907-6E41-8499D249A25A}"/>
              </a:ext>
            </a:extLst>
          </p:cNvPr>
          <p:cNvGrpSpPr/>
          <p:nvPr/>
        </p:nvGrpSpPr>
        <p:grpSpPr>
          <a:xfrm>
            <a:off x="838200" y="3674689"/>
            <a:ext cx="3345113" cy="2981529"/>
            <a:chOff x="986792" y="3613389"/>
            <a:chExt cx="3345113" cy="298152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FFC5837-24C5-94D6-F372-DDD0F9D88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8736" y="4126772"/>
              <a:ext cx="3074875" cy="246814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B6EB6A-6B49-B5AA-6C61-E0B10546D681}"/>
                </a:ext>
              </a:extLst>
            </p:cNvPr>
            <p:cNvSpPr txBox="1"/>
            <p:nvPr/>
          </p:nvSpPr>
          <p:spPr>
            <a:xfrm>
              <a:off x="986792" y="3613389"/>
              <a:ext cx="33451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src.c (preprocessing translation unit)</a:t>
              </a:r>
            </a:p>
          </p:txBody>
        </p:sp>
      </p:grpSp>
      <p:sp>
        <p:nvSpPr>
          <p:cNvPr id="8" name="Google Shape;267;p32">
            <a:extLst>
              <a:ext uri="{FF2B5EF4-FFF2-40B4-BE49-F238E27FC236}">
                <a16:creationId xmlns:a16="http://schemas.microsoft.com/office/drawing/2014/main" id="{E54BC8F5-350E-8DB7-CBA2-F2F0DFF271FD}"/>
              </a:ext>
            </a:extLst>
          </p:cNvPr>
          <p:cNvSpPr txBox="1"/>
          <p:nvPr/>
        </p:nvSpPr>
        <p:spPr>
          <a:xfrm>
            <a:off x="4322546" y="4013243"/>
            <a:ext cx="5179897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Nothing about </a:t>
            </a:r>
            <a:r>
              <a:rPr lang="en-US" sz="16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FOOFLAG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printed when executing prog</a:t>
            </a:r>
          </a:p>
          <a:p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gcc -o prog src.c</a:t>
            </a:r>
          </a:p>
        </p:txBody>
      </p:sp>
      <p:sp>
        <p:nvSpPr>
          <p:cNvPr id="9" name="Google Shape;268;p32">
            <a:extLst>
              <a:ext uri="{FF2B5EF4-FFF2-40B4-BE49-F238E27FC236}">
                <a16:creationId xmlns:a16="http://schemas.microsoft.com/office/drawing/2014/main" id="{148AA2AD-C976-A929-FFDE-F0E0B16020D4}"/>
              </a:ext>
            </a:extLst>
          </p:cNvPr>
          <p:cNvSpPr txBox="1"/>
          <p:nvPr/>
        </p:nvSpPr>
        <p:spPr>
          <a:xfrm>
            <a:off x="4322545" y="4864028"/>
            <a:ext cx="5030449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out messages about </a:t>
            </a:r>
            <a:r>
              <a:rPr lang="en-US" sz="16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FOOFLAG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compiled with: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gcc </a:t>
            </a:r>
            <a:r>
              <a:rPr lang="en-US" sz="1600" dirty="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–D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FOOFLAG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-o prog src.c</a:t>
            </a:r>
          </a:p>
          <a:p>
            <a:endParaRPr lang="en-US"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or:</a:t>
            </a:r>
          </a:p>
          <a:p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gcc </a:t>
            </a:r>
            <a:r>
              <a:rPr lang="en-US" sz="1600" dirty="0">
                <a:solidFill>
                  <a:schemeClr val="dk1"/>
                </a:solidFill>
                <a:highlight>
                  <a:srgbClr val="00FFFF"/>
                </a:highlight>
                <a:latin typeface="Consolas"/>
                <a:ea typeface="Consolas"/>
                <a:cs typeface="Consolas"/>
                <a:sym typeface="Consolas"/>
              </a:rPr>
              <a:t>–D</a:t>
            </a:r>
            <a:r>
              <a:rPr lang="en-US" sz="1600" dirty="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FOOFLAG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-o prog src.c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4FEB4BF2-EFC2-68A6-8A84-1350CF2BD0D2}"/>
              </a:ext>
            </a:extLst>
          </p:cNvPr>
          <p:cNvSpPr/>
          <p:nvPr/>
        </p:nvSpPr>
        <p:spPr>
          <a:xfrm>
            <a:off x="9352994" y="4929586"/>
            <a:ext cx="234986" cy="137209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647DAD-742A-0BCA-664C-C03C84AB723D}"/>
              </a:ext>
            </a:extLst>
          </p:cNvPr>
          <p:cNvSpPr txBox="1"/>
          <p:nvPr/>
        </p:nvSpPr>
        <p:spPr>
          <a:xfrm>
            <a:off x="9700358" y="5139031"/>
            <a:ext cx="1930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if </a:t>
            </a:r>
          </a:p>
          <a:p>
            <a:r>
              <a:rPr lang="en-US" dirty="0"/>
              <a:t>#define FOOFLAG</a:t>
            </a:r>
          </a:p>
          <a:p>
            <a:r>
              <a:rPr lang="en-US" dirty="0"/>
              <a:t>is inserted into src.c</a:t>
            </a:r>
          </a:p>
        </p:txBody>
      </p:sp>
    </p:spTree>
    <p:extLst>
      <p:ext uri="{BB962C8B-B14F-4D97-AF65-F5344CB8AC3E}">
        <p14:creationId xmlns:p14="http://schemas.microsoft.com/office/powerpoint/2010/main" val="3471442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C79-ED39-A08D-931E-6E3771B1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– conditional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1F5B-FC7C-5491-C9B2-21B5E81AE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2806"/>
          </a:xfrm>
        </p:spPr>
        <p:txBody>
          <a:bodyPr/>
          <a:lstStyle/>
          <a:p>
            <a:r>
              <a:rPr lang="en-US" dirty="0"/>
              <a:t>different forms of preprocessing directives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FA1633-A185-2FEC-553E-6CB0F050922A}"/>
              </a:ext>
            </a:extLst>
          </p:cNvPr>
          <p:cNvGrpSpPr/>
          <p:nvPr/>
        </p:nvGrpSpPr>
        <p:grpSpPr>
          <a:xfrm>
            <a:off x="1072761" y="2574624"/>
            <a:ext cx="5717698" cy="1477328"/>
            <a:chOff x="1072761" y="2574624"/>
            <a:chExt cx="5717698" cy="147732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0757DE-EF75-2D5D-9A55-0E599B8B6429}"/>
                </a:ext>
              </a:extLst>
            </p:cNvPr>
            <p:cNvSpPr txBox="1"/>
            <p:nvPr/>
          </p:nvSpPr>
          <p:spPr>
            <a:xfrm>
              <a:off x="1072761" y="2574624"/>
              <a:ext cx="222635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#ifdef </a:t>
              </a:r>
              <a:r>
                <a:rPr lang="en-US" dirty="0"/>
                <a:t>MACRO_NAME</a:t>
              </a:r>
            </a:p>
            <a:p>
              <a:r>
                <a:rPr lang="en-US" dirty="0"/>
                <a:t>&lt;code1&gt;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#else</a:t>
              </a:r>
            </a:p>
            <a:p>
              <a:r>
                <a:rPr lang="en-US" dirty="0"/>
                <a:t>&lt;code2&gt;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#endif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38C24C15-DDD6-D26B-A13B-F65D84526A04}"/>
                </a:ext>
              </a:extLst>
            </p:cNvPr>
            <p:cNvSpPr/>
            <p:nvPr/>
          </p:nvSpPr>
          <p:spPr>
            <a:xfrm>
              <a:off x="3693968" y="2691245"/>
              <a:ext cx="316922" cy="1360707"/>
            </a:xfrm>
            <a:prstGeom prst="righ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EAA2930-7A1C-078C-5A3D-70E8C6D88086}"/>
                </a:ext>
              </a:extLst>
            </p:cNvPr>
            <p:cNvSpPr txBox="1"/>
            <p:nvPr/>
          </p:nvSpPr>
          <p:spPr>
            <a:xfrm>
              <a:off x="4139163" y="2574624"/>
              <a:ext cx="26512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If MACRO_NAME is defined, run &lt;code1&gt;</a:t>
              </a:r>
            </a:p>
            <a:p>
              <a:r>
                <a:rPr lang="en-US" sz="1600" dirty="0"/>
                <a:t>Otherwise, run &lt;code2&gt;</a:t>
              </a:r>
            </a:p>
            <a:p>
              <a:r>
                <a:rPr lang="en-US" sz="1600" dirty="0"/>
                <a:t>The else block is optional</a:t>
              </a:r>
            </a:p>
            <a:p>
              <a:r>
                <a:rPr lang="en-US" sz="1600" dirty="0"/>
                <a:t>#ifdef must end with #endif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AA96A6-DF78-3BBC-BBF9-0BB8825EAF48}"/>
              </a:ext>
            </a:extLst>
          </p:cNvPr>
          <p:cNvGrpSpPr/>
          <p:nvPr/>
        </p:nvGrpSpPr>
        <p:grpSpPr>
          <a:xfrm>
            <a:off x="1072761" y="4475900"/>
            <a:ext cx="5717698" cy="1496803"/>
            <a:chOff x="1072761" y="4475900"/>
            <a:chExt cx="5717698" cy="149680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2C126BF-FF7E-A52B-66ED-4EC805D33713}"/>
                </a:ext>
              </a:extLst>
            </p:cNvPr>
            <p:cNvSpPr txBox="1"/>
            <p:nvPr/>
          </p:nvSpPr>
          <p:spPr>
            <a:xfrm>
              <a:off x="1072761" y="4495375"/>
              <a:ext cx="254327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#if</a:t>
              </a:r>
              <a:r>
                <a:rPr lang="en-US" dirty="0">
                  <a:solidFill>
                    <a:srgbClr val="FF0000"/>
                  </a:solidFill>
                </a:rPr>
                <a:t>n</a:t>
              </a:r>
              <a:r>
                <a:rPr lang="en-US" dirty="0">
                  <a:solidFill>
                    <a:srgbClr val="00B050"/>
                  </a:solidFill>
                </a:rPr>
                <a:t>def </a:t>
              </a:r>
              <a:r>
                <a:rPr lang="en-US" dirty="0"/>
                <a:t>MACRO_NAME</a:t>
              </a:r>
            </a:p>
            <a:p>
              <a:r>
                <a:rPr lang="en-US" dirty="0"/>
                <a:t>&lt;code1&gt;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#else</a:t>
              </a:r>
            </a:p>
            <a:p>
              <a:r>
                <a:rPr lang="en-US" dirty="0"/>
                <a:t>&lt;code2&gt;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#endif</a:t>
              </a: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C29ED8F8-DFA9-E160-A571-7F3D31ED863E}"/>
                </a:ext>
              </a:extLst>
            </p:cNvPr>
            <p:cNvSpPr/>
            <p:nvPr/>
          </p:nvSpPr>
          <p:spPr>
            <a:xfrm>
              <a:off x="3704358" y="4553685"/>
              <a:ext cx="316922" cy="1360707"/>
            </a:xfrm>
            <a:prstGeom prst="righ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5656E5-279A-C1C3-6B7F-42C3E8BA9531}"/>
                </a:ext>
              </a:extLst>
            </p:cNvPr>
            <p:cNvSpPr txBox="1"/>
            <p:nvPr/>
          </p:nvSpPr>
          <p:spPr>
            <a:xfrm>
              <a:off x="4139163" y="4475900"/>
              <a:ext cx="265129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If MACRO_NAME is </a:t>
              </a:r>
              <a:r>
                <a:rPr lang="en-US" sz="1600" dirty="0">
                  <a:solidFill>
                    <a:srgbClr val="FF0000"/>
                  </a:solidFill>
                </a:rPr>
                <a:t>NOT</a:t>
              </a:r>
              <a:r>
                <a:rPr lang="en-US" sz="1600" dirty="0"/>
                <a:t> defined, run &lt;code1&gt;</a:t>
              </a:r>
            </a:p>
            <a:p>
              <a:r>
                <a:rPr lang="en-US" sz="1600" dirty="0"/>
                <a:t>Otherwise, run &lt;code2&gt;</a:t>
              </a:r>
            </a:p>
            <a:p>
              <a:r>
                <a:rPr lang="en-US" sz="1600" dirty="0"/>
                <a:t>The else block is optional</a:t>
              </a:r>
            </a:p>
            <a:p>
              <a:r>
                <a:rPr lang="en-US" sz="1600" dirty="0"/>
                <a:t>#if</a:t>
              </a:r>
              <a:r>
                <a:rPr lang="en-US" sz="1600" dirty="0">
                  <a:solidFill>
                    <a:srgbClr val="FF0000"/>
                  </a:solidFill>
                </a:rPr>
                <a:t>n</a:t>
              </a:r>
              <a:r>
                <a:rPr lang="en-US" sz="1600" dirty="0"/>
                <a:t>def must end with #endif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1B0EBD-307D-FBB0-C80E-E5030C32008D}"/>
              </a:ext>
            </a:extLst>
          </p:cNvPr>
          <p:cNvGrpSpPr/>
          <p:nvPr/>
        </p:nvGrpSpPr>
        <p:grpSpPr>
          <a:xfrm>
            <a:off x="7241933" y="2476307"/>
            <a:ext cx="4477014" cy="3738530"/>
            <a:chOff x="7241933" y="2476307"/>
            <a:chExt cx="4477014" cy="37385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709C1-0A19-41CE-2E97-5E59823369AD}"/>
                </a:ext>
              </a:extLst>
            </p:cNvPr>
            <p:cNvSpPr txBox="1"/>
            <p:nvPr/>
          </p:nvSpPr>
          <p:spPr>
            <a:xfrm>
              <a:off x="7241933" y="2522360"/>
              <a:ext cx="197133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#if </a:t>
              </a:r>
              <a:r>
                <a:rPr lang="en-US" dirty="0"/>
                <a:t>EXPRESSION1</a:t>
              </a:r>
            </a:p>
            <a:p>
              <a:r>
                <a:rPr lang="en-US" dirty="0"/>
                <a:t>&lt;code1&gt;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#elif </a:t>
              </a:r>
              <a:r>
                <a:rPr lang="en-US" dirty="0"/>
                <a:t>EXPRESSION2</a:t>
              </a:r>
            </a:p>
            <a:p>
              <a:r>
                <a:rPr lang="en-US" dirty="0"/>
                <a:t>&lt;code2&gt;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#else</a:t>
              </a:r>
            </a:p>
            <a:p>
              <a:r>
                <a:rPr lang="en-US" dirty="0"/>
                <a:t>&lt;code3&gt;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#endif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52E4A875-629F-9964-7927-72234DFFF16A}"/>
                </a:ext>
              </a:extLst>
            </p:cNvPr>
            <p:cNvSpPr/>
            <p:nvPr/>
          </p:nvSpPr>
          <p:spPr>
            <a:xfrm>
              <a:off x="9347824" y="2574624"/>
              <a:ext cx="316922" cy="1360707"/>
            </a:xfrm>
            <a:prstGeom prst="righ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332F8F-C7EC-4EAD-AF4D-5B5FBC721F24}"/>
                </a:ext>
              </a:extLst>
            </p:cNvPr>
            <p:cNvSpPr txBox="1"/>
            <p:nvPr/>
          </p:nvSpPr>
          <p:spPr>
            <a:xfrm>
              <a:off x="9747608" y="2476307"/>
              <a:ext cx="197133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if </a:t>
              </a:r>
              <a:r>
                <a:rPr lang="en-US" sz="1600" dirty="0">
                  <a:solidFill>
                    <a:srgbClr val="FF0000"/>
                  </a:solidFill>
                </a:rPr>
                <a:t>EXPRESSION1</a:t>
              </a:r>
              <a:r>
                <a:rPr lang="en-US" sz="1600" dirty="0"/>
                <a:t> evaluates to true, run &lt;code1&gt;, else if </a:t>
              </a:r>
              <a:r>
                <a:rPr lang="en-US" sz="1600" dirty="0">
                  <a:solidFill>
                    <a:srgbClr val="FF0000"/>
                  </a:solidFill>
                </a:rPr>
                <a:t>EXPRESSION2</a:t>
              </a:r>
              <a:r>
                <a:rPr lang="en-US" sz="1600" dirty="0"/>
                <a:t> evaluates to true, run &lt;code2&gt;, else</a:t>
              </a:r>
            </a:p>
            <a:p>
              <a:r>
                <a:rPr lang="en-US" sz="1600" dirty="0"/>
                <a:t>run &lt;code3&gt;</a:t>
              </a:r>
            </a:p>
            <a:p>
              <a:r>
                <a:rPr lang="en-US" sz="1600" dirty="0"/>
                <a:t>Both #elif and #else blocks are optional</a:t>
              </a:r>
            </a:p>
            <a:p>
              <a:r>
                <a:rPr lang="en-US" sz="1600" dirty="0"/>
                <a:t>#if must end with #endif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5595FA-9C33-7BFC-49AA-085302DE48CA}"/>
                </a:ext>
              </a:extLst>
            </p:cNvPr>
            <p:cNvSpPr txBox="1"/>
            <p:nvPr/>
          </p:nvSpPr>
          <p:spPr>
            <a:xfrm>
              <a:off x="7241933" y="5383840"/>
              <a:ext cx="38006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Expression</a:t>
              </a:r>
              <a:r>
                <a:rPr lang="en-US" sz="1600" dirty="0"/>
                <a:t> must have integral type and can include only integer constants, character constants and defined macro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5052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D7B69B7-BB25-95D2-FCE5-C4B11D43936C}"/>
              </a:ext>
            </a:extLst>
          </p:cNvPr>
          <p:cNvGrpSpPr/>
          <p:nvPr/>
        </p:nvGrpSpPr>
        <p:grpSpPr>
          <a:xfrm>
            <a:off x="4184280" y="2476307"/>
            <a:ext cx="2753194" cy="4036855"/>
            <a:chOff x="3762955" y="2293914"/>
            <a:chExt cx="2944642" cy="4317565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ED6B185-3D71-79F1-D84F-DC48C8B22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62956" y="2293914"/>
              <a:ext cx="2944641" cy="4317565"/>
            </a:xfrm>
            <a:prstGeom prst="rect">
              <a:avLst/>
            </a:prstGeom>
          </p:spPr>
        </p:pic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C70F44B-9203-FD1E-4417-1F2D359C5EFB}"/>
                </a:ext>
              </a:extLst>
            </p:cNvPr>
            <p:cNvSpPr/>
            <p:nvPr/>
          </p:nvSpPr>
          <p:spPr>
            <a:xfrm>
              <a:off x="3762956" y="3251047"/>
              <a:ext cx="1151305" cy="232868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AFB0E9E-15E7-6D67-8EFD-7D6F402890CD}"/>
                </a:ext>
              </a:extLst>
            </p:cNvPr>
            <p:cNvSpPr/>
            <p:nvPr/>
          </p:nvSpPr>
          <p:spPr>
            <a:xfrm>
              <a:off x="3762955" y="4437251"/>
              <a:ext cx="1207499" cy="232868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393C79-ED39-A08D-931E-6E3771B1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– conditional directives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B1F5B-FC7C-5491-C9B2-21B5E81AE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2806"/>
          </a:xfrm>
        </p:spPr>
        <p:txBody>
          <a:bodyPr/>
          <a:lstStyle/>
          <a:p>
            <a:r>
              <a:rPr lang="en-US" dirty="0"/>
              <a:t>different forms of preprocessing directives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1B0EBD-307D-FBB0-C80E-E5030C32008D}"/>
              </a:ext>
            </a:extLst>
          </p:cNvPr>
          <p:cNvGrpSpPr/>
          <p:nvPr/>
        </p:nvGrpSpPr>
        <p:grpSpPr>
          <a:xfrm>
            <a:off x="7241933" y="2476307"/>
            <a:ext cx="4477014" cy="3738530"/>
            <a:chOff x="7241933" y="2476307"/>
            <a:chExt cx="4477014" cy="373853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9709C1-0A19-41CE-2E97-5E59823369AD}"/>
                </a:ext>
              </a:extLst>
            </p:cNvPr>
            <p:cNvSpPr txBox="1"/>
            <p:nvPr/>
          </p:nvSpPr>
          <p:spPr>
            <a:xfrm>
              <a:off x="7241933" y="2522360"/>
              <a:ext cx="1971339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#if </a:t>
              </a:r>
              <a:r>
                <a:rPr lang="en-US" dirty="0"/>
                <a:t>EXPRESSION1</a:t>
              </a:r>
            </a:p>
            <a:p>
              <a:r>
                <a:rPr lang="en-US" dirty="0"/>
                <a:t>&lt;code1&gt;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#elif </a:t>
              </a:r>
              <a:r>
                <a:rPr lang="en-US" dirty="0"/>
                <a:t>EXPRESSION2</a:t>
              </a:r>
            </a:p>
            <a:p>
              <a:r>
                <a:rPr lang="en-US" dirty="0"/>
                <a:t>&lt;code2&gt;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#else</a:t>
              </a:r>
            </a:p>
            <a:p>
              <a:r>
                <a:rPr lang="en-US" dirty="0"/>
                <a:t>&lt;code3&gt;</a:t>
              </a:r>
            </a:p>
            <a:p>
              <a:r>
                <a:rPr lang="en-US" dirty="0">
                  <a:solidFill>
                    <a:srgbClr val="00B050"/>
                  </a:solidFill>
                </a:rPr>
                <a:t>#endif</a:t>
              </a: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52E4A875-629F-9964-7927-72234DFFF16A}"/>
                </a:ext>
              </a:extLst>
            </p:cNvPr>
            <p:cNvSpPr/>
            <p:nvPr/>
          </p:nvSpPr>
          <p:spPr>
            <a:xfrm>
              <a:off x="9347824" y="2574624"/>
              <a:ext cx="316922" cy="1360707"/>
            </a:xfrm>
            <a:prstGeom prst="righ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332F8F-C7EC-4EAD-AF4D-5B5FBC721F24}"/>
                </a:ext>
              </a:extLst>
            </p:cNvPr>
            <p:cNvSpPr txBox="1"/>
            <p:nvPr/>
          </p:nvSpPr>
          <p:spPr>
            <a:xfrm>
              <a:off x="9747608" y="2476307"/>
              <a:ext cx="1971339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if </a:t>
              </a:r>
              <a:r>
                <a:rPr lang="en-US" sz="1600" dirty="0">
                  <a:solidFill>
                    <a:srgbClr val="FF0000"/>
                  </a:solidFill>
                </a:rPr>
                <a:t>EXPRESSION1</a:t>
              </a:r>
              <a:r>
                <a:rPr lang="en-US" sz="1600" dirty="0"/>
                <a:t> evaluates to true, run &lt;code1&gt;, else if </a:t>
              </a:r>
              <a:r>
                <a:rPr lang="en-US" sz="1600" dirty="0">
                  <a:solidFill>
                    <a:srgbClr val="FF0000"/>
                  </a:solidFill>
                </a:rPr>
                <a:t>EXPRESSION2</a:t>
              </a:r>
              <a:r>
                <a:rPr lang="en-US" sz="1600" dirty="0"/>
                <a:t> evaluates to true, run &lt;code2&gt;, else</a:t>
              </a:r>
            </a:p>
            <a:p>
              <a:r>
                <a:rPr lang="en-US" sz="1600" dirty="0"/>
                <a:t>run &lt;code3&gt;</a:t>
              </a:r>
            </a:p>
            <a:p>
              <a:r>
                <a:rPr lang="en-US" sz="1600" dirty="0"/>
                <a:t>Both #elif and #else blocks are optional</a:t>
              </a:r>
            </a:p>
            <a:p>
              <a:r>
                <a:rPr lang="en-US" sz="1600" dirty="0"/>
                <a:t>#if must end with #endif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5595FA-9C33-7BFC-49AA-085302DE48CA}"/>
                </a:ext>
              </a:extLst>
            </p:cNvPr>
            <p:cNvSpPr txBox="1"/>
            <p:nvPr/>
          </p:nvSpPr>
          <p:spPr>
            <a:xfrm>
              <a:off x="7241933" y="5383840"/>
              <a:ext cx="38006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Expression</a:t>
              </a:r>
              <a:r>
                <a:rPr lang="en-US" sz="1600" dirty="0"/>
                <a:t> must have integral type and can include only integer constants, character constants and defined macro</a:t>
              </a:r>
            </a:p>
          </p:txBody>
        </p:sp>
      </p:grp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EF71DF30-FEF2-3DAC-94F0-1DD7B1891F06}"/>
              </a:ext>
            </a:extLst>
          </p:cNvPr>
          <p:cNvCxnSpPr>
            <a:cxnSpLocks/>
            <a:stCxn id="35" idx="3"/>
            <a:endCxn id="16" idx="1"/>
          </p:cNvCxnSpPr>
          <p:nvPr/>
        </p:nvCxnSpPr>
        <p:spPr>
          <a:xfrm>
            <a:off x="5313273" y="4589157"/>
            <a:ext cx="1928660" cy="1210182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ADC4215-689E-B73D-96D1-87722BCC3934}"/>
              </a:ext>
            </a:extLst>
          </p:cNvPr>
          <p:cNvCxnSpPr>
            <a:cxnSpLocks/>
            <a:stCxn id="34" idx="3"/>
            <a:endCxn id="16" idx="1"/>
          </p:cNvCxnSpPr>
          <p:nvPr/>
        </p:nvCxnSpPr>
        <p:spPr>
          <a:xfrm>
            <a:off x="5260733" y="3480075"/>
            <a:ext cx="1981200" cy="2319264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EF1B4925-0889-4DCF-FFA6-17C4B71E4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76307"/>
            <a:ext cx="2757161" cy="403685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0120FD-5AD6-6E42-62F0-75E2947B8C5A}"/>
              </a:ext>
            </a:extLst>
          </p:cNvPr>
          <p:cNvCxnSpPr>
            <a:stCxn id="31" idx="1"/>
            <a:endCxn id="39" idx="3"/>
          </p:cNvCxnSpPr>
          <p:nvPr/>
        </p:nvCxnSpPr>
        <p:spPr>
          <a:xfrm flipH="1">
            <a:off x="3595361" y="4494735"/>
            <a:ext cx="588920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477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7C7D-7F5D-C064-829B-2F0A8AE4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39"/>
            <a:ext cx="10515600" cy="1325563"/>
          </a:xfrm>
        </p:spPr>
        <p:txBody>
          <a:bodyPr/>
          <a:lstStyle/>
          <a:p>
            <a:r>
              <a:rPr lang="en-US" dirty="0"/>
              <a:t>Multi-file program – naïve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7B51-323B-0FFF-3F04-F05DD407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229"/>
            <a:ext cx="10515600" cy="4940734"/>
          </a:xfrm>
        </p:spPr>
        <p:txBody>
          <a:bodyPr>
            <a:normAutofit/>
          </a:bodyPr>
          <a:lstStyle/>
          <a:p>
            <a:r>
              <a:rPr lang="en-US" sz="2000" dirty="0"/>
              <a:t>Divide one source file into two separate files, note the </a:t>
            </a:r>
            <a:r>
              <a:rPr lang="en-US" sz="2000" dirty="0" err="1"/>
              <a:t>array_sum</a:t>
            </a:r>
            <a:r>
              <a:rPr lang="en-US" sz="2000" dirty="0"/>
              <a:t>() function prototype in main.c lets the compiler know that such a function exists and tries to link the associated definition later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B4DFF4-6E50-A44D-4A60-96622192B940}"/>
              </a:ext>
            </a:extLst>
          </p:cNvPr>
          <p:cNvGrpSpPr/>
          <p:nvPr/>
        </p:nvGrpSpPr>
        <p:grpSpPr>
          <a:xfrm>
            <a:off x="1048554" y="2154514"/>
            <a:ext cx="4567668" cy="3975666"/>
            <a:chOff x="1053662" y="2336234"/>
            <a:chExt cx="4567668" cy="39756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B38D83-AE77-3607-1163-C9B0A7D42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3662" y="2773034"/>
              <a:ext cx="4567668" cy="35388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0180BA-A861-B6E0-B349-6829376A4086}"/>
                </a:ext>
              </a:extLst>
            </p:cNvPr>
            <p:cNvSpPr txBox="1"/>
            <p:nvPr/>
          </p:nvSpPr>
          <p:spPr>
            <a:xfrm>
              <a:off x="1053662" y="2336234"/>
              <a:ext cx="324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src.c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D2974B-5241-B89C-2509-BA81D3611077}"/>
              </a:ext>
            </a:extLst>
          </p:cNvPr>
          <p:cNvGrpSpPr/>
          <p:nvPr/>
        </p:nvGrpSpPr>
        <p:grpSpPr>
          <a:xfrm>
            <a:off x="6465587" y="2154514"/>
            <a:ext cx="3766498" cy="1979865"/>
            <a:chOff x="6465587" y="2517209"/>
            <a:chExt cx="3766498" cy="197986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3CCE8-6BF9-5B54-6A9F-62451213E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5587" y="2954010"/>
              <a:ext cx="3766498" cy="154306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9845C0-A0E2-7CFE-DC0C-815C6C3099E7}"/>
                </a:ext>
              </a:extLst>
            </p:cNvPr>
            <p:cNvSpPr txBox="1"/>
            <p:nvPr/>
          </p:nvSpPr>
          <p:spPr>
            <a:xfrm>
              <a:off x="6465587" y="2517209"/>
              <a:ext cx="324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main.c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541B24-2C37-5C2C-25E9-1C2FAC1E9DF8}"/>
              </a:ext>
            </a:extLst>
          </p:cNvPr>
          <p:cNvGrpSpPr/>
          <p:nvPr/>
        </p:nvGrpSpPr>
        <p:grpSpPr>
          <a:xfrm>
            <a:off x="6465587" y="4392338"/>
            <a:ext cx="3247696" cy="1702829"/>
            <a:chOff x="6465587" y="4790046"/>
            <a:chExt cx="3247696" cy="170282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263B5E-45A4-DE2E-7EA8-E99F7320C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5587" y="5226846"/>
              <a:ext cx="2387235" cy="126602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352D06-E8C2-5894-8256-E4E29C3CE7F7}"/>
                </a:ext>
              </a:extLst>
            </p:cNvPr>
            <p:cNvSpPr txBox="1"/>
            <p:nvPr/>
          </p:nvSpPr>
          <p:spPr>
            <a:xfrm>
              <a:off x="6465587" y="4790046"/>
              <a:ext cx="324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arr_util.c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1FB03DD-C84E-CC7B-FD5B-DD07A85E3FB5}"/>
              </a:ext>
            </a:extLst>
          </p:cNvPr>
          <p:cNvSpPr txBox="1"/>
          <p:nvPr/>
        </p:nvSpPr>
        <p:spPr>
          <a:xfrm>
            <a:off x="1048554" y="6250654"/>
            <a:ext cx="451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gcc –Wall </a:t>
            </a:r>
            <a:r>
              <a:rPr lang="en-US" b="1" dirty="0">
                <a:solidFill>
                  <a:srgbClr val="FF0000"/>
                </a:solidFill>
              </a:rPr>
              <a:t>src.c</a:t>
            </a:r>
            <a:r>
              <a:rPr lang="en-US" dirty="0"/>
              <a:t> –o prog –std=c99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9FA85-91A8-8CE4-45B6-EBF168601510}"/>
              </a:ext>
            </a:extLst>
          </p:cNvPr>
          <p:cNvSpPr txBox="1"/>
          <p:nvPr/>
        </p:nvSpPr>
        <p:spPr>
          <a:xfrm>
            <a:off x="6375743" y="6250654"/>
            <a:ext cx="451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gcc –Wall </a:t>
            </a:r>
            <a:r>
              <a:rPr lang="en-US" b="1" dirty="0">
                <a:solidFill>
                  <a:srgbClr val="00B050"/>
                </a:solidFill>
              </a:rPr>
              <a:t>main.c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arr_util.c </a:t>
            </a:r>
            <a:r>
              <a:rPr lang="en-US" dirty="0"/>
              <a:t>–o prog –std=c99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059108-B1B5-AFFC-E96E-5132D0BDB93C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616222" y="3362847"/>
            <a:ext cx="849365" cy="9979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B00AF9-D80B-EC21-C99F-42CF5DCCB50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5616222" y="4360747"/>
            <a:ext cx="849365" cy="11014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3A3D867-960E-24D0-6AE3-D5F7A262D48E}"/>
              </a:ext>
            </a:extLst>
          </p:cNvPr>
          <p:cNvSpPr txBox="1"/>
          <p:nvPr/>
        </p:nvSpPr>
        <p:spPr>
          <a:xfrm>
            <a:off x="6773828" y="4125876"/>
            <a:ext cx="457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Recap: functions inheritly have extern keyword</a:t>
            </a:r>
          </a:p>
        </p:txBody>
      </p:sp>
    </p:spTree>
    <p:extLst>
      <p:ext uri="{BB962C8B-B14F-4D97-AF65-F5344CB8AC3E}">
        <p14:creationId xmlns:p14="http://schemas.microsoft.com/office/powerpoint/2010/main" val="31779521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7C7D-7F5D-C064-829B-2F0A8AE4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39"/>
            <a:ext cx="10515600" cy="1325563"/>
          </a:xfrm>
        </p:spPr>
        <p:txBody>
          <a:bodyPr/>
          <a:lstStyle/>
          <a:p>
            <a:r>
              <a:rPr lang="en-US" dirty="0"/>
              <a:t>Multi-file program – naïve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7B51-323B-0FFF-3F04-F05DD407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229"/>
            <a:ext cx="10515600" cy="4940734"/>
          </a:xfrm>
        </p:spPr>
        <p:txBody>
          <a:bodyPr>
            <a:normAutofit/>
          </a:bodyPr>
          <a:lstStyle/>
          <a:p>
            <a:r>
              <a:rPr lang="en-US" sz="2000" dirty="0"/>
              <a:t>Issue: if I made changes to function header in arr_util.c, but forgot to change the associated prototype in main.c -&gt; </a:t>
            </a:r>
            <a:r>
              <a:rPr lang="en-US" sz="2000" dirty="0">
                <a:solidFill>
                  <a:srgbClr val="FF0000"/>
                </a:solidFill>
              </a:rPr>
              <a:t>bug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B4DFF4-6E50-A44D-4A60-96622192B940}"/>
              </a:ext>
            </a:extLst>
          </p:cNvPr>
          <p:cNvGrpSpPr/>
          <p:nvPr/>
        </p:nvGrpSpPr>
        <p:grpSpPr>
          <a:xfrm>
            <a:off x="1048554" y="2154514"/>
            <a:ext cx="4567668" cy="3975666"/>
            <a:chOff x="1053662" y="2336234"/>
            <a:chExt cx="4567668" cy="39756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B38D83-AE77-3607-1163-C9B0A7D42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3662" y="2773034"/>
              <a:ext cx="4567668" cy="35388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0180BA-A861-B6E0-B349-6829376A4086}"/>
                </a:ext>
              </a:extLst>
            </p:cNvPr>
            <p:cNvSpPr txBox="1"/>
            <p:nvPr/>
          </p:nvSpPr>
          <p:spPr>
            <a:xfrm>
              <a:off x="1053662" y="2336234"/>
              <a:ext cx="324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src.c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D2974B-5241-B89C-2509-BA81D3611077}"/>
              </a:ext>
            </a:extLst>
          </p:cNvPr>
          <p:cNvGrpSpPr/>
          <p:nvPr/>
        </p:nvGrpSpPr>
        <p:grpSpPr>
          <a:xfrm>
            <a:off x="6465587" y="2154514"/>
            <a:ext cx="3766498" cy="1979865"/>
            <a:chOff x="6465587" y="2517209"/>
            <a:chExt cx="3766498" cy="197986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2F3CCE8-6BF9-5B54-6A9F-62451213E6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5587" y="2954010"/>
              <a:ext cx="3766498" cy="154306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9845C0-A0E2-7CFE-DC0C-815C6C3099E7}"/>
                </a:ext>
              </a:extLst>
            </p:cNvPr>
            <p:cNvSpPr txBox="1"/>
            <p:nvPr/>
          </p:nvSpPr>
          <p:spPr>
            <a:xfrm>
              <a:off x="6465587" y="2517209"/>
              <a:ext cx="324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main.c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541B24-2C37-5C2C-25E9-1C2FAC1E9DF8}"/>
              </a:ext>
            </a:extLst>
          </p:cNvPr>
          <p:cNvGrpSpPr/>
          <p:nvPr/>
        </p:nvGrpSpPr>
        <p:grpSpPr>
          <a:xfrm>
            <a:off x="6465587" y="4392338"/>
            <a:ext cx="3247696" cy="1702829"/>
            <a:chOff x="6465587" y="4790046"/>
            <a:chExt cx="3247696" cy="170282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263B5E-45A4-DE2E-7EA8-E99F7320C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5587" y="5226846"/>
              <a:ext cx="2387235" cy="126602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352D06-E8C2-5894-8256-E4E29C3CE7F7}"/>
                </a:ext>
              </a:extLst>
            </p:cNvPr>
            <p:cNvSpPr txBox="1"/>
            <p:nvPr/>
          </p:nvSpPr>
          <p:spPr>
            <a:xfrm>
              <a:off x="6465587" y="4790046"/>
              <a:ext cx="324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arr_util.c</a:t>
              </a:r>
              <a:endParaRPr lang="en-US" dirty="0">
                <a:solidFill>
                  <a:srgbClr val="00B050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1FB03DD-C84E-CC7B-FD5B-DD07A85E3FB5}"/>
              </a:ext>
            </a:extLst>
          </p:cNvPr>
          <p:cNvSpPr txBox="1"/>
          <p:nvPr/>
        </p:nvSpPr>
        <p:spPr>
          <a:xfrm>
            <a:off x="1048554" y="6250654"/>
            <a:ext cx="451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gcc –Wall </a:t>
            </a:r>
            <a:r>
              <a:rPr lang="en-US" b="1" dirty="0">
                <a:solidFill>
                  <a:srgbClr val="FF0000"/>
                </a:solidFill>
              </a:rPr>
              <a:t>src.c</a:t>
            </a:r>
            <a:r>
              <a:rPr lang="en-US" dirty="0"/>
              <a:t> –o prog –std=c99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9FA85-91A8-8CE4-45B6-EBF168601510}"/>
              </a:ext>
            </a:extLst>
          </p:cNvPr>
          <p:cNvSpPr txBox="1"/>
          <p:nvPr/>
        </p:nvSpPr>
        <p:spPr>
          <a:xfrm>
            <a:off x="6375743" y="6250654"/>
            <a:ext cx="451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gcc –Wall </a:t>
            </a:r>
            <a:r>
              <a:rPr lang="en-US" b="1" dirty="0">
                <a:solidFill>
                  <a:srgbClr val="00B050"/>
                </a:solidFill>
              </a:rPr>
              <a:t>main.c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arr_util.c </a:t>
            </a:r>
            <a:r>
              <a:rPr lang="en-US" dirty="0"/>
              <a:t>–o prog –std=c99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059108-B1B5-AFFC-E96E-5132D0BDB93C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5616222" y="3362847"/>
            <a:ext cx="849365" cy="9979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B00AF9-D80B-EC21-C99F-42CF5DCCB50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5616222" y="4360747"/>
            <a:ext cx="849365" cy="11014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154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F7C7D-7F5D-C064-829B-2F0A8AE44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839"/>
            <a:ext cx="10515600" cy="1325563"/>
          </a:xfrm>
        </p:spPr>
        <p:txBody>
          <a:bodyPr/>
          <a:lstStyle/>
          <a:p>
            <a:r>
              <a:rPr lang="en-US" dirty="0"/>
              <a:t>Multi-file program – use header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7B51-323B-0FFF-3F04-F05DD407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6229"/>
            <a:ext cx="10515600" cy="4940734"/>
          </a:xfrm>
        </p:spPr>
        <p:txBody>
          <a:bodyPr>
            <a:normAutofit/>
          </a:bodyPr>
          <a:lstStyle/>
          <a:p>
            <a:r>
              <a:rPr lang="en-US" sz="2000" dirty="0"/>
              <a:t>Solution: use a customized header file and put the associated function prototype in the header file, once you make a change in arr_util.c, there will be a mismatch between the function definition’s header and the prototype -&gt; </a:t>
            </a:r>
            <a:r>
              <a:rPr lang="en-US" sz="2000" dirty="0">
                <a:solidFill>
                  <a:srgbClr val="FF0000"/>
                </a:solidFill>
              </a:rPr>
              <a:t>fix bug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B4DFF4-6E50-A44D-4A60-96622192B940}"/>
              </a:ext>
            </a:extLst>
          </p:cNvPr>
          <p:cNvGrpSpPr/>
          <p:nvPr/>
        </p:nvGrpSpPr>
        <p:grpSpPr>
          <a:xfrm>
            <a:off x="1048554" y="2154514"/>
            <a:ext cx="4567668" cy="3975666"/>
            <a:chOff x="1053662" y="2336234"/>
            <a:chExt cx="4567668" cy="39756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B38D83-AE77-3607-1163-C9B0A7D42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3662" y="2773034"/>
              <a:ext cx="4567668" cy="353886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0180BA-A861-B6E0-B349-6829376A4086}"/>
                </a:ext>
              </a:extLst>
            </p:cNvPr>
            <p:cNvSpPr txBox="1"/>
            <p:nvPr/>
          </p:nvSpPr>
          <p:spPr>
            <a:xfrm>
              <a:off x="1053662" y="2336234"/>
              <a:ext cx="324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src.c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1FB03DD-C84E-CC7B-FD5B-DD07A85E3FB5}"/>
              </a:ext>
            </a:extLst>
          </p:cNvPr>
          <p:cNvSpPr txBox="1"/>
          <p:nvPr/>
        </p:nvSpPr>
        <p:spPr>
          <a:xfrm>
            <a:off x="1048554" y="6250654"/>
            <a:ext cx="451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gcc –Wall </a:t>
            </a:r>
            <a:r>
              <a:rPr lang="en-US" b="1" dirty="0">
                <a:solidFill>
                  <a:srgbClr val="FF0000"/>
                </a:solidFill>
              </a:rPr>
              <a:t>src.c</a:t>
            </a:r>
            <a:r>
              <a:rPr lang="en-US" dirty="0"/>
              <a:t> –o prog –std=c99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9FA85-91A8-8CE4-45B6-EBF168601510}"/>
              </a:ext>
            </a:extLst>
          </p:cNvPr>
          <p:cNvSpPr txBox="1"/>
          <p:nvPr/>
        </p:nvSpPr>
        <p:spPr>
          <a:xfrm>
            <a:off x="6375743" y="6250654"/>
            <a:ext cx="4515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gcc –Wall </a:t>
            </a:r>
            <a:r>
              <a:rPr lang="en-US" b="1" dirty="0">
                <a:solidFill>
                  <a:srgbClr val="00B050"/>
                </a:solidFill>
              </a:rPr>
              <a:t>main.c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arr_util.c </a:t>
            </a:r>
            <a:r>
              <a:rPr lang="en-US" dirty="0"/>
              <a:t>–o prog –std=c99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059108-B1B5-AFFC-E96E-5132D0BDB93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616222" y="3737111"/>
            <a:ext cx="849365" cy="6236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B00AF9-D80B-EC21-C99F-42CF5DCCB50A}"/>
              </a:ext>
            </a:extLst>
          </p:cNvPr>
          <p:cNvCxnSpPr>
            <a:cxnSpLocks/>
            <a:stCxn id="5" idx="3"/>
            <a:endCxn id="25" idx="1"/>
          </p:cNvCxnSpPr>
          <p:nvPr/>
        </p:nvCxnSpPr>
        <p:spPr>
          <a:xfrm>
            <a:off x="5616222" y="4360747"/>
            <a:ext cx="849365" cy="11229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D9FCFF-E679-5B30-D423-C3B7ABB0C3EC}"/>
              </a:ext>
            </a:extLst>
          </p:cNvPr>
          <p:cNvGrpSpPr/>
          <p:nvPr/>
        </p:nvGrpSpPr>
        <p:grpSpPr>
          <a:xfrm>
            <a:off x="6465587" y="2671945"/>
            <a:ext cx="3669013" cy="1744452"/>
            <a:chOff x="6465587" y="2671945"/>
            <a:chExt cx="3669013" cy="17444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9845C0-A0E2-7CFE-DC0C-815C6C3099E7}"/>
                </a:ext>
              </a:extLst>
            </p:cNvPr>
            <p:cNvSpPr txBox="1"/>
            <p:nvPr/>
          </p:nvSpPr>
          <p:spPr>
            <a:xfrm>
              <a:off x="6465587" y="2671945"/>
              <a:ext cx="324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main.c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021F667-318D-CA10-FB77-00D634B26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5587" y="3057824"/>
              <a:ext cx="3669013" cy="1358573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E9FF38-475A-170B-C6B7-8B83C981CFE9}"/>
              </a:ext>
            </a:extLst>
          </p:cNvPr>
          <p:cNvGrpSpPr/>
          <p:nvPr/>
        </p:nvGrpSpPr>
        <p:grpSpPr>
          <a:xfrm>
            <a:off x="6465587" y="4451535"/>
            <a:ext cx="3247696" cy="1694895"/>
            <a:chOff x="6465587" y="4451535"/>
            <a:chExt cx="3247696" cy="169489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352D06-E8C2-5894-8256-E4E29C3CE7F7}"/>
                </a:ext>
              </a:extLst>
            </p:cNvPr>
            <p:cNvSpPr txBox="1"/>
            <p:nvPr/>
          </p:nvSpPr>
          <p:spPr>
            <a:xfrm>
              <a:off x="6465587" y="4451535"/>
              <a:ext cx="324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00B050"/>
                  </a:solidFill>
                </a:rPr>
                <a:t>arr_util.c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939C75B-13A5-C6A7-04AD-38B84DECD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65587" y="4820867"/>
              <a:ext cx="2206393" cy="1325563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EA5A699-41FE-A42F-20F4-E06B6846E7AC}"/>
              </a:ext>
            </a:extLst>
          </p:cNvPr>
          <p:cNvSpPr/>
          <p:nvPr/>
        </p:nvSpPr>
        <p:spPr>
          <a:xfrm>
            <a:off x="6465587" y="3214950"/>
            <a:ext cx="1421752" cy="19565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6D3AF64-0A47-E16D-4BAF-AD1E28D5769E}"/>
              </a:ext>
            </a:extLst>
          </p:cNvPr>
          <p:cNvSpPr/>
          <p:nvPr/>
        </p:nvSpPr>
        <p:spPr>
          <a:xfrm>
            <a:off x="6465587" y="4820867"/>
            <a:ext cx="1421752" cy="19565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46890E37-BFC6-B848-08D7-1003844D2667}"/>
              </a:ext>
            </a:extLst>
          </p:cNvPr>
          <p:cNvCxnSpPr>
            <a:stCxn id="32" idx="1"/>
            <a:endCxn id="34" idx="1"/>
          </p:cNvCxnSpPr>
          <p:nvPr/>
        </p:nvCxnSpPr>
        <p:spPr>
          <a:xfrm rot="10800000" flipV="1">
            <a:off x="6465587" y="2096462"/>
            <a:ext cx="12700" cy="1216317"/>
          </a:xfrm>
          <a:prstGeom prst="curvedConnector3">
            <a:avLst>
              <a:gd name="adj1" fmla="val 1800000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258138DF-30F2-EA02-6C1E-6F40572A90D3}"/>
              </a:ext>
            </a:extLst>
          </p:cNvPr>
          <p:cNvCxnSpPr>
            <a:cxnSpLocks/>
            <a:stCxn id="32" idx="1"/>
            <a:endCxn id="35" idx="1"/>
          </p:cNvCxnSpPr>
          <p:nvPr/>
        </p:nvCxnSpPr>
        <p:spPr>
          <a:xfrm rot="10800000" flipV="1">
            <a:off x="6465587" y="2096463"/>
            <a:ext cx="12700" cy="2822234"/>
          </a:xfrm>
          <a:prstGeom prst="curvedConnector3">
            <a:avLst>
              <a:gd name="adj1" fmla="val 1800000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868BF03-B993-C3F4-A450-418D5ADA9997}"/>
              </a:ext>
            </a:extLst>
          </p:cNvPr>
          <p:cNvGrpSpPr/>
          <p:nvPr/>
        </p:nvGrpSpPr>
        <p:grpSpPr>
          <a:xfrm>
            <a:off x="6465587" y="1911797"/>
            <a:ext cx="3247696" cy="738200"/>
            <a:chOff x="6465587" y="1911797"/>
            <a:chExt cx="3247696" cy="73820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27E62BA-37F2-3343-2279-1A261C3DE9B4}"/>
                </a:ext>
              </a:extLst>
            </p:cNvPr>
            <p:cNvSpPr txBox="1"/>
            <p:nvPr/>
          </p:nvSpPr>
          <p:spPr>
            <a:xfrm>
              <a:off x="6465587" y="1911797"/>
              <a:ext cx="3247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7030A0"/>
                  </a:solidFill>
                </a:rPr>
                <a:t>arr_util.h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DEE61C17-1481-5DB5-4329-FD6D8FBEA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8287" y="2336779"/>
              <a:ext cx="2818964" cy="3132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70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7F9-84E4-114C-A583-280109E5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7B7F-93B6-CE4B-9E7C-F1AFED2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Motivation for multi-file programs</a:t>
            </a:r>
          </a:p>
          <a:p>
            <a:r>
              <a:rPr lang="en-US" altLang="zh-CN" dirty="0"/>
              <a:t>Recap of compilation process</a:t>
            </a:r>
          </a:p>
          <a:p>
            <a:r>
              <a:rPr lang="en-US" altLang="zh-CN" dirty="0"/>
              <a:t>Preprocessor</a:t>
            </a:r>
          </a:p>
          <a:p>
            <a:pPr lvl="1"/>
            <a:r>
              <a:rPr lang="en-US" altLang="zh-CN" dirty="0"/>
              <a:t>Preprocessing directives</a:t>
            </a:r>
          </a:p>
          <a:p>
            <a:pPr lvl="1"/>
            <a:r>
              <a:rPr lang="en-US" altLang="zh-CN" dirty="0"/>
              <a:t>Macro</a:t>
            </a:r>
          </a:p>
          <a:p>
            <a:r>
              <a:rPr lang="en-US" altLang="zh-CN" dirty="0"/>
              <a:t>Multi-file program</a:t>
            </a:r>
          </a:p>
          <a:p>
            <a:pPr lvl="1"/>
            <a:r>
              <a:rPr lang="en-US" altLang="zh-CN" dirty="0"/>
              <a:t>Naïve example</a:t>
            </a:r>
          </a:p>
          <a:p>
            <a:pPr lvl="1"/>
            <a:r>
              <a:rPr lang="en-US" altLang="zh-CN" dirty="0"/>
              <a:t>Using your own header file</a:t>
            </a:r>
          </a:p>
          <a:p>
            <a:pPr lvl="1"/>
            <a:r>
              <a:rPr lang="en-US" altLang="zh-CN" dirty="0"/>
              <a:t>Include guards</a:t>
            </a:r>
          </a:p>
          <a:p>
            <a:r>
              <a:rPr lang="en-US" altLang="zh-CN" dirty="0"/>
              <a:t>Manual linking object files </a:t>
            </a:r>
          </a:p>
          <a:p>
            <a:r>
              <a:rPr lang="en-US" altLang="zh-CN" dirty="0"/>
              <a:t>Makefile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1663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743C8-CC0D-0E83-E650-BBCF3702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9"/>
            <a:ext cx="10515600" cy="1325563"/>
          </a:xfrm>
        </p:spPr>
        <p:txBody>
          <a:bodyPr/>
          <a:lstStyle/>
          <a:p>
            <a:r>
              <a:rPr lang="en-US" dirty="0"/>
              <a:t>Multi-file program – use header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A1B68-CB5D-2BA6-9038-F58AC900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6538"/>
            <a:ext cx="10515600" cy="50173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Header file is usually used to store</a:t>
            </a:r>
          </a:p>
          <a:p>
            <a:pPr lvl="1"/>
            <a:r>
              <a:rPr lang="en-US" dirty="0"/>
              <a:t>Declaration of functions</a:t>
            </a:r>
          </a:p>
          <a:p>
            <a:pPr lvl="1"/>
            <a:r>
              <a:rPr lang="en-US" dirty="0"/>
              <a:t>Declaration of structured data types (struct, union)</a:t>
            </a:r>
          </a:p>
          <a:p>
            <a:pPr lvl="1"/>
            <a:r>
              <a:rPr lang="en-US" dirty="0"/>
              <a:t>Definition of some macros </a:t>
            </a:r>
          </a:p>
          <a:p>
            <a:endParaRPr lang="en-US" dirty="0"/>
          </a:p>
          <a:p>
            <a:r>
              <a:rPr lang="en-US" dirty="0"/>
              <a:t>We use header file to store declarations to be shared across several source files (e.g., </a:t>
            </a:r>
            <a:r>
              <a:rPr lang="en-US" dirty="0" err="1"/>
              <a:t>array_sum</a:t>
            </a:r>
            <a:r>
              <a:rPr lang="en-US" dirty="0"/>
              <a:t>() in both main.c and arr_util.c)</a:t>
            </a:r>
          </a:p>
          <a:p>
            <a:endParaRPr lang="en-US" dirty="0"/>
          </a:p>
          <a:p>
            <a:r>
              <a:rPr lang="en-US" dirty="0"/>
              <a:t>Two types of header file</a:t>
            </a:r>
          </a:p>
          <a:p>
            <a:pPr lvl="1"/>
            <a:r>
              <a:rPr lang="en-US" dirty="0"/>
              <a:t>The customized header file written by the programmer</a:t>
            </a:r>
          </a:p>
          <a:p>
            <a:pPr lvl="1"/>
            <a:r>
              <a:rPr lang="en-US" dirty="0"/>
              <a:t>The header files come with your compiler (e.g., standard libraries’ header files)</a:t>
            </a:r>
          </a:p>
        </p:txBody>
      </p:sp>
    </p:spTree>
    <p:extLst>
      <p:ext uri="{BB962C8B-B14F-4D97-AF65-F5344CB8AC3E}">
        <p14:creationId xmlns:p14="http://schemas.microsoft.com/office/powerpoint/2010/main" val="3448032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1B24-704A-5215-1A58-8017D9B2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Multi-file program – include guard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0940-F406-6F83-0DE9-0678A979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4227"/>
            <a:ext cx="10819123" cy="4602736"/>
          </a:xfrm>
        </p:spPr>
        <p:txBody>
          <a:bodyPr>
            <a:normAutofit/>
          </a:bodyPr>
          <a:lstStyle/>
          <a:p>
            <a:r>
              <a:rPr lang="en-US" sz="2000" dirty="0"/>
              <a:t>Include guard is used to </a:t>
            </a:r>
            <a:r>
              <a:rPr lang="en-US" sz="2000" dirty="0">
                <a:solidFill>
                  <a:srgbClr val="FF0000"/>
                </a:solidFill>
              </a:rPr>
              <a:t>prevent</a:t>
            </a:r>
            <a:r>
              <a:rPr lang="en-US" sz="2000" dirty="0"/>
              <a:t> a header file from </a:t>
            </a:r>
            <a:r>
              <a:rPr lang="en-US" sz="2000" dirty="0">
                <a:solidFill>
                  <a:srgbClr val="FF0000"/>
                </a:solidFill>
              </a:rPr>
              <a:t>being included more than one time </a:t>
            </a:r>
            <a:r>
              <a:rPr lang="en-US" sz="2000" dirty="0"/>
              <a:t>in a source file</a:t>
            </a:r>
          </a:p>
          <a:p>
            <a:r>
              <a:rPr lang="en-US" sz="2000" dirty="0"/>
              <a:t>The following screenshot is an incomplete view of </a:t>
            </a:r>
            <a:r>
              <a:rPr lang="en-US" sz="2000"/>
              <a:t>the program</a:t>
            </a:r>
            <a:endParaRPr lang="en-US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126FB14-4513-0595-6AE5-823D4E1BEAC0}"/>
              </a:ext>
            </a:extLst>
          </p:cNvPr>
          <p:cNvGrpSpPr/>
          <p:nvPr/>
        </p:nvGrpSpPr>
        <p:grpSpPr>
          <a:xfrm>
            <a:off x="971549" y="2786655"/>
            <a:ext cx="2591150" cy="3390308"/>
            <a:chOff x="971549" y="2786655"/>
            <a:chExt cx="2591150" cy="339030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02CE7E-C0A8-E8D7-5D13-6AB280459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1550" y="3170566"/>
              <a:ext cx="2591149" cy="300639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BFFC28C-8651-BA3E-9F3D-2A9530720159}"/>
                </a:ext>
              </a:extLst>
            </p:cNvPr>
            <p:cNvSpPr txBox="1"/>
            <p:nvPr/>
          </p:nvSpPr>
          <p:spPr>
            <a:xfrm>
              <a:off x="971549" y="2786655"/>
              <a:ext cx="2139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main.c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9B335C-C929-AC17-16C7-D46A50D3B7CC}"/>
              </a:ext>
            </a:extLst>
          </p:cNvPr>
          <p:cNvGrpSpPr/>
          <p:nvPr/>
        </p:nvGrpSpPr>
        <p:grpSpPr>
          <a:xfrm>
            <a:off x="3849218" y="3111792"/>
            <a:ext cx="4206697" cy="1839302"/>
            <a:chOff x="3849218" y="3111792"/>
            <a:chExt cx="4206697" cy="183930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D87B858-169C-9D4A-1A84-E5E174D6F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49218" y="3395677"/>
              <a:ext cx="4206697" cy="155541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3E5E53-395C-1825-F815-66CF93A72AEA}"/>
                </a:ext>
              </a:extLst>
            </p:cNvPr>
            <p:cNvSpPr txBox="1"/>
            <p:nvPr/>
          </p:nvSpPr>
          <p:spPr>
            <a:xfrm>
              <a:off x="3850706" y="3111792"/>
              <a:ext cx="2139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binary_tree.c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6987B4F-5CCB-3809-C18C-84F1740C9A2B}"/>
              </a:ext>
            </a:extLst>
          </p:cNvPr>
          <p:cNvGrpSpPr/>
          <p:nvPr/>
        </p:nvGrpSpPr>
        <p:grpSpPr>
          <a:xfrm>
            <a:off x="3850706" y="4877894"/>
            <a:ext cx="4342566" cy="1299069"/>
            <a:chOff x="3850706" y="4877894"/>
            <a:chExt cx="4342566" cy="12990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9C5841A-695C-461E-7D73-3113E0E07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50707" y="5185671"/>
              <a:ext cx="4342565" cy="99129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45D571-CE84-0877-69F7-E45B29780207}"/>
                </a:ext>
              </a:extLst>
            </p:cNvPr>
            <p:cNvSpPr txBox="1"/>
            <p:nvPr/>
          </p:nvSpPr>
          <p:spPr>
            <a:xfrm>
              <a:off x="3850706" y="4877894"/>
              <a:ext cx="2139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binary_search_tree.c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125B1A-F50A-FB62-3A08-CC84E2E8B772}"/>
              </a:ext>
            </a:extLst>
          </p:cNvPr>
          <p:cNvGrpSpPr/>
          <p:nvPr/>
        </p:nvGrpSpPr>
        <p:grpSpPr>
          <a:xfrm>
            <a:off x="8342782" y="2631776"/>
            <a:ext cx="2610705" cy="2545506"/>
            <a:chOff x="8342782" y="2631776"/>
            <a:chExt cx="2610705" cy="2545506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7DE1B96-7DCE-F315-1795-77239BDA8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6617" y="3006601"/>
              <a:ext cx="2606870" cy="2170681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9AD5C8-0A83-586E-70E2-26B6594710BD}"/>
                </a:ext>
              </a:extLst>
            </p:cNvPr>
            <p:cNvSpPr txBox="1"/>
            <p:nvPr/>
          </p:nvSpPr>
          <p:spPr>
            <a:xfrm>
              <a:off x="8342782" y="2631776"/>
              <a:ext cx="2139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binary_tree.h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F786CE4-E3CD-E5C9-699E-B8417DE556A2}"/>
              </a:ext>
            </a:extLst>
          </p:cNvPr>
          <p:cNvGrpSpPr/>
          <p:nvPr/>
        </p:nvGrpSpPr>
        <p:grpSpPr>
          <a:xfrm>
            <a:off x="8342782" y="5129882"/>
            <a:ext cx="2610705" cy="1047081"/>
            <a:chOff x="8342782" y="5129882"/>
            <a:chExt cx="2610705" cy="104708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7DBA5D3-05C8-5784-DB53-8FA9C0998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45975" y="5443752"/>
              <a:ext cx="2607512" cy="73321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E07D0C9-3491-3F03-2F00-876F126ECD15}"/>
                </a:ext>
              </a:extLst>
            </p:cNvPr>
            <p:cNvSpPr txBox="1"/>
            <p:nvPr/>
          </p:nvSpPr>
          <p:spPr>
            <a:xfrm>
              <a:off x="8342782" y="5129882"/>
              <a:ext cx="2139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rgbClr val="00B050"/>
                  </a:solidFill>
                </a:rPr>
                <a:t>binary_search_tree.h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D19C1C5-1F84-EE8F-21DF-6361FC3447F5}"/>
              </a:ext>
            </a:extLst>
          </p:cNvPr>
          <p:cNvSpPr/>
          <p:nvPr/>
        </p:nvSpPr>
        <p:spPr>
          <a:xfrm>
            <a:off x="971549" y="3400618"/>
            <a:ext cx="2007593" cy="19130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7BF02CC-F99F-E784-81AF-ABB65690693B}"/>
              </a:ext>
            </a:extLst>
          </p:cNvPr>
          <p:cNvCxnSpPr>
            <a:cxnSpLocks/>
            <a:stCxn id="20" idx="1"/>
            <a:endCxn id="24" idx="0"/>
          </p:cNvCxnSpPr>
          <p:nvPr/>
        </p:nvCxnSpPr>
        <p:spPr>
          <a:xfrm rot="10800000" flipV="1">
            <a:off x="1975346" y="2785664"/>
            <a:ext cx="6367436" cy="614953"/>
          </a:xfrm>
          <a:prstGeom prst="curvedConnector2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5862328-C0BB-6732-22F7-A80A827EE09D}"/>
              </a:ext>
            </a:extLst>
          </p:cNvPr>
          <p:cNvSpPr/>
          <p:nvPr/>
        </p:nvSpPr>
        <p:spPr>
          <a:xfrm>
            <a:off x="8342782" y="5437659"/>
            <a:ext cx="1797352" cy="196884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B1F38FC-C751-70C8-B241-64E93713781D}"/>
              </a:ext>
            </a:extLst>
          </p:cNvPr>
          <p:cNvSpPr/>
          <p:nvPr/>
        </p:nvSpPr>
        <p:spPr>
          <a:xfrm>
            <a:off x="971547" y="3596103"/>
            <a:ext cx="2591149" cy="225873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9A0EFA0-E68F-28E8-3368-06F8567E380A}"/>
              </a:ext>
            </a:extLst>
          </p:cNvPr>
          <p:cNvCxnSpPr>
            <a:stCxn id="20" idx="1"/>
            <a:endCxn id="29" idx="3"/>
          </p:cNvCxnSpPr>
          <p:nvPr/>
        </p:nvCxnSpPr>
        <p:spPr>
          <a:xfrm rot="10800000" flipH="1" flipV="1">
            <a:off x="8342782" y="2785665"/>
            <a:ext cx="1797352" cy="2750436"/>
          </a:xfrm>
          <a:prstGeom prst="curvedConnector5">
            <a:avLst>
              <a:gd name="adj1" fmla="val -12719"/>
              <a:gd name="adj2" fmla="val 51008"/>
              <a:gd name="adj3" fmla="val 112719"/>
            </a:avLst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6027F863-B8CD-6E33-1806-A490E6594007}"/>
              </a:ext>
            </a:extLst>
          </p:cNvPr>
          <p:cNvCxnSpPr>
            <a:cxnSpLocks/>
            <a:stCxn id="22" idx="1"/>
            <a:endCxn id="30" idx="3"/>
          </p:cNvCxnSpPr>
          <p:nvPr/>
        </p:nvCxnSpPr>
        <p:spPr>
          <a:xfrm rot="10800000">
            <a:off x="3562696" y="3709041"/>
            <a:ext cx="4780086" cy="1574731"/>
          </a:xfrm>
          <a:prstGeom prst="curvedConnector3">
            <a:avLst>
              <a:gd name="adj1" fmla="val 50000"/>
            </a:avLst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63B029-DC2C-BCC6-07B3-1062ABE0E955}"/>
              </a:ext>
            </a:extLst>
          </p:cNvPr>
          <p:cNvSpPr txBox="1"/>
          <p:nvPr/>
        </p:nvSpPr>
        <p:spPr>
          <a:xfrm>
            <a:off x="9023394" y="441494"/>
            <a:ext cx="253998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Code in binary_tree.h has been copied to main.c for 2 times!</a:t>
            </a:r>
          </a:p>
        </p:txBody>
      </p:sp>
    </p:spTree>
    <p:extLst>
      <p:ext uri="{BB962C8B-B14F-4D97-AF65-F5344CB8AC3E}">
        <p14:creationId xmlns:p14="http://schemas.microsoft.com/office/powerpoint/2010/main" val="226611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73">
            <a:extLst>
              <a:ext uri="{FF2B5EF4-FFF2-40B4-BE49-F238E27FC236}">
                <a16:creationId xmlns:a16="http://schemas.microsoft.com/office/drawing/2014/main" id="{D7CA5892-6862-BA69-2585-50D12604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547" y="4077680"/>
            <a:ext cx="2606871" cy="2738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C51B24-704A-5215-1A58-8017D9B2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35"/>
            <a:ext cx="10515600" cy="1325563"/>
          </a:xfrm>
        </p:spPr>
        <p:txBody>
          <a:bodyPr/>
          <a:lstStyle/>
          <a:p>
            <a:r>
              <a:rPr lang="en-US" dirty="0"/>
              <a:t>Multi-file program – include guard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0940-F406-6F83-0DE9-0678A979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760"/>
            <a:ext cx="10515600" cy="5104204"/>
          </a:xfrm>
        </p:spPr>
        <p:txBody>
          <a:bodyPr>
            <a:normAutofit/>
          </a:bodyPr>
          <a:lstStyle/>
          <a:p>
            <a:r>
              <a:rPr lang="en-US" sz="2000" dirty="0"/>
              <a:t>Include guard is used to </a:t>
            </a:r>
            <a:r>
              <a:rPr lang="en-US" sz="2000" dirty="0">
                <a:solidFill>
                  <a:srgbClr val="FF0000"/>
                </a:solidFill>
              </a:rPr>
              <a:t>prevent</a:t>
            </a:r>
            <a:r>
              <a:rPr lang="en-US" sz="2000" dirty="0"/>
              <a:t> a header file from </a:t>
            </a:r>
            <a:r>
              <a:rPr lang="en-US" sz="2000" dirty="0">
                <a:solidFill>
                  <a:srgbClr val="FF0000"/>
                </a:solidFill>
              </a:rPr>
              <a:t>being included more than one time </a:t>
            </a:r>
            <a:r>
              <a:rPr lang="en-US" sz="2000" dirty="0"/>
              <a:t>in a source file</a:t>
            </a:r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DEE0CFD-7536-C338-188D-021DC7864FC9}"/>
              </a:ext>
            </a:extLst>
          </p:cNvPr>
          <p:cNvGrpSpPr/>
          <p:nvPr/>
        </p:nvGrpSpPr>
        <p:grpSpPr>
          <a:xfrm>
            <a:off x="1092730" y="1743026"/>
            <a:ext cx="2164466" cy="1292319"/>
            <a:chOff x="1087902" y="1723833"/>
            <a:chExt cx="2164466" cy="1292319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B33F99B-7374-C5E3-86D1-CD700F3B623F}"/>
                </a:ext>
              </a:extLst>
            </p:cNvPr>
            <p:cNvGrpSpPr/>
            <p:nvPr/>
          </p:nvGrpSpPr>
          <p:grpSpPr>
            <a:xfrm>
              <a:off x="1112915" y="1986312"/>
              <a:ext cx="2139453" cy="1029840"/>
              <a:chOff x="1016389" y="1833061"/>
              <a:chExt cx="2139453" cy="1029840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B86375F4-48CC-42E9-3341-434F16B1D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6389" y="1833061"/>
                <a:ext cx="2139453" cy="861053"/>
              </a:xfrm>
              <a:prstGeom prst="rect">
                <a:avLst/>
              </a:prstGeom>
            </p:spPr>
          </p:pic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7262D37A-BC85-D774-AD0A-3109305CB41B}"/>
                  </a:ext>
                </a:extLst>
              </p:cNvPr>
              <p:cNvCxnSpPr>
                <a:cxnSpLocks/>
                <a:stCxn id="51" idx="2"/>
                <a:endCxn id="87" idx="0"/>
              </p:cNvCxnSpPr>
              <p:nvPr/>
            </p:nvCxnSpPr>
            <p:spPr>
              <a:xfrm flipH="1">
                <a:off x="2083676" y="2694114"/>
                <a:ext cx="2440" cy="1687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9E5CD68-E1AF-56C1-5E39-4262809D66EF}"/>
                </a:ext>
              </a:extLst>
            </p:cNvPr>
            <p:cNvSpPr txBox="1"/>
            <p:nvPr/>
          </p:nvSpPr>
          <p:spPr>
            <a:xfrm>
              <a:off x="1087902" y="1723833"/>
              <a:ext cx="2139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main.c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0E95321-8D33-40F3-9A5A-B0D320076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5509" y="1749607"/>
            <a:ext cx="3117905" cy="697199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44AE5BAE-55CF-D79C-9C7E-669F4440A7A1}"/>
              </a:ext>
            </a:extLst>
          </p:cNvPr>
          <p:cNvGrpSpPr/>
          <p:nvPr/>
        </p:nvGrpSpPr>
        <p:grpSpPr>
          <a:xfrm>
            <a:off x="8428339" y="2646432"/>
            <a:ext cx="2685075" cy="2931616"/>
            <a:chOff x="8121446" y="3245925"/>
            <a:chExt cx="2685075" cy="293161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2ED6A25-F99F-796C-C5E4-DE8AA5F3053D}"/>
                </a:ext>
              </a:extLst>
            </p:cNvPr>
            <p:cNvGrpSpPr/>
            <p:nvPr/>
          </p:nvGrpSpPr>
          <p:grpSpPr>
            <a:xfrm>
              <a:off x="8160228" y="3245925"/>
              <a:ext cx="2610705" cy="1047081"/>
              <a:chOff x="8342782" y="5129882"/>
              <a:chExt cx="2610705" cy="1047081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E25E6CA-56F2-A4F4-4AB5-072A260F90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45975" y="5443752"/>
                <a:ext cx="2607512" cy="733211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48B51EA-484F-8EF2-85C8-E46A8C9B3028}"/>
                  </a:ext>
                </a:extLst>
              </p:cNvPr>
              <p:cNvSpPr txBox="1"/>
              <p:nvPr/>
            </p:nvSpPr>
            <p:spPr>
              <a:xfrm>
                <a:off x="8342782" y="5129882"/>
                <a:ext cx="2139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00B050"/>
                    </a:solidFill>
                  </a:rPr>
                  <a:t>binary_search_tree.h</a:t>
                </a:r>
                <a:endParaRPr lang="en-US" sz="1400" dirty="0">
                  <a:solidFill>
                    <a:srgbClr val="00B050"/>
                  </a:solidFill>
                </a:endParaRPr>
              </a:p>
            </p:txBody>
          </p:sp>
        </p:grp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71DA2D0-7781-E43E-D934-080F609ED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60228" y="4888165"/>
              <a:ext cx="2607512" cy="1289376"/>
            </a:xfrm>
            <a:prstGeom prst="rect">
              <a:avLst/>
            </a:prstGeom>
          </p:spPr>
        </p:pic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8E4BB25-CBDC-23D7-C341-DEC09B0B231D}"/>
                </a:ext>
              </a:extLst>
            </p:cNvPr>
            <p:cNvSpPr/>
            <p:nvPr/>
          </p:nvSpPr>
          <p:spPr>
            <a:xfrm>
              <a:off x="8121446" y="5253028"/>
              <a:ext cx="2685075" cy="79700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7F6ACABE-EA07-AC5B-4A3D-8C824D1D071A}"/>
                </a:ext>
              </a:extLst>
            </p:cNvPr>
            <p:cNvCxnSpPr>
              <a:cxnSpLocks/>
              <a:stCxn id="27" idx="1"/>
              <a:endCxn id="44" idx="1"/>
            </p:cNvCxnSpPr>
            <p:nvPr/>
          </p:nvCxnSpPr>
          <p:spPr>
            <a:xfrm rot="10800000" flipV="1">
              <a:off x="8121447" y="3926400"/>
              <a:ext cx="41975" cy="1725129"/>
            </a:xfrm>
            <a:prstGeom prst="curvedConnector3">
              <a:avLst>
                <a:gd name="adj1" fmla="val 64461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FA1E3DC-F1DC-5AE9-9942-77A335CCE01B}"/>
              </a:ext>
            </a:extLst>
          </p:cNvPr>
          <p:cNvCxnSpPr>
            <a:cxnSpLocks/>
            <a:stCxn id="71" idx="2"/>
            <a:endCxn id="74" idx="0"/>
          </p:cNvCxnSpPr>
          <p:nvPr/>
        </p:nvCxnSpPr>
        <p:spPr>
          <a:xfrm>
            <a:off x="5862983" y="3920288"/>
            <a:ext cx="0" cy="1573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4F6560C-E4FA-2BF4-5D1E-D8890B9B8A12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9770877" y="3693513"/>
            <a:ext cx="3193" cy="5951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B24E0F6-D9B8-7BF1-4C5F-BF8BC4964607}"/>
              </a:ext>
            </a:extLst>
          </p:cNvPr>
          <p:cNvGrpSpPr/>
          <p:nvPr/>
        </p:nvGrpSpPr>
        <p:grpSpPr>
          <a:xfrm>
            <a:off x="4459618" y="1477732"/>
            <a:ext cx="2778080" cy="5115741"/>
            <a:chOff x="1250500" y="2093978"/>
            <a:chExt cx="2778080" cy="511574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A9B489E-BF77-BB46-A6DC-7F43DFE49EB9}"/>
                </a:ext>
              </a:extLst>
            </p:cNvPr>
            <p:cNvSpPr txBox="1"/>
            <p:nvPr/>
          </p:nvSpPr>
          <p:spPr>
            <a:xfrm>
              <a:off x="1343504" y="2093978"/>
              <a:ext cx="2139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binary_tree.h</a:t>
              </a:r>
            </a:p>
          </p:txBody>
        </p: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D687D63B-A36C-B55D-AD59-985A5CB87D57}"/>
                </a:ext>
              </a:extLst>
            </p:cNvPr>
            <p:cNvCxnSpPr>
              <a:cxnSpLocks/>
              <a:stCxn id="71" idx="3"/>
              <a:endCxn id="42" idx="3"/>
            </p:cNvCxnSpPr>
            <p:nvPr/>
          </p:nvCxnSpPr>
          <p:spPr>
            <a:xfrm>
              <a:off x="3957300" y="3451194"/>
              <a:ext cx="71280" cy="2673185"/>
            </a:xfrm>
            <a:prstGeom prst="curvedConnector3">
              <a:avLst>
                <a:gd name="adj1" fmla="val 420707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6D17551-41E9-4FA9-3CDB-3EBDD7191DE9}"/>
                </a:ext>
              </a:extLst>
            </p:cNvPr>
            <p:cNvSpPr/>
            <p:nvPr/>
          </p:nvSpPr>
          <p:spPr>
            <a:xfrm>
              <a:off x="1250500" y="5039038"/>
              <a:ext cx="2778080" cy="2170681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E82E32D3-6ADB-472D-131A-C5FEDF0B3B53}"/>
              </a:ext>
            </a:extLst>
          </p:cNvPr>
          <p:cNvSpPr txBox="1"/>
          <p:nvPr/>
        </p:nvSpPr>
        <p:spPr>
          <a:xfrm>
            <a:off x="8449327" y="3966029"/>
            <a:ext cx="2139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00B050"/>
                </a:solidFill>
              </a:rPr>
              <a:t>binary_search_tree.h</a:t>
            </a:r>
            <a:endParaRPr lang="en-US" sz="1400" dirty="0">
              <a:solidFill>
                <a:srgbClr val="00B050"/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500872C-DDEF-E137-AE7D-58E1FE009A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9548" y="1749607"/>
            <a:ext cx="2606870" cy="2170681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283973F7-8BEE-3A5C-0D42-E01A5ACEA8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2730" y="3035345"/>
            <a:ext cx="2184600" cy="340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24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51B24-704A-5215-1A58-8017D9B2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35"/>
            <a:ext cx="10515600" cy="1325563"/>
          </a:xfrm>
        </p:spPr>
        <p:txBody>
          <a:bodyPr/>
          <a:lstStyle/>
          <a:p>
            <a:r>
              <a:rPr lang="en-US" dirty="0"/>
              <a:t>Multi-file program – include guard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40940-F406-6F83-0DE9-0678A9797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2760"/>
            <a:ext cx="10515600" cy="5104204"/>
          </a:xfrm>
        </p:spPr>
        <p:txBody>
          <a:bodyPr>
            <a:normAutofit/>
          </a:bodyPr>
          <a:lstStyle/>
          <a:p>
            <a:r>
              <a:rPr lang="en-US" sz="2000" dirty="0"/>
              <a:t>Include guard is used to </a:t>
            </a:r>
            <a:r>
              <a:rPr lang="en-US" sz="2000" dirty="0">
                <a:solidFill>
                  <a:srgbClr val="FF0000"/>
                </a:solidFill>
              </a:rPr>
              <a:t>prevent</a:t>
            </a:r>
            <a:r>
              <a:rPr lang="en-US" sz="2000" dirty="0"/>
              <a:t> a header file from </a:t>
            </a:r>
            <a:r>
              <a:rPr lang="en-US" sz="2000" dirty="0">
                <a:solidFill>
                  <a:srgbClr val="FF0000"/>
                </a:solidFill>
              </a:rPr>
              <a:t>being included more than one time </a:t>
            </a:r>
            <a:r>
              <a:rPr lang="en-US" sz="2000" dirty="0"/>
              <a:t>in a source file</a:t>
            </a:r>
          </a:p>
          <a:p>
            <a:endParaRPr lang="en-US" sz="2000" dirty="0"/>
          </a:p>
          <a:p>
            <a:endParaRPr lang="en-US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BF05CB-D026-17F6-5FD3-5A36C47A6E47}"/>
              </a:ext>
            </a:extLst>
          </p:cNvPr>
          <p:cNvGrpSpPr/>
          <p:nvPr/>
        </p:nvGrpSpPr>
        <p:grpSpPr>
          <a:xfrm>
            <a:off x="146954" y="1826788"/>
            <a:ext cx="2184600" cy="4696417"/>
            <a:chOff x="1092730" y="1743026"/>
            <a:chExt cx="2184600" cy="469641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EE0CFD-7536-C338-188D-021DC7864FC9}"/>
                </a:ext>
              </a:extLst>
            </p:cNvPr>
            <p:cNvGrpSpPr/>
            <p:nvPr/>
          </p:nvGrpSpPr>
          <p:grpSpPr>
            <a:xfrm>
              <a:off x="1092730" y="1743026"/>
              <a:ext cx="2164466" cy="1292319"/>
              <a:chOff x="1087902" y="1723833"/>
              <a:chExt cx="2164466" cy="1292319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B33F99B-7374-C5E3-86D1-CD700F3B623F}"/>
                  </a:ext>
                </a:extLst>
              </p:cNvPr>
              <p:cNvGrpSpPr/>
              <p:nvPr/>
            </p:nvGrpSpPr>
            <p:grpSpPr>
              <a:xfrm>
                <a:off x="1112915" y="1986312"/>
                <a:ext cx="2139453" cy="1029840"/>
                <a:chOff x="1016389" y="1833061"/>
                <a:chExt cx="2139453" cy="1029840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B86375F4-48CC-42E9-3341-434F16B1D7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6389" y="1833061"/>
                  <a:ext cx="2139453" cy="861053"/>
                </a:xfrm>
                <a:prstGeom prst="rect">
                  <a:avLst/>
                </a:prstGeom>
              </p:spPr>
            </p:pic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7262D37A-BC85-D774-AD0A-3109305CB41B}"/>
                    </a:ext>
                  </a:extLst>
                </p:cNvPr>
                <p:cNvCxnSpPr>
                  <a:cxnSpLocks/>
                  <a:stCxn id="51" idx="2"/>
                  <a:endCxn id="87" idx="0"/>
                </p:cNvCxnSpPr>
                <p:nvPr/>
              </p:nvCxnSpPr>
              <p:spPr>
                <a:xfrm flipH="1">
                  <a:off x="2083676" y="2694114"/>
                  <a:ext cx="2440" cy="168787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9E5CD68-E1AF-56C1-5E39-4262809D66EF}"/>
                  </a:ext>
                </a:extLst>
              </p:cNvPr>
              <p:cNvSpPr txBox="1"/>
              <p:nvPr/>
            </p:nvSpPr>
            <p:spPr>
              <a:xfrm>
                <a:off x="1087902" y="1723833"/>
                <a:ext cx="21394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B050"/>
                    </a:solidFill>
                  </a:rPr>
                  <a:t>main.c</a:t>
                </a:r>
              </a:p>
            </p:txBody>
          </p:sp>
        </p:grp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283973F7-8BEE-3A5C-0D42-E01A5ACEA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2730" y="3035345"/>
              <a:ext cx="2184600" cy="340409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BB72030-B2E6-64AC-F41F-A71BC8D80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2855" y="2398323"/>
            <a:ext cx="2371550" cy="36987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3D1D7C-ABC3-D6A4-3ADC-FF3599D33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1806" y="1507147"/>
            <a:ext cx="2129156" cy="5264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C48138-24E9-F9B8-3229-F250A2DBC1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2486" y="1507147"/>
            <a:ext cx="2164382" cy="52641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5330C15-449E-A8D7-8313-AD03E7FB29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7141" y="2671857"/>
            <a:ext cx="2222239" cy="272018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A5FE4A-9B12-952D-601B-EC729B4A775A}"/>
              </a:ext>
            </a:extLst>
          </p:cNvPr>
          <p:cNvCxnSpPr>
            <a:stCxn id="87" idx="3"/>
            <a:endCxn id="7" idx="1"/>
          </p:cNvCxnSpPr>
          <p:nvPr/>
        </p:nvCxnSpPr>
        <p:spPr>
          <a:xfrm flipV="1">
            <a:off x="2331554" y="4247697"/>
            <a:ext cx="201301" cy="5734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6903CF-2164-C76D-B4D2-E5AD9397A7E6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904405" y="4139239"/>
            <a:ext cx="177401" cy="1084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B6ABBE-A99F-95EE-DAF9-BD5F105EAAC6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210962" y="4139239"/>
            <a:ext cx="221524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7663F91-601C-E68D-8BF9-F2C7EDEFBF3C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9596868" y="4031950"/>
            <a:ext cx="180273" cy="1072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8C2A860-15A9-6D55-A465-A8F0B847F9C8}"/>
              </a:ext>
            </a:extLst>
          </p:cNvPr>
          <p:cNvSpPr/>
          <p:nvPr/>
        </p:nvSpPr>
        <p:spPr>
          <a:xfrm>
            <a:off x="2532855" y="5257800"/>
            <a:ext cx="1613118" cy="134242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CE1A80-D21C-EC6E-1B63-3BF1868F0081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 flipV="1">
            <a:off x="4145973" y="5145305"/>
            <a:ext cx="886932" cy="179616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76C3641-F69F-6C6A-88DD-4DE09905F83A}"/>
              </a:ext>
            </a:extLst>
          </p:cNvPr>
          <p:cNvSpPr/>
          <p:nvPr/>
        </p:nvSpPr>
        <p:spPr>
          <a:xfrm>
            <a:off x="5032905" y="4076846"/>
            <a:ext cx="2213283" cy="2136917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4A8F24D-70C0-5AE8-1C96-CC1223F26425}"/>
              </a:ext>
            </a:extLst>
          </p:cNvPr>
          <p:cNvSpPr/>
          <p:nvPr/>
        </p:nvSpPr>
        <p:spPr>
          <a:xfrm>
            <a:off x="7432486" y="1812094"/>
            <a:ext cx="1613118" cy="134242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846636D-D98D-4317-687F-29C5D0C3CDBF}"/>
              </a:ext>
            </a:extLst>
          </p:cNvPr>
          <p:cNvSpPr/>
          <p:nvPr/>
        </p:nvSpPr>
        <p:spPr>
          <a:xfrm>
            <a:off x="7388363" y="4068040"/>
            <a:ext cx="2213283" cy="2136917"/>
          </a:xfrm>
          <a:prstGeom prst="round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D942652-0897-4A88-F2CC-6B5AB77D7E4C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8239045" y="1946336"/>
            <a:ext cx="255960" cy="2121704"/>
          </a:xfrm>
          <a:prstGeom prst="straightConnector1">
            <a:avLst/>
          </a:prstGeom>
          <a:ln w="127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238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C21A-7B5F-90D2-073C-94031F41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Multi-file program – include guard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8592E-2FB2-B996-DE12-5AD351E30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header file, the macro name should contain the name of the file and some additional text to avoid conflicts with other header files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solidFill>
                  <a:srgbClr val="FF0000"/>
                </a:solidFill>
              </a:rPr>
              <a:t>myArithmatics.h</a:t>
            </a:r>
            <a:r>
              <a:rPr lang="en-US" dirty="0"/>
              <a:t>:   #define </a:t>
            </a:r>
            <a:r>
              <a:rPr lang="en-US" dirty="0">
                <a:solidFill>
                  <a:srgbClr val="FF0000"/>
                </a:solidFill>
              </a:rPr>
              <a:t>MYARITHMATICS</a:t>
            </a:r>
            <a:r>
              <a:rPr lang="en-US" dirty="0"/>
              <a:t>_TOTAL_COUNT 15</a:t>
            </a:r>
          </a:p>
          <a:p>
            <a:r>
              <a:rPr lang="en-US" dirty="0"/>
              <a:t>In a user header file, macro name SHOULD NOT begin with ‘_’</a:t>
            </a:r>
          </a:p>
          <a:p>
            <a:pPr lvl="1"/>
            <a:r>
              <a:rPr lang="en-US" dirty="0"/>
              <a:t>Reserved names for macros in headers of standard libraries</a:t>
            </a:r>
          </a:p>
          <a:p>
            <a:pPr lvl="1"/>
            <a:r>
              <a:rPr lang="en-US" dirty="0"/>
              <a:t>External identifiers (global functions and variables) -&gt; see preprocessed source code for these variable declarations </a:t>
            </a:r>
          </a:p>
          <a:p>
            <a:r>
              <a:rPr lang="en-US" dirty="0"/>
              <a:t>More details about reserved names</a:t>
            </a:r>
          </a:p>
          <a:p>
            <a:pPr marL="571500" lvl="1" indent="0">
              <a:buNone/>
            </a:pPr>
            <a:r>
              <a:rPr lang="en-US" dirty="0">
                <a:hlinkClick r:id="rId3"/>
              </a:rPr>
              <a:t>https://www.gnu.org/software/libc/manual/html_node/Reserved-Names.html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3946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1F852-D0C7-CD3C-4EB9-BA86D0DA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Multi-file program - #pragma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D9247-B9E4-F5A8-17B6-3BC39681A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Used to implement compiler specific features (make your own compiler with some specific functionality)</a:t>
            </a:r>
          </a:p>
          <a:p>
            <a:r>
              <a:rPr lang="en-US" sz="2400" dirty="0"/>
              <a:t>Most common is </a:t>
            </a:r>
            <a:r>
              <a:rPr lang="en-US" sz="2400" dirty="0">
                <a:solidFill>
                  <a:srgbClr val="00B050"/>
                </a:solidFill>
              </a:rPr>
              <a:t>#pragma once</a:t>
            </a:r>
            <a:r>
              <a:rPr lang="en-US" sz="2400" dirty="0"/>
              <a:t>, it’s an easy way of implementing include guard. This is a non-standard widely supported preprocessor directive</a:t>
            </a:r>
          </a:p>
          <a:p>
            <a:r>
              <a:rPr lang="en-US" sz="2400" dirty="0">
                <a:solidFill>
                  <a:srgbClr val="00B050"/>
                </a:solidFill>
              </a:rPr>
              <a:t>#pragma once </a:t>
            </a:r>
            <a:r>
              <a:rPr lang="en-US" sz="2400" dirty="0"/>
              <a:t>causes the current header file to be included only once in the associated translation unit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315DF2-FF2B-2D57-2CF8-F736B3B03C71}"/>
              </a:ext>
            </a:extLst>
          </p:cNvPr>
          <p:cNvGrpSpPr/>
          <p:nvPr/>
        </p:nvGrpSpPr>
        <p:grpSpPr>
          <a:xfrm>
            <a:off x="2152857" y="4547702"/>
            <a:ext cx="2611500" cy="1342136"/>
            <a:chOff x="1223130" y="4598786"/>
            <a:chExt cx="2611500" cy="13421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722A3DF-DF33-E62F-A593-BA8D0B5D3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3130" y="4906563"/>
              <a:ext cx="2611500" cy="1034359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3DC686-FE16-DE43-33F5-60B645AA711F}"/>
                </a:ext>
              </a:extLst>
            </p:cNvPr>
            <p:cNvSpPr txBox="1"/>
            <p:nvPr/>
          </p:nvSpPr>
          <p:spPr>
            <a:xfrm>
              <a:off x="1223130" y="4598786"/>
              <a:ext cx="2139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binary_tree.h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3DFBC9-2EC0-2C23-E446-52B68EA3AC2C}"/>
              </a:ext>
            </a:extLst>
          </p:cNvPr>
          <p:cNvGrpSpPr/>
          <p:nvPr/>
        </p:nvGrpSpPr>
        <p:grpSpPr>
          <a:xfrm>
            <a:off x="8114628" y="4115426"/>
            <a:ext cx="2790341" cy="1774412"/>
            <a:chOff x="6164473" y="4547702"/>
            <a:chExt cx="2790341" cy="177441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6BDFC86-1291-294F-C76F-F53927151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3902" y="4855479"/>
              <a:ext cx="2770912" cy="146663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A58D05-FD40-A813-4470-22C7656088C7}"/>
                </a:ext>
              </a:extLst>
            </p:cNvPr>
            <p:cNvSpPr txBox="1"/>
            <p:nvPr/>
          </p:nvSpPr>
          <p:spPr>
            <a:xfrm>
              <a:off x="6164473" y="4547702"/>
              <a:ext cx="2139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binary_tree.h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9A6379-2FA7-0E2B-23FD-E77FD6E62D0C}"/>
              </a:ext>
            </a:extLst>
          </p:cNvPr>
          <p:cNvGrpSpPr/>
          <p:nvPr/>
        </p:nvGrpSpPr>
        <p:grpSpPr>
          <a:xfrm>
            <a:off x="5110059" y="4146661"/>
            <a:ext cx="2745707" cy="1947515"/>
            <a:chOff x="4570020" y="5100241"/>
            <a:chExt cx="2689581" cy="190770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B1CF16D-0774-A9DE-ECC9-19F78D07C3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0020" y="5408019"/>
              <a:ext cx="2689581" cy="1599927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977CEB-3FA9-1740-B54E-D965FA5569F6}"/>
                </a:ext>
              </a:extLst>
            </p:cNvPr>
            <p:cNvSpPr txBox="1"/>
            <p:nvPr/>
          </p:nvSpPr>
          <p:spPr>
            <a:xfrm>
              <a:off x="4570020" y="5100241"/>
              <a:ext cx="21394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50"/>
                  </a:solidFill>
                </a:rPr>
                <a:t>binary_tree.h</a:t>
              </a:r>
            </a:p>
          </p:txBody>
        </p:sp>
      </p:grpSp>
      <p:sp>
        <p:nvSpPr>
          <p:cNvPr id="16" name="L-Shape 15">
            <a:extLst>
              <a:ext uri="{FF2B5EF4-FFF2-40B4-BE49-F238E27FC236}">
                <a16:creationId xmlns:a16="http://schemas.microsoft.com/office/drawing/2014/main" id="{068F169F-74F2-5666-FE56-1D6A6E4BD650}"/>
              </a:ext>
            </a:extLst>
          </p:cNvPr>
          <p:cNvSpPr/>
          <p:nvPr/>
        </p:nvSpPr>
        <p:spPr>
          <a:xfrm rot="19513463">
            <a:off x="6143206" y="6202198"/>
            <a:ext cx="679414" cy="219404"/>
          </a:xfrm>
          <a:prstGeom prst="corner">
            <a:avLst>
              <a:gd name="adj1" fmla="val 29229"/>
              <a:gd name="adj2" fmla="val 31516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-Shape 16">
            <a:extLst>
              <a:ext uri="{FF2B5EF4-FFF2-40B4-BE49-F238E27FC236}">
                <a16:creationId xmlns:a16="http://schemas.microsoft.com/office/drawing/2014/main" id="{A98D6B65-6219-E461-97B6-A1495E35084A}"/>
              </a:ext>
            </a:extLst>
          </p:cNvPr>
          <p:cNvSpPr/>
          <p:nvPr/>
        </p:nvSpPr>
        <p:spPr>
          <a:xfrm rot="19513463">
            <a:off x="9186248" y="6202196"/>
            <a:ext cx="679414" cy="219404"/>
          </a:xfrm>
          <a:prstGeom prst="corner">
            <a:avLst>
              <a:gd name="adj1" fmla="val 29229"/>
              <a:gd name="adj2" fmla="val 31516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897CF1E5-026B-AC14-112D-397283A37F59}"/>
              </a:ext>
            </a:extLst>
          </p:cNvPr>
          <p:cNvSpPr/>
          <p:nvPr/>
        </p:nvSpPr>
        <p:spPr>
          <a:xfrm rot="18878794">
            <a:off x="3034378" y="6081215"/>
            <a:ext cx="655120" cy="638669"/>
          </a:xfrm>
          <a:prstGeom prst="plus">
            <a:avLst>
              <a:gd name="adj" fmla="val 4449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48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7BF48-494A-1911-26F3-921DCE4E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85"/>
            <a:ext cx="10515600" cy="1325563"/>
          </a:xfrm>
        </p:spPr>
        <p:txBody>
          <a:bodyPr/>
          <a:lstStyle/>
          <a:p>
            <a:r>
              <a:rPr lang="en-US" dirty="0"/>
              <a:t>Manually linking object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A4F8-4047-7BCF-EF58-38AA74EE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553"/>
            <a:ext cx="10515600" cy="492541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In our previous example we have the following files in our project</a:t>
            </a:r>
          </a:p>
          <a:p>
            <a:pPr lvl="1"/>
            <a:r>
              <a:rPr lang="en-US" sz="1800" dirty="0"/>
              <a:t>main.c</a:t>
            </a:r>
          </a:p>
          <a:p>
            <a:pPr lvl="1"/>
            <a:r>
              <a:rPr lang="en-US" sz="1800" dirty="0"/>
              <a:t>binary_tree.c</a:t>
            </a:r>
          </a:p>
          <a:p>
            <a:pPr lvl="1"/>
            <a:r>
              <a:rPr lang="en-US" sz="1800" dirty="0"/>
              <a:t>binary_search_tree.c</a:t>
            </a:r>
          </a:p>
          <a:p>
            <a:pPr lvl="1"/>
            <a:r>
              <a:rPr lang="en-US" sz="1800" dirty="0"/>
              <a:t>binary_tree.h</a:t>
            </a:r>
          </a:p>
          <a:p>
            <a:pPr lvl="1"/>
            <a:r>
              <a:rPr lang="en-US" sz="1800" dirty="0"/>
              <a:t>binary_search_tree.h</a:t>
            </a:r>
          </a:p>
          <a:p>
            <a:r>
              <a:rPr lang="en-US" sz="2000" dirty="0"/>
              <a:t>We can compile all the .c source files at once:</a:t>
            </a:r>
          </a:p>
          <a:p>
            <a:endParaRPr lang="en-US" sz="2000" dirty="0"/>
          </a:p>
          <a:p>
            <a:r>
              <a:rPr lang="en-US" sz="2000" dirty="0"/>
              <a:t>We can also compile the .c source file one by one with </a:t>
            </a:r>
            <a:r>
              <a:rPr lang="en-US" sz="2000" b="1" dirty="0">
                <a:solidFill>
                  <a:srgbClr val="FF0000"/>
                </a:solidFill>
              </a:rPr>
              <a:t>–c</a:t>
            </a:r>
            <a:r>
              <a:rPr lang="en-US" sz="2000" dirty="0"/>
              <a:t> option flag: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And link the associated .o object files in the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1CB9E-6168-C61D-AE9D-58E103ED3F4A}"/>
              </a:ext>
            </a:extLst>
          </p:cNvPr>
          <p:cNvSpPr txBox="1"/>
          <p:nvPr/>
        </p:nvSpPr>
        <p:spPr>
          <a:xfrm>
            <a:off x="2272375" y="3398473"/>
            <a:ext cx="764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gcc  –Wall  main.c  binary_tree.c  binary_search_tree.c  –o  prog  –std=c99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0AB0C-05FC-84D0-7A91-DA8F8C10EDE4}"/>
              </a:ext>
            </a:extLst>
          </p:cNvPr>
          <p:cNvSpPr txBox="1"/>
          <p:nvPr/>
        </p:nvSpPr>
        <p:spPr>
          <a:xfrm>
            <a:off x="2272375" y="4132171"/>
            <a:ext cx="764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00"/>
                </a:highlight>
              </a:rPr>
              <a:t>gcc  –Wall  -c main.c  –o  main.o  –std=c99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557F4-1098-82E5-9AFC-22ECCAE6C4D1}"/>
              </a:ext>
            </a:extLst>
          </p:cNvPr>
          <p:cNvSpPr txBox="1"/>
          <p:nvPr/>
        </p:nvSpPr>
        <p:spPr>
          <a:xfrm>
            <a:off x="2272375" y="4604031"/>
            <a:ext cx="764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FFFF"/>
                </a:highlight>
              </a:rPr>
              <a:t>gcc  –Wall -c binary_tree.c –o  binary_tree.o  –std=c99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AA61A-960C-7B31-5D51-D2EC04B693D8}"/>
              </a:ext>
            </a:extLst>
          </p:cNvPr>
          <p:cNvSpPr txBox="1"/>
          <p:nvPr/>
        </p:nvSpPr>
        <p:spPr>
          <a:xfrm>
            <a:off x="2272375" y="5073933"/>
            <a:ext cx="764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C0C0C0"/>
                </a:highlight>
              </a:rPr>
              <a:t>gcc  –Wall  -c binary_search_tree.c –o  binary_search_tree.o  –std=c99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D3A64-F06F-E3BA-E2BE-A845F1C62A32}"/>
              </a:ext>
            </a:extLst>
          </p:cNvPr>
          <p:cNvSpPr txBox="1"/>
          <p:nvPr/>
        </p:nvSpPr>
        <p:spPr>
          <a:xfrm>
            <a:off x="2272374" y="6050245"/>
            <a:ext cx="7647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gcc  </a:t>
            </a:r>
            <a:r>
              <a:rPr lang="en-US" dirty="0">
                <a:highlight>
                  <a:srgbClr val="00FF00"/>
                </a:highlight>
              </a:rPr>
              <a:t>main.o</a:t>
            </a:r>
            <a:r>
              <a:rPr lang="en-US" dirty="0"/>
              <a:t>  </a:t>
            </a:r>
            <a:r>
              <a:rPr lang="en-US" dirty="0">
                <a:highlight>
                  <a:srgbClr val="00FFFF"/>
                </a:highlight>
              </a:rPr>
              <a:t>binary_tree.o</a:t>
            </a:r>
            <a:r>
              <a:rPr lang="en-US" dirty="0"/>
              <a:t>  </a:t>
            </a:r>
            <a:r>
              <a:rPr lang="en-US" dirty="0">
                <a:highlight>
                  <a:srgbClr val="C0C0C0"/>
                </a:highlight>
              </a:rPr>
              <a:t>binary_search_tree.o</a:t>
            </a:r>
            <a:r>
              <a:rPr lang="en-US" dirty="0"/>
              <a:t>  –o  prog</a:t>
            </a:r>
          </a:p>
        </p:txBody>
      </p:sp>
    </p:spTree>
    <p:extLst>
      <p:ext uri="{BB962C8B-B14F-4D97-AF65-F5344CB8AC3E}">
        <p14:creationId xmlns:p14="http://schemas.microsoft.com/office/powerpoint/2010/main" val="3504544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151DD-4CE5-FB7C-5D43-4B838D56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Manually linking object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603B-046B-6F72-D78F-9B795DDBB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advantage of compiling each .c file separately</a:t>
            </a:r>
          </a:p>
          <a:p>
            <a:pPr lvl="1"/>
            <a:r>
              <a:rPr lang="en-US" dirty="0"/>
              <a:t>Less compile time</a:t>
            </a:r>
          </a:p>
          <a:p>
            <a:pPr lvl="1"/>
            <a:r>
              <a:rPr lang="en-US" dirty="0"/>
              <a:t>Flexible for changes</a:t>
            </a:r>
          </a:p>
          <a:p>
            <a:r>
              <a:rPr lang="en-US" dirty="0"/>
              <a:t>We can update one .c file, e.g., binary_tree.c file</a:t>
            </a:r>
          </a:p>
          <a:p>
            <a:r>
              <a:rPr lang="en-US" dirty="0"/>
              <a:t>Recompile this .c file separately </a:t>
            </a:r>
            <a:r>
              <a:rPr lang="en-US" dirty="0">
                <a:sym typeface="Wingdings" panose="05000000000000000000" pitchFamily="2" charset="2"/>
              </a:rPr>
              <a:t> binary_tree.o (updated)</a:t>
            </a:r>
            <a:endParaRPr lang="en-US" dirty="0"/>
          </a:p>
          <a:p>
            <a:r>
              <a:rPr lang="en-US" dirty="0"/>
              <a:t>Link binary_tree.o with other .c files object files </a:t>
            </a:r>
            <a:r>
              <a:rPr lang="en-US" dirty="0">
                <a:sym typeface="Wingdings" panose="05000000000000000000" pitchFamily="2" charset="2"/>
              </a:rPr>
              <a:t> executable (updated)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096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A1BE-D9FD-1D6F-A568-096CD6A5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97959-6BA8-F3EE-85D8-C4DD66150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Writing all these commands by hand is time consuming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It is difficult to keep track of which files have changed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Instead, we can use build tools to handle the work for us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solidFill>
                  <a:srgbClr val="FF0000"/>
                </a:solidFill>
              </a:rPr>
              <a:t>Make</a:t>
            </a:r>
            <a:r>
              <a:rPr lang="en-US" dirty="0"/>
              <a:t> is the ubiquitous build tool on UNIX system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Uses files named </a:t>
            </a:r>
            <a:r>
              <a:rPr lang="en-US" b="1" dirty="0">
                <a:solidFill>
                  <a:srgbClr val="FF0000"/>
                </a:solidFill>
              </a:rPr>
              <a:t>Makefile</a:t>
            </a:r>
            <a:r>
              <a:rPr lang="en-US" dirty="0">
                <a:solidFill>
                  <a:schemeClr val="tx1"/>
                </a:solidFill>
              </a:rPr>
              <a:t> (it has to be this name)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267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7B0E-407D-51E1-089F-54CEFC82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2F6A-B567-3E72-EE8F-2DEAFB89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846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Makefile is like a recipe</a:t>
            </a:r>
          </a:p>
          <a:p>
            <a:r>
              <a:rPr lang="en-US" sz="2000" dirty="0"/>
              <a:t>The file is composed of 1 or more rules</a:t>
            </a:r>
          </a:p>
          <a:p>
            <a:r>
              <a:rPr lang="en-US" sz="2000" dirty="0"/>
              <a:t>Each rule specifies which file it builds, what are the dependencies of this rule, and how to build the file</a:t>
            </a:r>
          </a:p>
          <a:p>
            <a:r>
              <a:rPr lang="en-US" sz="2000" dirty="0"/>
              <a:t>If any file in the dependency list of a rule changes </a:t>
            </a:r>
            <a:r>
              <a:rPr lang="en-US" sz="2000" dirty="0">
                <a:sym typeface="Wingdings" panose="05000000000000000000" pitchFamily="2" charset="2"/>
              </a:rPr>
              <a:t> triggers recompile of the associated file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37F848-FA7B-7749-3240-A0CBA0675C6E}"/>
              </a:ext>
            </a:extLst>
          </p:cNvPr>
          <p:cNvGrpSpPr/>
          <p:nvPr/>
        </p:nvGrpSpPr>
        <p:grpSpPr>
          <a:xfrm>
            <a:off x="4478753" y="1763357"/>
            <a:ext cx="7326799" cy="4182540"/>
            <a:chOff x="4483723" y="2272511"/>
            <a:chExt cx="7326799" cy="4182540"/>
          </a:xfrm>
        </p:grpSpPr>
        <p:sp>
          <p:nvSpPr>
            <p:cNvPr id="4" name="Google Shape;401;p38">
              <a:extLst>
                <a:ext uri="{FF2B5EF4-FFF2-40B4-BE49-F238E27FC236}">
                  <a16:creationId xmlns:a16="http://schemas.microsoft.com/office/drawing/2014/main" id="{6660D329-AE65-C8C9-A67E-E756C205D1D6}"/>
                </a:ext>
              </a:extLst>
            </p:cNvPr>
            <p:cNvSpPr txBox="1"/>
            <p:nvPr/>
          </p:nvSpPr>
          <p:spPr>
            <a:xfrm>
              <a:off x="5076709" y="2272511"/>
              <a:ext cx="296427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file this rule builds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" name="Google Shape;402;p38">
              <a:extLst>
                <a:ext uri="{FF2B5EF4-FFF2-40B4-BE49-F238E27FC236}">
                  <a16:creationId xmlns:a16="http://schemas.microsoft.com/office/drawing/2014/main" id="{0C7360C9-CD08-9FF5-614F-C9E538CB618C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>
              <a:off x="6558846" y="2672580"/>
              <a:ext cx="0" cy="784346"/>
            </a:xfrm>
            <a:prstGeom prst="straightConnector1">
              <a:avLst/>
            </a:prstGeom>
            <a:noFill/>
            <a:ln w="19050" cap="flat" cmpd="sng">
              <a:solidFill>
                <a:srgbClr val="FF0000">
                  <a:alpha val="99000"/>
                </a:srgbClr>
              </a:solidFill>
              <a:prstDash val="sysDash"/>
              <a:miter lim="800000"/>
              <a:headEnd type="none" w="sm" len="sm"/>
              <a:tailEnd type="triangle" w="med" len="med"/>
            </a:ln>
          </p:spPr>
        </p:cxnSp>
        <p:sp>
          <p:nvSpPr>
            <p:cNvPr id="6" name="Google Shape;403;p38">
              <a:extLst>
                <a:ext uri="{FF2B5EF4-FFF2-40B4-BE49-F238E27FC236}">
                  <a16:creationId xmlns:a16="http://schemas.microsoft.com/office/drawing/2014/main" id="{EC61D9C6-9B06-4468-B995-EA3A9F45785F}"/>
                </a:ext>
              </a:extLst>
            </p:cNvPr>
            <p:cNvSpPr txBox="1"/>
            <p:nvPr/>
          </p:nvSpPr>
          <p:spPr>
            <a:xfrm>
              <a:off x="6712978" y="2755634"/>
              <a:ext cx="381507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Dependency list of this rule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" name="Google Shape;405;p38">
              <a:extLst>
                <a:ext uri="{FF2B5EF4-FFF2-40B4-BE49-F238E27FC236}">
                  <a16:creationId xmlns:a16="http://schemas.microsoft.com/office/drawing/2014/main" id="{A298817A-89C4-FDBE-51A7-98F23127A729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>
              <a:off x="8620517" y="3124925"/>
              <a:ext cx="0" cy="332001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sysDash"/>
              <a:miter lim="800000"/>
              <a:headEnd type="none" w="sm" len="sm"/>
              <a:tailEnd type="triangle" w="med" len="med"/>
            </a:ln>
          </p:spPr>
        </p:cxnSp>
        <p:sp>
          <p:nvSpPr>
            <p:cNvPr id="8" name="Google Shape;399;p38">
              <a:extLst>
                <a:ext uri="{FF2B5EF4-FFF2-40B4-BE49-F238E27FC236}">
                  <a16:creationId xmlns:a16="http://schemas.microsoft.com/office/drawing/2014/main" id="{1CD24E35-D2B1-89B6-59FA-44F48AF797BE}"/>
                </a:ext>
              </a:extLst>
            </p:cNvPr>
            <p:cNvSpPr/>
            <p:nvPr/>
          </p:nvSpPr>
          <p:spPr>
            <a:xfrm>
              <a:off x="5513809" y="3588026"/>
              <a:ext cx="383458" cy="159398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00;p38">
              <a:extLst>
                <a:ext uri="{FF2B5EF4-FFF2-40B4-BE49-F238E27FC236}">
                  <a16:creationId xmlns:a16="http://schemas.microsoft.com/office/drawing/2014/main" id="{2E0072F5-18E1-9AEE-8878-85A63E096560}"/>
                </a:ext>
              </a:extLst>
            </p:cNvPr>
            <p:cNvSpPr txBox="1"/>
            <p:nvPr/>
          </p:nvSpPr>
          <p:spPr>
            <a:xfrm>
              <a:off x="4483723" y="4154204"/>
              <a:ext cx="1030086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 rules</a:t>
              </a:r>
              <a:endParaRPr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251AA55-17F5-4FDF-E64D-6999F7BC3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9797" y="3464201"/>
              <a:ext cx="5800725" cy="299085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563E53-E9E9-885B-3294-D05464395CCF}"/>
                </a:ext>
              </a:extLst>
            </p:cNvPr>
            <p:cNvSpPr/>
            <p:nvPr/>
          </p:nvSpPr>
          <p:spPr>
            <a:xfrm>
              <a:off x="6341131" y="3456926"/>
              <a:ext cx="435429" cy="227780"/>
            </a:xfrm>
            <a:prstGeom prst="round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F7D63D-48DF-DFE3-5FCF-238982A43D91}"/>
              </a:ext>
            </a:extLst>
          </p:cNvPr>
          <p:cNvSpPr/>
          <p:nvPr/>
        </p:nvSpPr>
        <p:spPr>
          <a:xfrm>
            <a:off x="6839733" y="2947772"/>
            <a:ext cx="3551628" cy="227780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A4B0E8-3F4A-49BF-4A71-9AEA6EE93F56}"/>
              </a:ext>
            </a:extLst>
          </p:cNvPr>
          <p:cNvSpPr/>
          <p:nvPr/>
        </p:nvSpPr>
        <p:spPr>
          <a:xfrm>
            <a:off x="6703898" y="3207676"/>
            <a:ext cx="4477624" cy="227780"/>
          </a:xfrm>
          <a:prstGeom prst="roundRect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401;p38">
            <a:extLst>
              <a:ext uri="{FF2B5EF4-FFF2-40B4-BE49-F238E27FC236}">
                <a16:creationId xmlns:a16="http://schemas.microsoft.com/office/drawing/2014/main" id="{BDBC8441-26A9-A66D-20F8-FD143CFA0DCE}"/>
              </a:ext>
            </a:extLst>
          </p:cNvPr>
          <p:cNvSpPr txBox="1"/>
          <p:nvPr/>
        </p:nvSpPr>
        <p:spPr>
          <a:xfrm>
            <a:off x="8942710" y="1762176"/>
            <a:ext cx="296427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build prog?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405;p38">
            <a:extLst>
              <a:ext uri="{FF2B5EF4-FFF2-40B4-BE49-F238E27FC236}">
                <a16:creationId xmlns:a16="http://schemas.microsoft.com/office/drawing/2014/main" id="{A3DBBC5A-169A-7D97-513D-F7C92F6EBF02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flipH="1">
            <a:off x="8942710" y="2162245"/>
            <a:ext cx="1482137" cy="1045431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ysDash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1011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A7F3-0A47-20ED-B995-B8A2A6F7D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Motivation of separating source code into multiple files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F9835-EEC5-C207-35B6-02676455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Organize your source code into different files</a:t>
            </a:r>
            <a:endParaRPr lang="en-US" sz="2400" dirty="0"/>
          </a:p>
          <a:p>
            <a:pPr lvl="1"/>
            <a:r>
              <a:rPr lang="en-US" dirty="0"/>
              <a:t>Easier to track and maintain (large program may have millions of lines of code)</a:t>
            </a:r>
          </a:p>
          <a:p>
            <a:pPr lvl="1"/>
            <a:r>
              <a:rPr lang="en-US" dirty="0"/>
              <a:t>You may organize code into different files based on their functionality</a:t>
            </a:r>
          </a:p>
          <a:p>
            <a:endParaRPr lang="en-US" dirty="0"/>
          </a:p>
          <a:p>
            <a:r>
              <a:rPr lang="en-US" dirty="0"/>
              <a:t>Build Time</a:t>
            </a:r>
          </a:p>
          <a:p>
            <a:pPr lvl="1"/>
            <a:r>
              <a:rPr lang="en-US" dirty="0"/>
              <a:t>No need to compile all code if you make a change in one source file</a:t>
            </a:r>
          </a:p>
          <a:p>
            <a:pPr lvl="1"/>
            <a:r>
              <a:rPr lang="en-US" dirty="0"/>
              <a:t>Only need to compile the changed source file, and link its updated object file with other object files to create the updated program</a:t>
            </a:r>
          </a:p>
          <a:p>
            <a:endParaRPr lang="en-US" dirty="0"/>
          </a:p>
          <a:p>
            <a:r>
              <a:rPr lang="en-US" dirty="0"/>
              <a:t>Reusability </a:t>
            </a:r>
          </a:p>
          <a:p>
            <a:pPr lvl="1"/>
            <a:r>
              <a:rPr lang="en-US" dirty="0"/>
              <a:t>Easier to reuse chunks of code in different projects (e.g., standard library)</a:t>
            </a:r>
          </a:p>
          <a:p>
            <a:pPr lvl="1"/>
            <a:r>
              <a:rPr lang="en-US" dirty="0"/>
              <a:t>For example, a separate file for a specific data structure (e.g., linked-list, tree, etc.)</a:t>
            </a:r>
          </a:p>
          <a:p>
            <a:pPr marL="5715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71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7B0E-407D-51E1-089F-54CEFC82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2F6A-B567-3E72-EE8F-2DEAFB89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846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Makefile is like a recipe</a:t>
            </a:r>
          </a:p>
          <a:p>
            <a:r>
              <a:rPr lang="en-US" sz="2000" dirty="0"/>
              <a:t>The file is composed of 1 or more rules</a:t>
            </a:r>
          </a:p>
          <a:p>
            <a:r>
              <a:rPr lang="en-US" sz="2000" dirty="0"/>
              <a:t>Each rule specifies which file it builds, what are the dependencies of this rule, and how to build the file</a:t>
            </a:r>
          </a:p>
          <a:p>
            <a:r>
              <a:rPr lang="en-US" sz="2000" dirty="0"/>
              <a:t>If any file in the dependency list of a rule changes </a:t>
            </a:r>
            <a:r>
              <a:rPr lang="en-US" sz="2000" dirty="0">
                <a:sym typeface="Wingdings" panose="05000000000000000000" pitchFamily="2" charset="2"/>
              </a:rPr>
              <a:t> triggers recompile of the associated file</a:t>
            </a:r>
            <a:r>
              <a:rPr lang="en-US" sz="2000" dirty="0"/>
              <a:t> </a:t>
            </a:r>
          </a:p>
          <a:p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37F848-FA7B-7749-3240-A0CBA0675C6E}"/>
              </a:ext>
            </a:extLst>
          </p:cNvPr>
          <p:cNvGrpSpPr/>
          <p:nvPr/>
        </p:nvGrpSpPr>
        <p:grpSpPr>
          <a:xfrm>
            <a:off x="4478753" y="1763357"/>
            <a:ext cx="7326799" cy="4182540"/>
            <a:chOff x="4483723" y="2272511"/>
            <a:chExt cx="7326799" cy="4182540"/>
          </a:xfrm>
        </p:grpSpPr>
        <p:sp>
          <p:nvSpPr>
            <p:cNvPr id="4" name="Google Shape;401;p38">
              <a:extLst>
                <a:ext uri="{FF2B5EF4-FFF2-40B4-BE49-F238E27FC236}">
                  <a16:creationId xmlns:a16="http://schemas.microsoft.com/office/drawing/2014/main" id="{6660D329-AE65-C8C9-A67E-E756C205D1D6}"/>
                </a:ext>
              </a:extLst>
            </p:cNvPr>
            <p:cNvSpPr txBox="1"/>
            <p:nvPr/>
          </p:nvSpPr>
          <p:spPr>
            <a:xfrm>
              <a:off x="5076709" y="2272511"/>
              <a:ext cx="296427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file this rule builds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" name="Google Shape;402;p38">
              <a:extLst>
                <a:ext uri="{FF2B5EF4-FFF2-40B4-BE49-F238E27FC236}">
                  <a16:creationId xmlns:a16="http://schemas.microsoft.com/office/drawing/2014/main" id="{0C7360C9-CD08-9FF5-614F-C9E538CB618C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>
              <a:off x="6558846" y="2672580"/>
              <a:ext cx="0" cy="784346"/>
            </a:xfrm>
            <a:prstGeom prst="straightConnector1">
              <a:avLst/>
            </a:prstGeom>
            <a:noFill/>
            <a:ln w="19050" cap="flat" cmpd="sng">
              <a:solidFill>
                <a:srgbClr val="FF0000">
                  <a:alpha val="99000"/>
                </a:srgbClr>
              </a:solidFill>
              <a:prstDash val="sysDash"/>
              <a:miter lim="800000"/>
              <a:headEnd type="none" w="sm" len="sm"/>
              <a:tailEnd type="triangle" w="med" len="med"/>
            </a:ln>
          </p:spPr>
        </p:cxnSp>
        <p:sp>
          <p:nvSpPr>
            <p:cNvPr id="6" name="Google Shape;403;p38">
              <a:extLst>
                <a:ext uri="{FF2B5EF4-FFF2-40B4-BE49-F238E27FC236}">
                  <a16:creationId xmlns:a16="http://schemas.microsoft.com/office/drawing/2014/main" id="{EC61D9C6-9B06-4468-B995-EA3A9F45785F}"/>
                </a:ext>
              </a:extLst>
            </p:cNvPr>
            <p:cNvSpPr txBox="1"/>
            <p:nvPr/>
          </p:nvSpPr>
          <p:spPr>
            <a:xfrm>
              <a:off x="6712978" y="2755634"/>
              <a:ext cx="381507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Dependency list of this rule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" name="Google Shape;405;p38">
              <a:extLst>
                <a:ext uri="{FF2B5EF4-FFF2-40B4-BE49-F238E27FC236}">
                  <a16:creationId xmlns:a16="http://schemas.microsoft.com/office/drawing/2014/main" id="{A298817A-89C4-FDBE-51A7-98F23127A729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>
              <a:off x="8620517" y="3124925"/>
              <a:ext cx="0" cy="332001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sysDash"/>
              <a:miter lim="800000"/>
              <a:headEnd type="none" w="sm" len="sm"/>
              <a:tailEnd type="triangle" w="med" len="med"/>
            </a:ln>
          </p:spPr>
        </p:cxnSp>
        <p:sp>
          <p:nvSpPr>
            <p:cNvPr id="8" name="Google Shape;399;p38">
              <a:extLst>
                <a:ext uri="{FF2B5EF4-FFF2-40B4-BE49-F238E27FC236}">
                  <a16:creationId xmlns:a16="http://schemas.microsoft.com/office/drawing/2014/main" id="{1CD24E35-D2B1-89B6-59FA-44F48AF797BE}"/>
                </a:ext>
              </a:extLst>
            </p:cNvPr>
            <p:cNvSpPr/>
            <p:nvPr/>
          </p:nvSpPr>
          <p:spPr>
            <a:xfrm>
              <a:off x="5513809" y="3588026"/>
              <a:ext cx="383458" cy="159398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00;p38">
              <a:extLst>
                <a:ext uri="{FF2B5EF4-FFF2-40B4-BE49-F238E27FC236}">
                  <a16:creationId xmlns:a16="http://schemas.microsoft.com/office/drawing/2014/main" id="{2E0072F5-18E1-9AEE-8878-85A63E096560}"/>
                </a:ext>
              </a:extLst>
            </p:cNvPr>
            <p:cNvSpPr txBox="1"/>
            <p:nvPr/>
          </p:nvSpPr>
          <p:spPr>
            <a:xfrm>
              <a:off x="4483723" y="4154204"/>
              <a:ext cx="1030086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 rules</a:t>
              </a:r>
              <a:endParaRPr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251AA55-17F5-4FDF-E64D-6999F7BC3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9797" y="3464201"/>
              <a:ext cx="5800725" cy="299085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563E53-E9E9-885B-3294-D05464395CCF}"/>
                </a:ext>
              </a:extLst>
            </p:cNvPr>
            <p:cNvSpPr/>
            <p:nvPr/>
          </p:nvSpPr>
          <p:spPr>
            <a:xfrm>
              <a:off x="6341131" y="3456926"/>
              <a:ext cx="435429" cy="227780"/>
            </a:xfrm>
            <a:prstGeom prst="round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F7D63D-48DF-DFE3-5FCF-238982A43D91}"/>
              </a:ext>
            </a:extLst>
          </p:cNvPr>
          <p:cNvSpPr/>
          <p:nvPr/>
        </p:nvSpPr>
        <p:spPr>
          <a:xfrm>
            <a:off x="6839733" y="2947772"/>
            <a:ext cx="3551628" cy="227780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A4B0E8-3F4A-49BF-4A71-9AEA6EE93F56}"/>
              </a:ext>
            </a:extLst>
          </p:cNvPr>
          <p:cNvSpPr/>
          <p:nvPr/>
        </p:nvSpPr>
        <p:spPr>
          <a:xfrm>
            <a:off x="6703898" y="3207676"/>
            <a:ext cx="4477624" cy="227780"/>
          </a:xfrm>
          <a:prstGeom prst="roundRect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401;p38">
            <a:extLst>
              <a:ext uri="{FF2B5EF4-FFF2-40B4-BE49-F238E27FC236}">
                <a16:creationId xmlns:a16="http://schemas.microsoft.com/office/drawing/2014/main" id="{BDBC8441-26A9-A66D-20F8-FD143CFA0DCE}"/>
              </a:ext>
            </a:extLst>
          </p:cNvPr>
          <p:cNvSpPr txBox="1"/>
          <p:nvPr/>
        </p:nvSpPr>
        <p:spPr>
          <a:xfrm>
            <a:off x="8942710" y="1762176"/>
            <a:ext cx="296427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build prog?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405;p38">
            <a:extLst>
              <a:ext uri="{FF2B5EF4-FFF2-40B4-BE49-F238E27FC236}">
                <a16:creationId xmlns:a16="http://schemas.microsoft.com/office/drawing/2014/main" id="{A3DBBC5A-169A-7D97-513D-F7C92F6EBF02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flipH="1">
            <a:off x="8942710" y="2162245"/>
            <a:ext cx="1482137" cy="1045431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sp>
        <p:nvSpPr>
          <p:cNvPr id="11" name="Google Shape;416;p39">
            <a:extLst>
              <a:ext uri="{FF2B5EF4-FFF2-40B4-BE49-F238E27FC236}">
                <a16:creationId xmlns:a16="http://schemas.microsoft.com/office/drawing/2014/main" id="{EEFA5A04-0BCF-DEC9-B087-541A07A88958}"/>
              </a:ext>
            </a:extLst>
          </p:cNvPr>
          <p:cNvSpPr txBox="1"/>
          <p:nvPr/>
        </p:nvSpPr>
        <p:spPr>
          <a:xfrm>
            <a:off x="4116156" y="5022608"/>
            <a:ext cx="139268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phony rule</a:t>
            </a:r>
            <a:endParaRPr sz="16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(doesn't build a file)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99;p38">
            <a:extLst>
              <a:ext uri="{FF2B5EF4-FFF2-40B4-BE49-F238E27FC236}">
                <a16:creationId xmlns:a16="http://schemas.microsoft.com/office/drawing/2014/main" id="{E82419CB-59C4-7FE1-DE3C-E63859B4FEC8}"/>
              </a:ext>
            </a:extLst>
          </p:cNvPr>
          <p:cNvSpPr/>
          <p:nvPr/>
        </p:nvSpPr>
        <p:spPr>
          <a:xfrm>
            <a:off x="5508839" y="5063987"/>
            <a:ext cx="383458" cy="88191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9866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7B0E-407D-51E1-089F-54CEFC82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C2F6A-B567-3E72-EE8F-2DEAFB895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48469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Makefile is like a recipe</a:t>
            </a:r>
          </a:p>
          <a:p>
            <a:r>
              <a:rPr lang="en-US" sz="2000" dirty="0"/>
              <a:t>The file is composed of 1 or more rules</a:t>
            </a:r>
          </a:p>
          <a:p>
            <a:r>
              <a:rPr lang="en-US" sz="2000" dirty="0"/>
              <a:t>Each rule specifies which file it builds, what are the dependencies of this rule, and how to build the file</a:t>
            </a:r>
          </a:p>
          <a:p>
            <a:r>
              <a:rPr lang="en-US" sz="2000" dirty="0"/>
              <a:t>If any file in the dependency list of a rule changes </a:t>
            </a:r>
            <a:r>
              <a:rPr lang="en-US" sz="2000" dirty="0">
                <a:sym typeface="Wingdings" panose="05000000000000000000" pitchFamily="2" charset="2"/>
              </a:rPr>
              <a:t> triggers rebuild of the associated file</a:t>
            </a:r>
            <a:r>
              <a:rPr lang="en-US" sz="2000" dirty="0"/>
              <a:t> </a:t>
            </a:r>
          </a:p>
          <a:p>
            <a:r>
              <a:rPr lang="en-US" sz="2000" dirty="0"/>
              <a:t>Needs to use tabs for make command (tab != 4 spaces)</a:t>
            </a:r>
          </a:p>
          <a:p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37F848-FA7B-7749-3240-A0CBA0675C6E}"/>
              </a:ext>
            </a:extLst>
          </p:cNvPr>
          <p:cNvGrpSpPr/>
          <p:nvPr/>
        </p:nvGrpSpPr>
        <p:grpSpPr>
          <a:xfrm>
            <a:off x="4478753" y="1763357"/>
            <a:ext cx="7326799" cy="4182540"/>
            <a:chOff x="4483723" y="2272511"/>
            <a:chExt cx="7326799" cy="4182540"/>
          </a:xfrm>
        </p:grpSpPr>
        <p:sp>
          <p:nvSpPr>
            <p:cNvPr id="4" name="Google Shape;401;p38">
              <a:extLst>
                <a:ext uri="{FF2B5EF4-FFF2-40B4-BE49-F238E27FC236}">
                  <a16:creationId xmlns:a16="http://schemas.microsoft.com/office/drawing/2014/main" id="{6660D329-AE65-C8C9-A67E-E756C205D1D6}"/>
                </a:ext>
              </a:extLst>
            </p:cNvPr>
            <p:cNvSpPr txBox="1"/>
            <p:nvPr/>
          </p:nvSpPr>
          <p:spPr>
            <a:xfrm>
              <a:off x="5076709" y="2272511"/>
              <a:ext cx="2964273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file this rule builds</a:t>
              </a:r>
              <a:endParaRPr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" name="Google Shape;402;p38">
              <a:extLst>
                <a:ext uri="{FF2B5EF4-FFF2-40B4-BE49-F238E27FC236}">
                  <a16:creationId xmlns:a16="http://schemas.microsoft.com/office/drawing/2014/main" id="{0C7360C9-CD08-9FF5-614F-C9E538CB618C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>
              <a:off x="6558846" y="2672580"/>
              <a:ext cx="0" cy="784346"/>
            </a:xfrm>
            <a:prstGeom prst="straightConnector1">
              <a:avLst/>
            </a:prstGeom>
            <a:noFill/>
            <a:ln w="19050" cap="flat" cmpd="sng">
              <a:solidFill>
                <a:srgbClr val="FF0000">
                  <a:alpha val="99000"/>
                </a:srgbClr>
              </a:solidFill>
              <a:prstDash val="sysDash"/>
              <a:miter lim="800000"/>
              <a:headEnd type="none" w="sm" len="sm"/>
              <a:tailEnd type="triangle" w="med" len="med"/>
            </a:ln>
          </p:spPr>
        </p:cxnSp>
        <p:sp>
          <p:nvSpPr>
            <p:cNvPr id="6" name="Google Shape;403;p38">
              <a:extLst>
                <a:ext uri="{FF2B5EF4-FFF2-40B4-BE49-F238E27FC236}">
                  <a16:creationId xmlns:a16="http://schemas.microsoft.com/office/drawing/2014/main" id="{EC61D9C6-9B06-4468-B995-EA3A9F45785F}"/>
                </a:ext>
              </a:extLst>
            </p:cNvPr>
            <p:cNvSpPr txBox="1"/>
            <p:nvPr/>
          </p:nvSpPr>
          <p:spPr>
            <a:xfrm>
              <a:off x="6712978" y="2755634"/>
              <a:ext cx="3815078" cy="36929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Dependency list of this rule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" name="Google Shape;405;p38">
              <a:extLst>
                <a:ext uri="{FF2B5EF4-FFF2-40B4-BE49-F238E27FC236}">
                  <a16:creationId xmlns:a16="http://schemas.microsoft.com/office/drawing/2014/main" id="{A298817A-89C4-FDBE-51A7-98F23127A729}"/>
                </a:ext>
              </a:extLst>
            </p:cNvPr>
            <p:cNvCxnSpPr>
              <a:cxnSpLocks/>
              <a:stCxn id="6" idx="2"/>
              <a:endCxn id="14" idx="0"/>
            </p:cNvCxnSpPr>
            <p:nvPr/>
          </p:nvCxnSpPr>
          <p:spPr>
            <a:xfrm>
              <a:off x="8620517" y="3124925"/>
              <a:ext cx="0" cy="332001"/>
            </a:xfrm>
            <a:prstGeom prst="straightConnector1">
              <a:avLst/>
            </a:prstGeom>
            <a:noFill/>
            <a:ln w="19050" cap="flat" cmpd="sng">
              <a:solidFill>
                <a:srgbClr val="00B050"/>
              </a:solidFill>
              <a:prstDash val="sysDash"/>
              <a:miter lim="800000"/>
              <a:headEnd type="none" w="sm" len="sm"/>
              <a:tailEnd type="triangle" w="med" len="med"/>
            </a:ln>
          </p:spPr>
        </p:cxnSp>
        <p:sp>
          <p:nvSpPr>
            <p:cNvPr id="8" name="Google Shape;399;p38">
              <a:extLst>
                <a:ext uri="{FF2B5EF4-FFF2-40B4-BE49-F238E27FC236}">
                  <a16:creationId xmlns:a16="http://schemas.microsoft.com/office/drawing/2014/main" id="{1CD24E35-D2B1-89B6-59FA-44F48AF797BE}"/>
                </a:ext>
              </a:extLst>
            </p:cNvPr>
            <p:cNvSpPr/>
            <p:nvPr/>
          </p:nvSpPr>
          <p:spPr>
            <a:xfrm>
              <a:off x="5513809" y="3588026"/>
              <a:ext cx="383458" cy="159398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19050" cap="flat" cmpd="sng">
              <a:solidFill>
                <a:srgbClr val="2E75B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400;p38">
              <a:extLst>
                <a:ext uri="{FF2B5EF4-FFF2-40B4-BE49-F238E27FC236}">
                  <a16:creationId xmlns:a16="http://schemas.microsoft.com/office/drawing/2014/main" id="{2E0072F5-18E1-9AEE-8878-85A63E096560}"/>
                </a:ext>
              </a:extLst>
            </p:cNvPr>
            <p:cNvSpPr txBox="1"/>
            <p:nvPr/>
          </p:nvSpPr>
          <p:spPr>
            <a:xfrm>
              <a:off x="4483723" y="4154204"/>
              <a:ext cx="1030086" cy="4000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  rules</a:t>
              </a:r>
              <a:endParaRPr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251AA55-17F5-4FDF-E64D-6999F7BC3C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9797" y="3464201"/>
              <a:ext cx="5800725" cy="2990850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2563E53-E9E9-885B-3294-D05464395CCF}"/>
                </a:ext>
              </a:extLst>
            </p:cNvPr>
            <p:cNvSpPr/>
            <p:nvPr/>
          </p:nvSpPr>
          <p:spPr>
            <a:xfrm>
              <a:off x="6341131" y="3456926"/>
              <a:ext cx="435429" cy="227780"/>
            </a:xfrm>
            <a:prstGeom prst="round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FF7D63D-48DF-DFE3-5FCF-238982A43D91}"/>
              </a:ext>
            </a:extLst>
          </p:cNvPr>
          <p:cNvSpPr/>
          <p:nvPr/>
        </p:nvSpPr>
        <p:spPr>
          <a:xfrm>
            <a:off x="6839733" y="2947772"/>
            <a:ext cx="3551628" cy="227780"/>
          </a:xfrm>
          <a:prstGeom prst="roundRect">
            <a:avLst/>
          </a:prstGeom>
          <a:noFill/>
          <a:ln w="158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1A4B0E8-3F4A-49BF-4A71-9AEA6EE93F56}"/>
              </a:ext>
            </a:extLst>
          </p:cNvPr>
          <p:cNvSpPr/>
          <p:nvPr/>
        </p:nvSpPr>
        <p:spPr>
          <a:xfrm>
            <a:off x="6703898" y="3207676"/>
            <a:ext cx="4477624" cy="227780"/>
          </a:xfrm>
          <a:prstGeom prst="roundRect">
            <a:avLst/>
          </a:prstGeom>
          <a:noFill/>
          <a:ln w="158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oogle Shape;401;p38">
            <a:extLst>
              <a:ext uri="{FF2B5EF4-FFF2-40B4-BE49-F238E27FC236}">
                <a16:creationId xmlns:a16="http://schemas.microsoft.com/office/drawing/2014/main" id="{BDBC8441-26A9-A66D-20F8-FD143CFA0DCE}"/>
              </a:ext>
            </a:extLst>
          </p:cNvPr>
          <p:cNvSpPr txBox="1"/>
          <p:nvPr/>
        </p:nvSpPr>
        <p:spPr>
          <a:xfrm>
            <a:off x="8942710" y="1762176"/>
            <a:ext cx="296427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build prog?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" name="Google Shape;405;p38">
            <a:extLst>
              <a:ext uri="{FF2B5EF4-FFF2-40B4-BE49-F238E27FC236}">
                <a16:creationId xmlns:a16="http://schemas.microsoft.com/office/drawing/2014/main" id="{A3DBBC5A-169A-7D97-513D-F7C92F6EBF02}"/>
              </a:ext>
            </a:extLst>
          </p:cNvPr>
          <p:cNvCxnSpPr>
            <a:cxnSpLocks/>
            <a:stCxn id="21" idx="2"/>
            <a:endCxn id="18" idx="0"/>
          </p:cNvCxnSpPr>
          <p:nvPr/>
        </p:nvCxnSpPr>
        <p:spPr>
          <a:xfrm flipH="1">
            <a:off x="8942710" y="2162245"/>
            <a:ext cx="1482137" cy="1045431"/>
          </a:xfrm>
          <a:prstGeom prst="straightConnector1">
            <a:avLst/>
          </a:prstGeom>
          <a:noFill/>
          <a:ln w="19050" cap="flat" cmpd="sng">
            <a:solidFill>
              <a:srgbClr val="00B0F0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sp>
        <p:nvSpPr>
          <p:cNvPr id="11" name="Google Shape;416;p39">
            <a:extLst>
              <a:ext uri="{FF2B5EF4-FFF2-40B4-BE49-F238E27FC236}">
                <a16:creationId xmlns:a16="http://schemas.microsoft.com/office/drawing/2014/main" id="{EEFA5A04-0BCF-DEC9-B087-541A07A88958}"/>
              </a:ext>
            </a:extLst>
          </p:cNvPr>
          <p:cNvSpPr txBox="1"/>
          <p:nvPr/>
        </p:nvSpPr>
        <p:spPr>
          <a:xfrm>
            <a:off x="4116156" y="5022608"/>
            <a:ext cx="139268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phony rule</a:t>
            </a:r>
            <a:endParaRPr sz="1600"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(doesn't build a file)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399;p38">
            <a:extLst>
              <a:ext uri="{FF2B5EF4-FFF2-40B4-BE49-F238E27FC236}">
                <a16:creationId xmlns:a16="http://schemas.microsoft.com/office/drawing/2014/main" id="{E82419CB-59C4-7FE1-DE3C-E63859B4FEC8}"/>
              </a:ext>
            </a:extLst>
          </p:cNvPr>
          <p:cNvSpPr/>
          <p:nvPr/>
        </p:nvSpPr>
        <p:spPr>
          <a:xfrm>
            <a:off x="5508839" y="5063987"/>
            <a:ext cx="383458" cy="88191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C25523-FA72-A747-2B0F-538F6016E3D6}"/>
              </a:ext>
            </a:extLst>
          </p:cNvPr>
          <p:cNvSpPr/>
          <p:nvPr/>
        </p:nvSpPr>
        <p:spPr>
          <a:xfrm>
            <a:off x="6304416" y="3253131"/>
            <a:ext cx="382026" cy="136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tab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8F0A009-47B3-1E63-96B0-0675701EE134}"/>
              </a:ext>
            </a:extLst>
          </p:cNvPr>
          <p:cNvSpPr/>
          <p:nvPr/>
        </p:nvSpPr>
        <p:spPr>
          <a:xfrm>
            <a:off x="6304416" y="3680692"/>
            <a:ext cx="382026" cy="136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A1F33BF-0716-1376-0B8C-2E65C59B2EF5}"/>
              </a:ext>
            </a:extLst>
          </p:cNvPr>
          <p:cNvSpPr/>
          <p:nvPr/>
        </p:nvSpPr>
        <p:spPr>
          <a:xfrm>
            <a:off x="6304416" y="4171285"/>
            <a:ext cx="382026" cy="136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tab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F80318D-4881-8D1E-164C-E0BC5455250A}"/>
              </a:ext>
            </a:extLst>
          </p:cNvPr>
          <p:cNvSpPr/>
          <p:nvPr/>
        </p:nvSpPr>
        <p:spPr>
          <a:xfrm>
            <a:off x="6304416" y="4606238"/>
            <a:ext cx="382026" cy="136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tab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4F331A-AFC3-8274-0B98-0C9AF2201165}"/>
              </a:ext>
            </a:extLst>
          </p:cNvPr>
          <p:cNvSpPr/>
          <p:nvPr/>
        </p:nvSpPr>
        <p:spPr>
          <a:xfrm>
            <a:off x="6304416" y="5510241"/>
            <a:ext cx="382026" cy="136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tab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822D24F-1647-8548-0A2D-EFB17A3D13E5}"/>
              </a:ext>
            </a:extLst>
          </p:cNvPr>
          <p:cNvSpPr/>
          <p:nvPr/>
        </p:nvSpPr>
        <p:spPr>
          <a:xfrm>
            <a:off x="6304416" y="5751543"/>
            <a:ext cx="382026" cy="1368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tab</a:t>
            </a:r>
          </a:p>
        </p:txBody>
      </p:sp>
    </p:spTree>
    <p:extLst>
      <p:ext uri="{BB962C8B-B14F-4D97-AF65-F5344CB8AC3E}">
        <p14:creationId xmlns:p14="http://schemas.microsoft.com/office/powerpoint/2010/main" val="239022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4D62-D937-94D9-BB7C-728372514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Makefile?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67ADF-9735-629F-B16D-B3FA9549A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Consolas"/>
              </a:rPr>
              <a:t>make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Build according to the first rule specified in Makefile</a:t>
            </a:r>
            <a:endParaRPr lang="en-US" dirty="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make filename</a:t>
            </a:r>
            <a:endParaRPr lang="en-US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Runs the rule named "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filename</a:t>
            </a:r>
            <a:r>
              <a:rPr lang="en-US" dirty="0"/>
              <a:t>".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For example, "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make binary_tree.o</a:t>
            </a:r>
            <a:r>
              <a:rPr lang="en-US" dirty="0"/>
              <a:t>" or "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make clean</a:t>
            </a:r>
            <a:r>
              <a:rPr lang="en-US" dirty="0"/>
              <a:t>"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Make keeps track of which files have changed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Uses file modification time stamp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If a file in the dependency list changed, it will trigger rebuild of the associated rule which may trigger cascading rebuild until all the related rules are rebuilt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Only the files that have changed will be rebuilt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Faster compilation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495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82EB-7BAC-7CC1-C75E-9B4A2498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Makefile – generic rules and input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3B444-DBB8-B9F0-BFDA-A507E79F3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5643" cy="4351338"/>
          </a:xfrm>
        </p:spPr>
        <p:txBody>
          <a:bodyPr>
            <a:normAutofit/>
          </a:bodyPr>
          <a:lstStyle/>
          <a:p>
            <a:r>
              <a:rPr lang="en-US" sz="1600" dirty="0"/>
              <a:t>You can also write generic rules that apply to the same file type:</a:t>
            </a:r>
          </a:p>
          <a:p>
            <a:pPr lvl="1"/>
            <a:r>
              <a:rPr lang="en-US" sz="1400" dirty="0"/>
              <a:t>CC and CFLAGS are like variables</a:t>
            </a:r>
          </a:p>
          <a:p>
            <a:r>
              <a:rPr lang="en-US" sz="1600" dirty="0"/>
              <a:t>?= is a conditional assignment</a:t>
            </a:r>
          </a:p>
          <a:p>
            <a:pPr lvl="1"/>
            <a:r>
              <a:rPr lang="en-US" sz="1400" dirty="0"/>
              <a:t>CC is assigned to gcc if its not defined by command line input argument</a:t>
            </a:r>
          </a:p>
          <a:p>
            <a:r>
              <a:rPr lang="en-US" sz="1600" dirty="0"/>
              <a:t>Use $(</a:t>
            </a:r>
            <a:r>
              <a:rPr lang="en-US" sz="1600" dirty="0" err="1"/>
              <a:t>var_name</a:t>
            </a:r>
            <a:r>
              <a:rPr lang="en-US" sz="1600" dirty="0"/>
              <a:t>) to place the associated variable in the Makefile</a:t>
            </a:r>
          </a:p>
          <a:p>
            <a:pPr lvl="1"/>
            <a:r>
              <a:rPr lang="en-US" sz="1400" dirty="0"/>
              <a:t>$(</a:t>
            </a:r>
            <a:r>
              <a:rPr lang="en-US" sz="1400" dirty="0" err="1"/>
              <a:t>var_name</a:t>
            </a:r>
            <a:r>
              <a:rPr lang="en-US" sz="1400" dirty="0"/>
              <a:t>) will be swapped to the actual value of </a:t>
            </a:r>
            <a:r>
              <a:rPr lang="en-US" sz="1400" dirty="0" err="1"/>
              <a:t>var_name</a:t>
            </a:r>
            <a:endParaRPr lang="en-US" sz="1400" dirty="0"/>
          </a:p>
          <a:p>
            <a:pPr lvl="1"/>
            <a:r>
              <a:rPr lang="en-US" sz="1400" dirty="0"/>
              <a:t>E.g., $(CC) will be swapped to gcc if no other input argument is assigned to CC</a:t>
            </a:r>
          </a:p>
          <a:p>
            <a:r>
              <a:rPr lang="en-US" sz="1600" dirty="0"/>
              <a:t>Passing command line input to make</a:t>
            </a:r>
          </a:p>
          <a:p>
            <a:pPr lvl="1"/>
            <a:r>
              <a:rPr lang="en-US" sz="1400" dirty="0"/>
              <a:t>make CC=clang (switch from gcc to clang compiler)</a:t>
            </a:r>
          </a:p>
          <a:p>
            <a:pPr lvl="1"/>
            <a:r>
              <a:rPr lang="en-US" sz="1400" dirty="0"/>
              <a:t>make CFLAG=</a:t>
            </a:r>
            <a:r>
              <a:rPr lang="en-US" sz="1400" b="1" dirty="0">
                <a:solidFill>
                  <a:srgbClr val="FF0000"/>
                </a:solidFill>
              </a:rPr>
              <a:t>“</a:t>
            </a:r>
            <a:r>
              <a:rPr lang="en-US" sz="1400" dirty="0"/>
              <a:t>-c –Wall</a:t>
            </a:r>
            <a:r>
              <a:rPr lang="en-US" sz="1400" b="1" dirty="0">
                <a:solidFill>
                  <a:srgbClr val="FF0000"/>
                </a:solidFill>
              </a:rPr>
              <a:t>”</a:t>
            </a:r>
            <a:r>
              <a:rPr lang="en-US" sz="1400" dirty="0"/>
              <a:t> (only use –c and -Wall)</a:t>
            </a:r>
          </a:p>
          <a:p>
            <a:pPr lvl="1"/>
            <a:r>
              <a:rPr lang="en-US" sz="1400" dirty="0"/>
              <a:t>No extra space between assignment “=” in command line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DAFE6-9399-0906-1D99-C00F4C65E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1266"/>
            <a:ext cx="5950311" cy="315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221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A84-7B55-D18F-D638-4E9FFF6A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Recap: break down of building process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2DFCB1-641E-225A-2DB9-9AF5C82AB871}"/>
              </a:ext>
            </a:extLst>
          </p:cNvPr>
          <p:cNvGrpSpPr/>
          <p:nvPr/>
        </p:nvGrpSpPr>
        <p:grpSpPr>
          <a:xfrm>
            <a:off x="6069106" y="2250140"/>
            <a:ext cx="5913502" cy="3568519"/>
            <a:chOff x="5813613" y="2250140"/>
            <a:chExt cx="5913502" cy="35685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7B2A04-601D-C896-1231-EABE54F83CE2}"/>
                </a:ext>
              </a:extLst>
            </p:cNvPr>
            <p:cNvSpPr txBox="1"/>
            <p:nvPr/>
          </p:nvSpPr>
          <p:spPr>
            <a:xfrm>
              <a:off x="8072639" y="2251424"/>
              <a:ext cx="1339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source code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84BF174-AFE5-4EA7-75F1-75538B0F0C0F}"/>
                </a:ext>
              </a:extLst>
            </p:cNvPr>
            <p:cNvSpPr/>
            <p:nvPr/>
          </p:nvSpPr>
          <p:spPr>
            <a:xfrm>
              <a:off x="7945997" y="2776175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Preprocessor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2BF98CD-B09A-1DB3-2EE6-13BEB2E4C80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8742341" y="2528423"/>
              <a:ext cx="0" cy="24775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38A7D7C-F7C2-B809-FA5E-774BA22A0456}"/>
                </a:ext>
              </a:extLst>
            </p:cNvPr>
            <p:cNvSpPr/>
            <p:nvPr/>
          </p:nvSpPr>
          <p:spPr>
            <a:xfrm>
              <a:off x="7945997" y="3466457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Compiler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1B418F9-5BB7-DAE8-ABDE-FB1B3BB9B1C8}"/>
                </a:ext>
              </a:extLst>
            </p:cNvPr>
            <p:cNvSpPr/>
            <p:nvPr/>
          </p:nvSpPr>
          <p:spPr>
            <a:xfrm>
              <a:off x="7945997" y="4191525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Assembler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C783ABE-1174-9FA0-8F17-621EF22A5672}"/>
                </a:ext>
              </a:extLst>
            </p:cNvPr>
            <p:cNvSpPr/>
            <p:nvPr/>
          </p:nvSpPr>
          <p:spPr>
            <a:xfrm>
              <a:off x="7945997" y="4916594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Linker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2831409-F269-9A04-471C-22A227704063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8742341" y="3059510"/>
              <a:ext cx="0" cy="40694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A21E64B-C635-EC4B-40B9-ED9755ED24B2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8742341" y="3749792"/>
              <a:ext cx="0" cy="44173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BB2FDF-64B7-FD65-2DE4-966C1BD5ABBA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8742341" y="4474860"/>
              <a:ext cx="0" cy="44173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F84C46-663D-D1B7-3D4F-9C045CA562DB}"/>
                </a:ext>
              </a:extLst>
            </p:cNvPr>
            <p:cNvSpPr txBox="1"/>
            <p:nvPr/>
          </p:nvSpPr>
          <p:spPr>
            <a:xfrm>
              <a:off x="8821397" y="3103956"/>
              <a:ext cx="1296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expanded code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CEFC63-D38F-DD57-9BFB-9F0B401F7B58}"/>
                </a:ext>
              </a:extLst>
            </p:cNvPr>
            <p:cNvSpPr txBox="1"/>
            <p:nvPr/>
          </p:nvSpPr>
          <p:spPr>
            <a:xfrm>
              <a:off x="8821398" y="3777211"/>
              <a:ext cx="1228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assembly code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0946D5-4A9E-1602-D589-380E21BD9932}"/>
                </a:ext>
              </a:extLst>
            </p:cNvPr>
            <p:cNvSpPr txBox="1"/>
            <p:nvPr/>
          </p:nvSpPr>
          <p:spPr>
            <a:xfrm>
              <a:off x="8821397" y="4511061"/>
              <a:ext cx="10123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object code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2308E3-B909-A429-3F4D-1812DC985311}"/>
                </a:ext>
              </a:extLst>
            </p:cNvPr>
            <p:cNvSpPr txBox="1"/>
            <p:nvPr/>
          </p:nvSpPr>
          <p:spPr>
            <a:xfrm>
              <a:off x="7945998" y="5541660"/>
              <a:ext cx="1592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executable program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96F0B45-E4A4-FF34-70AF-6BD2DF320586}"/>
                </a:ext>
              </a:extLst>
            </p:cNvPr>
            <p:cNvCxnSpPr>
              <a:cxnSpLocks/>
              <a:stCxn id="10" idx="4"/>
              <a:endCxn id="17" idx="0"/>
            </p:cNvCxnSpPr>
            <p:nvPr/>
          </p:nvCxnSpPr>
          <p:spPr>
            <a:xfrm>
              <a:off x="8742341" y="5199929"/>
              <a:ext cx="1" cy="34173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9B7531-4DB1-67EF-D798-BA0A983480CB}"/>
                </a:ext>
              </a:extLst>
            </p:cNvPr>
            <p:cNvSpPr txBox="1"/>
            <p:nvPr/>
          </p:nvSpPr>
          <p:spPr>
            <a:xfrm>
              <a:off x="7215171" y="4521477"/>
              <a:ext cx="1283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other object files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F846D6B-ED6A-9F51-2050-FBF6A5191276}"/>
                </a:ext>
              </a:extLst>
            </p:cNvPr>
            <p:cNvCxnSpPr>
              <a:cxnSpLocks/>
              <a:stCxn id="19" idx="2"/>
              <a:endCxn id="10" idx="2"/>
            </p:cNvCxnSpPr>
            <p:nvPr/>
          </p:nvCxnSpPr>
          <p:spPr>
            <a:xfrm>
              <a:off x="7856952" y="4798476"/>
              <a:ext cx="89045" cy="25978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F0BA5A-2A61-A2BE-7F30-CFECBB30C3FC}"/>
                </a:ext>
              </a:extLst>
            </p:cNvPr>
            <p:cNvSpPr txBox="1"/>
            <p:nvPr/>
          </p:nvSpPr>
          <p:spPr>
            <a:xfrm>
              <a:off x="9763976" y="4511061"/>
              <a:ext cx="708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libraries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0C2EAD6-4D48-D9A6-709D-2CB8E64FA91F}"/>
                </a:ext>
              </a:extLst>
            </p:cNvPr>
            <p:cNvCxnSpPr>
              <a:cxnSpLocks/>
              <a:stCxn id="21" idx="2"/>
              <a:endCxn id="10" idx="6"/>
            </p:cNvCxnSpPr>
            <p:nvPr/>
          </p:nvCxnSpPr>
          <p:spPr>
            <a:xfrm flipH="1">
              <a:off x="9538685" y="4788060"/>
              <a:ext cx="579397" cy="27020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CBEEA594-B061-DF45-4FE3-57D425BC6A90}"/>
                </a:ext>
              </a:extLst>
            </p:cNvPr>
            <p:cNvSpPr/>
            <p:nvPr/>
          </p:nvSpPr>
          <p:spPr>
            <a:xfrm>
              <a:off x="6973124" y="2250140"/>
              <a:ext cx="242047" cy="2357719"/>
            </a:xfrm>
            <a:prstGeom prst="lef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D020CB-A31E-BECD-64E6-8C5601CB1375}"/>
                </a:ext>
              </a:extLst>
            </p:cNvPr>
            <p:cNvSpPr txBox="1"/>
            <p:nvPr/>
          </p:nvSpPr>
          <p:spPr>
            <a:xfrm>
              <a:off x="5813613" y="3238792"/>
              <a:ext cx="111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compiling</a:t>
              </a: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7E22BA24-1C5E-BFD1-D770-19ED616B3CBC}"/>
                </a:ext>
              </a:extLst>
            </p:cNvPr>
            <p:cNvSpPr/>
            <p:nvPr/>
          </p:nvSpPr>
          <p:spPr>
            <a:xfrm>
              <a:off x="6969189" y="4659977"/>
              <a:ext cx="242047" cy="1158682"/>
            </a:xfrm>
            <a:prstGeom prst="lef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E9F3A6-A90F-2B85-18E5-596BD4937CDC}"/>
                </a:ext>
              </a:extLst>
            </p:cNvPr>
            <p:cNvSpPr txBox="1"/>
            <p:nvPr/>
          </p:nvSpPr>
          <p:spPr>
            <a:xfrm>
              <a:off x="5817235" y="5015263"/>
              <a:ext cx="111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linking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A68BD94F-6881-1F13-A6D0-4C3E9E437A37}"/>
                </a:ext>
              </a:extLst>
            </p:cNvPr>
            <p:cNvSpPr/>
            <p:nvPr/>
          </p:nvSpPr>
          <p:spPr>
            <a:xfrm>
              <a:off x="10335028" y="2250140"/>
              <a:ext cx="242047" cy="3568519"/>
            </a:xfrm>
            <a:prstGeom prst="rightBrace">
              <a:avLst>
                <a:gd name="adj1" fmla="val 8333"/>
                <a:gd name="adj2" fmla="val 49874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AE5ACC-30B1-9DE1-49CA-7E4CBEBB54D1}"/>
                </a:ext>
              </a:extLst>
            </p:cNvPr>
            <p:cNvSpPr txBox="1"/>
            <p:nvPr/>
          </p:nvSpPr>
          <p:spPr>
            <a:xfrm>
              <a:off x="10607131" y="3822193"/>
              <a:ext cx="111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building</a:t>
              </a:r>
            </a:p>
          </p:txBody>
        </p: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A537797-5E94-3258-D0B5-B52DB3991B7B}"/>
              </a:ext>
            </a:extLst>
          </p:cNvPr>
          <p:cNvSpPr txBox="1">
            <a:spLocks/>
          </p:cNvSpPr>
          <p:nvPr/>
        </p:nvSpPr>
        <p:spPr>
          <a:xfrm>
            <a:off x="834844" y="4445306"/>
            <a:ext cx="2658035" cy="9392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Assembling</a:t>
            </a:r>
          </a:p>
          <a:p>
            <a:pPr lvl="1"/>
            <a:r>
              <a:rPr lang="en-US" sz="1100" dirty="0"/>
              <a:t>Converts to object file (the machine code / binary)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highlight>
                  <a:srgbClr val="C0C0C0"/>
                </a:highlight>
              </a:rPr>
              <a:t>gcc –c </a:t>
            </a:r>
            <a:r>
              <a:rPr lang="en-US" sz="1200" dirty="0" err="1">
                <a:highlight>
                  <a:srgbClr val="C0C0C0"/>
                </a:highlight>
              </a:rPr>
              <a:t>hello_exp.s</a:t>
            </a:r>
            <a:endParaRPr lang="en-US" sz="1100" dirty="0">
              <a:highlight>
                <a:srgbClr val="C0C0C0"/>
              </a:highlight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E79280A-7D57-68AC-E364-4047BBDAA482}"/>
              </a:ext>
            </a:extLst>
          </p:cNvPr>
          <p:cNvSpPr txBox="1">
            <a:spLocks/>
          </p:cNvSpPr>
          <p:nvPr/>
        </p:nvSpPr>
        <p:spPr>
          <a:xfrm>
            <a:off x="838200" y="3067570"/>
            <a:ext cx="2321859" cy="150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Compiling</a:t>
            </a:r>
          </a:p>
          <a:p>
            <a:pPr lvl="1"/>
            <a:r>
              <a:rPr lang="en-US" sz="1100" dirty="0"/>
              <a:t>Semantic analysis</a:t>
            </a:r>
          </a:p>
          <a:p>
            <a:pPr lvl="1"/>
            <a:r>
              <a:rPr lang="en-US" sz="1100" dirty="0"/>
              <a:t>Check errors</a:t>
            </a:r>
          </a:p>
          <a:p>
            <a:pPr lvl="1"/>
            <a:r>
              <a:rPr lang="en-US" sz="1100" dirty="0"/>
              <a:t>Optimization (e.g., remove dead code)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highlight>
                  <a:srgbClr val="C0C0C0"/>
                </a:highlight>
              </a:rPr>
              <a:t>gcc –S </a:t>
            </a:r>
            <a:r>
              <a:rPr lang="en-US" sz="1200" dirty="0" err="1">
                <a:highlight>
                  <a:srgbClr val="C0C0C0"/>
                </a:highlight>
              </a:rPr>
              <a:t>hello_exp.c</a:t>
            </a:r>
            <a:endParaRPr lang="en-US" sz="1100" dirty="0">
              <a:highlight>
                <a:srgbClr val="C0C0C0"/>
              </a:highlight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FBCB15-5105-1A02-D856-A08CC13066A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2391719" cy="1278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Preprocessing</a:t>
            </a:r>
          </a:p>
          <a:p>
            <a:pPr lvl="1"/>
            <a:r>
              <a:rPr lang="en-US" sz="1100" dirty="0"/>
              <a:t>copy header file’s code</a:t>
            </a:r>
          </a:p>
          <a:p>
            <a:pPr lvl="1"/>
            <a:r>
              <a:rPr lang="en-US" sz="1100" dirty="0"/>
              <a:t>expand inline macros</a:t>
            </a:r>
          </a:p>
          <a:p>
            <a:pPr lvl="1"/>
            <a:r>
              <a:rPr lang="en-US" sz="1100" dirty="0"/>
              <a:t>delete all comments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highlight>
                  <a:srgbClr val="C0C0C0"/>
                </a:highlight>
              </a:rPr>
              <a:t>gcc –E </a:t>
            </a:r>
            <a:r>
              <a:rPr lang="en-US" sz="1200" dirty="0" err="1">
                <a:highlight>
                  <a:srgbClr val="C0C0C0"/>
                </a:highlight>
              </a:rPr>
              <a:t>hello.c</a:t>
            </a:r>
            <a:r>
              <a:rPr lang="en-US" sz="1200" dirty="0">
                <a:highlight>
                  <a:srgbClr val="C0C0C0"/>
                </a:highlight>
              </a:rPr>
              <a:t> –o </a:t>
            </a:r>
            <a:r>
              <a:rPr lang="en-US" sz="1200" dirty="0" err="1">
                <a:highlight>
                  <a:srgbClr val="C0C0C0"/>
                </a:highlight>
              </a:rPr>
              <a:t>hello_exp.c</a:t>
            </a:r>
            <a:endParaRPr lang="en-US" sz="1200" dirty="0"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96C3-601A-B46B-3D7F-D8CC4493A329}"/>
              </a:ext>
            </a:extLst>
          </p:cNvPr>
          <p:cNvSpPr txBox="1">
            <a:spLocks/>
          </p:cNvSpPr>
          <p:nvPr/>
        </p:nvSpPr>
        <p:spPr>
          <a:xfrm>
            <a:off x="834844" y="5484907"/>
            <a:ext cx="2658035" cy="9392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Linking</a:t>
            </a:r>
          </a:p>
          <a:p>
            <a:pPr lvl="1"/>
            <a:r>
              <a:rPr lang="en-US" sz="1100" dirty="0"/>
              <a:t>Link to other object files</a:t>
            </a:r>
          </a:p>
          <a:p>
            <a:pPr lvl="1"/>
            <a:r>
              <a:rPr lang="en-US" sz="1100" dirty="0"/>
              <a:t>Link libraries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highlight>
                  <a:srgbClr val="C0C0C0"/>
                </a:highlight>
              </a:rPr>
              <a:t>gcc </a:t>
            </a:r>
            <a:r>
              <a:rPr lang="en-US" sz="1200" dirty="0" err="1">
                <a:highlight>
                  <a:srgbClr val="C0C0C0"/>
                </a:highlight>
              </a:rPr>
              <a:t>hello_exp.o</a:t>
            </a:r>
            <a:r>
              <a:rPr lang="en-US" sz="1200" dirty="0">
                <a:highlight>
                  <a:srgbClr val="C0C0C0"/>
                </a:highlight>
              </a:rPr>
              <a:t> –o </a:t>
            </a:r>
            <a:r>
              <a:rPr lang="en-US" sz="1200" dirty="0" err="1">
                <a:highlight>
                  <a:srgbClr val="C0C0C0"/>
                </a:highlight>
              </a:rPr>
              <a:t>myprogram</a:t>
            </a:r>
            <a:endParaRPr lang="en-US" sz="1100" dirty="0">
              <a:highlight>
                <a:srgbClr val="C0C0C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22983A54-4388-66B5-1875-36ABF1E2E0F1}"/>
              </a:ext>
            </a:extLst>
          </p:cNvPr>
          <p:cNvSpPr/>
          <p:nvPr/>
        </p:nvSpPr>
        <p:spPr>
          <a:xfrm>
            <a:off x="3160059" y="1882588"/>
            <a:ext cx="242047" cy="1084670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13C353-C3D3-6D41-24D5-97563A3C3486}"/>
              </a:ext>
            </a:extLst>
          </p:cNvPr>
          <p:cNvSpPr txBox="1"/>
          <p:nvPr/>
        </p:nvSpPr>
        <p:spPr>
          <a:xfrm>
            <a:off x="3501034" y="2270795"/>
            <a:ext cx="261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=&gt; </a:t>
            </a:r>
            <a:r>
              <a:rPr lang="en-US" sz="1400" dirty="0" err="1"/>
              <a:t>hello_exp.c</a:t>
            </a:r>
            <a:r>
              <a:rPr lang="en-US" sz="1400" dirty="0"/>
              <a:t> (expanded code)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A539329C-1F9E-6196-A02D-F16796E654AE}"/>
              </a:ext>
            </a:extLst>
          </p:cNvPr>
          <p:cNvSpPr/>
          <p:nvPr/>
        </p:nvSpPr>
        <p:spPr>
          <a:xfrm>
            <a:off x="3154280" y="3095428"/>
            <a:ext cx="242047" cy="1249563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5AC514-05EB-B93B-D56F-E7F68985A438}"/>
              </a:ext>
            </a:extLst>
          </p:cNvPr>
          <p:cNvSpPr txBox="1"/>
          <p:nvPr/>
        </p:nvSpPr>
        <p:spPr>
          <a:xfrm>
            <a:off x="3501034" y="3566322"/>
            <a:ext cx="261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=&gt; </a:t>
            </a:r>
            <a:r>
              <a:rPr lang="en-US" sz="1400" dirty="0" err="1"/>
              <a:t>hello_exp.s</a:t>
            </a:r>
            <a:r>
              <a:rPr lang="en-US" sz="1400" dirty="0"/>
              <a:t> (assembly code)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F55BBDFD-E2C4-214D-598E-8237371DEB44}"/>
              </a:ext>
            </a:extLst>
          </p:cNvPr>
          <p:cNvSpPr/>
          <p:nvPr/>
        </p:nvSpPr>
        <p:spPr>
          <a:xfrm>
            <a:off x="3146341" y="4481692"/>
            <a:ext cx="242047" cy="801404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BE61DB-FFED-57EE-D36D-996BF6E7BA01}"/>
              </a:ext>
            </a:extLst>
          </p:cNvPr>
          <p:cNvSpPr txBox="1"/>
          <p:nvPr/>
        </p:nvSpPr>
        <p:spPr>
          <a:xfrm>
            <a:off x="3501034" y="4769272"/>
            <a:ext cx="2446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=&gt; </a:t>
            </a:r>
            <a:r>
              <a:rPr lang="en-US" sz="1400" dirty="0" err="1"/>
              <a:t>hello_exp.o</a:t>
            </a:r>
            <a:r>
              <a:rPr lang="en-US" sz="1400" dirty="0"/>
              <a:t> (object code)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14272A74-C3CC-2545-8ABF-349599D3BA99}"/>
              </a:ext>
            </a:extLst>
          </p:cNvPr>
          <p:cNvSpPr/>
          <p:nvPr/>
        </p:nvSpPr>
        <p:spPr>
          <a:xfrm>
            <a:off x="3157518" y="5498995"/>
            <a:ext cx="242047" cy="905787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83FB7A-E403-B930-9F8D-6739BF442A10}"/>
              </a:ext>
            </a:extLst>
          </p:cNvPr>
          <p:cNvSpPr txBox="1"/>
          <p:nvPr/>
        </p:nvSpPr>
        <p:spPr>
          <a:xfrm>
            <a:off x="3468491" y="5798001"/>
            <a:ext cx="306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=&gt; </a:t>
            </a:r>
            <a:r>
              <a:rPr lang="en-US" sz="1400" dirty="0" err="1"/>
              <a:t>myprogram</a:t>
            </a:r>
            <a:r>
              <a:rPr lang="en-US" sz="1400" dirty="0"/>
              <a:t> (executable program)</a:t>
            </a:r>
          </a:p>
        </p:txBody>
      </p:sp>
    </p:spTree>
    <p:extLst>
      <p:ext uri="{BB962C8B-B14F-4D97-AF65-F5344CB8AC3E}">
        <p14:creationId xmlns:p14="http://schemas.microsoft.com/office/powerpoint/2010/main" val="328837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8AF9-BD77-1D3C-D35A-8ED26F30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multi-file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7340-3F0D-03A4-A93F-FF3EBFC5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7869"/>
          </a:xfrm>
        </p:spPr>
        <p:txBody>
          <a:bodyPr/>
          <a:lstStyle/>
          <a:p>
            <a:r>
              <a:rPr lang="en-US" dirty="0"/>
              <a:t>Source code can be divided into multiple source files</a:t>
            </a:r>
          </a:p>
          <a:p>
            <a:r>
              <a:rPr lang="en-US" dirty="0"/>
              <a:t>Change on one source file requires compiling of that specific file instead of all source files -&gt; faster to update your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A18A7-BE4A-7D31-30BF-89F0E7BA596F}"/>
              </a:ext>
            </a:extLst>
          </p:cNvPr>
          <p:cNvSpPr txBox="1"/>
          <p:nvPr/>
        </p:nvSpPr>
        <p:spPr>
          <a:xfrm>
            <a:off x="7493298" y="3234996"/>
            <a:ext cx="133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source code 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1BE07D-F5F0-8353-0A38-AD832B72A285}"/>
              </a:ext>
            </a:extLst>
          </p:cNvPr>
          <p:cNvSpPr/>
          <p:nvPr/>
        </p:nvSpPr>
        <p:spPr>
          <a:xfrm>
            <a:off x="7366656" y="375974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F6F953-30AF-6CF8-CE68-AD4F0A8ACFB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8163000" y="3511995"/>
            <a:ext cx="0" cy="2477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3646C8-3C2B-3ECF-B558-E377597A6E82}"/>
              </a:ext>
            </a:extLst>
          </p:cNvPr>
          <p:cNvSpPr/>
          <p:nvPr/>
        </p:nvSpPr>
        <p:spPr>
          <a:xfrm>
            <a:off x="7366656" y="4450029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ABDB1B-BAE3-3811-5F1E-57F3F8FE9CE7}"/>
              </a:ext>
            </a:extLst>
          </p:cNvPr>
          <p:cNvSpPr/>
          <p:nvPr/>
        </p:nvSpPr>
        <p:spPr>
          <a:xfrm>
            <a:off x="7366656" y="517509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7707DE-70A4-D61C-CFB3-E408C905A2DC}"/>
              </a:ext>
            </a:extLst>
          </p:cNvPr>
          <p:cNvSpPr/>
          <p:nvPr/>
        </p:nvSpPr>
        <p:spPr>
          <a:xfrm>
            <a:off x="4964488" y="595218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F464B7-1F57-61D4-E8D4-595FCF714CDD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8163000" y="4043082"/>
            <a:ext cx="0" cy="4069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FA18C9-02B4-0E77-6F8B-5BA3298D6F8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8163000" y="4733364"/>
            <a:ext cx="0" cy="4417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05741C-61B0-5A68-7084-E00D0E28B431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5760832" y="5458432"/>
            <a:ext cx="2402168" cy="4937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FFD20C-4778-732D-1F52-444E32DE5E3D}"/>
              </a:ext>
            </a:extLst>
          </p:cNvPr>
          <p:cNvSpPr txBox="1"/>
          <p:nvPr/>
        </p:nvSpPr>
        <p:spPr>
          <a:xfrm>
            <a:off x="8242055" y="4087528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expanded code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817B3-FC96-00B2-C646-587D47FD6430}"/>
              </a:ext>
            </a:extLst>
          </p:cNvPr>
          <p:cNvSpPr txBox="1"/>
          <p:nvPr/>
        </p:nvSpPr>
        <p:spPr>
          <a:xfrm>
            <a:off x="8242056" y="4760783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assembly code 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483E7-EBE9-153E-2B5A-0C73F89A69DE}"/>
              </a:ext>
            </a:extLst>
          </p:cNvPr>
          <p:cNvSpPr txBox="1"/>
          <p:nvPr/>
        </p:nvSpPr>
        <p:spPr>
          <a:xfrm>
            <a:off x="7126598" y="5530680"/>
            <a:ext cx="143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object code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B39346-35D7-B276-5490-8A88F99B4320}"/>
              </a:ext>
            </a:extLst>
          </p:cNvPr>
          <p:cNvSpPr txBox="1"/>
          <p:nvPr/>
        </p:nvSpPr>
        <p:spPr>
          <a:xfrm>
            <a:off x="4912658" y="6525232"/>
            <a:ext cx="169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executable program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B1DC85-49D5-1BC8-B851-F87A6182729C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5760832" y="6235522"/>
            <a:ext cx="1232" cy="2897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80046-F28E-5F25-727B-5F48D09DCE86}"/>
              </a:ext>
            </a:extLst>
          </p:cNvPr>
          <p:cNvCxnSpPr>
            <a:cxnSpLocks/>
            <a:stCxn id="34" idx="4"/>
            <a:endCxn id="9" idx="0"/>
          </p:cNvCxnSpPr>
          <p:nvPr/>
        </p:nvCxnSpPr>
        <p:spPr>
          <a:xfrm>
            <a:off x="3516439" y="5458432"/>
            <a:ext cx="2244393" cy="4937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424CD0-AD75-09EB-5F9F-2BE43C5C0BF0}"/>
              </a:ext>
            </a:extLst>
          </p:cNvPr>
          <p:cNvSpPr txBox="1"/>
          <p:nvPr/>
        </p:nvSpPr>
        <p:spPr>
          <a:xfrm>
            <a:off x="7353520" y="5958523"/>
            <a:ext cx="70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libraries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2FFC6E-FFAA-E4FB-83B1-3F0E6E5A5EB6}"/>
              </a:ext>
            </a:extLst>
          </p:cNvPr>
          <p:cNvCxnSpPr>
            <a:cxnSpLocks/>
            <a:stCxn id="19" idx="1"/>
            <a:endCxn id="9" idx="6"/>
          </p:cNvCxnSpPr>
          <p:nvPr/>
        </p:nvCxnSpPr>
        <p:spPr>
          <a:xfrm flipH="1" flipV="1">
            <a:off x="6557176" y="6093855"/>
            <a:ext cx="796344" cy="31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B0315-6084-B1EA-C384-C3C7A103B151}"/>
              </a:ext>
            </a:extLst>
          </p:cNvPr>
          <p:cNvSpPr txBox="1"/>
          <p:nvPr/>
        </p:nvSpPr>
        <p:spPr>
          <a:xfrm>
            <a:off x="5091130" y="3234996"/>
            <a:ext cx="133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source code 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57C021-9E06-0DF4-8148-579B78560290}"/>
              </a:ext>
            </a:extLst>
          </p:cNvPr>
          <p:cNvSpPr/>
          <p:nvPr/>
        </p:nvSpPr>
        <p:spPr>
          <a:xfrm>
            <a:off x="4964488" y="375974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0C8357-DCF0-2715-3549-EEB97B11AE7D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5760832" y="3511995"/>
            <a:ext cx="0" cy="2477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67ED265-04C3-0183-3045-D5C450D7DE8F}"/>
              </a:ext>
            </a:extLst>
          </p:cNvPr>
          <p:cNvSpPr/>
          <p:nvPr/>
        </p:nvSpPr>
        <p:spPr>
          <a:xfrm>
            <a:off x="4964488" y="4450029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5869703-30A5-89E4-2328-55272788AB93}"/>
              </a:ext>
            </a:extLst>
          </p:cNvPr>
          <p:cNvSpPr/>
          <p:nvPr/>
        </p:nvSpPr>
        <p:spPr>
          <a:xfrm>
            <a:off x="4964488" y="517509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CA9D5D-BC55-8714-72F0-505849546F66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>
            <a:off x="5760832" y="4043082"/>
            <a:ext cx="0" cy="4069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7561CD-CE0F-1CDA-FEEB-C7E7B8705226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5760832" y="4733364"/>
            <a:ext cx="0" cy="4417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8E07C0-4D85-5DE8-A6BA-E698AEB06FF8}"/>
              </a:ext>
            </a:extLst>
          </p:cNvPr>
          <p:cNvSpPr txBox="1"/>
          <p:nvPr/>
        </p:nvSpPr>
        <p:spPr>
          <a:xfrm>
            <a:off x="5839887" y="4087528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expanded code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7B665-9A1C-F1B8-E221-D5E203144AFF}"/>
              </a:ext>
            </a:extLst>
          </p:cNvPr>
          <p:cNvSpPr txBox="1"/>
          <p:nvPr/>
        </p:nvSpPr>
        <p:spPr>
          <a:xfrm>
            <a:off x="5839887" y="4760783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assembly code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A5A7AF-C5B8-D50D-D4A3-C62DD7B61F83}"/>
              </a:ext>
            </a:extLst>
          </p:cNvPr>
          <p:cNvSpPr txBox="1"/>
          <p:nvPr/>
        </p:nvSpPr>
        <p:spPr>
          <a:xfrm>
            <a:off x="2846737" y="3234996"/>
            <a:ext cx="133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source code 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728EA9-3950-8B1A-6769-4B78266C86F3}"/>
              </a:ext>
            </a:extLst>
          </p:cNvPr>
          <p:cNvSpPr/>
          <p:nvPr/>
        </p:nvSpPr>
        <p:spPr>
          <a:xfrm>
            <a:off x="2720095" y="375974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286091-64A1-D4C0-C670-7B0B67A59B83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3516439" y="3511995"/>
            <a:ext cx="0" cy="2477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3183590-8CED-40D0-0AEC-FE7C01EBA908}"/>
              </a:ext>
            </a:extLst>
          </p:cNvPr>
          <p:cNvSpPr/>
          <p:nvPr/>
        </p:nvSpPr>
        <p:spPr>
          <a:xfrm>
            <a:off x="2720095" y="4450029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FA7073-DA5F-4E7B-69A1-1452EC78C45C}"/>
              </a:ext>
            </a:extLst>
          </p:cNvPr>
          <p:cNvSpPr/>
          <p:nvPr/>
        </p:nvSpPr>
        <p:spPr>
          <a:xfrm>
            <a:off x="2720095" y="517509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093795-51B7-19D0-D5F1-113D7AAD39D8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3516439" y="4043082"/>
            <a:ext cx="0" cy="4069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F1CF5C-7363-3B0B-2C1B-8D19CEED787F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3516439" y="4733364"/>
            <a:ext cx="0" cy="4417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4B8145-6D04-5EFE-8FCF-117613827865}"/>
              </a:ext>
            </a:extLst>
          </p:cNvPr>
          <p:cNvSpPr txBox="1"/>
          <p:nvPr/>
        </p:nvSpPr>
        <p:spPr>
          <a:xfrm>
            <a:off x="3595494" y="4087528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expanded code 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B1D22B-2620-DB13-4E36-F6273E818764}"/>
              </a:ext>
            </a:extLst>
          </p:cNvPr>
          <p:cNvSpPr txBox="1"/>
          <p:nvPr/>
        </p:nvSpPr>
        <p:spPr>
          <a:xfrm>
            <a:off x="3595495" y="4760783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assembly code 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CD92F4-7379-F7F4-BE9D-73F8D6D2A45F}"/>
              </a:ext>
            </a:extLst>
          </p:cNvPr>
          <p:cNvCxnSpPr>
            <a:cxnSpLocks/>
            <a:stCxn id="25" idx="4"/>
            <a:endCxn id="9" idx="0"/>
          </p:cNvCxnSpPr>
          <p:nvPr/>
        </p:nvCxnSpPr>
        <p:spPr>
          <a:xfrm>
            <a:off x="5760832" y="5458432"/>
            <a:ext cx="0" cy="4937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70BCEF0-4ADF-D6F0-B600-402CEC2F4296}"/>
              </a:ext>
            </a:extLst>
          </p:cNvPr>
          <p:cNvSpPr txBox="1"/>
          <p:nvPr/>
        </p:nvSpPr>
        <p:spPr>
          <a:xfrm>
            <a:off x="5467619" y="5530333"/>
            <a:ext cx="143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object code 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9A0EBD-481D-FC54-0590-B1EB3CAF1A20}"/>
              </a:ext>
            </a:extLst>
          </p:cNvPr>
          <p:cNvSpPr txBox="1"/>
          <p:nvPr/>
        </p:nvSpPr>
        <p:spPr>
          <a:xfrm>
            <a:off x="2878207" y="5530333"/>
            <a:ext cx="143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object code A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515200A0-F725-6765-4BE7-EBCAD3040648}"/>
              </a:ext>
            </a:extLst>
          </p:cNvPr>
          <p:cNvSpPr/>
          <p:nvPr/>
        </p:nvSpPr>
        <p:spPr>
          <a:xfrm>
            <a:off x="2130244" y="3234996"/>
            <a:ext cx="242047" cy="2357719"/>
          </a:xfrm>
          <a:prstGeom prst="lef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E0B26-FB06-3464-B557-29CA9E1348C8}"/>
              </a:ext>
            </a:extLst>
          </p:cNvPr>
          <p:cNvSpPr txBox="1"/>
          <p:nvPr/>
        </p:nvSpPr>
        <p:spPr>
          <a:xfrm>
            <a:off x="970733" y="4223648"/>
            <a:ext cx="111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compiling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CA11CF56-7F2C-9008-C498-93288B63CA8E}"/>
              </a:ext>
            </a:extLst>
          </p:cNvPr>
          <p:cNvSpPr/>
          <p:nvPr/>
        </p:nvSpPr>
        <p:spPr>
          <a:xfrm>
            <a:off x="2126309" y="5644833"/>
            <a:ext cx="242047" cy="1158682"/>
          </a:xfrm>
          <a:prstGeom prst="lef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72DBBE-666B-4473-5A30-B7740090ADFF}"/>
              </a:ext>
            </a:extLst>
          </p:cNvPr>
          <p:cNvSpPr txBox="1"/>
          <p:nvPr/>
        </p:nvSpPr>
        <p:spPr>
          <a:xfrm>
            <a:off x="974355" y="6000119"/>
            <a:ext cx="111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linking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3BD5834-339B-876B-E7FF-419B2481E4F2}"/>
              </a:ext>
            </a:extLst>
          </p:cNvPr>
          <p:cNvSpPr/>
          <p:nvPr/>
        </p:nvSpPr>
        <p:spPr>
          <a:xfrm>
            <a:off x="9714689" y="3233712"/>
            <a:ext cx="242047" cy="3568519"/>
          </a:xfrm>
          <a:prstGeom prst="rightBrace">
            <a:avLst>
              <a:gd name="adj1" fmla="val 8333"/>
              <a:gd name="adj2" fmla="val 49874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1CCEB8-65C0-F33C-6A06-6FE528ACBC28}"/>
              </a:ext>
            </a:extLst>
          </p:cNvPr>
          <p:cNvSpPr txBox="1"/>
          <p:nvPr/>
        </p:nvSpPr>
        <p:spPr>
          <a:xfrm>
            <a:off x="9986792" y="4805765"/>
            <a:ext cx="111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building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C12F253-0061-5F56-B099-54DF85BBCFA7}"/>
              </a:ext>
            </a:extLst>
          </p:cNvPr>
          <p:cNvSpPr/>
          <p:nvPr/>
        </p:nvSpPr>
        <p:spPr>
          <a:xfrm>
            <a:off x="3743674" y="4081191"/>
            <a:ext cx="6031459" cy="276999"/>
          </a:xfrm>
          <a:prstGeom prst="roundRect">
            <a:avLst/>
          </a:prstGeom>
          <a:noFill/>
          <a:ln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5FCAF6B-2F56-3B62-1083-28596B2424CF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 flipV="1">
            <a:off x="9775133" y="4219690"/>
            <a:ext cx="389123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623FA4-CC3D-FF9C-7AEF-09CAD1F8860C}"/>
              </a:ext>
            </a:extLst>
          </p:cNvPr>
          <p:cNvSpPr txBox="1"/>
          <p:nvPr/>
        </p:nvSpPr>
        <p:spPr>
          <a:xfrm>
            <a:off x="10164256" y="4035024"/>
            <a:ext cx="1951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Translation units</a:t>
            </a:r>
          </a:p>
        </p:txBody>
      </p:sp>
    </p:spTree>
    <p:extLst>
      <p:ext uri="{BB962C8B-B14F-4D97-AF65-F5344CB8AC3E}">
        <p14:creationId xmlns:p14="http://schemas.microsoft.com/office/powerpoint/2010/main" val="83950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7C0B-A902-CA8D-B784-20CC395F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F691B-7A9D-E200-2852-4F6C264CB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before everything else</a:t>
            </a:r>
          </a:p>
          <a:p>
            <a:r>
              <a:rPr lang="en-US" dirty="0"/>
              <a:t>Makes simple transformations on the source files</a:t>
            </a:r>
          </a:p>
          <a:p>
            <a:r>
              <a:rPr lang="en-US" dirty="0"/>
              <a:t>Some preprocessing directives are:</a:t>
            </a:r>
          </a:p>
          <a:p>
            <a:pPr lvl="1"/>
            <a:r>
              <a:rPr lang="en-US" dirty="0"/>
              <a:t>#include</a:t>
            </a:r>
          </a:p>
          <a:p>
            <a:pPr lvl="1"/>
            <a:r>
              <a:rPr lang="en-US" dirty="0"/>
              <a:t>#define</a:t>
            </a:r>
          </a:p>
          <a:p>
            <a:pPr lvl="1"/>
            <a:r>
              <a:rPr lang="en-US" dirty="0"/>
              <a:t>#if</a:t>
            </a:r>
          </a:p>
          <a:p>
            <a:pPr lvl="1"/>
            <a:r>
              <a:rPr lang="en-US" dirty="0"/>
              <a:t>#ifdef, #ifndef, #elif, #else, #endif</a:t>
            </a:r>
          </a:p>
          <a:p>
            <a:pPr lvl="1"/>
            <a:r>
              <a:rPr lang="en-US" dirty="0"/>
              <a:t>#undef</a:t>
            </a:r>
          </a:p>
          <a:p>
            <a:pPr lvl="1"/>
            <a:r>
              <a:rPr lang="en-US" dirty="0"/>
              <a:t>#pragma</a:t>
            </a:r>
          </a:p>
        </p:txBody>
      </p:sp>
    </p:spTree>
    <p:extLst>
      <p:ext uri="{BB962C8B-B14F-4D97-AF65-F5344CB8AC3E}">
        <p14:creationId xmlns:p14="http://schemas.microsoft.com/office/powerpoint/2010/main" val="254319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D130-51DB-E5F6-A3AE-B9417D9C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- #include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0706-04B1-EEBA-A174-70A7648E6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#include command copies contents of a header file into the current file</a:t>
            </a:r>
          </a:p>
          <a:p>
            <a:pPr lvl="1"/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 copies content stored in the </a:t>
            </a:r>
            <a:r>
              <a:rPr lang="en-US" sz="2000" dirty="0" err="1"/>
              <a:t>stdio.h</a:t>
            </a:r>
            <a:r>
              <a:rPr lang="en-US" sz="2000" dirty="0"/>
              <a:t> header file to your source file</a:t>
            </a:r>
          </a:p>
          <a:p>
            <a:endParaRPr lang="en-US" sz="2400" dirty="0"/>
          </a:p>
          <a:p>
            <a:r>
              <a:rPr lang="en-US" sz="2400" dirty="0"/>
              <a:t>Two versions:</a:t>
            </a:r>
          </a:p>
          <a:p>
            <a:pPr lvl="1"/>
            <a:r>
              <a:rPr lang="en-US" sz="2000" dirty="0"/>
              <a:t>#include “</a:t>
            </a:r>
            <a:r>
              <a:rPr lang="en-US" sz="2000" dirty="0" err="1"/>
              <a:t>filename.h</a:t>
            </a:r>
            <a:r>
              <a:rPr lang="en-US" sz="2000" dirty="0"/>
              <a:t>” first </a:t>
            </a:r>
            <a:r>
              <a:rPr lang="en-US" sz="2000" dirty="0" err="1"/>
              <a:t>searchs</a:t>
            </a:r>
            <a:r>
              <a:rPr lang="en-US" sz="2000" dirty="0"/>
              <a:t> the current directory for the file</a:t>
            </a:r>
          </a:p>
          <a:p>
            <a:pPr lvl="2"/>
            <a:r>
              <a:rPr lang="en-US" sz="1600" dirty="0"/>
              <a:t>Use this for your own header file</a:t>
            </a:r>
          </a:p>
          <a:p>
            <a:pPr lvl="1"/>
            <a:r>
              <a:rPr lang="en-US" sz="2000" dirty="0"/>
              <a:t>#include &lt;</a:t>
            </a:r>
            <a:r>
              <a:rPr lang="en-US" sz="2000" dirty="0" err="1"/>
              <a:t>filename.h</a:t>
            </a:r>
            <a:r>
              <a:rPr lang="en-US" sz="2000" dirty="0"/>
              <a:t>&gt; first searches the system directories for the file</a:t>
            </a:r>
          </a:p>
          <a:p>
            <a:pPr lvl="2"/>
            <a:r>
              <a:rPr lang="en-US" sz="1600" dirty="0"/>
              <a:t>Use this for the standard header files</a:t>
            </a:r>
          </a:p>
          <a:p>
            <a:endParaRPr lang="en-US" sz="2400" dirty="0"/>
          </a:p>
          <a:p>
            <a:r>
              <a:rPr lang="en-US" sz="2400" dirty="0"/>
              <a:t>For multi-file program, we can use #include and our own header files to achieve less error prone program</a:t>
            </a:r>
          </a:p>
        </p:txBody>
      </p:sp>
    </p:spTree>
    <p:extLst>
      <p:ext uri="{BB962C8B-B14F-4D97-AF65-F5344CB8AC3E}">
        <p14:creationId xmlns:p14="http://schemas.microsoft.com/office/powerpoint/2010/main" val="4071886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5599A-7652-E5AE-7C53-FAE792B6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- #define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AD74-5F89-071A-A945-8F6E02942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#define 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CODE</a:t>
            </a:r>
          </a:p>
          <a:p>
            <a:r>
              <a:rPr lang="en-US" sz="1800" dirty="0"/>
              <a:t>Use #define preprocessing directive to define a </a:t>
            </a:r>
            <a:r>
              <a:rPr lang="en-US" sz="1800" b="1" dirty="0">
                <a:solidFill>
                  <a:srgbClr val="7030A0"/>
                </a:solidFill>
              </a:rPr>
              <a:t>macro</a:t>
            </a:r>
          </a:p>
          <a:p>
            <a:pPr lvl="1"/>
            <a:r>
              <a:rPr lang="en-US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macro</a:t>
            </a:r>
            <a:r>
              <a:rPr lang="zh-CN" altLang="en-US" sz="1600" dirty="0"/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C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piece</a:t>
            </a:r>
            <a:r>
              <a:rPr lang="zh-CN" altLang="en-US" sz="1600" dirty="0"/>
              <a:t> </a:t>
            </a:r>
            <a:r>
              <a:rPr lang="en-US" altLang="zh-CN" sz="1600" dirty="0"/>
              <a:t>of</a:t>
            </a:r>
            <a:r>
              <a:rPr lang="zh-CN" altLang="en-US" sz="1600" dirty="0"/>
              <a:t> </a:t>
            </a:r>
            <a:r>
              <a:rPr lang="en-US" altLang="zh-CN" sz="1600" dirty="0"/>
              <a:t>code</a:t>
            </a:r>
            <a:r>
              <a:rPr lang="zh-CN" altLang="en-US" sz="1600" dirty="0"/>
              <a:t> </a:t>
            </a:r>
            <a:r>
              <a:rPr lang="en-US" altLang="zh-CN" sz="1600" dirty="0"/>
              <a:t>(</a:t>
            </a:r>
            <a:r>
              <a:rPr lang="en-US" sz="1600" dirty="0">
                <a:solidFill>
                  <a:srgbClr val="00B050"/>
                </a:solidFill>
              </a:rPr>
              <a:t>CODE</a:t>
            </a:r>
            <a:r>
              <a:rPr lang="en-US" altLang="zh-CN" sz="1600" dirty="0"/>
              <a:t>) that has been assigned a </a:t>
            </a:r>
            <a:r>
              <a:rPr lang="en-US" altLang="zh-CN" sz="1600" dirty="0">
                <a:solidFill>
                  <a:srgbClr val="FF0000"/>
                </a:solidFill>
              </a:rPr>
              <a:t>NAME</a:t>
            </a:r>
          </a:p>
          <a:p>
            <a:pPr lvl="1"/>
            <a:r>
              <a:rPr lang="en-US" sz="1600" dirty="0"/>
              <a:t>When the </a:t>
            </a:r>
            <a:r>
              <a:rPr lang="en-US" sz="1600" dirty="0">
                <a:solidFill>
                  <a:srgbClr val="FF0000"/>
                </a:solidFill>
              </a:rPr>
              <a:t>NAME</a:t>
            </a:r>
            <a:r>
              <a:rPr lang="en-US" sz="1600" dirty="0"/>
              <a:t> is used anywhere in the program, the </a:t>
            </a:r>
            <a:r>
              <a:rPr lang="en-US" sz="1600" dirty="0">
                <a:solidFill>
                  <a:srgbClr val="00B050"/>
                </a:solidFill>
              </a:rPr>
              <a:t>CODE</a:t>
            </a:r>
            <a:r>
              <a:rPr lang="en-US" sz="1600" dirty="0"/>
              <a:t> is used to replace the </a:t>
            </a:r>
            <a:r>
              <a:rPr lang="en-US" sz="1600" dirty="0">
                <a:solidFill>
                  <a:srgbClr val="FF0000"/>
                </a:solidFill>
              </a:rPr>
              <a:t>NAME</a:t>
            </a:r>
            <a:r>
              <a:rPr lang="en-US" sz="1600" dirty="0"/>
              <a:t> during the preprocessing stage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 is not a variable, just basic text replacement by preprocessor</a:t>
            </a:r>
          </a:p>
          <a:p>
            <a:r>
              <a:rPr lang="en-US" sz="1800" dirty="0">
                <a:solidFill>
                  <a:srgbClr val="00B050"/>
                </a:solidFill>
              </a:rPr>
              <a:t>CODE</a:t>
            </a:r>
            <a:r>
              <a:rPr lang="en-US" sz="1800" dirty="0"/>
              <a:t> may be anything</a:t>
            </a:r>
          </a:p>
          <a:p>
            <a:pPr lvl="1"/>
            <a:r>
              <a:rPr lang="en-US" sz="1600" dirty="0"/>
              <a:t>Integer, floating point number, string, function identifier</a:t>
            </a:r>
          </a:p>
          <a:p>
            <a:pPr lvl="1"/>
            <a:r>
              <a:rPr lang="en-US" sz="1600" dirty="0"/>
              <a:t>A piece of code</a:t>
            </a:r>
          </a:p>
          <a:p>
            <a:pPr lvl="1"/>
            <a:r>
              <a:rPr lang="en-US" sz="1600" b="1" dirty="0">
                <a:solidFill>
                  <a:srgbClr val="00B0F0"/>
                </a:solidFill>
              </a:rPr>
              <a:t>Or omitted </a:t>
            </a:r>
            <a:r>
              <a:rPr lang="en-US" sz="1600" dirty="0"/>
              <a:t>(i.e.,</a:t>
            </a:r>
            <a:r>
              <a:rPr lang="zh-CN" altLang="en-US" sz="1600" dirty="0"/>
              <a:t> </a:t>
            </a:r>
            <a:r>
              <a:rPr lang="en-US" altLang="zh-CN" sz="1600" dirty="0">
                <a:solidFill>
                  <a:srgbClr val="00B0F0"/>
                </a:solidFill>
              </a:rPr>
              <a:t>#define ABC</a:t>
            </a:r>
            <a:r>
              <a:rPr lang="en-US" altLang="zh-CN" sz="1600" dirty="0"/>
              <a:t>, a macro named ABC is defined, it has no </a:t>
            </a:r>
            <a:r>
              <a:rPr lang="en-US" sz="1600" dirty="0">
                <a:solidFill>
                  <a:srgbClr val="00B050"/>
                </a:solidFill>
              </a:rPr>
              <a:t>CODE</a:t>
            </a:r>
            <a:r>
              <a:rPr lang="en-US" sz="1600" dirty="0"/>
              <a:t>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 should be in all caps</a:t>
            </a:r>
          </a:p>
          <a:p>
            <a:pPr lvl="1"/>
            <a:r>
              <a:rPr lang="en-US" sz="1600" dirty="0"/>
              <a:t>Not a syntax requirement, but common convention</a:t>
            </a:r>
          </a:p>
          <a:p>
            <a:r>
              <a:rPr lang="en-US" sz="1800" dirty="0"/>
              <a:t>Preprocessing of macros (replacing </a:t>
            </a:r>
            <a:r>
              <a:rPr lang="en-US" sz="1800" dirty="0">
                <a:solidFill>
                  <a:srgbClr val="FF0000"/>
                </a:solidFill>
              </a:rPr>
              <a:t>NAME</a:t>
            </a:r>
            <a:r>
              <a:rPr lang="en-US" sz="1800" dirty="0"/>
              <a:t> with </a:t>
            </a:r>
            <a:r>
              <a:rPr lang="en-US" sz="1800" dirty="0">
                <a:solidFill>
                  <a:srgbClr val="00B050"/>
                </a:solidFill>
              </a:rPr>
              <a:t>CODE</a:t>
            </a:r>
            <a:r>
              <a:rPr lang="en-US" sz="1800" dirty="0"/>
              <a:t>) are confined within the translation unit</a:t>
            </a:r>
          </a:p>
          <a:p>
            <a:pPr lvl="1"/>
            <a:r>
              <a:rPr lang="en-US" sz="1400" dirty="0"/>
              <a:t>A translation unit is a source file + all the header files included by this source file</a:t>
            </a:r>
          </a:p>
          <a:p>
            <a:pPr lvl="1"/>
            <a:r>
              <a:rPr lang="en-US" sz="1400" dirty="0"/>
              <a:t>You can think of this as the “scope” of the macro, define a macro in one source file, and it is visible within this source file</a:t>
            </a:r>
          </a:p>
          <a:p>
            <a:pPr lvl="1"/>
            <a:r>
              <a:rPr lang="en-US" sz="1400" dirty="0"/>
              <a:t>Define a macro in a header file, whichever source file include this header file will also see the associated macro</a:t>
            </a:r>
          </a:p>
          <a:p>
            <a:pPr lvl="1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95097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6DA1-E8F3-A4F2-5532-D978B0005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- #define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CC95-63C9-6B5C-F655-132BEA0E1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659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Solution to magic numbers (numbers hard coded in your program)</a:t>
            </a:r>
          </a:p>
          <a:p>
            <a:r>
              <a:rPr lang="en-US" sz="2400" dirty="0"/>
              <a:t>Constant literals (5.0), used directly in the code</a:t>
            </a:r>
          </a:p>
          <a:p>
            <a:r>
              <a:rPr lang="en-US" sz="2400" dirty="0"/>
              <a:t>Makes the code difficult to understand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is_passing</a:t>
            </a:r>
            <a:r>
              <a:rPr lang="en-US" sz="2400" dirty="0"/>
              <a:t>() function tries to determine if a student’s average grade of 5 classes is passing a required threshold (5.0)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1DEE21-C528-4C68-637F-4B8FC3979C35}"/>
              </a:ext>
            </a:extLst>
          </p:cNvPr>
          <p:cNvGrpSpPr/>
          <p:nvPr/>
        </p:nvGrpSpPr>
        <p:grpSpPr>
          <a:xfrm>
            <a:off x="5959126" y="2013282"/>
            <a:ext cx="5552910" cy="4479593"/>
            <a:chOff x="5909550" y="1484567"/>
            <a:chExt cx="5552910" cy="447959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17A3993-8FD0-83CC-5CDC-F89C7FF1EEA8}"/>
                </a:ext>
              </a:extLst>
            </p:cNvPr>
            <p:cNvGrpSpPr/>
            <p:nvPr/>
          </p:nvGrpSpPr>
          <p:grpSpPr>
            <a:xfrm>
              <a:off x="5909550" y="2394522"/>
              <a:ext cx="5048250" cy="2562225"/>
              <a:chOff x="6140904" y="2251302"/>
              <a:chExt cx="5048250" cy="2562225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353E184D-7C03-88F0-804C-D3DC6C5C7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40904" y="2251302"/>
                <a:ext cx="5048250" cy="2562225"/>
              </a:xfrm>
              <a:prstGeom prst="rect">
                <a:avLst/>
              </a:prstGeom>
            </p:spPr>
          </p:pic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11DD55C-16B2-32CD-8C05-5010893C0A26}"/>
                  </a:ext>
                </a:extLst>
              </p:cNvPr>
              <p:cNvSpPr/>
              <p:nvPr/>
            </p:nvSpPr>
            <p:spPr>
              <a:xfrm>
                <a:off x="10526486" y="2628901"/>
                <a:ext cx="495300" cy="288471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1AD7EDE-502E-6D17-9F92-3AFC746AA42C}"/>
                  </a:ext>
                </a:extLst>
              </p:cNvPr>
              <p:cNvSpPr/>
              <p:nvPr/>
            </p:nvSpPr>
            <p:spPr>
              <a:xfrm>
                <a:off x="8991601" y="2999016"/>
                <a:ext cx="495300" cy="288471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407AAF3-4905-ADC1-D904-0BBCACAC03A1}"/>
                </a:ext>
              </a:extLst>
            </p:cNvPr>
            <p:cNvSpPr txBox="1"/>
            <p:nvPr/>
          </p:nvSpPr>
          <p:spPr>
            <a:xfrm>
              <a:off x="10118403" y="1484567"/>
              <a:ext cx="1344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Number of classes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C0D3C6-A255-B88F-C566-543759E86F9E}"/>
                </a:ext>
              </a:extLst>
            </p:cNvPr>
            <p:cNvSpPr txBox="1"/>
            <p:nvPr/>
          </p:nvSpPr>
          <p:spPr>
            <a:xfrm>
              <a:off x="9446375" y="5317829"/>
              <a:ext cx="1344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Threshold for passing</a:t>
              </a: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62466B77-379E-ABC8-42F6-C9D0BDFE98B3}"/>
                </a:ext>
              </a:extLst>
            </p:cNvPr>
            <p:cNvCxnSpPr>
              <a:cxnSpLocks/>
              <a:stCxn id="5" idx="0"/>
              <a:endCxn id="8" idx="2"/>
            </p:cNvCxnSpPr>
            <p:nvPr/>
          </p:nvCxnSpPr>
          <p:spPr>
            <a:xfrm rot="5400000" flipH="1" flipV="1">
              <a:off x="10345996" y="2327685"/>
              <a:ext cx="641223" cy="247650"/>
            </a:xfrm>
            <a:prstGeom prst="curvedConnector3">
              <a:avLst/>
            </a:prstGeom>
            <a:ln w="127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F94C7102-E18F-A614-51FA-37686655F435}"/>
                </a:ext>
              </a:extLst>
            </p:cNvPr>
            <p:cNvCxnSpPr>
              <a:cxnSpLocks/>
              <a:stCxn id="6" idx="3"/>
              <a:endCxn id="9" idx="0"/>
            </p:cNvCxnSpPr>
            <p:nvPr/>
          </p:nvCxnSpPr>
          <p:spPr>
            <a:xfrm>
              <a:off x="9255547" y="3286472"/>
              <a:ext cx="862857" cy="2031357"/>
            </a:xfrm>
            <a:prstGeom prst="curvedConnector2">
              <a:avLst/>
            </a:prstGeom>
            <a:ln w="127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9275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16862</TotalTime>
  <Words>3115</Words>
  <Application>Microsoft Office PowerPoint</Application>
  <PresentationFormat>Widescreen</PresentationFormat>
  <Paragraphs>421</Paragraphs>
  <Slides>33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Ubuntu</vt:lpstr>
      <vt:lpstr>Office Theme</vt:lpstr>
      <vt:lpstr>CSE 2451 Multi-file Program</vt:lpstr>
      <vt:lpstr>Overview </vt:lpstr>
      <vt:lpstr>Motivation of separating source code into multiple files</vt:lpstr>
      <vt:lpstr>Recap: break down of building process </vt:lpstr>
      <vt:lpstr>Recap: multi-file program</vt:lpstr>
      <vt:lpstr>Preprocessor </vt:lpstr>
      <vt:lpstr>Preprocessor - #include</vt:lpstr>
      <vt:lpstr>Preprocessor - #define </vt:lpstr>
      <vt:lpstr>Preprocessor - #define </vt:lpstr>
      <vt:lpstr>Preprocessor - #define </vt:lpstr>
      <vt:lpstr>Preprocessor - #define – parameterized macro</vt:lpstr>
      <vt:lpstr>Preprocessor - #define</vt:lpstr>
      <vt:lpstr>Preprocessor - #define</vt:lpstr>
      <vt:lpstr>Preprocessor - #define </vt:lpstr>
      <vt:lpstr>Preprocessor – conditional directives</vt:lpstr>
      <vt:lpstr>Preprocessor – conditional directives</vt:lpstr>
      <vt:lpstr>Multi-file program – naïve example</vt:lpstr>
      <vt:lpstr>Multi-file program – naïve example</vt:lpstr>
      <vt:lpstr>Multi-file program – use header file</vt:lpstr>
      <vt:lpstr>Multi-file program – use header file</vt:lpstr>
      <vt:lpstr>Multi-file program – include guard</vt:lpstr>
      <vt:lpstr>Multi-file program – include guard</vt:lpstr>
      <vt:lpstr>Multi-file program – include guard</vt:lpstr>
      <vt:lpstr>Multi-file program – include guard</vt:lpstr>
      <vt:lpstr>Multi-file program - #pragma</vt:lpstr>
      <vt:lpstr>Manually linking object files</vt:lpstr>
      <vt:lpstr>Manually linking object files</vt:lpstr>
      <vt:lpstr>Make</vt:lpstr>
      <vt:lpstr>Makefile</vt:lpstr>
      <vt:lpstr>Makefile</vt:lpstr>
      <vt:lpstr>Makefile</vt:lpstr>
      <vt:lpstr>How to use the Makefile?</vt:lpstr>
      <vt:lpstr>Makefile – generic rules and input argument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Zhang, Zichen</cp:lastModifiedBy>
  <cp:revision>1806</cp:revision>
  <dcterms:created xsi:type="dcterms:W3CDTF">2022-08-14T18:29:45Z</dcterms:created>
  <dcterms:modified xsi:type="dcterms:W3CDTF">2023-11-18T19:44:54Z</dcterms:modified>
</cp:coreProperties>
</file>