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9.wmf" ContentType="image/x-wmf"/>
  <Override PartName="/ppt/media/image14.png" ContentType="image/png"/>
  <Override PartName="/ppt/media/image15.png" ContentType="image/png"/>
  <Override PartName="/ppt/media/image1.jpeg" ContentType="image/jpeg"/>
  <Override PartName="/ppt/media/image4.wmf" ContentType="image/x-wmf"/>
  <Override PartName="/ppt/media/image2.jpeg" ContentType="image/jpeg"/>
  <Override PartName="/ppt/media/image3.wmf" ContentType="image/x-wmf"/>
  <Override PartName="/ppt/media/image5.wmf" ContentType="image/x-wmf"/>
  <Override PartName="/ppt/media/image10.wmf" ContentType="image/x-wmf"/>
  <Override PartName="/ppt/media/image6.wmf" ContentType="image/x-wmf"/>
  <Override PartName="/ppt/media/image11.wmf" ContentType="image/x-wmf"/>
  <Override PartName="/ppt/media/image7.wmf" ContentType="image/x-wmf"/>
  <Override PartName="/ppt/media/image12.wmf" ContentType="image/x-wmf"/>
  <Override PartName="/ppt/media/image13.png" ContentType="image/png"/>
  <Override PartName="/ppt/media/image8.wmf" ContentType="image/x-wmf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5715000"/>
  <p:notesSz cx="7010400" cy="9296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dt" idx="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ftr" idx="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F819E01D-6831-43C8-914F-6B13020FC5E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sldImg"/>
          </p:nvPr>
        </p:nvSpPr>
        <p:spPr>
          <a:xfrm>
            <a:off x="716040" y="698400"/>
            <a:ext cx="5577840" cy="3485520"/>
          </a:xfrm>
          <a:prstGeom prst="rect">
            <a:avLst/>
          </a:prstGeom>
          <a:ln w="0">
            <a:noFill/>
          </a:ln>
        </p:spPr>
      </p:sp>
      <p:sp>
        <p:nvSpPr>
          <p:cNvPr id="497" name="PlaceHolder 2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7720" cy="4182840"/>
          </a:xfrm>
          <a:prstGeom prst="rect">
            <a:avLst/>
          </a:prstGeom>
          <a:noFill/>
          <a:ln w="0">
            <a:noFill/>
          </a:ln>
        </p:spPr>
        <p:txBody>
          <a:bodyPr lIns="93240" rIns="93240" tIns="46440" bIns="4644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8" name="PlaceHolder 3"/>
          <p:cNvSpPr>
            <a:spLocks noGrp="1"/>
          </p:cNvSpPr>
          <p:nvPr>
            <p:ph type="sldNum" idx="8"/>
          </p:nvPr>
        </p:nvSpPr>
        <p:spPr>
          <a:xfrm>
            <a:off x="3970800" y="8830080"/>
            <a:ext cx="3036960" cy="464040"/>
          </a:xfrm>
          <a:prstGeom prst="rect">
            <a:avLst/>
          </a:prstGeom>
          <a:noFill/>
          <a:ln w="0">
            <a:noFill/>
          </a:ln>
        </p:spPr>
        <p:txBody>
          <a:bodyPr lIns="93240" rIns="93240" tIns="46440" bIns="4644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F4AE921-BE0C-4055-A490-8C86CE6ECCA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33704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33704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0682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0682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0682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5ED6E16-8614-4775-A104-B2A7AD465B1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1FEB7C-A9EC-43DA-8146-C0C36DE8554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9516A47-DE94-493A-9290-4EB3DE1B254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93232D-356D-4A7E-A0B1-43D6CCB5654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ABA83A-5840-4EE5-B333-F9088E1BA21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227880"/>
            <a:ext cx="8229240" cy="44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22B4FA-5C76-4BE6-9F16-C40E264EF58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3E1D6AC-197F-4582-AAFD-5AF8EA44DDE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995443A-5601-4FF7-9814-8C0E472E914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DB0821E-C10E-474E-B6C3-592B705F994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D46A641-5D81-4EA5-BE5A-76E3FA724EF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B84D949-3460-4CCA-9792-987D7CE0C2D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239640" y="133704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022080" y="133704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457200" y="30682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239640" y="30682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6022080" y="3068280"/>
            <a:ext cx="26496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FF986D-E11A-4218-AB94-422BB1B1D4D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27880"/>
            <a:ext cx="8229240" cy="442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06828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337040"/>
            <a:ext cx="401580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068280"/>
            <a:ext cx="8229240" cy="158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w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/>
          <p:cNvSpPr/>
          <p:nvPr/>
        </p:nvSpPr>
        <p:spPr>
          <a:xfrm>
            <a:off x="0" y="2478600"/>
            <a:ext cx="9143280" cy="2468160"/>
          </a:xfrm>
          <a:prstGeom prst="rect">
            <a:avLst/>
          </a:prstGeom>
          <a:solidFill>
            <a:srgbClr val="b70f20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" name="Picture 4" descr="OSU-Engineering-Horiz-RGBHEX.jpg"/>
          <p:cNvPicPr/>
          <p:nvPr/>
        </p:nvPicPr>
        <p:blipFill>
          <a:blip r:embed="rId2"/>
          <a:stretch/>
        </p:blipFill>
        <p:spPr>
          <a:xfrm>
            <a:off x="2169720" y="1342080"/>
            <a:ext cx="4799880" cy="763920"/>
          </a:xfrm>
          <a:prstGeom prst="rect">
            <a:avLst/>
          </a:prstGeom>
          <a:ln w="0">
            <a:noFill/>
          </a:ln>
        </p:spPr>
      </p:pic>
      <p:pic>
        <p:nvPicPr>
          <p:cNvPr id="2" name="Picture 7" descr="OSU-Engineering-Horiz-RGBHEX.jpg"/>
          <p:cNvPicPr/>
          <p:nvPr/>
        </p:nvPicPr>
        <p:blipFill>
          <a:blip r:embed="rId3"/>
          <a:stretch/>
        </p:blipFill>
        <p:spPr>
          <a:xfrm>
            <a:off x="1369440" y="1189080"/>
            <a:ext cx="6400080" cy="9169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7"/>
          <p:cNvSpPr/>
          <p:nvPr/>
        </p:nvSpPr>
        <p:spPr>
          <a:xfrm>
            <a:off x="0" y="0"/>
            <a:ext cx="9143280" cy="757800"/>
          </a:xfrm>
          <a:prstGeom prst="rect">
            <a:avLst/>
          </a:prstGeom>
          <a:solidFill>
            <a:srgbClr val="b70f20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2" name="Content Placeholder 2"/>
          <p:cNvSpPr/>
          <p:nvPr/>
        </p:nvSpPr>
        <p:spPr>
          <a:xfrm>
            <a:off x="4572000" y="115920"/>
            <a:ext cx="4393440" cy="556560"/>
          </a:xfrm>
          <a:prstGeom prst="rect">
            <a:avLst/>
          </a:prstGeom>
          <a:noFill/>
          <a:ln w="0">
            <a:solidFill>
              <a:srgbClr val="bb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ts val="1641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ffffff"/>
                </a:solidFill>
                <a:latin typeface="Arial"/>
                <a:ea typeface="DejaVu Sans"/>
              </a:rPr>
              <a:t>Department of Electrical and Computer Engineering</a:t>
            </a:r>
            <a:endParaRPr b="0" lang="en-US" sz="1300" spc="-1" strike="noStrike">
              <a:latin typeface="Arial"/>
            </a:endParaRPr>
          </a:p>
          <a:p>
            <a:pPr algn="r">
              <a:lnSpc>
                <a:spcPts val="1641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ffffff"/>
                </a:solidFill>
                <a:latin typeface="Arial"/>
                <a:ea typeface="DejaVu Sans"/>
              </a:rPr>
              <a:t>ECE 3561 Advanced Digital Design</a:t>
            </a:r>
            <a:endParaRPr b="0" lang="en-US" sz="1300" spc="-1" strike="noStrike">
              <a:latin typeface="Arial"/>
            </a:endParaRPr>
          </a:p>
        </p:txBody>
      </p:sp>
      <p:pic>
        <p:nvPicPr>
          <p:cNvPr id="43" name="Picture 10" descr="OSU-Engineering-K-Horiz-RGBHEX white.eps"/>
          <p:cNvPicPr/>
          <p:nvPr/>
        </p:nvPicPr>
        <p:blipFill>
          <a:blip r:embed="rId2"/>
          <a:stretch/>
        </p:blipFill>
        <p:spPr>
          <a:xfrm>
            <a:off x="177840" y="143640"/>
            <a:ext cx="3250440" cy="470520"/>
          </a:xfrm>
          <a:prstGeom prst="rect">
            <a:avLst/>
          </a:prstGeom>
          <a:ln w="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ftr" idx="1"/>
          </p:nvPr>
        </p:nvSpPr>
        <p:spPr>
          <a:xfrm>
            <a:off x="3029040" y="5297400"/>
            <a:ext cx="3085560" cy="30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Arial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ldNum" idx="2"/>
          </p:nvPr>
        </p:nvSpPr>
        <p:spPr>
          <a:xfrm>
            <a:off x="6908760" y="5297400"/>
            <a:ext cx="2056680" cy="30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9400EC1-BE57-4FD0-9756-C906FE8296F7}" type="slidenum">
              <a:rPr b="0" lang="en-US" sz="12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3"/>
          </p:nvPr>
        </p:nvSpPr>
        <p:spPr>
          <a:xfrm>
            <a:off x="177840" y="5297400"/>
            <a:ext cx="2056680" cy="30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6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7.wmf"/><Relationship Id="rId9" Type="http://schemas.openxmlformats.org/officeDocument/2006/relationships/oleObject" Target="../embeddings/oleObject5.bin"/><Relationship Id="rId10" Type="http://schemas.openxmlformats.org/officeDocument/2006/relationships/image" Target="../media/image8.wmf"/><Relationship Id="rId11" Type="http://schemas.openxmlformats.org/officeDocument/2006/relationships/oleObject" Target="../embeddings/oleObject6.bin"/><Relationship Id="rId12" Type="http://schemas.openxmlformats.org/officeDocument/2006/relationships/image" Target="../media/image9.wmf"/><Relationship Id="rId13" Type="http://schemas.openxmlformats.org/officeDocument/2006/relationships/oleObject" Target="../embeddings/oleObject7.bin"/><Relationship Id="rId14" Type="http://schemas.openxmlformats.org/officeDocument/2006/relationships/image" Target="../media/image10.wmf"/><Relationship Id="rId15" Type="http://schemas.openxmlformats.org/officeDocument/2006/relationships/oleObject" Target="../embeddings/oleObject8.bin"/><Relationship Id="rId16" Type="http://schemas.openxmlformats.org/officeDocument/2006/relationships/image" Target="../media/image11.wmf"/><Relationship Id="rId17" Type="http://schemas.openxmlformats.org/officeDocument/2006/relationships/oleObject" Target="../embeddings/oleObject9.bin"/><Relationship Id="rId18" Type="http://schemas.openxmlformats.org/officeDocument/2006/relationships/image" Target="../media/image12.wmf"/><Relationship Id="rId19" Type="http://schemas.openxmlformats.org/officeDocument/2006/relationships/image" Target="../media/image13.png"/><Relationship Id="rId20" Type="http://schemas.openxmlformats.org/officeDocument/2006/relationships/image" Target="../media/image14.png"/><Relationship Id="rId21" Type="http://schemas.openxmlformats.org/officeDocument/2006/relationships/image" Target="../media/image15.png"/><Relationship Id="rId2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0" y="2460960"/>
            <a:ext cx="9143280" cy="162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ECE 3561</a:t>
            </a:r>
            <a:br>
              <a:rPr sz="3200"/>
            </a:b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Advanced Digital Design</a:t>
            </a:r>
            <a:br>
              <a:rPr sz="3200"/>
            </a:b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Class 33: System Controller Design 3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1371600" y="4168440"/>
            <a:ext cx="6400080" cy="773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Drew Phillips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Spring 2024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39200" y="877320"/>
            <a:ext cx="8295840" cy="647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Sequential Circuit Design Process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749160" y="1651320"/>
            <a:ext cx="7985880" cy="4062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743040" indent="-743040">
              <a:lnSpc>
                <a:spcPct val="100000"/>
              </a:lnSpc>
              <a:spcBef>
                <a:spcPts val="479"/>
              </a:spcBef>
              <a:buClr>
                <a:srgbClr val="bb0000"/>
              </a:buClr>
              <a:buFont typeface="Arial"/>
              <a:buAutoNum type="arabicParenR"/>
            </a:pPr>
            <a:r>
              <a:rPr b="1" lang="en-US" sz="2400" spc="-1" strike="noStrike">
                <a:solidFill>
                  <a:srgbClr val="bb0000"/>
                </a:solidFill>
                <a:latin typeface="Arial"/>
              </a:rPr>
              <a:t>State / Output Diagram / </a:t>
            </a:r>
            <a:r>
              <a:rPr b="1" lang="en-US" sz="2400" spc="-1" strike="noStrike">
                <a:solidFill>
                  <a:srgbClr val="bb0000"/>
                </a:solidFill>
                <a:latin typeface="Arial"/>
              </a:rPr>
              <a:t>Table</a:t>
            </a:r>
            <a:endParaRPr b="0" lang="en-US" sz="2400" spc="-1" strike="noStrike">
              <a:latin typeface="Arial"/>
            </a:endParaRPr>
          </a:p>
          <a:p>
            <a:pPr marL="743040" indent="-743040">
              <a:lnSpc>
                <a:spcPct val="100000"/>
              </a:lnSpc>
              <a:spcBef>
                <a:spcPts val="479"/>
              </a:spcBef>
              <a:buClr>
                <a:srgbClr val="bb0000"/>
              </a:buClr>
              <a:buFont typeface="Arial"/>
              <a:buAutoNum type="arabicParenR"/>
            </a:pPr>
            <a:r>
              <a:rPr b="1" lang="en-US" sz="2400" spc="-1" strike="noStrike">
                <a:solidFill>
                  <a:srgbClr val="bb0000"/>
                </a:solidFill>
                <a:latin typeface="Arial"/>
              </a:rPr>
              <a:t>Minimization of Number </a:t>
            </a:r>
            <a:r>
              <a:rPr b="1" lang="en-US" sz="2400" spc="-1" strike="noStrike">
                <a:solidFill>
                  <a:srgbClr val="bb0000"/>
                </a:solidFill>
                <a:latin typeface="Arial"/>
              </a:rPr>
              <a:t>of States</a:t>
            </a:r>
            <a:endParaRPr b="0" lang="en-US" sz="2400" spc="-1" strike="noStrike">
              <a:latin typeface="Arial"/>
            </a:endParaRPr>
          </a:p>
          <a:p>
            <a:pPr marL="743040" indent="-743040">
              <a:lnSpc>
                <a:spcPct val="100000"/>
              </a:lnSpc>
              <a:spcBef>
                <a:spcPts val="479"/>
              </a:spcBef>
              <a:buClr>
                <a:srgbClr val="bb0000"/>
              </a:buClr>
              <a:buFont typeface="Arial"/>
              <a:buAutoNum type="arabicParenR"/>
            </a:pPr>
            <a:r>
              <a:rPr b="1" lang="en-US" sz="2400" spc="-1" strike="noStrike">
                <a:solidFill>
                  <a:srgbClr val="bb0000"/>
                </a:solidFill>
                <a:latin typeface="Arial"/>
              </a:rPr>
              <a:t>State Variable </a:t>
            </a:r>
            <a:r>
              <a:rPr b="1" lang="en-US" sz="2400" spc="-1" strike="noStrike">
                <a:solidFill>
                  <a:srgbClr val="bb0000"/>
                </a:solidFill>
                <a:latin typeface="Arial"/>
              </a:rPr>
              <a:t>Assignment</a:t>
            </a:r>
            <a:endParaRPr b="0" lang="en-US" sz="2400" spc="-1" strike="noStrike">
              <a:latin typeface="Arial"/>
            </a:endParaRPr>
          </a:p>
          <a:p>
            <a:pPr marL="743040" indent="-743040">
              <a:lnSpc>
                <a:spcPct val="100000"/>
              </a:lnSpc>
              <a:spcBef>
                <a:spcPts val="479"/>
              </a:spcBef>
              <a:buClr>
                <a:srgbClr val="bb0000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bb0000"/>
                </a:solidFill>
                <a:latin typeface="Arial"/>
              </a:rPr>
              <a:t>Transition / Output Table</a:t>
            </a:r>
            <a:endParaRPr b="0" lang="en-US" sz="2400" spc="-1" strike="noStrike">
              <a:latin typeface="Arial"/>
            </a:endParaRPr>
          </a:p>
          <a:p>
            <a:pPr marL="743040" indent="-743040">
              <a:lnSpc>
                <a:spcPct val="100000"/>
              </a:lnSpc>
              <a:spcBef>
                <a:spcPts val="479"/>
              </a:spcBef>
              <a:buClr>
                <a:srgbClr val="bb0000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bb0000"/>
                </a:solidFill>
                <a:latin typeface="Arial"/>
              </a:rPr>
              <a:t>Selection of Flip Flop </a:t>
            </a:r>
            <a:r>
              <a:rPr b="0" lang="en-US" sz="2400" spc="-1" strike="noStrike">
                <a:solidFill>
                  <a:srgbClr val="bb0000"/>
                </a:solidFill>
                <a:latin typeface="Arial"/>
              </a:rPr>
              <a:t>Types</a:t>
            </a:r>
            <a:endParaRPr b="0" lang="en-US" sz="2400" spc="-1" strike="noStrike">
              <a:latin typeface="Arial"/>
            </a:endParaRPr>
          </a:p>
          <a:p>
            <a:pPr marL="743040" indent="-743040">
              <a:lnSpc>
                <a:spcPct val="100000"/>
              </a:lnSpc>
              <a:spcBef>
                <a:spcPts val="479"/>
              </a:spcBef>
              <a:buClr>
                <a:srgbClr val="bb0000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bb0000"/>
                </a:solidFill>
                <a:latin typeface="Arial"/>
              </a:rPr>
              <a:t>Excitation Table</a:t>
            </a:r>
            <a:endParaRPr b="0" lang="en-US" sz="2400" spc="-1" strike="noStrike">
              <a:latin typeface="Arial"/>
            </a:endParaRPr>
          </a:p>
          <a:p>
            <a:pPr marL="743040" indent="-743040">
              <a:lnSpc>
                <a:spcPct val="100000"/>
              </a:lnSpc>
              <a:spcBef>
                <a:spcPts val="479"/>
              </a:spcBef>
              <a:buClr>
                <a:srgbClr val="bb0000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bb0000"/>
                </a:solidFill>
                <a:latin typeface="Arial"/>
              </a:rPr>
              <a:t>Excitation Equations</a:t>
            </a:r>
            <a:endParaRPr b="0" lang="en-US" sz="2400" spc="-1" strike="noStrike">
              <a:latin typeface="Arial"/>
            </a:endParaRPr>
          </a:p>
          <a:p>
            <a:pPr marL="743040" indent="-743040">
              <a:lnSpc>
                <a:spcPct val="100000"/>
              </a:lnSpc>
              <a:spcBef>
                <a:spcPts val="479"/>
              </a:spcBef>
              <a:buClr>
                <a:srgbClr val="bb0000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bb0000"/>
                </a:solidFill>
                <a:latin typeface="Arial"/>
              </a:rPr>
              <a:t>Output Equations</a:t>
            </a:r>
            <a:endParaRPr b="0" lang="en-US" sz="2400" spc="-1" strike="noStrike">
              <a:latin typeface="Arial"/>
            </a:endParaRPr>
          </a:p>
          <a:p>
            <a:pPr marL="743040" indent="-743040">
              <a:lnSpc>
                <a:spcPct val="100000"/>
              </a:lnSpc>
              <a:spcBef>
                <a:spcPts val="479"/>
              </a:spcBef>
              <a:buClr>
                <a:srgbClr val="bb0000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bb0000"/>
                </a:solidFill>
                <a:latin typeface="Arial"/>
              </a:rPr>
              <a:t>Logic Diagram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SP24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3C54BD3-1979-4210-A561-8317BDD9FC7F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3"/>
          <p:cNvSpPr/>
          <p:nvPr/>
        </p:nvSpPr>
        <p:spPr>
          <a:xfrm>
            <a:off x="1752480" y="1277640"/>
            <a:ext cx="2894760" cy="7614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Text Box 4"/>
          <p:cNvSpPr/>
          <p:nvPr/>
        </p:nvSpPr>
        <p:spPr>
          <a:xfrm>
            <a:off x="2286000" y="1277640"/>
            <a:ext cx="4564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7" name="Text Box 5"/>
          <p:cNvSpPr/>
          <p:nvPr/>
        </p:nvSpPr>
        <p:spPr>
          <a:xfrm>
            <a:off x="2514600" y="1277640"/>
            <a:ext cx="4564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B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Text Box 6"/>
          <p:cNvSpPr/>
          <p:nvPr/>
        </p:nvSpPr>
        <p:spPr>
          <a:xfrm>
            <a:off x="2743200" y="1277640"/>
            <a:ext cx="4564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9" name="Text Box 7"/>
          <p:cNvSpPr/>
          <p:nvPr/>
        </p:nvSpPr>
        <p:spPr>
          <a:xfrm>
            <a:off x="2971800" y="1277640"/>
            <a:ext cx="4564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D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0" name="Text Box 8"/>
          <p:cNvSpPr/>
          <p:nvPr/>
        </p:nvSpPr>
        <p:spPr>
          <a:xfrm>
            <a:off x="1752480" y="1277640"/>
            <a:ext cx="4564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RIN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1" name="Text Box 9"/>
          <p:cNvSpPr/>
          <p:nvPr/>
        </p:nvSpPr>
        <p:spPr>
          <a:xfrm>
            <a:off x="4267080" y="1277640"/>
            <a:ext cx="4564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LIN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2" name="Text Box 10"/>
          <p:cNvSpPr/>
          <p:nvPr/>
        </p:nvSpPr>
        <p:spPr>
          <a:xfrm>
            <a:off x="3505320" y="1277640"/>
            <a:ext cx="456480" cy="29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S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ＭＳ Ｐゴシック"/>
              </a:rPr>
              <a:t>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3" name="Text Box 11"/>
          <p:cNvSpPr/>
          <p:nvPr/>
        </p:nvSpPr>
        <p:spPr>
          <a:xfrm>
            <a:off x="3733920" y="1277640"/>
            <a:ext cx="456480" cy="29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S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ＭＳ Ｐゴシック"/>
              </a:rPr>
              <a:t>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4" name="Text Box 12"/>
          <p:cNvSpPr/>
          <p:nvPr/>
        </p:nvSpPr>
        <p:spPr>
          <a:xfrm>
            <a:off x="2286000" y="1811160"/>
            <a:ext cx="456480" cy="29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Q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ＭＳ Ｐゴシック"/>
              </a:rPr>
              <a:t>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Text Box 13"/>
          <p:cNvSpPr/>
          <p:nvPr/>
        </p:nvSpPr>
        <p:spPr>
          <a:xfrm>
            <a:off x="2514600" y="1811160"/>
            <a:ext cx="456480" cy="29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Q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ＭＳ Ｐゴシック"/>
              </a:rPr>
              <a:t>B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6" name="Text Box 14"/>
          <p:cNvSpPr/>
          <p:nvPr/>
        </p:nvSpPr>
        <p:spPr>
          <a:xfrm>
            <a:off x="2743200" y="1811160"/>
            <a:ext cx="456480" cy="29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Q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ＭＳ Ｐゴシック"/>
              </a:rPr>
              <a:t>C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7" name="Text Box 15"/>
          <p:cNvSpPr/>
          <p:nvPr/>
        </p:nvSpPr>
        <p:spPr>
          <a:xfrm>
            <a:off x="2971800" y="1811160"/>
            <a:ext cx="456480" cy="29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Q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ＭＳ Ｐゴシック"/>
              </a:rPr>
              <a:t>D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8" name="Line 16"/>
          <p:cNvSpPr/>
          <p:nvPr/>
        </p:nvSpPr>
        <p:spPr>
          <a:xfrm>
            <a:off x="2514600" y="1049040"/>
            <a:ext cx="360" cy="22860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Line 21"/>
          <p:cNvSpPr/>
          <p:nvPr/>
        </p:nvSpPr>
        <p:spPr>
          <a:xfrm>
            <a:off x="2743200" y="1049040"/>
            <a:ext cx="360" cy="22860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Line 22"/>
          <p:cNvSpPr/>
          <p:nvPr/>
        </p:nvSpPr>
        <p:spPr>
          <a:xfrm>
            <a:off x="2971800" y="1049040"/>
            <a:ext cx="360" cy="22860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Line 23"/>
          <p:cNvSpPr/>
          <p:nvPr/>
        </p:nvSpPr>
        <p:spPr>
          <a:xfrm>
            <a:off x="3200400" y="1049040"/>
            <a:ext cx="360" cy="22860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Line 24"/>
          <p:cNvSpPr/>
          <p:nvPr/>
        </p:nvSpPr>
        <p:spPr>
          <a:xfrm>
            <a:off x="3733560" y="1049040"/>
            <a:ext cx="360" cy="22860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Line 25"/>
          <p:cNvSpPr/>
          <p:nvPr/>
        </p:nvSpPr>
        <p:spPr>
          <a:xfrm>
            <a:off x="3962160" y="1049040"/>
            <a:ext cx="360" cy="22860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Text Box 26"/>
          <p:cNvSpPr/>
          <p:nvPr/>
        </p:nvSpPr>
        <p:spPr>
          <a:xfrm>
            <a:off x="1676520" y="1536480"/>
            <a:ext cx="6087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CLR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5" name="Line 27"/>
          <p:cNvSpPr/>
          <p:nvPr/>
        </p:nvSpPr>
        <p:spPr>
          <a:xfrm>
            <a:off x="1752480" y="1810800"/>
            <a:ext cx="152280" cy="763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Line 28"/>
          <p:cNvSpPr/>
          <p:nvPr/>
        </p:nvSpPr>
        <p:spPr>
          <a:xfrm flipH="1">
            <a:off x="1752480" y="1887120"/>
            <a:ext cx="152280" cy="763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Line 29"/>
          <p:cNvSpPr/>
          <p:nvPr/>
        </p:nvSpPr>
        <p:spPr>
          <a:xfrm>
            <a:off x="1371600" y="1658520"/>
            <a:ext cx="38088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Line 30"/>
          <p:cNvSpPr/>
          <p:nvPr/>
        </p:nvSpPr>
        <p:spPr>
          <a:xfrm flipV="1">
            <a:off x="1371600" y="1429920"/>
            <a:ext cx="360" cy="2286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AutoShape 31"/>
          <p:cNvSpPr/>
          <p:nvPr/>
        </p:nvSpPr>
        <p:spPr>
          <a:xfrm>
            <a:off x="1295280" y="1277640"/>
            <a:ext cx="151560" cy="15156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Oval 32"/>
          <p:cNvSpPr/>
          <p:nvPr/>
        </p:nvSpPr>
        <p:spPr>
          <a:xfrm>
            <a:off x="1676520" y="1620720"/>
            <a:ext cx="75600" cy="7560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1" name="Group 37"/>
          <p:cNvGrpSpPr/>
          <p:nvPr/>
        </p:nvGrpSpPr>
        <p:grpSpPr>
          <a:xfrm>
            <a:off x="1523880" y="1277640"/>
            <a:ext cx="228600" cy="228600"/>
            <a:chOff x="1523880" y="1277640"/>
            <a:chExt cx="228600" cy="228600"/>
          </a:xfrm>
        </p:grpSpPr>
        <p:sp>
          <p:nvSpPr>
            <p:cNvPr id="122" name="Line 33"/>
            <p:cNvSpPr/>
            <p:nvPr/>
          </p:nvSpPr>
          <p:spPr>
            <a:xfrm>
              <a:off x="1523880" y="1353600"/>
              <a:ext cx="360" cy="76320"/>
            </a:xfrm>
            <a:prstGeom prst="line">
              <a:avLst/>
            </a:prstGeom>
            <a:ln w="9525">
              <a:solidFill>
                <a:srgbClr val="bb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Line 34"/>
            <p:cNvSpPr/>
            <p:nvPr/>
          </p:nvSpPr>
          <p:spPr>
            <a:xfrm>
              <a:off x="1574640" y="1315800"/>
              <a:ext cx="360" cy="152280"/>
            </a:xfrm>
            <a:prstGeom prst="line">
              <a:avLst/>
            </a:prstGeom>
            <a:ln w="9525">
              <a:solidFill>
                <a:srgbClr val="bb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" name="Line 35"/>
            <p:cNvSpPr/>
            <p:nvPr/>
          </p:nvSpPr>
          <p:spPr>
            <a:xfrm>
              <a:off x="1625400" y="1277640"/>
              <a:ext cx="360" cy="228600"/>
            </a:xfrm>
            <a:prstGeom prst="line">
              <a:avLst/>
            </a:prstGeom>
            <a:ln w="9525">
              <a:solidFill>
                <a:srgbClr val="bb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" name="Line 36"/>
            <p:cNvSpPr/>
            <p:nvPr/>
          </p:nvSpPr>
          <p:spPr>
            <a:xfrm>
              <a:off x="1638000" y="1391760"/>
              <a:ext cx="114480" cy="360"/>
            </a:xfrm>
            <a:prstGeom prst="line">
              <a:avLst/>
            </a:prstGeom>
            <a:ln w="9525">
              <a:solidFill>
                <a:srgbClr val="bb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6" name="Group 38"/>
          <p:cNvGrpSpPr/>
          <p:nvPr/>
        </p:nvGrpSpPr>
        <p:grpSpPr>
          <a:xfrm>
            <a:off x="4647960" y="1277640"/>
            <a:ext cx="228960" cy="228600"/>
            <a:chOff x="4647960" y="1277640"/>
            <a:chExt cx="228960" cy="228600"/>
          </a:xfrm>
        </p:grpSpPr>
        <p:sp>
          <p:nvSpPr>
            <p:cNvPr id="127" name="Line 39"/>
            <p:cNvSpPr/>
            <p:nvPr/>
          </p:nvSpPr>
          <p:spPr>
            <a:xfrm>
              <a:off x="4876560" y="1353600"/>
              <a:ext cx="360" cy="76320"/>
            </a:xfrm>
            <a:prstGeom prst="line">
              <a:avLst/>
            </a:prstGeom>
            <a:ln w="9525">
              <a:solidFill>
                <a:srgbClr val="bb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" name="Line 40"/>
            <p:cNvSpPr/>
            <p:nvPr/>
          </p:nvSpPr>
          <p:spPr>
            <a:xfrm>
              <a:off x="4825800" y="1315800"/>
              <a:ext cx="360" cy="152280"/>
            </a:xfrm>
            <a:prstGeom prst="line">
              <a:avLst/>
            </a:prstGeom>
            <a:ln w="9525">
              <a:solidFill>
                <a:srgbClr val="bb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Line 41"/>
            <p:cNvSpPr/>
            <p:nvPr/>
          </p:nvSpPr>
          <p:spPr>
            <a:xfrm>
              <a:off x="4775040" y="1277640"/>
              <a:ext cx="360" cy="228600"/>
            </a:xfrm>
            <a:prstGeom prst="line">
              <a:avLst/>
            </a:prstGeom>
            <a:ln w="9525">
              <a:solidFill>
                <a:srgbClr val="bb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Line 42"/>
            <p:cNvSpPr/>
            <p:nvPr/>
          </p:nvSpPr>
          <p:spPr>
            <a:xfrm flipH="1">
              <a:off x="4647960" y="1391760"/>
              <a:ext cx="114480" cy="360"/>
            </a:xfrm>
            <a:prstGeom prst="line">
              <a:avLst/>
            </a:prstGeom>
            <a:ln w="9525">
              <a:solidFill>
                <a:srgbClr val="bb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1" name="Rectangle 43"/>
          <p:cNvSpPr/>
          <p:nvPr/>
        </p:nvSpPr>
        <p:spPr>
          <a:xfrm>
            <a:off x="1752480" y="2877840"/>
            <a:ext cx="2894760" cy="7614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Text Box 44"/>
          <p:cNvSpPr/>
          <p:nvPr/>
        </p:nvSpPr>
        <p:spPr>
          <a:xfrm>
            <a:off x="2286000" y="2908080"/>
            <a:ext cx="4564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3" name="Text Box 45"/>
          <p:cNvSpPr/>
          <p:nvPr/>
        </p:nvSpPr>
        <p:spPr>
          <a:xfrm>
            <a:off x="2514600" y="2908080"/>
            <a:ext cx="4564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B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" name="Text Box 46"/>
          <p:cNvSpPr/>
          <p:nvPr/>
        </p:nvSpPr>
        <p:spPr>
          <a:xfrm>
            <a:off x="2743200" y="2908080"/>
            <a:ext cx="4564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5" name="Text Box 47"/>
          <p:cNvSpPr/>
          <p:nvPr/>
        </p:nvSpPr>
        <p:spPr>
          <a:xfrm>
            <a:off x="2971800" y="2908080"/>
            <a:ext cx="4564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D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6" name="Text Box 48"/>
          <p:cNvSpPr/>
          <p:nvPr/>
        </p:nvSpPr>
        <p:spPr>
          <a:xfrm>
            <a:off x="1752480" y="2908080"/>
            <a:ext cx="4564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RIN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7" name="Text Box 49"/>
          <p:cNvSpPr/>
          <p:nvPr/>
        </p:nvSpPr>
        <p:spPr>
          <a:xfrm>
            <a:off x="4267080" y="2908080"/>
            <a:ext cx="4564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LIN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8" name="Text Box 50"/>
          <p:cNvSpPr/>
          <p:nvPr/>
        </p:nvSpPr>
        <p:spPr>
          <a:xfrm>
            <a:off x="3505320" y="2908080"/>
            <a:ext cx="456480" cy="29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S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ＭＳ Ｐゴシック"/>
              </a:rPr>
              <a:t>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9" name="Text Box 51"/>
          <p:cNvSpPr/>
          <p:nvPr/>
        </p:nvSpPr>
        <p:spPr>
          <a:xfrm>
            <a:off x="3733920" y="2908080"/>
            <a:ext cx="456480" cy="29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S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ＭＳ Ｐゴシック"/>
              </a:rPr>
              <a:t>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0" name="Text Box 52"/>
          <p:cNvSpPr/>
          <p:nvPr/>
        </p:nvSpPr>
        <p:spPr>
          <a:xfrm>
            <a:off x="2286000" y="3365280"/>
            <a:ext cx="456480" cy="29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Q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ＭＳ Ｐゴシック"/>
              </a:rPr>
              <a:t>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1" name="Text Box 53"/>
          <p:cNvSpPr/>
          <p:nvPr/>
        </p:nvSpPr>
        <p:spPr>
          <a:xfrm>
            <a:off x="2514600" y="3365280"/>
            <a:ext cx="456480" cy="29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Q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ＭＳ Ｐゴシック"/>
              </a:rPr>
              <a:t>B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" name="Text Box 54"/>
          <p:cNvSpPr/>
          <p:nvPr/>
        </p:nvSpPr>
        <p:spPr>
          <a:xfrm>
            <a:off x="2743200" y="3365280"/>
            <a:ext cx="456480" cy="29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Q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ＭＳ Ｐゴシック"/>
              </a:rPr>
              <a:t>C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3" name="Text Box 55"/>
          <p:cNvSpPr/>
          <p:nvPr/>
        </p:nvSpPr>
        <p:spPr>
          <a:xfrm>
            <a:off x="2971800" y="3365280"/>
            <a:ext cx="456480" cy="29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Q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ＭＳ Ｐゴシック"/>
              </a:rPr>
              <a:t>D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4" name="Line 56"/>
          <p:cNvSpPr/>
          <p:nvPr/>
        </p:nvSpPr>
        <p:spPr>
          <a:xfrm>
            <a:off x="2514600" y="2649240"/>
            <a:ext cx="360" cy="22860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Line 57"/>
          <p:cNvSpPr/>
          <p:nvPr/>
        </p:nvSpPr>
        <p:spPr>
          <a:xfrm>
            <a:off x="2743200" y="2649240"/>
            <a:ext cx="360" cy="22860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Line 58"/>
          <p:cNvSpPr/>
          <p:nvPr/>
        </p:nvSpPr>
        <p:spPr>
          <a:xfrm>
            <a:off x="2971800" y="2649240"/>
            <a:ext cx="360" cy="22860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Line 59"/>
          <p:cNvSpPr/>
          <p:nvPr/>
        </p:nvSpPr>
        <p:spPr>
          <a:xfrm>
            <a:off x="3200400" y="2649240"/>
            <a:ext cx="360" cy="22860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Line 60"/>
          <p:cNvSpPr/>
          <p:nvPr/>
        </p:nvSpPr>
        <p:spPr>
          <a:xfrm>
            <a:off x="3733560" y="2649240"/>
            <a:ext cx="360" cy="22860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Line 61"/>
          <p:cNvSpPr/>
          <p:nvPr/>
        </p:nvSpPr>
        <p:spPr>
          <a:xfrm>
            <a:off x="3962160" y="2649240"/>
            <a:ext cx="360" cy="22860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Text Box 62"/>
          <p:cNvSpPr/>
          <p:nvPr/>
        </p:nvSpPr>
        <p:spPr>
          <a:xfrm>
            <a:off x="1676520" y="3166920"/>
            <a:ext cx="6087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CLR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1" name="Line 63"/>
          <p:cNvSpPr/>
          <p:nvPr/>
        </p:nvSpPr>
        <p:spPr>
          <a:xfrm>
            <a:off x="1752480" y="3441240"/>
            <a:ext cx="152280" cy="763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Line 64"/>
          <p:cNvSpPr/>
          <p:nvPr/>
        </p:nvSpPr>
        <p:spPr>
          <a:xfrm flipH="1">
            <a:off x="1752480" y="3517560"/>
            <a:ext cx="152280" cy="763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Line 65"/>
          <p:cNvSpPr/>
          <p:nvPr/>
        </p:nvSpPr>
        <p:spPr>
          <a:xfrm>
            <a:off x="1523880" y="3335040"/>
            <a:ext cx="22860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Line 66"/>
          <p:cNvSpPr/>
          <p:nvPr/>
        </p:nvSpPr>
        <p:spPr>
          <a:xfrm flipV="1">
            <a:off x="1523880" y="3228480"/>
            <a:ext cx="360" cy="1065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AutoShape 67"/>
          <p:cNvSpPr/>
          <p:nvPr/>
        </p:nvSpPr>
        <p:spPr>
          <a:xfrm>
            <a:off x="1447920" y="3106440"/>
            <a:ext cx="151560" cy="15156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Oval 68"/>
          <p:cNvSpPr/>
          <p:nvPr/>
        </p:nvSpPr>
        <p:spPr>
          <a:xfrm>
            <a:off x="1676520" y="3288960"/>
            <a:ext cx="75600" cy="7560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57" name="Group 74"/>
          <p:cNvGrpSpPr/>
          <p:nvPr/>
        </p:nvGrpSpPr>
        <p:grpSpPr>
          <a:xfrm>
            <a:off x="4647960" y="2908080"/>
            <a:ext cx="228960" cy="228600"/>
            <a:chOff x="4647960" y="2908080"/>
            <a:chExt cx="228960" cy="228600"/>
          </a:xfrm>
        </p:grpSpPr>
        <p:sp>
          <p:nvSpPr>
            <p:cNvPr id="158" name="Line 75"/>
            <p:cNvSpPr/>
            <p:nvPr/>
          </p:nvSpPr>
          <p:spPr>
            <a:xfrm>
              <a:off x="4876560" y="2984040"/>
              <a:ext cx="360" cy="76320"/>
            </a:xfrm>
            <a:prstGeom prst="line">
              <a:avLst/>
            </a:prstGeom>
            <a:ln w="9525">
              <a:solidFill>
                <a:srgbClr val="bb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" name="Line 76"/>
            <p:cNvSpPr/>
            <p:nvPr/>
          </p:nvSpPr>
          <p:spPr>
            <a:xfrm>
              <a:off x="4825800" y="2945880"/>
              <a:ext cx="360" cy="152640"/>
            </a:xfrm>
            <a:prstGeom prst="line">
              <a:avLst/>
            </a:prstGeom>
            <a:ln w="9525">
              <a:solidFill>
                <a:srgbClr val="bb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Line 77"/>
            <p:cNvSpPr/>
            <p:nvPr/>
          </p:nvSpPr>
          <p:spPr>
            <a:xfrm>
              <a:off x="4775040" y="2908080"/>
              <a:ext cx="360" cy="228600"/>
            </a:xfrm>
            <a:prstGeom prst="line">
              <a:avLst/>
            </a:prstGeom>
            <a:ln w="9525">
              <a:solidFill>
                <a:srgbClr val="bb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Line 78"/>
            <p:cNvSpPr/>
            <p:nvPr/>
          </p:nvSpPr>
          <p:spPr>
            <a:xfrm flipH="1">
              <a:off x="4647960" y="3022200"/>
              <a:ext cx="114480" cy="360"/>
            </a:xfrm>
            <a:prstGeom prst="line">
              <a:avLst/>
            </a:prstGeom>
            <a:ln w="9525">
              <a:solidFill>
                <a:srgbClr val="bb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2" name="Line 79"/>
          <p:cNvSpPr/>
          <p:nvPr/>
        </p:nvSpPr>
        <p:spPr>
          <a:xfrm>
            <a:off x="1218960" y="1887120"/>
            <a:ext cx="53352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Line 80"/>
          <p:cNvSpPr/>
          <p:nvPr/>
        </p:nvSpPr>
        <p:spPr>
          <a:xfrm>
            <a:off x="1218960" y="3487320"/>
            <a:ext cx="53352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Text Box 81"/>
          <p:cNvSpPr/>
          <p:nvPr/>
        </p:nvSpPr>
        <p:spPr>
          <a:xfrm>
            <a:off x="609480" y="1734840"/>
            <a:ext cx="76140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499"/>
              </a:spcBef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SYSCLK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5" name="Text Box 82"/>
          <p:cNvSpPr/>
          <p:nvPr/>
        </p:nvSpPr>
        <p:spPr>
          <a:xfrm>
            <a:off x="609480" y="3335040"/>
            <a:ext cx="76140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499"/>
              </a:spcBef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SYSCLK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6" name="AutoShape 83"/>
          <p:cNvSpPr/>
          <p:nvPr/>
        </p:nvSpPr>
        <p:spPr>
          <a:xfrm rot="16200000">
            <a:off x="2781000" y="554400"/>
            <a:ext cx="151560" cy="837360"/>
          </a:xfrm>
          <a:prstGeom prst="rightBrace">
            <a:avLst>
              <a:gd name="adj1" fmla="val 45833"/>
              <a:gd name="adj2" fmla="val 50000"/>
            </a:avLst>
          </a:pr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Text Box 85"/>
          <p:cNvSpPr/>
          <p:nvPr/>
        </p:nvSpPr>
        <p:spPr>
          <a:xfrm>
            <a:off x="2666880" y="2222280"/>
            <a:ext cx="456480" cy="29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200" spc="-1" strike="noStrike">
                <a:solidFill>
                  <a:srgbClr val="bb0000"/>
                </a:solidFill>
                <a:latin typeface="Times New Roman"/>
                <a:ea typeface="ＭＳ Ｐゴシック"/>
              </a:rPr>
              <a:t>X</a:t>
            </a:r>
            <a:r>
              <a:rPr b="0" lang="en-US" sz="1200" spc="-1" strike="noStrike" baseline="-25000">
                <a:solidFill>
                  <a:srgbClr val="bb0000"/>
                </a:solidFill>
                <a:latin typeface="Times New Roman"/>
                <a:ea typeface="ＭＳ Ｐゴシック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8" name="AutoShape 86"/>
          <p:cNvSpPr/>
          <p:nvPr/>
        </p:nvSpPr>
        <p:spPr>
          <a:xfrm rot="16200000">
            <a:off x="2781000" y="2154600"/>
            <a:ext cx="151560" cy="837360"/>
          </a:xfrm>
          <a:prstGeom prst="rightBrace">
            <a:avLst>
              <a:gd name="adj1" fmla="val 45833"/>
              <a:gd name="adj2" fmla="val 50000"/>
            </a:avLst>
          </a:pr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Line 87"/>
          <p:cNvSpPr/>
          <p:nvPr/>
        </p:nvSpPr>
        <p:spPr>
          <a:xfrm>
            <a:off x="2514600" y="3639600"/>
            <a:ext cx="360" cy="22860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Line 88"/>
          <p:cNvSpPr/>
          <p:nvPr/>
        </p:nvSpPr>
        <p:spPr>
          <a:xfrm>
            <a:off x="2743200" y="3639600"/>
            <a:ext cx="360" cy="22860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Line 89"/>
          <p:cNvSpPr/>
          <p:nvPr/>
        </p:nvSpPr>
        <p:spPr>
          <a:xfrm>
            <a:off x="2971800" y="3639600"/>
            <a:ext cx="360" cy="22860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Rectangle 91"/>
          <p:cNvSpPr/>
          <p:nvPr/>
        </p:nvSpPr>
        <p:spPr>
          <a:xfrm>
            <a:off x="5791320" y="1811160"/>
            <a:ext cx="1828080" cy="114228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Binary 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Serial Adder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Text Box 93"/>
          <p:cNvSpPr/>
          <p:nvPr/>
        </p:nvSpPr>
        <p:spPr>
          <a:xfrm>
            <a:off x="6095880" y="1811160"/>
            <a:ext cx="6087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CLR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4" name="Text Box 94"/>
          <p:cNvSpPr/>
          <p:nvPr/>
        </p:nvSpPr>
        <p:spPr>
          <a:xfrm>
            <a:off x="6705720" y="1811160"/>
            <a:ext cx="6087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HOLD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5" name="Text Box 95"/>
          <p:cNvSpPr/>
          <p:nvPr/>
        </p:nvSpPr>
        <p:spPr>
          <a:xfrm>
            <a:off x="5638680" y="2070000"/>
            <a:ext cx="6087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Ai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6" name="Text Box 96"/>
          <p:cNvSpPr/>
          <p:nvPr/>
        </p:nvSpPr>
        <p:spPr>
          <a:xfrm>
            <a:off x="5638680" y="2374560"/>
            <a:ext cx="6087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Bi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7" name="Line 97"/>
          <p:cNvSpPr/>
          <p:nvPr/>
        </p:nvSpPr>
        <p:spPr>
          <a:xfrm>
            <a:off x="5790960" y="2725200"/>
            <a:ext cx="152640" cy="763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Line 98"/>
          <p:cNvSpPr/>
          <p:nvPr/>
        </p:nvSpPr>
        <p:spPr>
          <a:xfrm flipH="1">
            <a:off x="5790960" y="2801520"/>
            <a:ext cx="152640" cy="763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Line 99"/>
          <p:cNvSpPr/>
          <p:nvPr/>
        </p:nvSpPr>
        <p:spPr>
          <a:xfrm>
            <a:off x="3200400" y="2039400"/>
            <a:ext cx="360" cy="1526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Line 100"/>
          <p:cNvSpPr/>
          <p:nvPr/>
        </p:nvSpPr>
        <p:spPr>
          <a:xfrm>
            <a:off x="3200400" y="2192040"/>
            <a:ext cx="2590560" cy="360"/>
          </a:xfrm>
          <a:prstGeom prst="line">
            <a:avLst/>
          </a:prstGeom>
          <a:ln w="9525">
            <a:solidFill>
              <a:srgbClr val="bb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Line 101"/>
          <p:cNvSpPr/>
          <p:nvPr/>
        </p:nvSpPr>
        <p:spPr>
          <a:xfrm>
            <a:off x="3200400" y="3639600"/>
            <a:ext cx="360" cy="2286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Line 102"/>
          <p:cNvSpPr/>
          <p:nvPr/>
        </p:nvSpPr>
        <p:spPr>
          <a:xfrm>
            <a:off x="3200400" y="3868200"/>
            <a:ext cx="1828800" cy="360"/>
          </a:xfrm>
          <a:prstGeom prst="line">
            <a:avLst/>
          </a:prstGeom>
          <a:ln w="9525">
            <a:solidFill>
              <a:srgbClr val="bb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Line 103"/>
          <p:cNvSpPr/>
          <p:nvPr/>
        </p:nvSpPr>
        <p:spPr>
          <a:xfrm flipV="1">
            <a:off x="5029200" y="2496600"/>
            <a:ext cx="360" cy="1371600"/>
          </a:xfrm>
          <a:prstGeom prst="line">
            <a:avLst/>
          </a:prstGeom>
          <a:ln w="9525">
            <a:solidFill>
              <a:srgbClr val="bb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Line 104"/>
          <p:cNvSpPr/>
          <p:nvPr/>
        </p:nvSpPr>
        <p:spPr>
          <a:xfrm>
            <a:off x="5029200" y="2496600"/>
            <a:ext cx="761760" cy="360"/>
          </a:xfrm>
          <a:prstGeom prst="line">
            <a:avLst/>
          </a:prstGeom>
          <a:ln w="9525">
            <a:solidFill>
              <a:srgbClr val="bb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Line 105"/>
          <p:cNvSpPr/>
          <p:nvPr/>
        </p:nvSpPr>
        <p:spPr>
          <a:xfrm>
            <a:off x="5562360" y="2801520"/>
            <a:ext cx="22860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Text Box 106"/>
          <p:cNvSpPr/>
          <p:nvPr/>
        </p:nvSpPr>
        <p:spPr>
          <a:xfrm>
            <a:off x="5181480" y="2573280"/>
            <a:ext cx="76140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499"/>
              </a:spcBef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SYSCLK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7" name="Text Box 107"/>
          <p:cNvSpPr/>
          <p:nvPr/>
        </p:nvSpPr>
        <p:spPr>
          <a:xfrm>
            <a:off x="7162920" y="2222280"/>
            <a:ext cx="6087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Si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8" name="Line 108"/>
          <p:cNvSpPr/>
          <p:nvPr/>
        </p:nvSpPr>
        <p:spPr>
          <a:xfrm>
            <a:off x="7619760" y="2344320"/>
            <a:ext cx="457200" cy="360"/>
          </a:xfrm>
          <a:prstGeom prst="line">
            <a:avLst/>
          </a:prstGeom>
          <a:ln w="9525">
            <a:solidFill>
              <a:srgbClr val="bb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Line 109"/>
          <p:cNvSpPr/>
          <p:nvPr/>
        </p:nvSpPr>
        <p:spPr>
          <a:xfrm>
            <a:off x="8076960" y="2344320"/>
            <a:ext cx="360" cy="1828800"/>
          </a:xfrm>
          <a:prstGeom prst="line">
            <a:avLst/>
          </a:prstGeom>
          <a:ln w="9525">
            <a:solidFill>
              <a:srgbClr val="bb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Line 110"/>
          <p:cNvSpPr/>
          <p:nvPr/>
        </p:nvSpPr>
        <p:spPr>
          <a:xfrm flipH="1">
            <a:off x="1371600" y="4173120"/>
            <a:ext cx="6705360" cy="360"/>
          </a:xfrm>
          <a:prstGeom prst="line">
            <a:avLst/>
          </a:prstGeom>
          <a:ln w="9525">
            <a:solidFill>
              <a:srgbClr val="bb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Line 111"/>
          <p:cNvSpPr/>
          <p:nvPr/>
        </p:nvSpPr>
        <p:spPr>
          <a:xfrm flipV="1">
            <a:off x="1371600" y="3030120"/>
            <a:ext cx="360" cy="1143000"/>
          </a:xfrm>
          <a:prstGeom prst="line">
            <a:avLst/>
          </a:prstGeom>
          <a:ln w="9525">
            <a:solidFill>
              <a:srgbClr val="bb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Line 112"/>
          <p:cNvSpPr/>
          <p:nvPr/>
        </p:nvSpPr>
        <p:spPr>
          <a:xfrm>
            <a:off x="1371600" y="3030120"/>
            <a:ext cx="380880" cy="360"/>
          </a:xfrm>
          <a:prstGeom prst="line">
            <a:avLst/>
          </a:prstGeom>
          <a:ln w="9525">
            <a:solidFill>
              <a:srgbClr val="bb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Line 113"/>
          <p:cNvSpPr/>
          <p:nvPr/>
        </p:nvSpPr>
        <p:spPr>
          <a:xfrm>
            <a:off x="7467480" y="2953800"/>
            <a:ext cx="360" cy="53352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Text Box 114"/>
          <p:cNvSpPr/>
          <p:nvPr/>
        </p:nvSpPr>
        <p:spPr>
          <a:xfrm>
            <a:off x="2286000" y="3822480"/>
            <a:ext cx="456480" cy="29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200" spc="-1" strike="noStrike">
                <a:solidFill>
                  <a:srgbClr val="bb0000"/>
                </a:solidFill>
                <a:latin typeface="Times New Roman"/>
                <a:ea typeface="ＭＳ Ｐゴシック"/>
              </a:rPr>
              <a:t>Y</a:t>
            </a:r>
            <a:r>
              <a:rPr b="0" lang="en-US" sz="1200" spc="-1" strike="noStrike" baseline="-25000">
                <a:solidFill>
                  <a:srgbClr val="bb0000"/>
                </a:solidFill>
                <a:latin typeface="Times New Roman"/>
                <a:ea typeface="ＭＳ Ｐゴシック"/>
              </a:rPr>
              <a:t>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5" name="Text Box 115"/>
          <p:cNvSpPr/>
          <p:nvPr/>
        </p:nvSpPr>
        <p:spPr>
          <a:xfrm>
            <a:off x="2514600" y="3822480"/>
            <a:ext cx="456480" cy="29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200" spc="-1" strike="noStrike">
                <a:solidFill>
                  <a:srgbClr val="bb0000"/>
                </a:solidFill>
                <a:latin typeface="Times New Roman"/>
                <a:ea typeface="ＭＳ Ｐゴシック"/>
              </a:rPr>
              <a:t>Y</a:t>
            </a:r>
            <a:r>
              <a:rPr b="0" lang="en-US" sz="1200" spc="-1" strike="noStrike" baseline="-25000">
                <a:solidFill>
                  <a:srgbClr val="bb0000"/>
                </a:solidFill>
                <a:latin typeface="Times New Roman"/>
                <a:ea typeface="ＭＳ Ｐゴシック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6" name="Text Box 116"/>
          <p:cNvSpPr/>
          <p:nvPr/>
        </p:nvSpPr>
        <p:spPr>
          <a:xfrm>
            <a:off x="2743200" y="3822480"/>
            <a:ext cx="456480" cy="29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200" spc="-1" strike="noStrike">
                <a:solidFill>
                  <a:srgbClr val="bb0000"/>
                </a:solidFill>
                <a:latin typeface="Times New Roman"/>
                <a:ea typeface="ＭＳ Ｐゴシック"/>
              </a:rPr>
              <a:t>Y</a:t>
            </a:r>
            <a:r>
              <a:rPr b="0" lang="en-US" sz="1200" spc="-1" strike="noStrike" baseline="-25000">
                <a:solidFill>
                  <a:srgbClr val="bb0000"/>
                </a:solidFill>
                <a:latin typeface="Times New Roman"/>
                <a:ea typeface="ＭＳ Ｐゴシック"/>
              </a:rPr>
              <a:t>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7" name="Text Box 117"/>
          <p:cNvSpPr/>
          <p:nvPr/>
        </p:nvSpPr>
        <p:spPr>
          <a:xfrm>
            <a:off x="2971800" y="3822480"/>
            <a:ext cx="456480" cy="29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200" spc="-1" strike="noStrike">
                <a:solidFill>
                  <a:srgbClr val="bb0000"/>
                </a:solidFill>
                <a:latin typeface="Times New Roman"/>
                <a:ea typeface="ＭＳ Ｐゴシック"/>
              </a:rPr>
              <a:t>Y</a:t>
            </a:r>
            <a:r>
              <a:rPr b="0" lang="en-US" sz="1200" spc="-1" strike="noStrike" baseline="-25000">
                <a:solidFill>
                  <a:srgbClr val="bb0000"/>
                </a:solidFill>
                <a:latin typeface="Times New Roman"/>
                <a:ea typeface="ＭＳ Ｐゴシック"/>
              </a:rPr>
              <a:t>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8" name="Text Box 118"/>
          <p:cNvSpPr/>
          <p:nvPr/>
        </p:nvSpPr>
        <p:spPr>
          <a:xfrm>
            <a:off x="7086600" y="3487680"/>
            <a:ext cx="7614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CARRY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9" name="Rectangle 119"/>
          <p:cNvSpPr/>
          <p:nvPr/>
        </p:nvSpPr>
        <p:spPr>
          <a:xfrm>
            <a:off x="1752480" y="4457880"/>
            <a:ext cx="1980360" cy="83736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System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Controller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0" name="Line 120"/>
          <p:cNvSpPr/>
          <p:nvPr/>
        </p:nvSpPr>
        <p:spPr>
          <a:xfrm>
            <a:off x="914400" y="4686120"/>
            <a:ext cx="83808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Line 121"/>
          <p:cNvSpPr/>
          <p:nvPr/>
        </p:nvSpPr>
        <p:spPr>
          <a:xfrm>
            <a:off x="914400" y="5143320"/>
            <a:ext cx="83808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Line 122"/>
          <p:cNvSpPr/>
          <p:nvPr/>
        </p:nvSpPr>
        <p:spPr>
          <a:xfrm>
            <a:off x="3733560" y="4686120"/>
            <a:ext cx="30492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Line 123"/>
          <p:cNvSpPr/>
          <p:nvPr/>
        </p:nvSpPr>
        <p:spPr>
          <a:xfrm>
            <a:off x="3200400" y="5295600"/>
            <a:ext cx="360" cy="22860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Line 124"/>
          <p:cNvSpPr/>
          <p:nvPr/>
        </p:nvSpPr>
        <p:spPr>
          <a:xfrm>
            <a:off x="3581280" y="5295600"/>
            <a:ext cx="360" cy="22860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Line 125"/>
          <p:cNvSpPr/>
          <p:nvPr/>
        </p:nvSpPr>
        <p:spPr>
          <a:xfrm>
            <a:off x="2057400" y="5295600"/>
            <a:ext cx="360" cy="22860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Line 126"/>
          <p:cNvSpPr/>
          <p:nvPr/>
        </p:nvSpPr>
        <p:spPr>
          <a:xfrm>
            <a:off x="2286000" y="5295600"/>
            <a:ext cx="360" cy="22860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Line 127"/>
          <p:cNvSpPr/>
          <p:nvPr/>
        </p:nvSpPr>
        <p:spPr>
          <a:xfrm>
            <a:off x="2590560" y="5295600"/>
            <a:ext cx="360" cy="22860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Line 128"/>
          <p:cNvSpPr/>
          <p:nvPr/>
        </p:nvSpPr>
        <p:spPr>
          <a:xfrm>
            <a:off x="2819160" y="5295600"/>
            <a:ext cx="360" cy="22860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Text Box 129"/>
          <p:cNvSpPr/>
          <p:nvPr/>
        </p:nvSpPr>
        <p:spPr>
          <a:xfrm>
            <a:off x="228600" y="4533840"/>
            <a:ext cx="7614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START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0" name="Text Box 130"/>
          <p:cNvSpPr/>
          <p:nvPr/>
        </p:nvSpPr>
        <p:spPr>
          <a:xfrm>
            <a:off x="152280" y="5021280"/>
            <a:ext cx="9136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1" name="Text Box 131"/>
          <p:cNvSpPr/>
          <p:nvPr/>
        </p:nvSpPr>
        <p:spPr>
          <a:xfrm>
            <a:off x="3886200" y="4533840"/>
            <a:ext cx="9136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DONE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2" name="Text Box 132"/>
          <p:cNvSpPr/>
          <p:nvPr/>
        </p:nvSpPr>
        <p:spPr>
          <a:xfrm>
            <a:off x="1828800" y="5478480"/>
            <a:ext cx="532800" cy="29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S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ＭＳ Ｐゴシック"/>
              </a:rPr>
              <a:t>11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3" name="Text Box 133"/>
          <p:cNvSpPr/>
          <p:nvPr/>
        </p:nvSpPr>
        <p:spPr>
          <a:xfrm>
            <a:off x="2057400" y="5478480"/>
            <a:ext cx="532800" cy="29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S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ＭＳ Ｐゴシック"/>
              </a:rPr>
              <a:t>10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4" name="Text Box 134"/>
          <p:cNvSpPr/>
          <p:nvPr/>
        </p:nvSpPr>
        <p:spPr>
          <a:xfrm>
            <a:off x="2362320" y="5478480"/>
            <a:ext cx="532800" cy="29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S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ＭＳ Ｐゴシック"/>
              </a:rPr>
              <a:t>21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5" name="Text Box 135"/>
          <p:cNvSpPr/>
          <p:nvPr/>
        </p:nvSpPr>
        <p:spPr>
          <a:xfrm>
            <a:off x="2590920" y="5478480"/>
            <a:ext cx="532800" cy="29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S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ＭＳ Ｐゴシック"/>
              </a:rPr>
              <a:t>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6" name="Text Box 136"/>
          <p:cNvSpPr/>
          <p:nvPr/>
        </p:nvSpPr>
        <p:spPr>
          <a:xfrm>
            <a:off x="2971800" y="5478480"/>
            <a:ext cx="5328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CLR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7" name="Text Box 137"/>
          <p:cNvSpPr/>
          <p:nvPr/>
        </p:nvSpPr>
        <p:spPr>
          <a:xfrm>
            <a:off x="3352680" y="5478480"/>
            <a:ext cx="6087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HOLD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8" name="Text Box 138"/>
          <p:cNvSpPr/>
          <p:nvPr/>
        </p:nvSpPr>
        <p:spPr>
          <a:xfrm>
            <a:off x="3352680" y="1612800"/>
            <a:ext cx="1142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00"/>
              </a:spcBef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74LS194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9" name="Text Box 139"/>
          <p:cNvSpPr/>
          <p:nvPr/>
        </p:nvSpPr>
        <p:spPr>
          <a:xfrm>
            <a:off x="3352680" y="3288960"/>
            <a:ext cx="1142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00"/>
              </a:spcBef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74LS194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0" name="Rectangle 140"/>
          <p:cNvSpPr/>
          <p:nvPr/>
        </p:nvSpPr>
        <p:spPr>
          <a:xfrm>
            <a:off x="6019920" y="4516200"/>
            <a:ext cx="2361600" cy="7614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Text Box 141"/>
          <p:cNvSpPr/>
          <p:nvPr/>
        </p:nvSpPr>
        <p:spPr>
          <a:xfrm>
            <a:off x="6629400" y="4470120"/>
            <a:ext cx="4564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D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2" name="Text Box 142"/>
          <p:cNvSpPr/>
          <p:nvPr/>
        </p:nvSpPr>
        <p:spPr>
          <a:xfrm>
            <a:off x="6858000" y="4470120"/>
            <a:ext cx="4564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3" name="Text Box 143"/>
          <p:cNvSpPr/>
          <p:nvPr/>
        </p:nvSpPr>
        <p:spPr>
          <a:xfrm>
            <a:off x="7086600" y="4470120"/>
            <a:ext cx="4564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B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4" name="Text Box 144"/>
          <p:cNvSpPr/>
          <p:nvPr/>
        </p:nvSpPr>
        <p:spPr>
          <a:xfrm>
            <a:off x="7315200" y="4470120"/>
            <a:ext cx="4564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5" name="Line 145"/>
          <p:cNvSpPr/>
          <p:nvPr/>
        </p:nvSpPr>
        <p:spPr>
          <a:xfrm>
            <a:off x="6019560" y="5049360"/>
            <a:ext cx="152640" cy="763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Line 146"/>
          <p:cNvSpPr/>
          <p:nvPr/>
        </p:nvSpPr>
        <p:spPr>
          <a:xfrm flipH="1">
            <a:off x="6019560" y="5125680"/>
            <a:ext cx="152640" cy="763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Line 147"/>
          <p:cNvSpPr/>
          <p:nvPr/>
        </p:nvSpPr>
        <p:spPr>
          <a:xfrm>
            <a:off x="5790960" y="5125680"/>
            <a:ext cx="22860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Text Box 148"/>
          <p:cNvSpPr/>
          <p:nvPr/>
        </p:nvSpPr>
        <p:spPr>
          <a:xfrm>
            <a:off x="5410080" y="4897080"/>
            <a:ext cx="76140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499"/>
              </a:spcBef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SYSCLK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29" name="Line 149"/>
          <p:cNvSpPr/>
          <p:nvPr/>
        </p:nvSpPr>
        <p:spPr>
          <a:xfrm>
            <a:off x="5715000" y="4744800"/>
            <a:ext cx="30456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Text Box 150"/>
          <p:cNvSpPr/>
          <p:nvPr/>
        </p:nvSpPr>
        <p:spPr>
          <a:xfrm>
            <a:off x="5943600" y="4592520"/>
            <a:ext cx="6087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CLR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1" name="Text Box 151"/>
          <p:cNvSpPr/>
          <p:nvPr/>
        </p:nvSpPr>
        <p:spPr>
          <a:xfrm>
            <a:off x="7848720" y="4516200"/>
            <a:ext cx="6087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LOAD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2" name="Text Box 152"/>
          <p:cNvSpPr/>
          <p:nvPr/>
        </p:nvSpPr>
        <p:spPr>
          <a:xfrm>
            <a:off x="7848720" y="4775040"/>
            <a:ext cx="6087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EnP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3" name="Text Box 153"/>
          <p:cNvSpPr/>
          <p:nvPr/>
        </p:nvSpPr>
        <p:spPr>
          <a:xfrm>
            <a:off x="7848720" y="5003640"/>
            <a:ext cx="6087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EnT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4" name="Oval 154"/>
          <p:cNvSpPr/>
          <p:nvPr/>
        </p:nvSpPr>
        <p:spPr>
          <a:xfrm>
            <a:off x="5943600" y="4706640"/>
            <a:ext cx="75600" cy="7560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Line 155"/>
          <p:cNvSpPr/>
          <p:nvPr/>
        </p:nvSpPr>
        <p:spPr>
          <a:xfrm>
            <a:off x="8381880" y="4668480"/>
            <a:ext cx="30492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AutoShape 156"/>
          <p:cNvSpPr/>
          <p:nvPr/>
        </p:nvSpPr>
        <p:spPr>
          <a:xfrm>
            <a:off x="8610480" y="4363920"/>
            <a:ext cx="151560" cy="15156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Line 157"/>
          <p:cNvSpPr/>
          <p:nvPr/>
        </p:nvSpPr>
        <p:spPr>
          <a:xfrm flipV="1">
            <a:off x="8686800" y="4516200"/>
            <a:ext cx="360" cy="6094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Oval 158"/>
          <p:cNvSpPr/>
          <p:nvPr/>
        </p:nvSpPr>
        <p:spPr>
          <a:xfrm>
            <a:off x="8381880" y="4630680"/>
            <a:ext cx="75600" cy="7560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Line 159"/>
          <p:cNvSpPr/>
          <p:nvPr/>
        </p:nvSpPr>
        <p:spPr>
          <a:xfrm>
            <a:off x="8381880" y="4897080"/>
            <a:ext cx="30492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Line 160"/>
          <p:cNvSpPr/>
          <p:nvPr/>
        </p:nvSpPr>
        <p:spPr>
          <a:xfrm>
            <a:off x="8381880" y="5125680"/>
            <a:ext cx="30492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Rectangle 164"/>
          <p:cNvSpPr/>
          <p:nvPr/>
        </p:nvSpPr>
        <p:spPr>
          <a:xfrm>
            <a:off x="8648640" y="4630680"/>
            <a:ext cx="75600" cy="7560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Rectangle 165"/>
          <p:cNvSpPr/>
          <p:nvPr/>
        </p:nvSpPr>
        <p:spPr>
          <a:xfrm>
            <a:off x="8648640" y="4859280"/>
            <a:ext cx="75600" cy="7560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Text Box 166"/>
          <p:cNvSpPr/>
          <p:nvPr/>
        </p:nvSpPr>
        <p:spPr>
          <a:xfrm>
            <a:off x="6629400" y="4744800"/>
            <a:ext cx="1142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00"/>
              </a:spcBef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74LS163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4" name="Text Box 167"/>
          <p:cNvSpPr/>
          <p:nvPr/>
        </p:nvSpPr>
        <p:spPr>
          <a:xfrm>
            <a:off x="6629400" y="5049720"/>
            <a:ext cx="456480" cy="29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Q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ＭＳ Ｐゴシック"/>
              </a:rPr>
              <a:t>D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5" name="Text Box 168"/>
          <p:cNvSpPr/>
          <p:nvPr/>
        </p:nvSpPr>
        <p:spPr>
          <a:xfrm>
            <a:off x="6858000" y="5049720"/>
            <a:ext cx="456480" cy="29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Q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ＭＳ Ｐゴシック"/>
              </a:rPr>
              <a:t>C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6" name="Text Box 169"/>
          <p:cNvSpPr/>
          <p:nvPr/>
        </p:nvSpPr>
        <p:spPr>
          <a:xfrm>
            <a:off x="7086600" y="5049720"/>
            <a:ext cx="456480" cy="29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Q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ＭＳ Ｐゴシック"/>
              </a:rPr>
              <a:t>B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7" name="Text Box 170"/>
          <p:cNvSpPr/>
          <p:nvPr/>
        </p:nvSpPr>
        <p:spPr>
          <a:xfrm>
            <a:off x="7315200" y="5049720"/>
            <a:ext cx="456480" cy="29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Q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ＭＳ Ｐゴシック"/>
              </a:rPr>
              <a:t>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8" name="Text Box 171"/>
          <p:cNvSpPr/>
          <p:nvPr/>
        </p:nvSpPr>
        <p:spPr>
          <a:xfrm>
            <a:off x="6248520" y="5079960"/>
            <a:ext cx="6087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RCO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9" name="Line 172"/>
          <p:cNvSpPr/>
          <p:nvPr/>
        </p:nvSpPr>
        <p:spPr>
          <a:xfrm>
            <a:off x="6476760" y="5277960"/>
            <a:ext cx="360" cy="22860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Line 173"/>
          <p:cNvSpPr/>
          <p:nvPr/>
        </p:nvSpPr>
        <p:spPr>
          <a:xfrm>
            <a:off x="6858000" y="5277960"/>
            <a:ext cx="360" cy="22860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Line 174"/>
          <p:cNvSpPr/>
          <p:nvPr/>
        </p:nvSpPr>
        <p:spPr>
          <a:xfrm>
            <a:off x="7086600" y="5277960"/>
            <a:ext cx="360" cy="22860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Line 175"/>
          <p:cNvSpPr/>
          <p:nvPr/>
        </p:nvSpPr>
        <p:spPr>
          <a:xfrm>
            <a:off x="7315200" y="5277960"/>
            <a:ext cx="360" cy="22860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Line 176"/>
          <p:cNvSpPr/>
          <p:nvPr/>
        </p:nvSpPr>
        <p:spPr>
          <a:xfrm>
            <a:off x="7543800" y="5277960"/>
            <a:ext cx="360" cy="22860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Line 177"/>
          <p:cNvSpPr/>
          <p:nvPr/>
        </p:nvSpPr>
        <p:spPr>
          <a:xfrm>
            <a:off x="7543800" y="4287600"/>
            <a:ext cx="360" cy="22860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Line 179"/>
          <p:cNvSpPr/>
          <p:nvPr/>
        </p:nvSpPr>
        <p:spPr>
          <a:xfrm>
            <a:off x="7086600" y="4287600"/>
            <a:ext cx="360" cy="22860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Line 180"/>
          <p:cNvSpPr/>
          <p:nvPr/>
        </p:nvSpPr>
        <p:spPr>
          <a:xfrm>
            <a:off x="7315200" y="4287600"/>
            <a:ext cx="360" cy="22860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Line 181"/>
          <p:cNvSpPr/>
          <p:nvPr/>
        </p:nvSpPr>
        <p:spPr>
          <a:xfrm>
            <a:off x="6858000" y="4287600"/>
            <a:ext cx="360" cy="22860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Line 182"/>
          <p:cNvSpPr/>
          <p:nvPr/>
        </p:nvSpPr>
        <p:spPr>
          <a:xfrm>
            <a:off x="6858000" y="4287600"/>
            <a:ext cx="68580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59" name="Group 183"/>
          <p:cNvGrpSpPr/>
          <p:nvPr/>
        </p:nvGrpSpPr>
        <p:grpSpPr>
          <a:xfrm>
            <a:off x="7543800" y="4173120"/>
            <a:ext cx="228960" cy="228600"/>
            <a:chOff x="7543800" y="4173120"/>
            <a:chExt cx="228960" cy="228600"/>
          </a:xfrm>
        </p:grpSpPr>
        <p:sp>
          <p:nvSpPr>
            <p:cNvPr id="260" name="Line 184"/>
            <p:cNvSpPr/>
            <p:nvPr/>
          </p:nvSpPr>
          <p:spPr>
            <a:xfrm>
              <a:off x="7772400" y="4249440"/>
              <a:ext cx="360" cy="759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" name="Line 185"/>
            <p:cNvSpPr/>
            <p:nvPr/>
          </p:nvSpPr>
          <p:spPr>
            <a:xfrm>
              <a:off x="7721280" y="4211280"/>
              <a:ext cx="360" cy="1522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" name="Line 186"/>
            <p:cNvSpPr/>
            <p:nvPr/>
          </p:nvSpPr>
          <p:spPr>
            <a:xfrm>
              <a:off x="7670520" y="4173120"/>
              <a:ext cx="360" cy="2286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" name="Line 187"/>
            <p:cNvSpPr/>
            <p:nvPr/>
          </p:nvSpPr>
          <p:spPr>
            <a:xfrm flipH="1">
              <a:off x="7543800" y="4287600"/>
              <a:ext cx="11412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4" name="Rectangle 188"/>
          <p:cNvSpPr/>
          <p:nvPr/>
        </p:nvSpPr>
        <p:spPr>
          <a:xfrm>
            <a:off x="7048440" y="4249440"/>
            <a:ext cx="75600" cy="7560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Rectangle 189"/>
          <p:cNvSpPr/>
          <p:nvPr/>
        </p:nvSpPr>
        <p:spPr>
          <a:xfrm>
            <a:off x="7277040" y="4249440"/>
            <a:ext cx="75600" cy="7560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Rectangle 190"/>
          <p:cNvSpPr/>
          <p:nvPr/>
        </p:nvSpPr>
        <p:spPr>
          <a:xfrm>
            <a:off x="7505640" y="4249440"/>
            <a:ext cx="75600" cy="7560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Line 191"/>
          <p:cNvSpPr/>
          <p:nvPr/>
        </p:nvSpPr>
        <p:spPr>
          <a:xfrm>
            <a:off x="2438280" y="4228920"/>
            <a:ext cx="360" cy="22860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Text Box 193"/>
          <p:cNvSpPr/>
          <p:nvPr/>
        </p:nvSpPr>
        <p:spPr>
          <a:xfrm>
            <a:off x="1828800" y="4173480"/>
            <a:ext cx="9136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C4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9" name="Line 195"/>
          <p:cNvSpPr/>
          <p:nvPr/>
        </p:nvSpPr>
        <p:spPr>
          <a:xfrm>
            <a:off x="3733560" y="5067000"/>
            <a:ext cx="30492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Text Box 196"/>
          <p:cNvSpPr/>
          <p:nvPr/>
        </p:nvSpPr>
        <p:spPr>
          <a:xfrm>
            <a:off x="3733920" y="4792680"/>
            <a:ext cx="9136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CLRCNTR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1" name="Line 198"/>
          <p:cNvSpPr/>
          <p:nvPr/>
        </p:nvSpPr>
        <p:spPr>
          <a:xfrm>
            <a:off x="6400800" y="1498320"/>
            <a:ext cx="360" cy="3045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Line 199"/>
          <p:cNvSpPr/>
          <p:nvPr/>
        </p:nvSpPr>
        <p:spPr>
          <a:xfrm>
            <a:off x="6933960" y="1498320"/>
            <a:ext cx="360" cy="3045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Oval 200"/>
          <p:cNvSpPr/>
          <p:nvPr/>
        </p:nvSpPr>
        <p:spPr>
          <a:xfrm>
            <a:off x="6896160" y="1726920"/>
            <a:ext cx="75600" cy="7560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Oval 201"/>
          <p:cNvSpPr/>
          <p:nvPr/>
        </p:nvSpPr>
        <p:spPr>
          <a:xfrm>
            <a:off x="6362640" y="1726920"/>
            <a:ext cx="75600" cy="7560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Text Box 202"/>
          <p:cNvSpPr/>
          <p:nvPr/>
        </p:nvSpPr>
        <p:spPr>
          <a:xfrm>
            <a:off x="3505320" y="698400"/>
            <a:ext cx="532800" cy="29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200" spc="-1" strike="noStrike">
                <a:solidFill>
                  <a:srgbClr val="bb0000"/>
                </a:solidFill>
                <a:latin typeface="Times New Roman"/>
                <a:ea typeface="ＭＳ Ｐゴシック"/>
              </a:rPr>
              <a:t>S</a:t>
            </a:r>
            <a:r>
              <a:rPr b="0" lang="en-US" sz="1200" spc="-1" strike="noStrike" baseline="-25000">
                <a:solidFill>
                  <a:srgbClr val="bb0000"/>
                </a:solidFill>
                <a:latin typeface="Times New Roman"/>
                <a:ea typeface="ＭＳ Ｐゴシック"/>
              </a:rPr>
              <a:t>11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6" name="Text Box 203"/>
          <p:cNvSpPr/>
          <p:nvPr/>
        </p:nvSpPr>
        <p:spPr>
          <a:xfrm>
            <a:off x="3733920" y="698400"/>
            <a:ext cx="532800" cy="29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200" spc="-1" strike="noStrike">
                <a:solidFill>
                  <a:srgbClr val="bb0000"/>
                </a:solidFill>
                <a:latin typeface="Times New Roman"/>
                <a:ea typeface="ＭＳ Ｐゴシック"/>
              </a:rPr>
              <a:t>S</a:t>
            </a:r>
            <a:r>
              <a:rPr b="0" lang="en-US" sz="1200" spc="-1" strike="noStrike" baseline="-25000">
                <a:solidFill>
                  <a:srgbClr val="bb0000"/>
                </a:solidFill>
                <a:latin typeface="Times New Roman"/>
                <a:ea typeface="ＭＳ Ｐゴシック"/>
              </a:rPr>
              <a:t>10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7" name="Text Box 204"/>
          <p:cNvSpPr/>
          <p:nvPr/>
        </p:nvSpPr>
        <p:spPr>
          <a:xfrm>
            <a:off x="3505320" y="2298600"/>
            <a:ext cx="532800" cy="29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200" spc="-1" strike="noStrike">
                <a:solidFill>
                  <a:srgbClr val="bb0000"/>
                </a:solidFill>
                <a:latin typeface="Times New Roman"/>
                <a:ea typeface="ＭＳ Ｐゴシック"/>
              </a:rPr>
              <a:t>S</a:t>
            </a:r>
            <a:r>
              <a:rPr b="0" lang="en-US" sz="1200" spc="-1" strike="noStrike" baseline="-25000">
                <a:solidFill>
                  <a:srgbClr val="bb0000"/>
                </a:solidFill>
                <a:latin typeface="Times New Roman"/>
                <a:ea typeface="ＭＳ Ｐゴシック"/>
              </a:rPr>
              <a:t>21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8" name="Text Box 205"/>
          <p:cNvSpPr/>
          <p:nvPr/>
        </p:nvSpPr>
        <p:spPr>
          <a:xfrm>
            <a:off x="3733920" y="2298600"/>
            <a:ext cx="532800" cy="29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200" spc="-1" strike="noStrike">
                <a:solidFill>
                  <a:srgbClr val="bb0000"/>
                </a:solidFill>
                <a:latin typeface="Times New Roman"/>
                <a:ea typeface="ＭＳ Ｐゴシック"/>
              </a:rPr>
              <a:t>S</a:t>
            </a:r>
            <a:r>
              <a:rPr b="0" lang="en-US" sz="1200" spc="-1" strike="noStrike" baseline="-25000">
                <a:solidFill>
                  <a:srgbClr val="bb0000"/>
                </a:solidFill>
                <a:latin typeface="Times New Roman"/>
                <a:ea typeface="ＭＳ Ｐゴシック"/>
              </a:rPr>
              <a:t>20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9" name="Text Box 206"/>
          <p:cNvSpPr/>
          <p:nvPr/>
        </p:nvSpPr>
        <p:spPr>
          <a:xfrm>
            <a:off x="6019920" y="1155600"/>
            <a:ext cx="6850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200" spc="-1" strike="noStrike">
                <a:solidFill>
                  <a:srgbClr val="bb0000"/>
                </a:solidFill>
                <a:latin typeface="Times New Roman"/>
                <a:ea typeface="ＭＳ Ｐゴシック"/>
              </a:rPr>
              <a:t>CLR_L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0" name="Text Box 207"/>
          <p:cNvSpPr/>
          <p:nvPr/>
        </p:nvSpPr>
        <p:spPr>
          <a:xfrm>
            <a:off x="6553080" y="1155600"/>
            <a:ext cx="9136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200" spc="-1" strike="noStrike">
                <a:solidFill>
                  <a:srgbClr val="bb0000"/>
                </a:solidFill>
                <a:latin typeface="Times New Roman"/>
                <a:ea typeface="ＭＳ Ｐゴシック"/>
              </a:rPr>
              <a:t>HOLD_L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1" name="Text Box 210"/>
          <p:cNvSpPr/>
          <p:nvPr/>
        </p:nvSpPr>
        <p:spPr>
          <a:xfrm>
            <a:off x="4952880" y="4516200"/>
            <a:ext cx="10659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200" spc="-1" strike="noStrike">
                <a:solidFill>
                  <a:srgbClr val="bb0000"/>
                </a:solidFill>
                <a:latin typeface="Times New Roman"/>
                <a:ea typeface="ＭＳ Ｐゴシック"/>
              </a:rPr>
              <a:t>CLRCNTR_L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2" name="Text Box 194"/>
          <p:cNvSpPr/>
          <p:nvPr/>
        </p:nvSpPr>
        <p:spPr>
          <a:xfrm>
            <a:off x="6629400" y="5478480"/>
            <a:ext cx="9136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200" spc="-1" strike="noStrike">
                <a:solidFill>
                  <a:srgbClr val="bb0000"/>
                </a:solidFill>
                <a:latin typeface="Times New Roman"/>
                <a:ea typeface="ＭＳ Ｐゴシック"/>
              </a:rPr>
              <a:t>C4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3" name="Text Box 85"/>
          <p:cNvSpPr/>
          <p:nvPr/>
        </p:nvSpPr>
        <p:spPr>
          <a:xfrm>
            <a:off x="2724120" y="683640"/>
            <a:ext cx="456480" cy="29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200" spc="-1" strike="noStrike">
                <a:solidFill>
                  <a:srgbClr val="bb0000"/>
                </a:solidFill>
                <a:latin typeface="Times New Roman"/>
                <a:ea typeface="ＭＳ Ｐゴシック"/>
              </a:rPr>
              <a:t>X</a:t>
            </a:r>
            <a:r>
              <a:rPr b="0" lang="en-US" sz="1200" spc="-1" strike="noStrike" baseline="-25000">
                <a:solidFill>
                  <a:srgbClr val="bb0000"/>
                </a:solidFill>
                <a:latin typeface="Times New Roman"/>
                <a:ea typeface="ＭＳ Ｐゴシック"/>
              </a:rPr>
              <a:t>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4" name="PlaceHolder 1"/>
          <p:cNvSpPr>
            <a:spLocks noGrp="1"/>
          </p:cNvSpPr>
          <p:nvPr>
            <p:ph type="sldNum" idx="7"/>
          </p:nvPr>
        </p:nvSpPr>
        <p:spPr>
          <a:xfrm>
            <a:off x="6908760" y="5297400"/>
            <a:ext cx="2056680" cy="30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DDBA22C-DF98-414B-97C3-83DE65FB47E0}" type="slidenum">
              <a:rPr b="0" lang="en-US" sz="1200" spc="-1" strike="noStrike">
                <a:solidFill>
                  <a:srgbClr val="8b8b8b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85" name="TextBox 5"/>
          <p:cNvSpPr/>
          <p:nvPr/>
        </p:nvSpPr>
        <p:spPr>
          <a:xfrm>
            <a:off x="8280" y="770400"/>
            <a:ext cx="1398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bb0000"/>
                </a:solidFill>
                <a:latin typeface="Arial"/>
                <a:ea typeface="DejaVu Sans"/>
              </a:rPr>
              <a:t>Architecture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86" name="TextBox 3"/>
              <p:cNvSpPr txBox="1"/>
              <p:nvPr/>
            </p:nvSpPr>
            <p:spPr>
              <a:xfrm>
                <a:off x="4645800" y="865800"/>
                <a:ext cx="4423680" cy="1839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𝑺</m:t>
                        </m:r>
                      </m:e>
                      <m:sub>
                        <m:r>
                          <m:t xml:space="preserve">𝟏</m:t>
                        </m:r>
                      </m:sub>
                    </m:sSub>
                    <m:sSub>
                      <m:e>
                        <m:r>
                          <m:t xml:space="preserve">𝑺</m:t>
                        </m:r>
                      </m:e>
                      <m:sub>
                        <m:r>
                          <m:t xml:space="preserve">𝟎</m:t>
                        </m:r>
                      </m:sub>
                    </m:sSub>
                    <m:r>
                      <m:t xml:space="preserve">=</m:t>
                    </m:r>
                    <m:d>
                      <m:dPr>
                        <m:begChr m:val="{"/>
                        <m:endChr m:val="}"/>
                      </m:dPr>
                      <m:e>
                        <m:r>
                          <m:t xml:space="preserve">𝟎𝟎</m:t>
                        </m:r>
                        <m:r>
                          <m:t xml:space="preserve">,</m:t>
                        </m:r>
                        <m:r>
                          <m:t xml:space="preserve">𝟎𝟏</m:t>
                        </m:r>
                        <m:r>
                          <m:t xml:space="preserve">,</m:t>
                        </m:r>
                        <m:r>
                          <m:t xml:space="preserve">𝟏𝟎</m:t>
                        </m:r>
                        <m:r>
                          <m:t xml:space="preserve">,</m:t>
                        </m:r>
                        <m:r>
                          <m:t xml:space="preserve">𝟏𝟏</m:t>
                        </m:r>
                      </m:e>
                    </m:d>
                    <m:r>
                      <m:t xml:space="preserve">=</m:t>
                    </m:r>
                    <m:r>
                      <m:t xml:space="preserve">{</m:t>
                    </m:r>
                    <m:r>
                      <m:t xml:space="preserve">𝑯𝒐𝒍𝒅</m:t>
                    </m:r>
                    <m:r>
                      <m:t xml:space="preserve">,</m:t>
                    </m:r>
                    <m:r>
                      <m:t xml:space="preserve">𝑺𝒉𝒊𝒇𝒕</m:t>
                    </m:r>
                    <m:r>
                      <m:t xml:space="preserve">𝑹𝒊𝒈𝒉𝒕</m:t>
                    </m:r>
                    <m:r>
                      <m:t xml:space="preserve">,</m:t>
                    </m:r>
                    <m:r>
                      <m:t xml:space="preserve">𝑺𝒉𝒊𝒇𝒕</m:t>
                    </m:r>
                    <m:r>
                      <m:t xml:space="preserve">𝑳𝒆𝒇𝒕</m:t>
                    </m:r>
                    <m:r>
                      <m:t xml:space="preserve">,</m:t>
                    </m:r>
                    <m:r>
                      <m:t xml:space="preserve">𝑳𝒐𝒂𝒅</m:t>
                    </m:r>
                    <m:r>
                      <m:t xml:space="preserve">}</m:t>
                    </m:r>
                  </m:oMath>
                </a14:m>
              </a:p>
            </p:txBody>
          </p:sp>
        </mc:Choice>
        <mc:Fallback/>
      </mc:AlternateContent>
      <p:sp>
        <p:nvSpPr>
          <p:cNvPr id="287" name="TextBox 6"/>
          <p:cNvSpPr/>
          <p:nvPr/>
        </p:nvSpPr>
        <p:spPr>
          <a:xfrm>
            <a:off x="0" y="3713040"/>
            <a:ext cx="1370880" cy="123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CONTROL = 1: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r>
              <a:rPr b="1" lang="en-US" sz="1200" spc="-1" strike="noStrike" baseline="-25000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+X</a:t>
            </a:r>
            <a:r>
              <a:rPr b="1" lang="en-US" sz="1200" spc="-1" strike="noStrike" baseline="-25000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b="1" lang="en-US" sz="1200" spc="-1" strike="noStrike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CONTROL = 0: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X</a:t>
            </a:r>
            <a:r>
              <a:rPr b="1" lang="en-US" sz="1200" spc="-1" strike="noStrike" baseline="-25000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+Y </a:t>
            </a:r>
            <a:r>
              <a:rPr b="1" lang="en-US" sz="1200" spc="-1" strike="noStrike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SP24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39200" y="877320"/>
            <a:ext cx="8295840" cy="647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System Controller Design 1) State Diagram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89" name="Oval 6"/>
          <p:cNvSpPr/>
          <p:nvPr/>
        </p:nvSpPr>
        <p:spPr>
          <a:xfrm>
            <a:off x="1503360" y="2408400"/>
            <a:ext cx="1523160" cy="116604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Oval 7"/>
          <p:cNvSpPr/>
          <p:nvPr/>
        </p:nvSpPr>
        <p:spPr>
          <a:xfrm>
            <a:off x="4572000" y="2320920"/>
            <a:ext cx="1828080" cy="95184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Oval 8"/>
          <p:cNvSpPr/>
          <p:nvPr/>
        </p:nvSpPr>
        <p:spPr>
          <a:xfrm>
            <a:off x="4572000" y="4149720"/>
            <a:ext cx="1828080" cy="91368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Oval 9"/>
          <p:cNvSpPr/>
          <p:nvPr/>
        </p:nvSpPr>
        <p:spPr>
          <a:xfrm>
            <a:off x="1503360" y="4149720"/>
            <a:ext cx="1502640" cy="101376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AutoShape 10"/>
          <p:cNvSpPr/>
          <p:nvPr/>
        </p:nvSpPr>
        <p:spPr>
          <a:xfrm flipH="1" rot="10800000">
            <a:off x="1463400" y="2426400"/>
            <a:ext cx="761400" cy="505800"/>
          </a:xfrm>
          <a:prstGeom prst="curvedConnector4">
            <a:avLst>
              <a:gd name="adj1" fmla="val -30000"/>
              <a:gd name="adj2" fmla="val 145069"/>
            </a:avLst>
          </a:prstGeom>
          <a:noFill/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AutoShape 11"/>
          <p:cNvSpPr/>
          <p:nvPr/>
        </p:nvSpPr>
        <p:spPr>
          <a:xfrm flipH="1" flipV="1" rot="5400000">
            <a:off x="3762000" y="1500840"/>
            <a:ext cx="118440" cy="2036160"/>
          </a:xfrm>
          <a:prstGeom prst="curvedConnector3">
            <a:avLst>
              <a:gd name="adj1" fmla="val 410444"/>
            </a:avLst>
          </a:prstGeom>
          <a:noFill/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AutoShape 14"/>
          <p:cNvSpPr/>
          <p:nvPr/>
        </p:nvSpPr>
        <p:spPr>
          <a:xfrm rot="5400000">
            <a:off x="3771720" y="3945960"/>
            <a:ext cx="83520" cy="2053440"/>
          </a:xfrm>
          <a:prstGeom prst="curvedConnector3">
            <a:avLst>
              <a:gd name="adj1" fmla="val 541806"/>
            </a:avLst>
          </a:prstGeom>
          <a:noFill/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AutoShape 15"/>
          <p:cNvSpPr/>
          <p:nvPr/>
        </p:nvSpPr>
        <p:spPr>
          <a:xfrm flipH="1">
            <a:off x="5485680" y="4606920"/>
            <a:ext cx="913680" cy="456480"/>
          </a:xfrm>
          <a:prstGeom prst="curvedConnector4">
            <a:avLst>
              <a:gd name="adj1" fmla="val -25000"/>
              <a:gd name="adj2" fmla="val 150000"/>
            </a:avLst>
          </a:prstGeom>
          <a:noFill/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AutoShape 16"/>
          <p:cNvSpPr/>
          <p:nvPr/>
        </p:nvSpPr>
        <p:spPr>
          <a:xfrm flipH="1" rot="5400000">
            <a:off x="1625400" y="4535280"/>
            <a:ext cx="505800" cy="751680"/>
          </a:xfrm>
          <a:prstGeom prst="curvedConnector4">
            <a:avLst>
              <a:gd name="adj1" fmla="val -45069"/>
              <a:gd name="adj2" fmla="val 130412"/>
            </a:avLst>
          </a:prstGeom>
          <a:noFill/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AutoShape 17"/>
          <p:cNvSpPr/>
          <p:nvPr/>
        </p:nvSpPr>
        <p:spPr>
          <a:xfrm>
            <a:off x="6132600" y="3133800"/>
            <a:ext cx="360" cy="1148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AutoShape 18"/>
          <p:cNvSpPr/>
          <p:nvPr/>
        </p:nvSpPr>
        <p:spPr>
          <a:xfrm flipV="1">
            <a:off x="1724040" y="3402720"/>
            <a:ext cx="2520" cy="89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00" name="Object 19"/>
          <p:cNvGraphicFramePr/>
          <p:nvPr/>
        </p:nvGraphicFramePr>
        <p:xfrm>
          <a:off x="1219320" y="1940040"/>
          <a:ext cx="634320" cy="26928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301" name="Object 19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1219320" y="1940040"/>
                    <a:ext cx="634320" cy="26928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302" name="Object 20"/>
          <p:cNvGraphicFramePr/>
          <p:nvPr/>
        </p:nvGraphicFramePr>
        <p:xfrm>
          <a:off x="2130480" y="2548080"/>
          <a:ext cx="761400" cy="678600"/>
        </p:xfrm>
        <a:graphic>
          <a:graphicData uri="http://schemas.openxmlformats.org/presentationml/2006/ole">
            <p:oleObj progId="Equation.3" r:id="rId3" spid="">
              <p:embed/>
              <p:pic>
                <p:nvPicPr>
                  <p:cNvPr id="303" name="Object 20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2130480" y="2548080"/>
                    <a:ext cx="761400" cy="6786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304" name="Object 21"/>
          <p:cNvGraphicFramePr/>
          <p:nvPr/>
        </p:nvGraphicFramePr>
        <p:xfrm>
          <a:off x="3505320" y="1852560"/>
          <a:ext cx="634320" cy="221400"/>
        </p:xfrm>
        <a:graphic>
          <a:graphicData uri="http://schemas.openxmlformats.org/presentationml/2006/ole">
            <p:oleObj progId="Equation.3" r:id="rId5" spid="">
              <p:embed/>
              <p:pic>
                <p:nvPicPr>
                  <p:cNvPr id="305" name="Object 21" descr=""/>
                  <p:cNvPicPr/>
                  <p:nvPr/>
                </p:nvPicPr>
                <p:blipFill>
                  <a:blip r:embed="rId6"/>
                  <a:stretch/>
                </p:blipFill>
                <p:spPr>
                  <a:xfrm>
                    <a:off x="3505320" y="1852560"/>
                    <a:ext cx="634320" cy="2214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306" name="Object 22"/>
          <p:cNvGraphicFramePr/>
          <p:nvPr/>
        </p:nvGraphicFramePr>
        <p:xfrm>
          <a:off x="5126040" y="2500200"/>
          <a:ext cx="2818800" cy="707400"/>
        </p:xfrm>
        <a:graphic>
          <a:graphicData uri="http://schemas.openxmlformats.org/presentationml/2006/ole">
            <p:oleObj progId="Equation.3" r:id="rId7" spid="">
              <p:embed/>
              <p:pic>
                <p:nvPicPr>
                  <p:cNvPr id="307" name="Object 22" descr=""/>
                  <p:cNvPicPr/>
                  <p:nvPr/>
                </p:nvPicPr>
                <p:blipFill>
                  <a:blip r:embed="rId8"/>
                  <a:stretch/>
                </p:blipFill>
                <p:spPr>
                  <a:xfrm>
                    <a:off x="5126040" y="2500200"/>
                    <a:ext cx="2818800" cy="7074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308" name="Object 23"/>
          <p:cNvGraphicFramePr/>
          <p:nvPr/>
        </p:nvGraphicFramePr>
        <p:xfrm>
          <a:off x="5138640" y="4381560"/>
          <a:ext cx="1142280" cy="488160"/>
        </p:xfrm>
        <a:graphic>
          <a:graphicData uri="http://schemas.openxmlformats.org/presentationml/2006/ole">
            <p:oleObj progId="Equation.3" r:id="rId9" spid="">
              <p:embed/>
              <p:pic>
                <p:nvPicPr>
                  <p:cNvPr id="309" name="Object 23" descr=""/>
                  <p:cNvPicPr/>
                  <p:nvPr/>
                </p:nvPicPr>
                <p:blipFill>
                  <a:blip r:embed="rId10"/>
                  <a:stretch/>
                </p:blipFill>
                <p:spPr>
                  <a:xfrm>
                    <a:off x="5138640" y="4381560"/>
                    <a:ext cx="1142280" cy="4881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310" name="Object 24"/>
          <p:cNvGraphicFramePr/>
          <p:nvPr/>
        </p:nvGraphicFramePr>
        <p:xfrm>
          <a:off x="5181480" y="5175360"/>
          <a:ext cx="285120" cy="269280"/>
        </p:xfrm>
        <a:graphic>
          <a:graphicData uri="http://schemas.openxmlformats.org/presentationml/2006/ole">
            <p:oleObj progId="Equation.3" r:id="rId11" spid="">
              <p:embed/>
              <p:pic>
                <p:nvPicPr>
                  <p:cNvPr id="311" name="Object 24" descr=""/>
                  <p:cNvPicPr/>
                  <p:nvPr/>
                </p:nvPicPr>
                <p:blipFill>
                  <a:blip r:embed="rId12"/>
                  <a:stretch/>
                </p:blipFill>
                <p:spPr>
                  <a:xfrm>
                    <a:off x="5181480" y="5175360"/>
                    <a:ext cx="285120" cy="26928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312" name="Object 25"/>
          <p:cNvGraphicFramePr/>
          <p:nvPr/>
        </p:nvGraphicFramePr>
        <p:xfrm>
          <a:off x="3429000" y="5164200"/>
          <a:ext cx="285120" cy="221400"/>
        </p:xfrm>
        <a:graphic>
          <a:graphicData uri="http://schemas.openxmlformats.org/presentationml/2006/ole">
            <p:oleObj progId="Equation.3" r:id="rId13" spid="">
              <p:embed/>
              <p:pic>
                <p:nvPicPr>
                  <p:cNvPr id="313" name="Object 25" descr=""/>
                  <p:cNvPicPr/>
                  <p:nvPr/>
                </p:nvPicPr>
                <p:blipFill>
                  <a:blip r:embed="rId14"/>
                  <a:stretch/>
                </p:blipFill>
                <p:spPr>
                  <a:xfrm>
                    <a:off x="3429000" y="5164200"/>
                    <a:ext cx="285120" cy="2214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314" name="Object 26"/>
          <p:cNvGraphicFramePr/>
          <p:nvPr/>
        </p:nvGraphicFramePr>
        <p:xfrm>
          <a:off x="901800" y="5275440"/>
          <a:ext cx="634320" cy="221400"/>
        </p:xfrm>
        <a:graphic>
          <a:graphicData uri="http://schemas.openxmlformats.org/presentationml/2006/ole">
            <p:oleObj progId="Equation.3" r:id="rId15" spid="">
              <p:embed/>
              <p:pic>
                <p:nvPicPr>
                  <p:cNvPr id="315" name="Object 26" descr=""/>
                  <p:cNvPicPr/>
                  <p:nvPr/>
                </p:nvPicPr>
                <p:blipFill>
                  <a:blip r:embed="rId16"/>
                  <a:stretch/>
                </p:blipFill>
                <p:spPr>
                  <a:xfrm>
                    <a:off x="901800" y="5275440"/>
                    <a:ext cx="634320" cy="2214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316" name="Object 28"/>
          <p:cNvGraphicFramePr/>
          <p:nvPr/>
        </p:nvGraphicFramePr>
        <p:xfrm>
          <a:off x="990720" y="3575160"/>
          <a:ext cx="634320" cy="269280"/>
        </p:xfrm>
        <a:graphic>
          <a:graphicData uri="http://schemas.openxmlformats.org/presentationml/2006/ole">
            <p:oleObj progId="Equation.3" r:id="rId17" spid="">
              <p:embed/>
              <p:pic>
                <p:nvPicPr>
                  <p:cNvPr id="317" name="Object 28" descr=""/>
                  <p:cNvPicPr/>
                  <p:nvPr/>
                </p:nvPicPr>
                <p:blipFill>
                  <a:blip r:embed="rId18"/>
                  <a:stretch/>
                </p:blipFill>
                <p:spPr>
                  <a:xfrm>
                    <a:off x="990720" y="3575160"/>
                    <a:ext cx="634320" cy="26928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318" name="Line 52"/>
          <p:cNvSpPr/>
          <p:nvPr/>
        </p:nvSpPr>
        <p:spPr>
          <a:xfrm flipH="1">
            <a:off x="4952880" y="2396880"/>
            <a:ext cx="152280" cy="6858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Line 53"/>
          <p:cNvSpPr/>
          <p:nvPr/>
        </p:nvSpPr>
        <p:spPr>
          <a:xfrm flipH="1">
            <a:off x="4952880" y="4302000"/>
            <a:ext cx="152280" cy="5335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Line 54"/>
          <p:cNvSpPr/>
          <p:nvPr/>
        </p:nvSpPr>
        <p:spPr>
          <a:xfrm flipH="1">
            <a:off x="1828800" y="4302000"/>
            <a:ext cx="304560" cy="5335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Line 55"/>
          <p:cNvSpPr/>
          <p:nvPr/>
        </p:nvSpPr>
        <p:spPr>
          <a:xfrm flipH="1">
            <a:off x="1828800" y="2549520"/>
            <a:ext cx="304560" cy="5331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TextBox 17"/>
          <p:cNvSpPr/>
          <p:nvPr/>
        </p:nvSpPr>
        <p:spPr>
          <a:xfrm>
            <a:off x="1650960" y="4365720"/>
            <a:ext cx="306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3" name="TextBox 18"/>
          <p:cNvSpPr/>
          <p:nvPr/>
        </p:nvSpPr>
        <p:spPr>
          <a:xfrm>
            <a:off x="1644840" y="2603520"/>
            <a:ext cx="306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4" name="TextBox 19"/>
          <p:cNvSpPr/>
          <p:nvPr/>
        </p:nvSpPr>
        <p:spPr>
          <a:xfrm>
            <a:off x="4687920" y="2576520"/>
            <a:ext cx="306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5" name="TextBox 20"/>
          <p:cNvSpPr/>
          <p:nvPr/>
        </p:nvSpPr>
        <p:spPr>
          <a:xfrm>
            <a:off x="4673160" y="4349880"/>
            <a:ext cx="294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26" name="Picture 1" descr=""/>
          <p:cNvPicPr/>
          <p:nvPr/>
        </p:nvPicPr>
        <p:blipFill>
          <a:blip r:embed="rId19"/>
          <a:stretch/>
        </p:blipFill>
        <p:spPr>
          <a:xfrm>
            <a:off x="2141640" y="4276800"/>
            <a:ext cx="570960" cy="421560"/>
          </a:xfrm>
          <a:prstGeom prst="rect">
            <a:avLst/>
          </a:prstGeom>
          <a:ln w="0">
            <a:noFill/>
          </a:ln>
        </p:spPr>
      </p:pic>
      <p:pic>
        <p:nvPicPr>
          <p:cNvPr id="327" name="Picture 2" descr=""/>
          <p:cNvPicPr/>
          <p:nvPr/>
        </p:nvPicPr>
        <p:blipFill>
          <a:blip r:embed="rId20"/>
          <a:stretch/>
        </p:blipFill>
        <p:spPr>
          <a:xfrm>
            <a:off x="1979640" y="4767120"/>
            <a:ext cx="438840" cy="256320"/>
          </a:xfrm>
          <a:prstGeom prst="rect">
            <a:avLst/>
          </a:prstGeom>
          <a:ln w="0">
            <a:noFill/>
          </a:ln>
        </p:spPr>
      </p:pic>
      <p:sp>
        <p:nvSpPr>
          <p:cNvPr id="328" name="TextBox 3"/>
          <p:cNvSpPr/>
          <p:nvPr/>
        </p:nvSpPr>
        <p:spPr>
          <a:xfrm>
            <a:off x="2279520" y="4724280"/>
            <a:ext cx="761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(hold)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29" name="Picture 34" descr=""/>
          <p:cNvPicPr/>
          <p:nvPr/>
        </p:nvPicPr>
        <p:blipFill>
          <a:blip r:embed="rId21"/>
          <a:stretch/>
        </p:blipFill>
        <p:spPr>
          <a:xfrm>
            <a:off x="2057400" y="3235320"/>
            <a:ext cx="438840" cy="256320"/>
          </a:xfrm>
          <a:prstGeom prst="rect">
            <a:avLst/>
          </a:prstGeom>
          <a:ln w="0">
            <a:noFill/>
          </a:ln>
        </p:spPr>
      </p:pic>
      <p:sp>
        <p:nvSpPr>
          <p:cNvPr id="330" name="TextBox 35"/>
          <p:cNvSpPr/>
          <p:nvPr/>
        </p:nvSpPr>
        <p:spPr>
          <a:xfrm>
            <a:off x="2357280" y="3166920"/>
            <a:ext cx="761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(hold)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1" name="TextBox 1"/>
          <p:cNvSpPr/>
          <p:nvPr/>
        </p:nvSpPr>
        <p:spPr>
          <a:xfrm>
            <a:off x="5412960" y="3006720"/>
            <a:ext cx="11318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(binary adder)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2" name="Straight Arrow Connector 40"/>
          <p:cNvSpPr/>
          <p:nvPr/>
        </p:nvSpPr>
        <p:spPr>
          <a:xfrm flipV="1">
            <a:off x="6964200" y="1850400"/>
            <a:ext cx="273960" cy="90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bb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TextBox 41"/>
          <p:cNvSpPr/>
          <p:nvPr/>
        </p:nvSpPr>
        <p:spPr>
          <a:xfrm>
            <a:off x="5849640" y="1490760"/>
            <a:ext cx="3202200" cy="40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ＭＳ Ｐゴシック"/>
              </a:rPr>
              <a:t>21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ＭＳ Ｐゴシック"/>
              </a:rPr>
              <a:t>20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=CONTROL CONTROL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4" name="Straight Connector 42"/>
          <p:cNvSpPr/>
          <p:nvPr/>
        </p:nvSpPr>
        <p:spPr>
          <a:xfrm>
            <a:off x="2130120" y="3262680"/>
            <a:ext cx="69120" cy="36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Straight Connector 43"/>
          <p:cNvSpPr/>
          <p:nvPr/>
        </p:nvSpPr>
        <p:spPr>
          <a:xfrm>
            <a:off x="2305440" y="3262680"/>
            <a:ext cx="69120" cy="36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Straight Connector 44"/>
          <p:cNvSpPr/>
          <p:nvPr/>
        </p:nvSpPr>
        <p:spPr>
          <a:xfrm>
            <a:off x="5184360" y="4425120"/>
            <a:ext cx="69120" cy="36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Straight Connector 45"/>
          <p:cNvSpPr/>
          <p:nvPr/>
        </p:nvSpPr>
        <p:spPr>
          <a:xfrm>
            <a:off x="5188680" y="4667760"/>
            <a:ext cx="69120" cy="36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Straight Connector 46"/>
          <p:cNvSpPr/>
          <p:nvPr/>
        </p:nvSpPr>
        <p:spPr>
          <a:xfrm>
            <a:off x="2064600" y="4781160"/>
            <a:ext cx="69120" cy="36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Straight Connector 47"/>
          <p:cNvSpPr/>
          <p:nvPr/>
        </p:nvSpPr>
        <p:spPr>
          <a:xfrm>
            <a:off x="2239920" y="4781160"/>
            <a:ext cx="69120" cy="36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SP24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0C0FD9C-013D-45E5-AA03-024AA310E1BD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439200" y="877320"/>
            <a:ext cx="8704080" cy="647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System Controller Design 2) State Minimization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41" name="Rectangle 7"/>
          <p:cNvSpPr/>
          <p:nvPr/>
        </p:nvSpPr>
        <p:spPr>
          <a:xfrm>
            <a:off x="6089760" y="2492280"/>
            <a:ext cx="456480" cy="45648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42" name="Rectangle 8"/>
          <p:cNvSpPr/>
          <p:nvPr/>
        </p:nvSpPr>
        <p:spPr>
          <a:xfrm>
            <a:off x="6089760" y="2949480"/>
            <a:ext cx="456480" cy="45648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43" name="Rectangle 9"/>
          <p:cNvSpPr/>
          <p:nvPr/>
        </p:nvSpPr>
        <p:spPr>
          <a:xfrm>
            <a:off x="6089760" y="3406680"/>
            <a:ext cx="456480" cy="45648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44" name="Rectangle 12"/>
          <p:cNvSpPr/>
          <p:nvPr/>
        </p:nvSpPr>
        <p:spPr>
          <a:xfrm>
            <a:off x="6546960" y="2949480"/>
            <a:ext cx="456480" cy="45648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45" name="Rectangle 13"/>
          <p:cNvSpPr/>
          <p:nvPr/>
        </p:nvSpPr>
        <p:spPr>
          <a:xfrm>
            <a:off x="6546960" y="3406680"/>
            <a:ext cx="456480" cy="45648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46" name="Rectangle 16"/>
          <p:cNvSpPr/>
          <p:nvPr/>
        </p:nvSpPr>
        <p:spPr>
          <a:xfrm>
            <a:off x="7004160" y="3406680"/>
            <a:ext cx="456480" cy="45648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47" name="TextBox 20"/>
          <p:cNvSpPr/>
          <p:nvPr/>
        </p:nvSpPr>
        <p:spPr>
          <a:xfrm>
            <a:off x="6163920" y="3863880"/>
            <a:ext cx="307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8" name="TextBox 21"/>
          <p:cNvSpPr/>
          <p:nvPr/>
        </p:nvSpPr>
        <p:spPr>
          <a:xfrm>
            <a:off x="6620040" y="3866760"/>
            <a:ext cx="307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9" name="TextBox 22"/>
          <p:cNvSpPr/>
          <p:nvPr/>
        </p:nvSpPr>
        <p:spPr>
          <a:xfrm>
            <a:off x="7096320" y="3866760"/>
            <a:ext cx="295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0" name="TextBox 27"/>
          <p:cNvSpPr/>
          <p:nvPr/>
        </p:nvSpPr>
        <p:spPr>
          <a:xfrm>
            <a:off x="5779440" y="2580120"/>
            <a:ext cx="307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1" name="TextBox 28"/>
          <p:cNvSpPr/>
          <p:nvPr/>
        </p:nvSpPr>
        <p:spPr>
          <a:xfrm>
            <a:off x="5779080" y="3046320"/>
            <a:ext cx="295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2" name="TextBox 29"/>
          <p:cNvSpPr/>
          <p:nvPr/>
        </p:nvSpPr>
        <p:spPr>
          <a:xfrm>
            <a:off x="5766480" y="3494520"/>
            <a:ext cx="307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SP24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AABBE6-AB48-4CB5-9ED9-28AB8E6CFFFB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439200" y="877320"/>
            <a:ext cx="8704080" cy="647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System Controller Design 3) State Assignment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/>
          </p:nvPr>
        </p:nvSpPr>
        <p:spPr>
          <a:xfrm>
            <a:off x="0" y="1651320"/>
            <a:ext cx="4621680" cy="4062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bb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bb0000"/>
                </a:solidFill>
                <a:latin typeface="Arial"/>
              </a:rPr>
              <a:t>Apply the three guidelines to find adjacency relationships</a:t>
            </a:r>
            <a:endParaRPr b="0" lang="en-US" sz="20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bb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bb0000"/>
                </a:solidFill>
                <a:latin typeface="Arial"/>
              </a:rPr>
              <a:t>Enter states into assignment map to satisfy adjacencies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55" name="Rectangle 3"/>
          <p:cNvSpPr/>
          <p:nvPr/>
        </p:nvSpPr>
        <p:spPr>
          <a:xfrm>
            <a:off x="7561440" y="3041280"/>
            <a:ext cx="380160" cy="3801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Line 7"/>
          <p:cNvSpPr/>
          <p:nvPr/>
        </p:nvSpPr>
        <p:spPr>
          <a:xfrm flipH="1" flipV="1">
            <a:off x="7332840" y="2812680"/>
            <a:ext cx="228600" cy="2286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Text Box 8"/>
          <p:cNvSpPr/>
          <p:nvPr/>
        </p:nvSpPr>
        <p:spPr>
          <a:xfrm>
            <a:off x="7332840" y="2584080"/>
            <a:ext cx="45648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9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Q</a:t>
            </a:r>
            <a:r>
              <a:rPr b="0" lang="en-US" sz="1600" spc="-1" strike="noStrike" baseline="-25000">
                <a:solidFill>
                  <a:srgbClr val="000000"/>
                </a:solidFill>
                <a:latin typeface="Times New Roman"/>
                <a:ea typeface="ＭＳ Ｐゴシック"/>
              </a:rPr>
              <a:t>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8" name="Text Box 9"/>
          <p:cNvSpPr/>
          <p:nvPr/>
        </p:nvSpPr>
        <p:spPr>
          <a:xfrm>
            <a:off x="7104240" y="2781000"/>
            <a:ext cx="45648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9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Q</a:t>
            </a:r>
            <a:r>
              <a:rPr b="0" lang="en-US" sz="1600" spc="-1" strike="noStrike" baseline="-25000">
                <a:solidFill>
                  <a:srgbClr val="000000"/>
                </a:solidFill>
                <a:latin typeface="Times New Roman"/>
                <a:ea typeface="ＭＳ Ｐゴシック"/>
              </a:rPr>
              <a:t>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9" name="Text Box 10"/>
          <p:cNvSpPr/>
          <p:nvPr/>
        </p:nvSpPr>
        <p:spPr>
          <a:xfrm>
            <a:off x="7637760" y="2736720"/>
            <a:ext cx="380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9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60" name="Text Box 11"/>
          <p:cNvSpPr/>
          <p:nvPr/>
        </p:nvSpPr>
        <p:spPr>
          <a:xfrm>
            <a:off x="8018640" y="2736720"/>
            <a:ext cx="380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9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61" name="Text Box 12"/>
          <p:cNvSpPr/>
          <p:nvPr/>
        </p:nvSpPr>
        <p:spPr>
          <a:xfrm>
            <a:off x="7256520" y="3041280"/>
            <a:ext cx="380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9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62" name="Text Box 13"/>
          <p:cNvSpPr/>
          <p:nvPr/>
        </p:nvSpPr>
        <p:spPr>
          <a:xfrm>
            <a:off x="7256520" y="3422520"/>
            <a:ext cx="380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9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63" name="Rectangle 18"/>
          <p:cNvSpPr/>
          <p:nvPr/>
        </p:nvSpPr>
        <p:spPr>
          <a:xfrm>
            <a:off x="7942320" y="3041280"/>
            <a:ext cx="380160" cy="3801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Rectangle 19"/>
          <p:cNvSpPr/>
          <p:nvPr/>
        </p:nvSpPr>
        <p:spPr>
          <a:xfrm>
            <a:off x="7561440" y="3422520"/>
            <a:ext cx="380160" cy="3801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Rectangle 20"/>
          <p:cNvSpPr/>
          <p:nvPr/>
        </p:nvSpPr>
        <p:spPr>
          <a:xfrm>
            <a:off x="7942320" y="3422520"/>
            <a:ext cx="380160" cy="3801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Text Box 9"/>
          <p:cNvSpPr/>
          <p:nvPr/>
        </p:nvSpPr>
        <p:spPr>
          <a:xfrm>
            <a:off x="7593480" y="1909440"/>
            <a:ext cx="642600" cy="71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9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Q</a:t>
            </a:r>
            <a:r>
              <a:rPr b="0" lang="en-US" sz="1600" spc="-1" strike="noStrike" baseline="-25000">
                <a:solidFill>
                  <a:srgbClr val="000000"/>
                </a:solidFill>
                <a:latin typeface="Times New Roman"/>
                <a:ea typeface="ＭＳ Ｐゴシック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Q</a:t>
            </a:r>
            <a:r>
              <a:rPr b="0" lang="en-US" sz="1600" spc="-1" strike="noStrike" baseline="-25000">
                <a:solidFill>
                  <a:srgbClr val="000000"/>
                </a:solidFill>
                <a:latin typeface="Times New Roman"/>
                <a:ea typeface="ＭＳ Ｐゴシック"/>
              </a:rPr>
              <a:t>0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buNone/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SP24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6F1B6B7-676E-460D-9E8A-CF49D433988F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439200" y="877320"/>
            <a:ext cx="8704080" cy="647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System Controller Design 4-6) Transition/Output Table, Selection of Flip-Flop Types, Excitation Table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68" name="Text Box 35"/>
          <p:cNvSpPr/>
          <p:nvPr/>
        </p:nvSpPr>
        <p:spPr>
          <a:xfrm>
            <a:off x="1371600" y="2494080"/>
            <a:ext cx="716220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9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Q1 Q0          Q1 Q0 (D1D0)      DONE CLRCNTR  CLR HOLD S11 S10 S21 S20              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69" name="Line 38"/>
          <p:cNvSpPr/>
          <p:nvPr/>
        </p:nvSpPr>
        <p:spPr>
          <a:xfrm>
            <a:off x="761760" y="2803320"/>
            <a:ext cx="769644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Line 61"/>
          <p:cNvSpPr/>
          <p:nvPr/>
        </p:nvSpPr>
        <p:spPr>
          <a:xfrm>
            <a:off x="2209680" y="2346120"/>
            <a:ext cx="360" cy="21337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"/>
          <p:cNvSpPr/>
          <p:nvPr/>
        </p:nvSpPr>
        <p:spPr>
          <a:xfrm>
            <a:off x="1371600" y="2971800"/>
            <a:ext cx="7086240" cy="111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0 0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   0   1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1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1         0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    1       0    0    0    0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0 1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   1   1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0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0         1     0       1    1    1    1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1 1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   1   0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0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0         0     0       0    1    0    1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1 0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   0   0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1</a:t>
            </a:r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0         0     1       0    0    0    0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SP24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B095D0-2A33-4762-91E2-1198912D5CA9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439200" y="877320"/>
            <a:ext cx="8695440" cy="647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System Controller Design 7-8) Excitation Equations, Output Equations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73" name="Rectangle 3"/>
          <p:cNvSpPr/>
          <p:nvPr/>
        </p:nvSpPr>
        <p:spPr>
          <a:xfrm>
            <a:off x="692640" y="2067840"/>
            <a:ext cx="380160" cy="3801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Line 7"/>
          <p:cNvSpPr/>
          <p:nvPr/>
        </p:nvSpPr>
        <p:spPr>
          <a:xfrm flipH="1" flipV="1">
            <a:off x="464040" y="1838880"/>
            <a:ext cx="228600" cy="2286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Text Box 8"/>
          <p:cNvSpPr/>
          <p:nvPr/>
        </p:nvSpPr>
        <p:spPr>
          <a:xfrm>
            <a:off x="464040" y="1610640"/>
            <a:ext cx="45648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9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Q</a:t>
            </a:r>
            <a:r>
              <a:rPr b="0" lang="en-US" sz="1600" spc="-1" strike="noStrike" baseline="-25000">
                <a:solidFill>
                  <a:srgbClr val="000000"/>
                </a:solidFill>
                <a:latin typeface="Times New Roman"/>
                <a:ea typeface="ＭＳ Ｐゴシック"/>
              </a:rPr>
              <a:t>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6" name="Text Box 9"/>
          <p:cNvSpPr/>
          <p:nvPr/>
        </p:nvSpPr>
        <p:spPr>
          <a:xfrm>
            <a:off x="235440" y="1807560"/>
            <a:ext cx="45648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9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Q</a:t>
            </a:r>
            <a:r>
              <a:rPr b="0" lang="en-US" sz="1600" spc="-1" strike="noStrike" baseline="-25000">
                <a:solidFill>
                  <a:srgbClr val="000000"/>
                </a:solidFill>
                <a:latin typeface="Times New Roman"/>
                <a:ea typeface="ＭＳ Ｐゴシック"/>
              </a:rPr>
              <a:t>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7" name="Text Box 10"/>
          <p:cNvSpPr/>
          <p:nvPr/>
        </p:nvSpPr>
        <p:spPr>
          <a:xfrm>
            <a:off x="768960" y="1762920"/>
            <a:ext cx="380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9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8" name="Text Box 11"/>
          <p:cNvSpPr/>
          <p:nvPr/>
        </p:nvSpPr>
        <p:spPr>
          <a:xfrm>
            <a:off x="1149840" y="1762920"/>
            <a:ext cx="380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9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9" name="Text Box 12"/>
          <p:cNvSpPr/>
          <p:nvPr/>
        </p:nvSpPr>
        <p:spPr>
          <a:xfrm>
            <a:off x="387720" y="2067840"/>
            <a:ext cx="380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9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80" name="Text Box 13"/>
          <p:cNvSpPr/>
          <p:nvPr/>
        </p:nvSpPr>
        <p:spPr>
          <a:xfrm>
            <a:off x="387720" y="2448720"/>
            <a:ext cx="380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9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81" name="Rectangle 18"/>
          <p:cNvSpPr/>
          <p:nvPr/>
        </p:nvSpPr>
        <p:spPr>
          <a:xfrm>
            <a:off x="1073520" y="2067840"/>
            <a:ext cx="380160" cy="3801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Rectangle 19"/>
          <p:cNvSpPr/>
          <p:nvPr/>
        </p:nvSpPr>
        <p:spPr>
          <a:xfrm>
            <a:off x="692640" y="2448720"/>
            <a:ext cx="380160" cy="3801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Rectangle 20"/>
          <p:cNvSpPr/>
          <p:nvPr/>
        </p:nvSpPr>
        <p:spPr>
          <a:xfrm>
            <a:off x="1073520" y="2448720"/>
            <a:ext cx="380160" cy="3801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Rectangle 22"/>
          <p:cNvSpPr/>
          <p:nvPr/>
        </p:nvSpPr>
        <p:spPr>
          <a:xfrm>
            <a:off x="695160" y="4022640"/>
            <a:ext cx="380160" cy="3801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Text Box 26"/>
          <p:cNvSpPr/>
          <p:nvPr/>
        </p:nvSpPr>
        <p:spPr>
          <a:xfrm>
            <a:off x="771480" y="3717720"/>
            <a:ext cx="380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9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86" name="Text Box 27"/>
          <p:cNvSpPr/>
          <p:nvPr/>
        </p:nvSpPr>
        <p:spPr>
          <a:xfrm>
            <a:off x="1152360" y="3717720"/>
            <a:ext cx="380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9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87" name="Text Box 28"/>
          <p:cNvSpPr/>
          <p:nvPr/>
        </p:nvSpPr>
        <p:spPr>
          <a:xfrm>
            <a:off x="390600" y="4022640"/>
            <a:ext cx="380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9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88" name="Text Box 29"/>
          <p:cNvSpPr/>
          <p:nvPr/>
        </p:nvSpPr>
        <p:spPr>
          <a:xfrm>
            <a:off x="390600" y="4403520"/>
            <a:ext cx="380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9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89" name="Rectangle 30"/>
          <p:cNvSpPr/>
          <p:nvPr/>
        </p:nvSpPr>
        <p:spPr>
          <a:xfrm>
            <a:off x="1076400" y="4022640"/>
            <a:ext cx="380160" cy="3801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Rectangle 31"/>
          <p:cNvSpPr/>
          <p:nvPr/>
        </p:nvSpPr>
        <p:spPr>
          <a:xfrm>
            <a:off x="695160" y="4403520"/>
            <a:ext cx="380160" cy="3801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Rectangle 32"/>
          <p:cNvSpPr/>
          <p:nvPr/>
        </p:nvSpPr>
        <p:spPr>
          <a:xfrm>
            <a:off x="1076400" y="4403520"/>
            <a:ext cx="380160" cy="3801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Line 35"/>
          <p:cNvSpPr/>
          <p:nvPr/>
        </p:nvSpPr>
        <p:spPr>
          <a:xfrm flipH="1" flipV="1">
            <a:off x="466560" y="3793680"/>
            <a:ext cx="228600" cy="2286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Rectangle 36"/>
          <p:cNvSpPr/>
          <p:nvPr/>
        </p:nvSpPr>
        <p:spPr>
          <a:xfrm>
            <a:off x="2605320" y="2067840"/>
            <a:ext cx="380160" cy="3801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Line 37"/>
          <p:cNvSpPr/>
          <p:nvPr/>
        </p:nvSpPr>
        <p:spPr>
          <a:xfrm flipH="1" flipV="1">
            <a:off x="2376720" y="1838880"/>
            <a:ext cx="228600" cy="2286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Text Box 38"/>
          <p:cNvSpPr/>
          <p:nvPr/>
        </p:nvSpPr>
        <p:spPr>
          <a:xfrm>
            <a:off x="2376720" y="1610640"/>
            <a:ext cx="45648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9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Q</a:t>
            </a:r>
            <a:r>
              <a:rPr b="0" lang="en-US" sz="1600" spc="-1" strike="noStrike" baseline="-25000">
                <a:solidFill>
                  <a:srgbClr val="000000"/>
                </a:solidFill>
                <a:latin typeface="Times New Roman"/>
                <a:ea typeface="ＭＳ Ｐゴシック"/>
              </a:rPr>
              <a:t>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6" name="Text Box 39"/>
          <p:cNvSpPr/>
          <p:nvPr/>
        </p:nvSpPr>
        <p:spPr>
          <a:xfrm>
            <a:off x="2148120" y="1807560"/>
            <a:ext cx="45648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9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Q</a:t>
            </a:r>
            <a:r>
              <a:rPr b="0" lang="en-US" sz="1600" spc="-1" strike="noStrike" baseline="-25000">
                <a:solidFill>
                  <a:srgbClr val="000000"/>
                </a:solidFill>
                <a:latin typeface="Times New Roman"/>
                <a:ea typeface="ＭＳ Ｐゴシック"/>
              </a:rPr>
              <a:t>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7" name="Text Box 40"/>
          <p:cNvSpPr/>
          <p:nvPr/>
        </p:nvSpPr>
        <p:spPr>
          <a:xfrm>
            <a:off x="2681640" y="1762920"/>
            <a:ext cx="380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9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8" name="Text Box 41"/>
          <p:cNvSpPr/>
          <p:nvPr/>
        </p:nvSpPr>
        <p:spPr>
          <a:xfrm>
            <a:off x="3062520" y="1762920"/>
            <a:ext cx="380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9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9" name="Text Box 42"/>
          <p:cNvSpPr/>
          <p:nvPr/>
        </p:nvSpPr>
        <p:spPr>
          <a:xfrm>
            <a:off x="2300760" y="2067840"/>
            <a:ext cx="380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9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00" name="Text Box 43"/>
          <p:cNvSpPr/>
          <p:nvPr/>
        </p:nvSpPr>
        <p:spPr>
          <a:xfrm>
            <a:off x="2300760" y="2448720"/>
            <a:ext cx="380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9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01" name="Rectangle 44"/>
          <p:cNvSpPr/>
          <p:nvPr/>
        </p:nvSpPr>
        <p:spPr>
          <a:xfrm>
            <a:off x="2986560" y="2067840"/>
            <a:ext cx="380160" cy="3801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Rectangle 45"/>
          <p:cNvSpPr/>
          <p:nvPr/>
        </p:nvSpPr>
        <p:spPr>
          <a:xfrm>
            <a:off x="2605320" y="2448720"/>
            <a:ext cx="380160" cy="3801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Rectangle 46"/>
          <p:cNvSpPr/>
          <p:nvPr/>
        </p:nvSpPr>
        <p:spPr>
          <a:xfrm>
            <a:off x="2986560" y="2448720"/>
            <a:ext cx="380160" cy="3801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Rectangle 48"/>
          <p:cNvSpPr/>
          <p:nvPr/>
        </p:nvSpPr>
        <p:spPr>
          <a:xfrm>
            <a:off x="4186800" y="2098080"/>
            <a:ext cx="380160" cy="3801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Line 49"/>
          <p:cNvSpPr/>
          <p:nvPr/>
        </p:nvSpPr>
        <p:spPr>
          <a:xfrm flipH="1" flipV="1">
            <a:off x="3957840" y="1869120"/>
            <a:ext cx="228600" cy="2286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Text Box 50"/>
          <p:cNvSpPr/>
          <p:nvPr/>
        </p:nvSpPr>
        <p:spPr>
          <a:xfrm>
            <a:off x="3958200" y="1640880"/>
            <a:ext cx="45648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9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Q</a:t>
            </a:r>
            <a:r>
              <a:rPr b="0" lang="en-US" sz="1600" spc="-1" strike="noStrike" baseline="-25000">
                <a:solidFill>
                  <a:srgbClr val="000000"/>
                </a:solidFill>
                <a:latin typeface="Times New Roman"/>
                <a:ea typeface="ＭＳ Ｐゴシック"/>
              </a:rPr>
              <a:t>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07" name="Text Box 51"/>
          <p:cNvSpPr/>
          <p:nvPr/>
        </p:nvSpPr>
        <p:spPr>
          <a:xfrm>
            <a:off x="3729600" y="1837800"/>
            <a:ext cx="45648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9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Q</a:t>
            </a:r>
            <a:r>
              <a:rPr b="0" lang="en-US" sz="1600" spc="-1" strike="noStrike" baseline="-25000">
                <a:solidFill>
                  <a:srgbClr val="000000"/>
                </a:solidFill>
                <a:latin typeface="Times New Roman"/>
                <a:ea typeface="ＭＳ Ｐゴシック"/>
              </a:rPr>
              <a:t>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08" name="Text Box 52"/>
          <p:cNvSpPr/>
          <p:nvPr/>
        </p:nvSpPr>
        <p:spPr>
          <a:xfrm>
            <a:off x="4262760" y="1793160"/>
            <a:ext cx="380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9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09" name="Text Box 53"/>
          <p:cNvSpPr/>
          <p:nvPr/>
        </p:nvSpPr>
        <p:spPr>
          <a:xfrm>
            <a:off x="4644000" y="1793160"/>
            <a:ext cx="380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9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0" name="Text Box 54"/>
          <p:cNvSpPr/>
          <p:nvPr/>
        </p:nvSpPr>
        <p:spPr>
          <a:xfrm>
            <a:off x="3881880" y="2098080"/>
            <a:ext cx="380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9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1" name="Text Box 55"/>
          <p:cNvSpPr/>
          <p:nvPr/>
        </p:nvSpPr>
        <p:spPr>
          <a:xfrm>
            <a:off x="3881880" y="2478960"/>
            <a:ext cx="380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9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2" name="Rectangle 56"/>
          <p:cNvSpPr/>
          <p:nvPr/>
        </p:nvSpPr>
        <p:spPr>
          <a:xfrm>
            <a:off x="4567680" y="2098080"/>
            <a:ext cx="380160" cy="3801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Rectangle 57"/>
          <p:cNvSpPr/>
          <p:nvPr/>
        </p:nvSpPr>
        <p:spPr>
          <a:xfrm>
            <a:off x="4186800" y="2478960"/>
            <a:ext cx="380160" cy="3801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Rectangle 58"/>
          <p:cNvSpPr/>
          <p:nvPr/>
        </p:nvSpPr>
        <p:spPr>
          <a:xfrm>
            <a:off x="4567680" y="2478960"/>
            <a:ext cx="380160" cy="3801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Rectangle 60"/>
          <p:cNvSpPr/>
          <p:nvPr/>
        </p:nvSpPr>
        <p:spPr>
          <a:xfrm>
            <a:off x="5801760" y="2067840"/>
            <a:ext cx="380160" cy="3801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Line 61"/>
          <p:cNvSpPr/>
          <p:nvPr/>
        </p:nvSpPr>
        <p:spPr>
          <a:xfrm flipH="1" flipV="1">
            <a:off x="5572800" y="1838880"/>
            <a:ext cx="228600" cy="2286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Text Box 62"/>
          <p:cNvSpPr/>
          <p:nvPr/>
        </p:nvSpPr>
        <p:spPr>
          <a:xfrm>
            <a:off x="5573160" y="1610640"/>
            <a:ext cx="45648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9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Q</a:t>
            </a:r>
            <a:r>
              <a:rPr b="0" lang="en-US" sz="1600" spc="-1" strike="noStrike" baseline="-25000">
                <a:solidFill>
                  <a:srgbClr val="000000"/>
                </a:solidFill>
                <a:latin typeface="Times New Roman"/>
                <a:ea typeface="ＭＳ Ｐゴシック"/>
              </a:rPr>
              <a:t>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8" name="Text Box 63"/>
          <p:cNvSpPr/>
          <p:nvPr/>
        </p:nvSpPr>
        <p:spPr>
          <a:xfrm>
            <a:off x="5344560" y="1807560"/>
            <a:ext cx="45648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9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Q</a:t>
            </a:r>
            <a:r>
              <a:rPr b="0" lang="en-US" sz="1600" spc="-1" strike="noStrike" baseline="-25000">
                <a:solidFill>
                  <a:srgbClr val="000000"/>
                </a:solidFill>
                <a:latin typeface="Times New Roman"/>
                <a:ea typeface="ＭＳ Ｐゴシック"/>
              </a:rPr>
              <a:t>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9" name="Text Box 64"/>
          <p:cNvSpPr/>
          <p:nvPr/>
        </p:nvSpPr>
        <p:spPr>
          <a:xfrm>
            <a:off x="5877720" y="1762920"/>
            <a:ext cx="380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9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20" name="Text Box 65"/>
          <p:cNvSpPr/>
          <p:nvPr/>
        </p:nvSpPr>
        <p:spPr>
          <a:xfrm>
            <a:off x="6258960" y="1762920"/>
            <a:ext cx="380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9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21" name="Text Box 66"/>
          <p:cNvSpPr/>
          <p:nvPr/>
        </p:nvSpPr>
        <p:spPr>
          <a:xfrm>
            <a:off x="5496840" y="2067840"/>
            <a:ext cx="380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9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22" name="Text Box 67"/>
          <p:cNvSpPr/>
          <p:nvPr/>
        </p:nvSpPr>
        <p:spPr>
          <a:xfrm>
            <a:off x="5496840" y="2448720"/>
            <a:ext cx="380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9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23" name="Rectangle 68"/>
          <p:cNvSpPr/>
          <p:nvPr/>
        </p:nvSpPr>
        <p:spPr>
          <a:xfrm>
            <a:off x="6182640" y="2067840"/>
            <a:ext cx="380160" cy="3801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Rectangle 69"/>
          <p:cNvSpPr/>
          <p:nvPr/>
        </p:nvSpPr>
        <p:spPr>
          <a:xfrm>
            <a:off x="5801760" y="2448720"/>
            <a:ext cx="380160" cy="3801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Rectangle 70"/>
          <p:cNvSpPr/>
          <p:nvPr/>
        </p:nvSpPr>
        <p:spPr>
          <a:xfrm>
            <a:off x="6182640" y="2448720"/>
            <a:ext cx="380160" cy="3801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Rectangle 72"/>
          <p:cNvSpPr/>
          <p:nvPr/>
        </p:nvSpPr>
        <p:spPr>
          <a:xfrm>
            <a:off x="7760520" y="2112120"/>
            <a:ext cx="380160" cy="3801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Line 73"/>
          <p:cNvSpPr/>
          <p:nvPr/>
        </p:nvSpPr>
        <p:spPr>
          <a:xfrm flipH="1" flipV="1">
            <a:off x="7531560" y="1883520"/>
            <a:ext cx="228600" cy="2286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Text Box 74"/>
          <p:cNvSpPr/>
          <p:nvPr/>
        </p:nvSpPr>
        <p:spPr>
          <a:xfrm>
            <a:off x="7531920" y="1654920"/>
            <a:ext cx="45648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9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Q</a:t>
            </a:r>
            <a:r>
              <a:rPr b="0" lang="en-US" sz="1600" spc="-1" strike="noStrike" baseline="-25000">
                <a:solidFill>
                  <a:srgbClr val="000000"/>
                </a:solidFill>
                <a:latin typeface="Times New Roman"/>
                <a:ea typeface="ＭＳ Ｐゴシック"/>
              </a:rPr>
              <a:t>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29" name="Text Box 75"/>
          <p:cNvSpPr/>
          <p:nvPr/>
        </p:nvSpPr>
        <p:spPr>
          <a:xfrm>
            <a:off x="7303320" y="1851840"/>
            <a:ext cx="45648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9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Q</a:t>
            </a:r>
            <a:r>
              <a:rPr b="0" lang="en-US" sz="1600" spc="-1" strike="noStrike" baseline="-25000">
                <a:solidFill>
                  <a:srgbClr val="000000"/>
                </a:solidFill>
                <a:latin typeface="Times New Roman"/>
                <a:ea typeface="ＭＳ Ｐゴシック"/>
              </a:rPr>
              <a:t>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30" name="Text Box 76"/>
          <p:cNvSpPr/>
          <p:nvPr/>
        </p:nvSpPr>
        <p:spPr>
          <a:xfrm>
            <a:off x="7836480" y="1807560"/>
            <a:ext cx="380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9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31" name="Text Box 77"/>
          <p:cNvSpPr/>
          <p:nvPr/>
        </p:nvSpPr>
        <p:spPr>
          <a:xfrm>
            <a:off x="8217720" y="1807560"/>
            <a:ext cx="380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9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32" name="Text Box 78"/>
          <p:cNvSpPr/>
          <p:nvPr/>
        </p:nvSpPr>
        <p:spPr>
          <a:xfrm>
            <a:off x="7455600" y="2112120"/>
            <a:ext cx="380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9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33" name="Text Box 79"/>
          <p:cNvSpPr/>
          <p:nvPr/>
        </p:nvSpPr>
        <p:spPr>
          <a:xfrm>
            <a:off x="7455600" y="2493360"/>
            <a:ext cx="380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9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34" name="Rectangle 80"/>
          <p:cNvSpPr/>
          <p:nvPr/>
        </p:nvSpPr>
        <p:spPr>
          <a:xfrm>
            <a:off x="8141400" y="2112120"/>
            <a:ext cx="380160" cy="3801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Rectangle 81"/>
          <p:cNvSpPr/>
          <p:nvPr/>
        </p:nvSpPr>
        <p:spPr>
          <a:xfrm>
            <a:off x="7760520" y="2493360"/>
            <a:ext cx="380160" cy="3801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Rectangle 82"/>
          <p:cNvSpPr/>
          <p:nvPr/>
        </p:nvSpPr>
        <p:spPr>
          <a:xfrm>
            <a:off x="8141400" y="2493360"/>
            <a:ext cx="380160" cy="3801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Rectangle 84"/>
          <p:cNvSpPr/>
          <p:nvPr/>
        </p:nvSpPr>
        <p:spPr>
          <a:xfrm>
            <a:off x="2605320" y="4022640"/>
            <a:ext cx="380160" cy="3801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Line 85"/>
          <p:cNvSpPr/>
          <p:nvPr/>
        </p:nvSpPr>
        <p:spPr>
          <a:xfrm flipH="1" flipV="1">
            <a:off x="2376720" y="3793680"/>
            <a:ext cx="228600" cy="2286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Text Box 86"/>
          <p:cNvSpPr/>
          <p:nvPr/>
        </p:nvSpPr>
        <p:spPr>
          <a:xfrm>
            <a:off x="2376720" y="3565440"/>
            <a:ext cx="45648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9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Q</a:t>
            </a:r>
            <a:r>
              <a:rPr b="0" lang="en-US" sz="1600" spc="-1" strike="noStrike" baseline="-25000">
                <a:solidFill>
                  <a:srgbClr val="000000"/>
                </a:solidFill>
                <a:latin typeface="Times New Roman"/>
                <a:ea typeface="ＭＳ Ｐゴシック"/>
              </a:rPr>
              <a:t>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0" name="Text Box 87"/>
          <p:cNvSpPr/>
          <p:nvPr/>
        </p:nvSpPr>
        <p:spPr>
          <a:xfrm>
            <a:off x="2148120" y="3762360"/>
            <a:ext cx="45648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9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Q</a:t>
            </a:r>
            <a:r>
              <a:rPr b="0" lang="en-US" sz="1600" spc="-1" strike="noStrike" baseline="-25000">
                <a:solidFill>
                  <a:srgbClr val="000000"/>
                </a:solidFill>
                <a:latin typeface="Times New Roman"/>
                <a:ea typeface="ＭＳ Ｐゴシック"/>
              </a:rPr>
              <a:t>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1" name="Text Box 88"/>
          <p:cNvSpPr/>
          <p:nvPr/>
        </p:nvSpPr>
        <p:spPr>
          <a:xfrm>
            <a:off x="2681640" y="3717720"/>
            <a:ext cx="380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9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2" name="Text Box 89"/>
          <p:cNvSpPr/>
          <p:nvPr/>
        </p:nvSpPr>
        <p:spPr>
          <a:xfrm>
            <a:off x="3062520" y="3717720"/>
            <a:ext cx="380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9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3" name="Text Box 90"/>
          <p:cNvSpPr/>
          <p:nvPr/>
        </p:nvSpPr>
        <p:spPr>
          <a:xfrm>
            <a:off x="2300760" y="4022640"/>
            <a:ext cx="380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9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4" name="Text Box 91"/>
          <p:cNvSpPr/>
          <p:nvPr/>
        </p:nvSpPr>
        <p:spPr>
          <a:xfrm>
            <a:off x="2300760" y="4403520"/>
            <a:ext cx="380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9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5" name="Rectangle 92"/>
          <p:cNvSpPr/>
          <p:nvPr/>
        </p:nvSpPr>
        <p:spPr>
          <a:xfrm>
            <a:off x="2986560" y="4022640"/>
            <a:ext cx="380160" cy="3801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Rectangle 93"/>
          <p:cNvSpPr/>
          <p:nvPr/>
        </p:nvSpPr>
        <p:spPr>
          <a:xfrm>
            <a:off x="2605320" y="4403520"/>
            <a:ext cx="380160" cy="3801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Rectangle 94"/>
          <p:cNvSpPr/>
          <p:nvPr/>
        </p:nvSpPr>
        <p:spPr>
          <a:xfrm>
            <a:off x="2986560" y="4403520"/>
            <a:ext cx="380160" cy="3801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Rectangle 96"/>
          <p:cNvSpPr/>
          <p:nvPr/>
        </p:nvSpPr>
        <p:spPr>
          <a:xfrm>
            <a:off x="4186800" y="3999960"/>
            <a:ext cx="380160" cy="3801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Line 97"/>
          <p:cNvSpPr/>
          <p:nvPr/>
        </p:nvSpPr>
        <p:spPr>
          <a:xfrm flipH="1" flipV="1">
            <a:off x="3957840" y="3771000"/>
            <a:ext cx="228600" cy="2286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Text Box 98"/>
          <p:cNvSpPr/>
          <p:nvPr/>
        </p:nvSpPr>
        <p:spPr>
          <a:xfrm>
            <a:off x="3958200" y="3542760"/>
            <a:ext cx="45648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9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Q</a:t>
            </a:r>
            <a:r>
              <a:rPr b="0" lang="en-US" sz="1600" spc="-1" strike="noStrike" baseline="-25000">
                <a:solidFill>
                  <a:srgbClr val="000000"/>
                </a:solidFill>
                <a:latin typeface="Times New Roman"/>
                <a:ea typeface="ＭＳ Ｐゴシック"/>
              </a:rPr>
              <a:t>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1" name="Text Box 99"/>
          <p:cNvSpPr/>
          <p:nvPr/>
        </p:nvSpPr>
        <p:spPr>
          <a:xfrm>
            <a:off x="3729600" y="3739320"/>
            <a:ext cx="45648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9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Q</a:t>
            </a:r>
            <a:r>
              <a:rPr b="0" lang="en-US" sz="1600" spc="-1" strike="noStrike" baseline="-25000">
                <a:solidFill>
                  <a:srgbClr val="000000"/>
                </a:solidFill>
                <a:latin typeface="Times New Roman"/>
                <a:ea typeface="ＭＳ Ｐゴシック"/>
              </a:rPr>
              <a:t>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2" name="Text Box 100"/>
          <p:cNvSpPr/>
          <p:nvPr/>
        </p:nvSpPr>
        <p:spPr>
          <a:xfrm>
            <a:off x="4262760" y="3695040"/>
            <a:ext cx="380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9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3" name="Text Box 101"/>
          <p:cNvSpPr/>
          <p:nvPr/>
        </p:nvSpPr>
        <p:spPr>
          <a:xfrm>
            <a:off x="4644000" y="3695040"/>
            <a:ext cx="380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9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4" name="Text Box 102"/>
          <p:cNvSpPr/>
          <p:nvPr/>
        </p:nvSpPr>
        <p:spPr>
          <a:xfrm>
            <a:off x="3881880" y="3999960"/>
            <a:ext cx="380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9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5" name="Text Box 103"/>
          <p:cNvSpPr/>
          <p:nvPr/>
        </p:nvSpPr>
        <p:spPr>
          <a:xfrm>
            <a:off x="3881880" y="4380840"/>
            <a:ext cx="380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9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6" name="Rectangle 104"/>
          <p:cNvSpPr/>
          <p:nvPr/>
        </p:nvSpPr>
        <p:spPr>
          <a:xfrm>
            <a:off x="4567680" y="3999960"/>
            <a:ext cx="380160" cy="3801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Rectangle 105"/>
          <p:cNvSpPr/>
          <p:nvPr/>
        </p:nvSpPr>
        <p:spPr>
          <a:xfrm>
            <a:off x="4186800" y="4380840"/>
            <a:ext cx="380160" cy="3801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Rectangle 106"/>
          <p:cNvSpPr/>
          <p:nvPr/>
        </p:nvSpPr>
        <p:spPr>
          <a:xfrm>
            <a:off x="4567680" y="4380840"/>
            <a:ext cx="380160" cy="3801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Rectangle 108"/>
          <p:cNvSpPr/>
          <p:nvPr/>
        </p:nvSpPr>
        <p:spPr>
          <a:xfrm>
            <a:off x="5811480" y="3971160"/>
            <a:ext cx="380160" cy="3801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Line 109"/>
          <p:cNvSpPr/>
          <p:nvPr/>
        </p:nvSpPr>
        <p:spPr>
          <a:xfrm flipH="1" flipV="1">
            <a:off x="5582880" y="3742560"/>
            <a:ext cx="228600" cy="2286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Text Box 110"/>
          <p:cNvSpPr/>
          <p:nvPr/>
        </p:nvSpPr>
        <p:spPr>
          <a:xfrm>
            <a:off x="5582880" y="3513960"/>
            <a:ext cx="45648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9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Q</a:t>
            </a:r>
            <a:r>
              <a:rPr b="0" lang="en-US" sz="1600" spc="-1" strike="noStrike" baseline="-25000">
                <a:solidFill>
                  <a:srgbClr val="000000"/>
                </a:solidFill>
                <a:latin typeface="Times New Roman"/>
                <a:ea typeface="ＭＳ Ｐゴシック"/>
              </a:rPr>
              <a:t>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62" name="Text Box 111"/>
          <p:cNvSpPr/>
          <p:nvPr/>
        </p:nvSpPr>
        <p:spPr>
          <a:xfrm>
            <a:off x="5354280" y="3710880"/>
            <a:ext cx="45648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9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Q</a:t>
            </a:r>
            <a:r>
              <a:rPr b="0" lang="en-US" sz="1600" spc="-1" strike="noStrike" baseline="-25000">
                <a:solidFill>
                  <a:srgbClr val="000000"/>
                </a:solidFill>
                <a:latin typeface="Times New Roman"/>
                <a:ea typeface="ＭＳ Ｐゴシック"/>
              </a:rPr>
              <a:t>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63" name="Text Box 112"/>
          <p:cNvSpPr/>
          <p:nvPr/>
        </p:nvSpPr>
        <p:spPr>
          <a:xfrm>
            <a:off x="5887800" y="3666240"/>
            <a:ext cx="380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9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64" name="Text Box 113"/>
          <p:cNvSpPr/>
          <p:nvPr/>
        </p:nvSpPr>
        <p:spPr>
          <a:xfrm>
            <a:off x="6268680" y="3666240"/>
            <a:ext cx="380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9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65" name="Text Box 114"/>
          <p:cNvSpPr/>
          <p:nvPr/>
        </p:nvSpPr>
        <p:spPr>
          <a:xfrm>
            <a:off x="5506920" y="3971160"/>
            <a:ext cx="380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9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66" name="Text Box 115"/>
          <p:cNvSpPr/>
          <p:nvPr/>
        </p:nvSpPr>
        <p:spPr>
          <a:xfrm>
            <a:off x="5506920" y="4352040"/>
            <a:ext cx="380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9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67" name="Rectangle 116"/>
          <p:cNvSpPr/>
          <p:nvPr/>
        </p:nvSpPr>
        <p:spPr>
          <a:xfrm>
            <a:off x="6192720" y="3971160"/>
            <a:ext cx="380160" cy="3801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Rectangle 117"/>
          <p:cNvSpPr/>
          <p:nvPr/>
        </p:nvSpPr>
        <p:spPr>
          <a:xfrm>
            <a:off x="5811480" y="4352040"/>
            <a:ext cx="380160" cy="3801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Rectangle 118"/>
          <p:cNvSpPr/>
          <p:nvPr/>
        </p:nvSpPr>
        <p:spPr>
          <a:xfrm>
            <a:off x="6192720" y="4352040"/>
            <a:ext cx="380160" cy="3801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Rectangle 120"/>
          <p:cNvSpPr/>
          <p:nvPr/>
        </p:nvSpPr>
        <p:spPr>
          <a:xfrm>
            <a:off x="7760520" y="3944520"/>
            <a:ext cx="380160" cy="3801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Line 121"/>
          <p:cNvSpPr/>
          <p:nvPr/>
        </p:nvSpPr>
        <p:spPr>
          <a:xfrm flipH="1" flipV="1">
            <a:off x="7531560" y="3715920"/>
            <a:ext cx="228600" cy="2286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Text Box 122"/>
          <p:cNvSpPr/>
          <p:nvPr/>
        </p:nvSpPr>
        <p:spPr>
          <a:xfrm>
            <a:off x="7531920" y="3487320"/>
            <a:ext cx="45648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9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Q</a:t>
            </a:r>
            <a:r>
              <a:rPr b="0" lang="en-US" sz="1600" spc="-1" strike="noStrike" baseline="-25000">
                <a:solidFill>
                  <a:srgbClr val="000000"/>
                </a:solidFill>
                <a:latin typeface="Times New Roman"/>
                <a:ea typeface="ＭＳ Ｐゴシック"/>
              </a:rPr>
              <a:t>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3" name="Text Box 123"/>
          <p:cNvSpPr/>
          <p:nvPr/>
        </p:nvSpPr>
        <p:spPr>
          <a:xfrm>
            <a:off x="7303320" y="3684240"/>
            <a:ext cx="45648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9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Q</a:t>
            </a:r>
            <a:r>
              <a:rPr b="0" lang="en-US" sz="1600" spc="-1" strike="noStrike" baseline="-25000">
                <a:solidFill>
                  <a:srgbClr val="000000"/>
                </a:solidFill>
                <a:latin typeface="Times New Roman"/>
                <a:ea typeface="ＭＳ Ｐゴシック"/>
              </a:rPr>
              <a:t>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4" name="Text Box 124"/>
          <p:cNvSpPr/>
          <p:nvPr/>
        </p:nvSpPr>
        <p:spPr>
          <a:xfrm>
            <a:off x="7836480" y="3639960"/>
            <a:ext cx="380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9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5" name="Text Box 125"/>
          <p:cNvSpPr/>
          <p:nvPr/>
        </p:nvSpPr>
        <p:spPr>
          <a:xfrm>
            <a:off x="8217720" y="3639960"/>
            <a:ext cx="380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9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6" name="Text Box 126"/>
          <p:cNvSpPr/>
          <p:nvPr/>
        </p:nvSpPr>
        <p:spPr>
          <a:xfrm>
            <a:off x="7455600" y="3944520"/>
            <a:ext cx="380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9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7" name="Text Box 127"/>
          <p:cNvSpPr/>
          <p:nvPr/>
        </p:nvSpPr>
        <p:spPr>
          <a:xfrm>
            <a:off x="7455600" y="4325760"/>
            <a:ext cx="380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9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8" name="Rectangle 128"/>
          <p:cNvSpPr/>
          <p:nvPr/>
        </p:nvSpPr>
        <p:spPr>
          <a:xfrm>
            <a:off x="8141400" y="3944520"/>
            <a:ext cx="380160" cy="3801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Rectangle 129"/>
          <p:cNvSpPr/>
          <p:nvPr/>
        </p:nvSpPr>
        <p:spPr>
          <a:xfrm>
            <a:off x="7760520" y="4325760"/>
            <a:ext cx="380160" cy="3801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Rectangle 130"/>
          <p:cNvSpPr/>
          <p:nvPr/>
        </p:nvSpPr>
        <p:spPr>
          <a:xfrm>
            <a:off x="8141400" y="4325760"/>
            <a:ext cx="380160" cy="38016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Text Box 8"/>
          <p:cNvSpPr/>
          <p:nvPr/>
        </p:nvSpPr>
        <p:spPr>
          <a:xfrm>
            <a:off x="439200" y="3542760"/>
            <a:ext cx="45648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9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Q</a:t>
            </a:r>
            <a:r>
              <a:rPr b="0" lang="en-US" sz="1600" spc="-1" strike="noStrike" baseline="-25000">
                <a:solidFill>
                  <a:srgbClr val="000000"/>
                </a:solidFill>
                <a:latin typeface="Times New Roman"/>
                <a:ea typeface="ＭＳ Ｐゴシック"/>
              </a:rPr>
              <a:t>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82" name="Text Box 9"/>
          <p:cNvSpPr/>
          <p:nvPr/>
        </p:nvSpPr>
        <p:spPr>
          <a:xfrm>
            <a:off x="210600" y="3739320"/>
            <a:ext cx="45648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9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Q</a:t>
            </a:r>
            <a:r>
              <a:rPr b="0" lang="en-US" sz="1600" spc="-1" strike="noStrike" baseline="-25000">
                <a:solidFill>
                  <a:srgbClr val="000000"/>
                </a:solidFill>
                <a:latin typeface="Times New Roman"/>
                <a:ea typeface="ＭＳ Ｐゴシック"/>
              </a:rPr>
              <a:t>1</a:t>
            </a:r>
            <a:endParaRPr b="0" lang="en-US" sz="16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483" name="TextBox 126"/>
              <p:cNvSpPr txBox="1"/>
              <p:nvPr/>
            </p:nvSpPr>
            <p:spPr>
              <a:xfrm>
                <a:off x="174240" y="1530360"/>
                <a:ext cx="312120" cy="2761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𝐷</m:t>
                        </m:r>
                      </m:e>
                      <m:sub>
                        <m:r>
                          <m:t xml:space="preserve">1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484" name="TextBox 127"/>
              <p:cNvSpPr txBox="1"/>
              <p:nvPr/>
            </p:nvSpPr>
            <p:spPr>
              <a:xfrm>
                <a:off x="174240" y="3494160"/>
                <a:ext cx="317520" cy="2761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𝐷</m:t>
                        </m:r>
                      </m:e>
                      <m:sub>
                        <m:r>
                          <m:t xml:space="preserve">0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485" name="TextBox 128"/>
              <p:cNvSpPr txBox="1"/>
              <p:nvPr/>
            </p:nvSpPr>
            <p:spPr>
              <a:xfrm>
                <a:off x="2019240" y="3501360"/>
                <a:ext cx="374760" cy="2761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𝑆</m:t>
                        </m:r>
                      </m:e>
                      <m:sub>
                        <m:r>
                          <m:t xml:space="preserve">11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486" name="TextBox 129"/>
              <p:cNvSpPr txBox="1"/>
              <p:nvPr/>
            </p:nvSpPr>
            <p:spPr>
              <a:xfrm>
                <a:off x="3629520" y="3465720"/>
                <a:ext cx="374760" cy="2761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𝑆</m:t>
                        </m:r>
                      </m:e>
                      <m:sub>
                        <m:r>
                          <m:t xml:space="preserve">10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487" name="TextBox 130"/>
              <p:cNvSpPr txBox="1"/>
              <p:nvPr/>
            </p:nvSpPr>
            <p:spPr>
              <a:xfrm>
                <a:off x="5308920" y="3453120"/>
                <a:ext cx="380160" cy="2761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𝑆</m:t>
                        </m:r>
                      </m:e>
                      <m:sub>
                        <m:r>
                          <m:t xml:space="preserve">21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488" name="TextBox 131"/>
              <p:cNvSpPr txBox="1"/>
              <p:nvPr/>
            </p:nvSpPr>
            <p:spPr>
              <a:xfrm>
                <a:off x="7225560" y="3407400"/>
                <a:ext cx="380160" cy="2761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𝑆</m:t>
                        </m:r>
                      </m:e>
                      <m:sub>
                        <m:r>
                          <m:t xml:space="preserve">20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489" name="TextBox 132"/>
              <p:cNvSpPr txBox="1"/>
              <p:nvPr/>
            </p:nvSpPr>
            <p:spPr>
              <a:xfrm>
                <a:off x="1731960" y="1592280"/>
                <a:ext cx="700920" cy="2761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𝐷𝑂𝑁𝐸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490" name="TextBox 133"/>
              <p:cNvSpPr txBox="1"/>
              <p:nvPr/>
            </p:nvSpPr>
            <p:spPr>
              <a:xfrm>
                <a:off x="3629520" y="1592280"/>
                <a:ext cx="349200" cy="2761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𝐶𝐶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491" name="TextBox 134"/>
              <p:cNvSpPr txBox="1"/>
              <p:nvPr/>
            </p:nvSpPr>
            <p:spPr>
              <a:xfrm>
                <a:off x="5114520" y="1577880"/>
                <a:ext cx="478800" cy="2761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𝐶𝐿𝑅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492" name="TextBox 135"/>
              <p:cNvSpPr txBox="1"/>
              <p:nvPr/>
            </p:nvSpPr>
            <p:spPr>
              <a:xfrm>
                <a:off x="6908760" y="1639440"/>
                <a:ext cx="677520" cy="2761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𝐻𝑂𝐿𝐷</m:t>
                    </m:r>
                  </m:oMath>
                </a14:m>
              </a:p>
            </p:txBody>
          </p:sp>
        </mc:Choice>
        <mc:Fallback/>
      </mc:AlternateContent>
      <p:sp>
        <p:nvSpPr>
          <p:cNvPr id="493" name=""/>
          <p:cNvSpPr txBox="1"/>
          <p:nvPr/>
        </p:nvSpPr>
        <p:spPr>
          <a:xfrm>
            <a:off x="691920" y="2067840"/>
            <a:ext cx="90828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0    ST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1    1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4" name=""/>
          <p:cNvSpPr txBox="1"/>
          <p:nvPr/>
        </p:nvSpPr>
        <p:spPr>
          <a:xfrm>
            <a:off x="2604600" y="2057400"/>
            <a:ext cx="90828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1    1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0    0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SP24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503F862-248F-4524-B454-94AA57C5C701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9" dur="indefinite" restart="never" nodeType="tmRoot">
          <p:childTnLst>
            <p:seq>
              <p:cTn id="90" dur="indefinite" nodeType="mainSeq">
                <p:childTnLst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endCondLst>
                                    <p:cond delay="0" evt="begin">
                                      <p:tn val="9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nodeType="withEffect" fill="hold" presetClass="entr" presetID="1">
                                  <p:stCondLst>
                                    <p:cond delay="0"/>
                                  </p:stCondLst>
                                  <p:endCondLst>
                                    <p:cond delay="0" evt="begin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nodeType="withEffect" fill="hold" presetClass="entr" presetID="1">
                                  <p:stCondLst>
                                    <p:cond delay="0"/>
                                  </p:stCondLst>
                                  <p:endCondLst>
                                    <p:cond delay="0" evt="begin">
                                      <p:tn val="9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nodeType="withEffect" fill="hold" presetClass="entr" presetID="1">
                                  <p:stCondLst>
                                    <p:cond delay="0"/>
                                  </p:stCondLst>
                                  <p:endCondLst>
                                    <p:cond delay="0" evt="begin">
                                      <p:tn val="9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nodeType="withEffect" fill="hold" presetClass="entr" presetID="1">
                                  <p:stCondLst>
                                    <p:cond delay="0"/>
                                  </p:stCondLst>
                                  <p:endCondLst>
                                    <p:cond delay="0" evt="begin">
                                      <p:tn val="10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nodeType="withEffect" fill="hold" presetClass="entr" presetID="1">
                                  <p:stCondLst>
                                    <p:cond delay="0"/>
                                  </p:stCondLst>
                                  <p:endCondLst>
                                    <p:cond delay="0" evt="begin">
                                      <p:tn val="10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nodeType="withEffect" fill="hold" presetClass="entr" presetID="1">
                                  <p:stCondLst>
                                    <p:cond delay="0"/>
                                  </p:stCondLst>
                                  <p:endCondLst>
                                    <p:cond delay="0" evt="begin">
                                      <p:tn val="10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nodeType="withEffect" fill="hold" presetClass="entr" presetID="1">
                                  <p:stCondLst>
                                    <p:cond delay="0"/>
                                  </p:stCondLst>
                                  <p:endCondLst>
                                    <p:cond delay="0" evt="begin">
                                      <p:tn val="10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nodeType="withEffect" fill="hold" presetClass="entr" presetID="1">
                                  <p:stCondLst>
                                    <p:cond delay="0"/>
                                  </p:stCondLst>
                                  <p:endCondLst>
                                    <p:cond delay="0" evt="begin">
                                      <p:tn val="10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nodeType="withEffect" fill="hold" presetClass="entr" presetID="1">
                                  <p:stCondLst>
                                    <p:cond delay="0"/>
                                  </p:stCondLst>
                                  <p:endCondLst>
                                    <p:cond delay="0" evt="begin">
                                      <p:tn val="1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nodeType="withEffect" fill="hold" presetClass="entr" presetID="1">
                                  <p:stCondLst>
                                    <p:cond delay="0"/>
                                  </p:stCondLst>
                                  <p:endCondLst>
                                    <p:cond delay="0" evt="begin">
                                      <p:tn val="1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nodeType="withEffect" fill="hold" presetClass="entr" presetID="1">
                                  <p:stCondLst>
                                    <p:cond delay="0"/>
                                  </p:stCondLst>
                                  <p:endCondLst>
                                    <p:cond delay="0" evt="begin">
                                      <p:tn val="1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nodeType="withEffect" fill="hold" presetClass="entr" presetID="1">
                                  <p:stCondLst>
                                    <p:cond delay="0"/>
                                  </p:stCondLst>
                                  <p:endCondLst>
                                    <p:cond delay="0" evt="begin">
                                      <p:tn val="1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nodeType="withEffect" fill="hold" presetClass="entr" presetID="1">
                                  <p:stCondLst>
                                    <p:cond delay="0"/>
                                  </p:stCondLst>
                                  <p:endCondLst>
                                    <p:cond delay="0" evt="begin">
                                      <p:tn val="1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nodeType="withEffect" fill="hold" presetClass="entr" presetID="1">
                                  <p:stCondLst>
                                    <p:cond delay="0"/>
                                  </p:stCondLst>
                                  <p:endCondLst>
                                    <p:cond delay="0" evt="begin">
                                      <p:tn val="1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nodeType="withEffect" fill="hold" presetClass="entr" presetID="1">
                                  <p:stCondLst>
                                    <p:cond delay="0"/>
                                  </p:stCondLst>
                                  <p:endCondLst>
                                    <p:cond delay="0" evt="begin">
                                      <p:tn val="1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nodeType="withEffect" fill="hold" presetClass="entr" presetID="1">
                                  <p:stCondLst>
                                    <p:cond delay="0"/>
                                  </p:stCondLst>
                                  <p:endCondLst>
                                    <p:cond delay="0" evt="begin">
                                      <p:tn val="1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nodeType="withEffect" fill="hold" presetClass="entr" presetID="1">
                                  <p:stCondLst>
                                    <p:cond delay="0"/>
                                  </p:stCondLst>
                                  <p:endCondLst>
                                    <p:cond delay="0" evt="begin">
                                      <p:tn val="1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nodeType="withEffect" fill="hold" presetClass="entr" presetID="1">
                                  <p:stCondLst>
                                    <p:cond delay="0"/>
                                  </p:stCondLst>
                                  <p:endCondLst>
                                    <p:cond delay="0" evt="begin">
                                      <p:tn val="1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nodeType="withEffect" fill="hold" presetClass="entr" presetID="1">
                                  <p:stCondLst>
                                    <p:cond delay="0"/>
                                  </p:stCondLst>
                                  <p:endCondLst>
                                    <p:cond delay="0" evt="begin">
                                      <p:tn val="1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nodeType="withEffect" fill="hold" presetClass="entr" presetID="1">
                                  <p:stCondLst>
                                    <p:cond delay="0"/>
                                  </p:stCondLst>
                                  <p:endCondLst>
                                    <p:cond delay="0" evt="begin">
                                      <p:tn val="1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nodeType="withEffect" fill="hold" presetClass="entr" presetID="1">
                                  <p:stCondLst>
                                    <p:cond delay="0"/>
                                  </p:stCondLst>
                                  <p:endCondLst>
                                    <p:cond delay="0" evt="begin">
                                      <p:tn val="1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nodeType="withEffect" fill="hold" presetClass="entr" presetID="1">
                                  <p:stCondLst>
                                    <p:cond delay="0"/>
                                  </p:stCondLst>
                                  <p:endCondLst>
                                    <p:cond delay="0" evt="begin">
                                      <p:tn val="1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nodeType="withEffect" fill="hold" presetClass="entr" presetID="1">
                                  <p:stCondLst>
                                    <p:cond delay="0"/>
                                  </p:stCondLst>
                                  <p:endCondLst>
                                    <p:cond delay="0" evt="begin">
                                      <p:tn val="1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nodeType="withEffect" fill="hold" presetClass="entr" presetID="1">
                                  <p:stCondLst>
                                    <p:cond delay="0"/>
                                  </p:stCondLst>
                                  <p:endCondLst>
                                    <p:cond delay="0" evt="begin">
                                      <p:tn val="1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nodeType="withEffect" fill="hold" presetClass="entr" presetID="1">
                                  <p:stCondLst>
                                    <p:cond delay="0"/>
                                  </p:stCondLst>
                                  <p:endCondLst>
                                    <p:cond delay="0" evt="begin">
                                      <p:tn val="1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nodeType="withEffect" fill="hold" presetClass="entr" presetID="1">
                                  <p:stCondLst>
                                    <p:cond delay="0"/>
                                  </p:stCondLst>
                                  <p:endCondLst>
                                    <p:cond delay="0" evt="begin">
                                      <p:tn val="1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nodeType="withEffect" fill="hold" presetClass="entr" presetID="1">
                                  <p:stCondLst>
                                    <p:cond delay="0"/>
                                  </p:stCondLst>
                                  <p:endCondLst>
                                    <p:cond delay="0" evt="begin">
                                      <p:tn val="1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nodeType="withEffect" fill="hold" presetClass="entr" presetID="1">
                                  <p:stCondLst>
                                    <p:cond delay="0"/>
                                  </p:stCondLst>
                                  <p:endCondLst>
                                    <p:cond delay="0" evt="begin">
                                      <p:tn val="1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nodeType="withEffect" fill="hold" presetClass="entr" presetID="1">
                                  <p:stCondLst>
                                    <p:cond delay="0"/>
                                  </p:stCondLst>
                                  <p:endCondLst>
                                    <p:cond delay="0" evt="begin">
                                      <p:tn val="1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nodeType="withEffect" fill="hold" presetClass="entr" presetID="1">
                                  <p:stCondLst>
                                    <p:cond delay="0"/>
                                  </p:stCondLst>
                                  <p:endCondLst>
                                    <p:cond delay="0" evt="begin">
                                      <p:tn val="1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nodeType="withEffect" fill="hold" presetClass="entr" presetID="1">
                                  <p:stCondLst>
                                    <p:cond delay="0"/>
                                  </p:stCondLst>
                                  <p:endCondLst>
                                    <p:cond delay="0" evt="begin">
                                      <p:tn val="1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nodeType="withEffect" fill="hold" presetClass="entr" presetID="1">
                                  <p:stCondLst>
                                    <p:cond delay="0"/>
                                  </p:stCondLst>
                                  <p:endCondLst>
                                    <p:cond delay="0" evt="begin">
                                      <p:tn val="1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nodeType="withEffect" fill="hold" presetClass="entr" presetID="1">
                                  <p:stCondLst>
                                    <p:cond delay="0"/>
                                  </p:stCondLst>
                                  <p:endCondLst>
                                    <p:cond delay="0" evt="begin">
                                      <p:tn val="1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nodeType="withEffect" fill="hold" presetClass="entr" presetID="1">
                                  <p:stCondLst>
                                    <p:cond delay="0"/>
                                  </p:stCondLst>
                                  <p:endCondLst>
                                    <p:cond delay="0" evt="begin">
                                      <p:tn val="1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nodeType="withEffect" fill="hold" presetClass="entr" presetID="1">
                                  <p:stCondLst>
                                    <p:cond delay="0"/>
                                  </p:stCondLst>
                                  <p:endCondLst>
                                    <p:cond delay="0" evt="begin">
                                      <p:tn val="1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nodeType="withEffect" fill="hold" presetClass="entr" presetID="1">
                                  <p:stCondLst>
                                    <p:cond delay="0"/>
                                  </p:stCondLst>
                                  <p:endCondLst>
                                    <p:cond delay="0" evt="begin">
                                      <p:tn val="1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nodeType="withEffect" fill="hold" presetClass="entr" presetID="1">
                                  <p:stCondLst>
                                    <p:cond delay="0"/>
                                  </p:stCondLst>
                                  <p:endCondLst>
                                    <p:cond delay="0" evt="begin">
                                      <p:tn val="1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nodeType="withEffect" fill="hold" presetClass="entr" presetID="1">
                                  <p:stCondLst>
                                    <p:cond delay="0"/>
                                  </p:stCondLst>
                                  <p:endCondLst>
                                    <p:cond delay="0" evt="begin">
                                      <p:tn val="1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nodeType="withEffect" fill="hold" presetClass="entr" presetID="1">
                                  <p:stCondLst>
                                    <p:cond delay="0"/>
                                  </p:stCondLst>
                                  <p:endCondLst>
                                    <p:cond delay="0" evt="begin">
                                      <p:tn val="17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/>
          </p:cNvSpPr>
          <p:nvPr>
            <p:ph type="title"/>
          </p:nvPr>
        </p:nvSpPr>
        <p:spPr>
          <a:xfrm>
            <a:off x="1995120" y="756720"/>
            <a:ext cx="5153040" cy="647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System Controller Design 9) Logic Diagram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SP24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C6A85D7-13BA-4CF9-A15E-669C8F2BA1AC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7A563FCA3D2545B035119565194B96" ma:contentTypeVersion="12" ma:contentTypeDescription="Create a new document." ma:contentTypeScope="" ma:versionID="c64cbb91725d29aa6b25dea2743486fc">
  <xsd:schema xmlns:xsd="http://www.w3.org/2001/XMLSchema" xmlns:xs="http://www.w3.org/2001/XMLSchema" xmlns:p="http://schemas.microsoft.com/office/2006/metadata/properties" xmlns:ns2="c30f48a2-eeff-415d-9285-106639d62221" xmlns:ns3="81f1d1a0-454d-4351-960b-6397756b8cd7" targetNamespace="http://schemas.microsoft.com/office/2006/metadata/properties" ma:root="true" ma:fieldsID="8cfad55bb13adb2d46832e9d269c5b5d" ns2:_="" ns3:_="">
    <xsd:import namespace="c30f48a2-eeff-415d-9285-106639d62221"/>
    <xsd:import namespace="81f1d1a0-454d-4351-960b-6397756b8cd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0f48a2-eeff-415d-9285-106639d622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f1d1a0-454d-4351-960b-6397756b8cd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4964F1A-924B-4361-922D-352E1D5897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0f48a2-eeff-415d-9285-106639d62221"/>
    <ds:schemaRef ds:uri="81f1d1a0-454d-4351-960b-6397756b8c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C350ED1-37A1-4E91-92B1-28F8DC704E9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3823B9C-1305-4E3B-8E35-E7731ED421C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15929</TotalTime>
  <Application>LibreOffice/7.3.7.2$Linux_X86_64 LibreOffice_project/30$Build-2</Application>
  <AppVersion>15.0000</AppVersion>
  <Words>381</Words>
  <Paragraphs>217</Paragraphs>
  <Company>OSU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2013-05-24T18:55:25Z</dcterms:created>
  <dc:creator>Jacquie Aberegg</dc:creator>
  <dc:description/>
  <dc:language>en-US</dc:language>
  <cp:lastModifiedBy/>
  <cp:lastPrinted>2016-08-05T14:58:59Z</cp:lastPrinted>
  <dcterms:modified xsi:type="dcterms:W3CDTF">2024-04-01T10:05:55Z</dcterms:modified>
  <cp:revision>331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0x010100237A563FCA3D2545B035119565194B96</vt:lpwstr>
  </property>
  <property fmtid="{D5CDD505-2E9C-101B-9397-08002B2CF9AE}" pid="3" name="Notes">
    <vt:i4>1</vt:i4>
  </property>
  <property fmtid="{D5CDD505-2E9C-101B-9397-08002B2CF9AE}" pid="4" name="PresentationFormat">
    <vt:lpwstr>On-screen Show (16:10)</vt:lpwstr>
  </property>
  <property fmtid="{D5CDD505-2E9C-101B-9397-08002B2CF9AE}" pid="5" name="Slides">
    <vt:i4>9</vt:i4>
  </property>
</Properties>
</file>