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760" r:id="rId3"/>
    <p:sldId id="794" r:id="rId4"/>
    <p:sldId id="762" r:id="rId5"/>
    <p:sldId id="761" r:id="rId6"/>
    <p:sldId id="763" r:id="rId7"/>
    <p:sldId id="780" r:id="rId8"/>
    <p:sldId id="782" r:id="rId9"/>
    <p:sldId id="779" r:id="rId10"/>
    <p:sldId id="655" r:id="rId11"/>
    <p:sldId id="783" r:id="rId12"/>
    <p:sldId id="757" r:id="rId13"/>
    <p:sldId id="759" r:id="rId14"/>
    <p:sldId id="788" r:id="rId15"/>
    <p:sldId id="789" r:id="rId16"/>
    <p:sldId id="784" r:id="rId17"/>
    <p:sldId id="785" r:id="rId18"/>
    <p:sldId id="786" r:id="rId19"/>
    <p:sldId id="787" r:id="rId20"/>
    <p:sldId id="324" r:id="rId21"/>
    <p:sldId id="308" r:id="rId22"/>
    <p:sldId id="739" r:id="rId23"/>
    <p:sldId id="306" r:id="rId24"/>
    <p:sldId id="795" r:id="rId25"/>
    <p:sldId id="330" r:id="rId26"/>
    <p:sldId id="332" r:id="rId27"/>
    <p:sldId id="790" r:id="rId28"/>
    <p:sldId id="791" r:id="rId29"/>
    <p:sldId id="792" r:id="rId30"/>
    <p:sldId id="79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6" d="100"/>
          <a:sy n="106"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CA0D-2827-40C0-9DD2-F0D8169691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8CDE6B-13A0-4CB6-B5C6-CBBA50BE2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15EF68-EB79-4EF1-9481-F8D509BF2E9F}"/>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F375650E-34A3-403F-AB2D-00936CFDB0E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2132ED-6815-49CC-804A-FFE3CD8010DF}"/>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1466537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766F7-8824-49EC-9815-670E5E9F82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CA0933-0F89-4A15-BA2B-92D951BAE2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C5C74-EE01-4F99-9B30-4FEC09ED339F}"/>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CB692ADF-2BFA-4BCE-BB42-4D29DFDE8F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6556227-91D4-4587-93DE-3CB99AEC62A9}"/>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08462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CF71CA-E1B0-437B-9430-30A1FDD150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79909-225A-4B35-B17D-E5BDDAFCA6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26EF16-C1D7-4CA6-86F7-9890B0D8CE1C}"/>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3D135C38-ACE5-46A4-AF8B-E0B010B5645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77FB8FA-F254-4F98-8E38-C6B6BC4BDED3}"/>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103917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7BCC5-87D3-4F7A-B557-C621B98B3B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2889C0-C532-4EEF-B9E5-868D014E5F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760E9-8EAD-4A9D-8736-3DCAB8C14B4B}"/>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019F5F25-1D8F-4846-BAE1-57F7C6F4B7D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CE5E74-5913-4C3D-8A70-A2D0127C023D}"/>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85738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EEF42-8BA8-44DF-BD03-0114564FAD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067AC-3D04-4813-B3E7-3CE94C094A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473827-E6BB-4E09-B6D4-E7CC988F9FCB}"/>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268EC156-8306-4C2F-A856-B48DA44AC09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8954969-4337-4645-B679-F7CCF2B9215B}"/>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172511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4987-CCAC-48A4-998C-A63FA6A700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82213-97DE-4F3E-8BEE-A730164CA9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6B9D54-1EFE-47FD-A434-180DFB1DE4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FFA2E0-83A2-4317-AAC0-314F3661F7E4}"/>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6" name="Footer Placeholder 5">
            <a:extLst>
              <a:ext uri="{FF2B5EF4-FFF2-40B4-BE49-F238E27FC236}">
                <a16:creationId xmlns:a16="http://schemas.microsoft.com/office/drawing/2014/main" id="{B7635374-37E4-453B-A5EE-9B13D7BA5E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141762-B848-4250-980F-3DDEF3E4E15F}"/>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82474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3E8B-583F-4A29-A38D-07B60A957EE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6EB3442-F447-4DB2-B0F3-F33CF2386B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69E3E2-7957-4315-A19C-01AA790385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09B5B4-14A6-4A5F-920E-5DCE4A70B3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C798A-A02F-4A11-877B-C6C9D9855A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13C4EBC-43D4-4A7F-9126-DDC5003E25D9}"/>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8" name="Footer Placeholder 7">
            <a:extLst>
              <a:ext uri="{FF2B5EF4-FFF2-40B4-BE49-F238E27FC236}">
                <a16:creationId xmlns:a16="http://schemas.microsoft.com/office/drawing/2014/main" id="{7AA72138-2FAE-497C-98D9-59B30927FE2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AC0853A-63E0-493D-B338-15AC00CEC183}"/>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33755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EB64-3D23-497B-A4C9-4E026306E7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B4C1BB8-2E68-40B5-9983-98A4DFA6E0D4}"/>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4" name="Footer Placeholder 3">
            <a:extLst>
              <a:ext uri="{FF2B5EF4-FFF2-40B4-BE49-F238E27FC236}">
                <a16:creationId xmlns:a16="http://schemas.microsoft.com/office/drawing/2014/main" id="{574A7477-85A2-4EA9-9BEC-7A23C1757F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1583710-87B5-42E3-BFDC-4814FF7342B4}"/>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527432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C5E6E-742F-4B0E-A9B3-5AC2FC8772D4}"/>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3" name="Footer Placeholder 2">
            <a:extLst>
              <a:ext uri="{FF2B5EF4-FFF2-40B4-BE49-F238E27FC236}">
                <a16:creationId xmlns:a16="http://schemas.microsoft.com/office/drawing/2014/main" id="{C71DF3A9-E97D-4DAB-82C5-863A36234FB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BD90110-3473-4255-B6FB-192DB2350EEC}"/>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144407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7238-5A14-47AA-8F0B-2F60DF3030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9F7038-1799-4F25-954F-94FA364B58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EC6F4F8-49FC-4BFB-9780-8365A976E5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C5A7FA-27C7-4008-8B5F-EDAC204E346E}"/>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6" name="Footer Placeholder 5">
            <a:extLst>
              <a:ext uri="{FF2B5EF4-FFF2-40B4-BE49-F238E27FC236}">
                <a16:creationId xmlns:a16="http://schemas.microsoft.com/office/drawing/2014/main" id="{4782008E-D6C4-4DEE-A2D4-F29DF55753D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5E75B40-B52B-4A6C-B235-F9D25783F247}"/>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3062968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8606-24C7-4356-8B69-D7282115EC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319E4F-4ECE-4C6E-AACC-627C7215C4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0EBE3BD-E5B6-466E-A35C-B566394A1F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6C0A7-8273-4E0B-A77E-2FE48C720975}"/>
              </a:ext>
            </a:extLst>
          </p:cNvPr>
          <p:cNvSpPr>
            <a:spLocks noGrp="1"/>
          </p:cNvSpPr>
          <p:nvPr>
            <p:ph type="dt" sz="half" idx="10"/>
          </p:nvPr>
        </p:nvSpPr>
        <p:spPr/>
        <p:txBody>
          <a:bodyPr/>
          <a:lstStyle/>
          <a:p>
            <a:fld id="{41A18BA5-D501-4825-B7A6-3B1181363D5D}" type="datetimeFigureOut">
              <a:rPr lang="en-US" smtClean="0"/>
              <a:t>9/3/2023</a:t>
            </a:fld>
            <a:endParaRPr lang="en-US" dirty="0"/>
          </a:p>
        </p:txBody>
      </p:sp>
      <p:sp>
        <p:nvSpPr>
          <p:cNvPr id="6" name="Footer Placeholder 5">
            <a:extLst>
              <a:ext uri="{FF2B5EF4-FFF2-40B4-BE49-F238E27FC236}">
                <a16:creationId xmlns:a16="http://schemas.microsoft.com/office/drawing/2014/main" id="{7F4F2213-0C08-4F65-8327-9E5D29D5F7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F3A1F0E-06F5-45E9-98CF-E911DB104389}"/>
              </a:ext>
            </a:extLst>
          </p:cNvPr>
          <p:cNvSpPr>
            <a:spLocks noGrp="1"/>
          </p:cNvSpPr>
          <p:nvPr>
            <p:ph type="sldNum" sz="quarter" idx="12"/>
          </p:nvPr>
        </p:nvSpPr>
        <p:spPr/>
        <p:txBody>
          <a:bodyPr/>
          <a:lstStyle/>
          <a:p>
            <a:fld id="{A170CD70-E6E1-4DA6-A0A6-5B0863517981}" type="slidenum">
              <a:rPr lang="en-US" smtClean="0"/>
              <a:t>‹#›</a:t>
            </a:fld>
            <a:endParaRPr lang="en-US" dirty="0"/>
          </a:p>
        </p:txBody>
      </p:sp>
    </p:spTree>
    <p:extLst>
      <p:ext uri="{BB962C8B-B14F-4D97-AF65-F5344CB8AC3E}">
        <p14:creationId xmlns:p14="http://schemas.microsoft.com/office/powerpoint/2010/main" val="137134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9BF3D-2F4C-4B09-800B-C311FAFB02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B7190-B31D-4167-8EF9-5140772D58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06BA5-A0DB-479A-B04A-CAB72B096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A18BA5-D501-4825-B7A6-3B1181363D5D}" type="datetimeFigureOut">
              <a:rPr lang="en-US" smtClean="0"/>
              <a:t>9/3/2023</a:t>
            </a:fld>
            <a:endParaRPr lang="en-US" dirty="0"/>
          </a:p>
        </p:txBody>
      </p:sp>
      <p:sp>
        <p:nvSpPr>
          <p:cNvPr id="5" name="Footer Placeholder 4">
            <a:extLst>
              <a:ext uri="{FF2B5EF4-FFF2-40B4-BE49-F238E27FC236}">
                <a16:creationId xmlns:a16="http://schemas.microsoft.com/office/drawing/2014/main" id="{5C2E684D-1F1B-4BB9-BDCB-6A80B5AFB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7E66CD1-8B18-4BCC-90C9-AB6EB6E1A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70CD70-E6E1-4DA6-A0A6-5B0863517981}" type="slidenum">
              <a:rPr lang="en-US" smtClean="0"/>
              <a:t>‹#›</a:t>
            </a:fld>
            <a:endParaRPr lang="en-US" dirty="0"/>
          </a:p>
        </p:txBody>
      </p:sp>
    </p:spTree>
    <p:extLst>
      <p:ext uri="{BB962C8B-B14F-4D97-AF65-F5344CB8AC3E}">
        <p14:creationId xmlns:p14="http://schemas.microsoft.com/office/powerpoint/2010/main" val="3620869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2717B-B5FB-71BD-9E9B-1D00599E94F5}"/>
              </a:ext>
            </a:extLst>
          </p:cNvPr>
          <p:cNvSpPr>
            <a:spLocks noGrp="1"/>
          </p:cNvSpPr>
          <p:nvPr>
            <p:ph type="ctrTitle"/>
          </p:nvPr>
        </p:nvSpPr>
        <p:spPr>
          <a:xfrm>
            <a:off x="1451572" y="787385"/>
            <a:ext cx="9144000" cy="2387600"/>
          </a:xfrm>
        </p:spPr>
        <p:txBody>
          <a:bodyPr/>
          <a:lstStyle/>
          <a:p>
            <a:r>
              <a:rPr lang="en-US" sz="4800" b="1" dirty="0"/>
              <a:t>ECE 3567 Microcontroller Lab</a:t>
            </a:r>
            <a:br>
              <a:rPr lang="en-US" dirty="0"/>
            </a:br>
            <a:r>
              <a:rPr lang="en-US" sz="3600" b="1" dirty="0">
                <a:solidFill>
                  <a:srgbClr val="0000FF"/>
                </a:solidFill>
              </a:rPr>
              <a:t>Lecture #3 – Code Composer Studio </a:t>
            </a:r>
            <a:br>
              <a:rPr lang="en-US" sz="3600" b="1" dirty="0">
                <a:solidFill>
                  <a:srgbClr val="0000FF"/>
                </a:solidFill>
              </a:rPr>
            </a:br>
            <a:endParaRPr lang="en-US" sz="3600" b="1" dirty="0">
              <a:solidFill>
                <a:srgbClr val="0000FF"/>
              </a:solidFill>
            </a:endParaRPr>
          </a:p>
        </p:txBody>
      </p:sp>
      <p:sp>
        <p:nvSpPr>
          <p:cNvPr id="3" name="Subtitle 2">
            <a:extLst>
              <a:ext uri="{FF2B5EF4-FFF2-40B4-BE49-F238E27FC236}">
                <a16:creationId xmlns:a16="http://schemas.microsoft.com/office/drawing/2014/main" id="{E04E470B-08F1-BB82-8B16-D8E4E79B82A6}"/>
              </a:ext>
            </a:extLst>
          </p:cNvPr>
          <p:cNvSpPr>
            <a:spLocks noGrp="1"/>
          </p:cNvSpPr>
          <p:nvPr>
            <p:ph type="subTitle" idx="1"/>
          </p:nvPr>
        </p:nvSpPr>
        <p:spPr>
          <a:xfrm>
            <a:off x="3123446" y="4688454"/>
            <a:ext cx="6023572" cy="1006175"/>
          </a:xfrm>
        </p:spPr>
        <p:txBody>
          <a:bodyPr>
            <a:normAutofit/>
          </a:bodyPr>
          <a:lstStyle/>
          <a:p>
            <a:r>
              <a:rPr lang="en-US" sz="1800" dirty="0"/>
              <a:t>Autumn 2023</a:t>
            </a:r>
          </a:p>
          <a:p>
            <a:r>
              <a:rPr lang="en-US" sz="1800" dirty="0"/>
              <a:t>Dr. Gregg Chapman</a:t>
            </a:r>
          </a:p>
        </p:txBody>
      </p:sp>
      <p:pic>
        <p:nvPicPr>
          <p:cNvPr id="5" name="Picture 4" descr="A red cube with white squares&#10;&#10;Description automatically generated">
            <a:extLst>
              <a:ext uri="{FF2B5EF4-FFF2-40B4-BE49-F238E27FC236}">
                <a16:creationId xmlns:a16="http://schemas.microsoft.com/office/drawing/2014/main" id="{C8A0F869-C4B1-D0A6-91D2-5DB1CD506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1490" y="2925024"/>
            <a:ext cx="1116594" cy="1116594"/>
          </a:xfrm>
          <a:prstGeom prst="rect">
            <a:avLst/>
          </a:prstGeom>
        </p:spPr>
      </p:pic>
    </p:spTree>
    <p:extLst>
      <p:ext uri="{BB962C8B-B14F-4D97-AF65-F5344CB8AC3E}">
        <p14:creationId xmlns:p14="http://schemas.microsoft.com/office/powerpoint/2010/main" val="3746606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t>Code Composer Studio – Adding Code</a:t>
            </a:r>
          </a:p>
        </p:txBody>
      </p:sp>
      <p:sp>
        <p:nvSpPr>
          <p:cNvPr id="6" name="TextBox 5">
            <a:extLst>
              <a:ext uri="{FF2B5EF4-FFF2-40B4-BE49-F238E27FC236}">
                <a16:creationId xmlns:a16="http://schemas.microsoft.com/office/drawing/2014/main" id="{EAF23361-5280-41D8-8CBD-77F1BB5F3C68}"/>
              </a:ext>
            </a:extLst>
          </p:cNvPr>
          <p:cNvSpPr txBox="1"/>
          <p:nvPr/>
        </p:nvSpPr>
        <p:spPr>
          <a:xfrm>
            <a:off x="1093860" y="843333"/>
            <a:ext cx="9811827" cy="2031325"/>
          </a:xfrm>
          <a:prstGeom prst="rect">
            <a:avLst/>
          </a:prstGeom>
          <a:noFill/>
        </p:spPr>
        <p:txBody>
          <a:bodyPr wrap="square" rtlCol="0">
            <a:spAutoFit/>
          </a:bodyPr>
          <a:lstStyle/>
          <a:p>
            <a:pPr marL="342900" indent="-342900">
              <a:buFont typeface="+mj-lt"/>
              <a:buAutoNum type="arabicPeriod"/>
            </a:pPr>
            <a:r>
              <a:rPr lang="en-US" dirty="0"/>
              <a:t>Select File </a:t>
            </a:r>
            <a:r>
              <a:rPr lang="en-US" dirty="0">
                <a:sym typeface="Wingdings" panose="05000000000000000000" pitchFamily="2" charset="2"/>
              </a:rPr>
              <a:t> </a:t>
            </a:r>
            <a:r>
              <a:rPr lang="en-US" dirty="0"/>
              <a:t> New </a:t>
            </a:r>
            <a:r>
              <a:rPr lang="en-US" dirty="0">
                <a:sym typeface="Wingdings" panose="05000000000000000000" pitchFamily="2" charset="2"/>
              </a:rPr>
              <a:t> Source File</a:t>
            </a:r>
          </a:p>
          <a:p>
            <a:pPr marL="342900" indent="-342900">
              <a:buFont typeface="+mj-lt"/>
              <a:buAutoNum type="arabicPeriod"/>
            </a:pPr>
            <a:r>
              <a:rPr lang="en-US" dirty="0">
                <a:sym typeface="Wingdings" panose="05000000000000000000" pitchFamily="2" charset="2"/>
              </a:rPr>
              <a:t>Enter Code</a:t>
            </a:r>
          </a:p>
          <a:p>
            <a:pPr marL="342900" indent="-342900">
              <a:buFont typeface="+mj-lt"/>
              <a:buAutoNum type="arabicPeriod"/>
            </a:pPr>
            <a:r>
              <a:rPr lang="en-US" dirty="0">
                <a:sym typeface="Wingdings" panose="05000000000000000000" pitchFamily="2" charset="2"/>
              </a:rPr>
              <a:t>Save the File </a:t>
            </a:r>
          </a:p>
          <a:p>
            <a:pPr marL="342900" indent="-342900">
              <a:buFont typeface="+mj-lt"/>
              <a:buAutoNum type="arabicPeriod"/>
            </a:pPr>
            <a:r>
              <a:rPr lang="en-US" dirty="0">
                <a:sym typeface="Wingdings" panose="05000000000000000000" pitchFamily="2" charset="2"/>
              </a:rPr>
              <a:t>Select Project  </a:t>
            </a:r>
            <a:r>
              <a:rPr lang="en-US" dirty="0"/>
              <a:t> </a:t>
            </a:r>
            <a:r>
              <a:rPr lang="en-US" dirty="0">
                <a:sym typeface="Wingdings" panose="05000000000000000000" pitchFamily="2" charset="2"/>
              </a:rPr>
              <a:t>Rebuild Project</a:t>
            </a: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You may also COPY files into your project folder then add them to the project with a Right-Click on your</a:t>
            </a:r>
            <a:r>
              <a:rPr lang="en-US" b="1" dirty="0">
                <a:sym typeface="Wingdings" panose="05000000000000000000" pitchFamily="2" charset="2"/>
              </a:rPr>
              <a:t> Project Name [Active-Debug] . </a:t>
            </a:r>
            <a:r>
              <a:rPr lang="en-US" dirty="0">
                <a:sym typeface="Wingdings" panose="05000000000000000000" pitchFamily="2" charset="2"/>
              </a:rPr>
              <a:t>Then select</a:t>
            </a:r>
            <a:r>
              <a:rPr lang="en-US" b="1" dirty="0">
                <a:sym typeface="Wingdings" panose="05000000000000000000" pitchFamily="2" charset="2"/>
              </a:rPr>
              <a:t> Add Files . . .</a:t>
            </a:r>
          </a:p>
        </p:txBody>
      </p:sp>
      <p:pic>
        <p:nvPicPr>
          <p:cNvPr id="9" name="Picture 8">
            <a:extLst>
              <a:ext uri="{FF2B5EF4-FFF2-40B4-BE49-F238E27FC236}">
                <a16:creationId xmlns:a16="http://schemas.microsoft.com/office/drawing/2014/main" id="{68625507-371D-4C47-A817-A4A4B449BCCD}"/>
              </a:ext>
            </a:extLst>
          </p:cNvPr>
          <p:cNvPicPr>
            <a:picLocks noChangeAspect="1"/>
          </p:cNvPicPr>
          <p:nvPr/>
        </p:nvPicPr>
        <p:blipFill rotWithShape="1">
          <a:blip r:embed="rId2"/>
          <a:srcRect l="59795" t="8376"/>
          <a:stretch/>
        </p:blipFill>
        <p:spPr>
          <a:xfrm>
            <a:off x="472274" y="2883876"/>
            <a:ext cx="2986170" cy="3878665"/>
          </a:xfrm>
          <a:prstGeom prst="rect">
            <a:avLst/>
          </a:prstGeom>
        </p:spPr>
      </p:pic>
      <p:pic>
        <p:nvPicPr>
          <p:cNvPr id="11" name="Picture 10">
            <a:extLst>
              <a:ext uri="{FF2B5EF4-FFF2-40B4-BE49-F238E27FC236}">
                <a16:creationId xmlns:a16="http://schemas.microsoft.com/office/drawing/2014/main" id="{D2661B1D-AA73-45F5-9F45-12562A204D81}"/>
              </a:ext>
            </a:extLst>
          </p:cNvPr>
          <p:cNvPicPr>
            <a:picLocks noChangeAspect="1"/>
          </p:cNvPicPr>
          <p:nvPr/>
        </p:nvPicPr>
        <p:blipFill>
          <a:blip r:embed="rId3"/>
          <a:stretch>
            <a:fillRect/>
          </a:stretch>
        </p:blipFill>
        <p:spPr>
          <a:xfrm>
            <a:off x="6369504" y="2940817"/>
            <a:ext cx="5200650" cy="3810000"/>
          </a:xfrm>
          <a:prstGeom prst="rect">
            <a:avLst/>
          </a:prstGeom>
        </p:spPr>
      </p:pic>
      <p:sp>
        <p:nvSpPr>
          <p:cNvPr id="12" name="TextBox 11">
            <a:extLst>
              <a:ext uri="{FF2B5EF4-FFF2-40B4-BE49-F238E27FC236}">
                <a16:creationId xmlns:a16="http://schemas.microsoft.com/office/drawing/2014/main" id="{A5D49160-4EFD-4FBC-B47A-67BBEB445740}"/>
              </a:ext>
            </a:extLst>
          </p:cNvPr>
          <p:cNvSpPr txBox="1"/>
          <p:nvPr/>
        </p:nvSpPr>
        <p:spPr>
          <a:xfrm>
            <a:off x="3748035" y="3496826"/>
            <a:ext cx="2743200" cy="1477328"/>
          </a:xfrm>
          <a:prstGeom prst="rect">
            <a:avLst/>
          </a:prstGeom>
          <a:noFill/>
        </p:spPr>
        <p:txBody>
          <a:bodyPr wrap="square" rtlCol="0">
            <a:spAutoFit/>
          </a:bodyPr>
          <a:lstStyle/>
          <a:p>
            <a:r>
              <a:rPr lang="en-US" b="1" dirty="0">
                <a:solidFill>
                  <a:srgbClr val="FF0000"/>
                </a:solidFill>
              </a:rPr>
              <a:t>NOTE: </a:t>
            </a:r>
            <a:r>
              <a:rPr lang="en-US" dirty="0">
                <a:solidFill>
                  <a:srgbClr val="FF0000"/>
                </a:solidFill>
              </a:rPr>
              <a:t>It’s better to copy in the standard file header and edit it than starting with the default main.c</a:t>
            </a:r>
          </a:p>
          <a:p>
            <a:endParaRPr lang="en-US" dirty="0"/>
          </a:p>
        </p:txBody>
      </p:sp>
      <p:cxnSp>
        <p:nvCxnSpPr>
          <p:cNvPr id="13" name="Straight Arrow Connector 12">
            <a:extLst>
              <a:ext uri="{FF2B5EF4-FFF2-40B4-BE49-F238E27FC236}">
                <a16:creationId xmlns:a16="http://schemas.microsoft.com/office/drawing/2014/main" id="{4451FBF1-2471-463B-BB7D-ECC66DFADA2D}"/>
              </a:ext>
            </a:extLst>
          </p:cNvPr>
          <p:cNvCxnSpPr>
            <a:cxnSpLocks/>
          </p:cNvCxnSpPr>
          <p:nvPr/>
        </p:nvCxnSpPr>
        <p:spPr>
          <a:xfrm>
            <a:off x="4893547" y="4953749"/>
            <a:ext cx="1153988"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665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235948" y="171654"/>
            <a:ext cx="10008241" cy="530268"/>
          </a:xfrm>
        </p:spPr>
        <p:txBody>
          <a:bodyPr>
            <a:noAutofit/>
          </a:bodyPr>
          <a:lstStyle/>
          <a:p>
            <a:r>
              <a:rPr lang="en-US" sz="3600" dirty="0"/>
              <a:t>Code Composer Studio – Running the Project Code</a:t>
            </a:r>
          </a:p>
        </p:txBody>
      </p:sp>
      <p:grpSp>
        <p:nvGrpSpPr>
          <p:cNvPr id="9" name="Group 8">
            <a:extLst>
              <a:ext uri="{FF2B5EF4-FFF2-40B4-BE49-F238E27FC236}">
                <a16:creationId xmlns:a16="http://schemas.microsoft.com/office/drawing/2014/main" id="{CE912AAA-29E2-4FD3-A778-13DC62001640}"/>
              </a:ext>
            </a:extLst>
          </p:cNvPr>
          <p:cNvGrpSpPr/>
          <p:nvPr/>
        </p:nvGrpSpPr>
        <p:grpSpPr>
          <a:xfrm>
            <a:off x="1093860" y="843333"/>
            <a:ext cx="9811827" cy="1754326"/>
            <a:chOff x="1093860" y="843333"/>
            <a:chExt cx="9811827" cy="1754326"/>
          </a:xfrm>
        </p:grpSpPr>
        <p:sp>
          <p:nvSpPr>
            <p:cNvPr id="6" name="TextBox 5">
              <a:extLst>
                <a:ext uri="{FF2B5EF4-FFF2-40B4-BE49-F238E27FC236}">
                  <a16:creationId xmlns:a16="http://schemas.microsoft.com/office/drawing/2014/main" id="{EAF23361-5280-41D8-8CBD-77F1BB5F3C68}"/>
                </a:ext>
              </a:extLst>
            </p:cNvPr>
            <p:cNvSpPr txBox="1"/>
            <p:nvPr/>
          </p:nvSpPr>
          <p:spPr>
            <a:xfrm>
              <a:off x="1093860" y="843333"/>
              <a:ext cx="9811827" cy="1754326"/>
            </a:xfrm>
            <a:prstGeom prst="rect">
              <a:avLst/>
            </a:prstGeom>
            <a:noFill/>
          </p:spPr>
          <p:txBody>
            <a:bodyPr wrap="square" rtlCol="0">
              <a:spAutoFit/>
            </a:bodyPr>
            <a:lstStyle/>
            <a:p>
              <a:pPr marL="342900" indent="-342900">
                <a:buFont typeface="+mj-lt"/>
                <a:buAutoNum type="arabicPeriod"/>
              </a:pPr>
              <a:r>
                <a:rPr lang="en-US" dirty="0">
                  <a:sym typeface="Wingdings" panose="05000000000000000000" pitchFamily="2" charset="2"/>
                </a:rPr>
                <a:t>At this point it is essential to connect the hardware</a:t>
              </a:r>
            </a:p>
            <a:p>
              <a:pPr marL="342900" indent="-342900">
                <a:buFont typeface="+mj-lt"/>
                <a:buAutoNum type="arabicPeriod"/>
              </a:pPr>
              <a:r>
                <a:rPr lang="en-US" dirty="0">
                  <a:sym typeface="Wingdings" panose="05000000000000000000" pitchFamily="2" charset="2"/>
                </a:rPr>
                <a:t> Make sure that the Project is selected as [Active – Debug]</a:t>
              </a:r>
            </a:p>
            <a:p>
              <a:pPr marL="342900" indent="-342900">
                <a:buFont typeface="+mj-lt"/>
                <a:buAutoNum type="arabicPeriod"/>
              </a:pPr>
              <a:r>
                <a:rPr lang="en-US" dirty="0">
                  <a:sym typeface="Wingdings" panose="05000000000000000000" pitchFamily="2" charset="2"/>
                </a:rPr>
                <a:t>You can check to see if the code compiles by selecting the hammer ICON </a:t>
              </a:r>
            </a:p>
            <a:p>
              <a:pPr marL="342900" indent="-342900">
                <a:buFont typeface="+mj-lt"/>
                <a:buAutoNum type="arabicPeriod"/>
              </a:pPr>
              <a:r>
                <a:rPr lang="en-US" dirty="0">
                  <a:sym typeface="Wingdings" panose="05000000000000000000" pitchFamily="2" charset="2"/>
                </a:rPr>
                <a:t>Select the Debug ICON            (NOTE: This will also recompile the project)</a:t>
              </a:r>
            </a:p>
            <a:p>
              <a:pPr marL="342900" indent="-342900">
                <a:buFont typeface="+mj-lt"/>
                <a:buAutoNum type="arabicPeriod"/>
              </a:pPr>
              <a:r>
                <a:rPr lang="en-US" dirty="0">
                  <a:sym typeface="Wingdings" panose="05000000000000000000" pitchFamily="2" charset="2"/>
                </a:rPr>
                <a:t>Once the GREEN ARROW comes up you can run the code</a:t>
              </a:r>
            </a:p>
            <a:p>
              <a:pPr marL="342900" indent="-342900">
                <a:buFont typeface="+mj-lt"/>
                <a:buAutoNum type="arabicPeriod"/>
              </a:pPr>
              <a:r>
                <a:rPr lang="en-US" dirty="0">
                  <a:sym typeface="Wingdings" panose="05000000000000000000" pitchFamily="2" charset="2"/>
                </a:rPr>
                <a:t>Halt execution with the RED SQUARE</a:t>
              </a:r>
            </a:p>
          </p:txBody>
        </p:sp>
        <p:grpSp>
          <p:nvGrpSpPr>
            <p:cNvPr id="3" name="Group 2">
              <a:extLst>
                <a:ext uri="{FF2B5EF4-FFF2-40B4-BE49-F238E27FC236}">
                  <a16:creationId xmlns:a16="http://schemas.microsoft.com/office/drawing/2014/main" id="{8B21A031-4093-4B1D-AEB8-2B04B40E4D6C}"/>
                </a:ext>
              </a:extLst>
            </p:cNvPr>
            <p:cNvGrpSpPr/>
            <p:nvPr/>
          </p:nvGrpSpPr>
          <p:grpSpPr>
            <a:xfrm>
              <a:off x="3783160" y="1682089"/>
              <a:ext cx="3395206" cy="822175"/>
              <a:chOff x="3753015" y="4706643"/>
              <a:chExt cx="3395206" cy="822175"/>
            </a:xfrm>
          </p:grpSpPr>
          <p:pic>
            <p:nvPicPr>
              <p:cNvPr id="4" name="Picture 3">
                <a:extLst>
                  <a:ext uri="{FF2B5EF4-FFF2-40B4-BE49-F238E27FC236}">
                    <a16:creationId xmlns:a16="http://schemas.microsoft.com/office/drawing/2014/main" id="{EEE76774-9836-4B81-B672-7B1ACCE0AC29}"/>
                  </a:ext>
                </a:extLst>
              </p:cNvPr>
              <p:cNvPicPr>
                <a:picLocks noChangeAspect="1"/>
              </p:cNvPicPr>
              <p:nvPr/>
            </p:nvPicPr>
            <p:blipFill rotWithShape="1">
              <a:blip r:embed="rId2"/>
              <a:srcRect b="5087"/>
              <a:stretch/>
            </p:blipFill>
            <p:spPr>
              <a:xfrm>
                <a:off x="3753015" y="4706643"/>
                <a:ext cx="388894" cy="287086"/>
              </a:xfrm>
              <a:prstGeom prst="rect">
                <a:avLst/>
              </a:prstGeom>
            </p:spPr>
          </p:pic>
          <p:pic>
            <p:nvPicPr>
              <p:cNvPr id="5" name="Picture 4">
                <a:extLst>
                  <a:ext uri="{FF2B5EF4-FFF2-40B4-BE49-F238E27FC236}">
                    <a16:creationId xmlns:a16="http://schemas.microsoft.com/office/drawing/2014/main" id="{72153194-8EFC-4B97-8FA3-0E03A9035791}"/>
                  </a:ext>
                </a:extLst>
              </p:cNvPr>
              <p:cNvPicPr>
                <a:picLocks noChangeAspect="1"/>
              </p:cNvPicPr>
              <p:nvPr/>
            </p:nvPicPr>
            <p:blipFill>
              <a:blip r:embed="rId3"/>
              <a:stretch>
                <a:fillRect/>
              </a:stretch>
            </p:blipFill>
            <p:spPr>
              <a:xfrm>
                <a:off x="6842238" y="4981104"/>
                <a:ext cx="305983" cy="331481"/>
              </a:xfrm>
              <a:prstGeom prst="rect">
                <a:avLst/>
              </a:prstGeom>
            </p:spPr>
          </p:pic>
          <p:pic>
            <p:nvPicPr>
              <p:cNvPr id="7" name="Picture 6">
                <a:extLst>
                  <a:ext uri="{FF2B5EF4-FFF2-40B4-BE49-F238E27FC236}">
                    <a16:creationId xmlns:a16="http://schemas.microsoft.com/office/drawing/2014/main" id="{2362799D-0DFE-490C-80BE-96A3C9C54DDF}"/>
                  </a:ext>
                </a:extLst>
              </p:cNvPr>
              <p:cNvPicPr>
                <a:picLocks noChangeAspect="1"/>
              </p:cNvPicPr>
              <p:nvPr/>
            </p:nvPicPr>
            <p:blipFill>
              <a:blip r:embed="rId4"/>
              <a:stretch>
                <a:fillRect/>
              </a:stretch>
            </p:blipFill>
            <p:spPr>
              <a:xfrm>
                <a:off x="5057029" y="5236753"/>
                <a:ext cx="292065" cy="292065"/>
              </a:xfrm>
              <a:prstGeom prst="rect">
                <a:avLst/>
              </a:prstGeom>
            </p:spPr>
          </p:pic>
        </p:grpSp>
        <p:pic>
          <p:nvPicPr>
            <p:cNvPr id="8" name="Picture 7">
              <a:extLst>
                <a:ext uri="{FF2B5EF4-FFF2-40B4-BE49-F238E27FC236}">
                  <a16:creationId xmlns:a16="http://schemas.microsoft.com/office/drawing/2014/main" id="{E7A7B3E1-1622-49F4-9D62-B90B2BAC3163}"/>
                </a:ext>
              </a:extLst>
            </p:cNvPr>
            <p:cNvPicPr>
              <a:picLocks noChangeAspect="1"/>
            </p:cNvPicPr>
            <p:nvPr/>
          </p:nvPicPr>
          <p:blipFill>
            <a:blip r:embed="rId5"/>
            <a:stretch>
              <a:fillRect/>
            </a:stretch>
          </p:blipFill>
          <p:spPr>
            <a:xfrm>
              <a:off x="8335064" y="1378158"/>
              <a:ext cx="501851" cy="369785"/>
            </a:xfrm>
            <a:prstGeom prst="rect">
              <a:avLst/>
            </a:prstGeom>
          </p:spPr>
        </p:pic>
      </p:grpSp>
      <p:pic>
        <p:nvPicPr>
          <p:cNvPr id="25" name="Picture 24">
            <a:extLst>
              <a:ext uri="{FF2B5EF4-FFF2-40B4-BE49-F238E27FC236}">
                <a16:creationId xmlns:a16="http://schemas.microsoft.com/office/drawing/2014/main" id="{72F7A953-C865-42A6-8A1C-27FB39254443}"/>
              </a:ext>
            </a:extLst>
          </p:cNvPr>
          <p:cNvPicPr>
            <a:picLocks noChangeAspect="1"/>
          </p:cNvPicPr>
          <p:nvPr/>
        </p:nvPicPr>
        <p:blipFill>
          <a:blip r:embed="rId6"/>
          <a:stretch>
            <a:fillRect/>
          </a:stretch>
        </p:blipFill>
        <p:spPr>
          <a:xfrm>
            <a:off x="3114990" y="2787097"/>
            <a:ext cx="5111680" cy="3588006"/>
          </a:xfrm>
          <a:prstGeom prst="rect">
            <a:avLst/>
          </a:prstGeom>
        </p:spPr>
      </p:pic>
    </p:spTree>
    <p:extLst>
      <p:ext uri="{BB962C8B-B14F-4D97-AF65-F5344CB8AC3E}">
        <p14:creationId xmlns:p14="http://schemas.microsoft.com/office/powerpoint/2010/main" val="111097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970-85FA-4AB2-936D-A741A12877BB}"/>
              </a:ext>
            </a:extLst>
          </p:cNvPr>
          <p:cNvSpPr>
            <a:spLocks noGrp="1"/>
          </p:cNvSpPr>
          <p:nvPr>
            <p:ph type="title"/>
          </p:nvPr>
        </p:nvSpPr>
        <p:spPr>
          <a:xfrm>
            <a:off x="909762" y="0"/>
            <a:ext cx="10515600" cy="1325563"/>
          </a:xfrm>
        </p:spPr>
        <p:txBody>
          <a:bodyPr>
            <a:normAutofit/>
          </a:bodyPr>
          <a:lstStyle/>
          <a:p>
            <a:pPr algn="ctr"/>
            <a:r>
              <a:rPr lang="en-US" sz="3600" dirty="0"/>
              <a:t>Code Composer Studio – To Open an Existing Project</a:t>
            </a:r>
            <a:br>
              <a:rPr lang="en-US" sz="3600" dirty="0"/>
            </a:br>
            <a:r>
              <a:rPr lang="en-US" sz="3600" dirty="0">
                <a:solidFill>
                  <a:srgbClr val="0000FF"/>
                </a:solidFill>
              </a:rPr>
              <a:t>(Automatic Method)</a:t>
            </a:r>
          </a:p>
        </p:txBody>
      </p:sp>
      <p:sp>
        <p:nvSpPr>
          <p:cNvPr id="3" name="Content Placeholder 2">
            <a:extLst>
              <a:ext uri="{FF2B5EF4-FFF2-40B4-BE49-F238E27FC236}">
                <a16:creationId xmlns:a16="http://schemas.microsoft.com/office/drawing/2014/main" id="{870261F0-2543-4869-8BDC-1E698D46FD50}"/>
              </a:ext>
            </a:extLst>
          </p:cNvPr>
          <p:cNvSpPr>
            <a:spLocks noGrp="1"/>
          </p:cNvSpPr>
          <p:nvPr>
            <p:ph idx="1"/>
          </p:nvPr>
        </p:nvSpPr>
        <p:spPr>
          <a:xfrm>
            <a:off x="464489" y="1491671"/>
            <a:ext cx="10515600" cy="4351338"/>
          </a:xfrm>
        </p:spPr>
        <p:txBody>
          <a:bodyPr/>
          <a:lstStyle/>
          <a:p>
            <a:r>
              <a:rPr lang="en-US" dirty="0"/>
              <a:t>This doesn’t always work</a:t>
            </a:r>
            <a:br>
              <a:rPr lang="en-US" dirty="0"/>
            </a:br>
            <a:endParaRPr lang="en-US" dirty="0"/>
          </a:p>
          <a:p>
            <a:r>
              <a:rPr lang="en-US" dirty="0"/>
              <a:t> Make sure that the Workspace is set to your project location. To change it, select </a:t>
            </a:r>
            <a:r>
              <a:rPr lang="en-US" b="1" dirty="0">
                <a:sym typeface="Wingdings" panose="05000000000000000000" pitchFamily="2" charset="2"/>
              </a:rPr>
              <a:t>File  Switch Workspace</a:t>
            </a:r>
            <a:r>
              <a:rPr lang="en-US" dirty="0">
                <a:sym typeface="Wingdings" panose="05000000000000000000" pitchFamily="2" charset="2"/>
              </a:rPr>
              <a:t>, and navigate to the project location</a:t>
            </a:r>
            <a:br>
              <a:rPr lang="en-US" dirty="0">
                <a:sym typeface="Wingdings" panose="05000000000000000000" pitchFamily="2" charset="2"/>
              </a:rPr>
            </a:br>
            <a:endParaRPr lang="en-US" dirty="0">
              <a:sym typeface="Wingdings" panose="05000000000000000000" pitchFamily="2" charset="2"/>
            </a:endParaRPr>
          </a:p>
          <a:p>
            <a:r>
              <a:rPr lang="en-US" dirty="0">
                <a:sym typeface="Wingdings" panose="05000000000000000000" pitchFamily="2" charset="2"/>
              </a:rPr>
              <a:t>Double-click the </a:t>
            </a:r>
            <a:r>
              <a:rPr lang="en-US" b="1" dirty="0">
                <a:sym typeface="Wingdings" panose="05000000000000000000" pitchFamily="2" charset="2"/>
              </a:rPr>
              <a:t>.ccsproject</a:t>
            </a:r>
            <a:r>
              <a:rPr lang="en-US" dirty="0">
                <a:sym typeface="Wingdings" panose="05000000000000000000" pitchFamily="2" charset="2"/>
              </a:rPr>
              <a:t> ICON  in the project folder</a:t>
            </a:r>
            <a:br>
              <a:rPr lang="en-US" dirty="0">
                <a:sym typeface="Wingdings" panose="05000000000000000000" pitchFamily="2" charset="2"/>
              </a:rPr>
            </a:br>
            <a:endParaRPr lang="en-US" dirty="0">
              <a:sym typeface="Wingdings" panose="05000000000000000000" pitchFamily="2" charset="2"/>
            </a:endParaRPr>
          </a:p>
          <a:p>
            <a:r>
              <a:rPr lang="en-US" dirty="0">
                <a:sym typeface="Wingdings" panose="05000000000000000000" pitchFamily="2" charset="2"/>
              </a:rPr>
              <a:t>If it doesn’t work, try the Manual Method</a:t>
            </a:r>
            <a:endParaRPr lang="en-US" dirty="0"/>
          </a:p>
        </p:txBody>
      </p:sp>
      <p:grpSp>
        <p:nvGrpSpPr>
          <p:cNvPr id="9" name="Group 8">
            <a:extLst>
              <a:ext uri="{FF2B5EF4-FFF2-40B4-BE49-F238E27FC236}">
                <a16:creationId xmlns:a16="http://schemas.microsoft.com/office/drawing/2014/main" id="{66240DAF-B741-4E1F-AF87-879B2F9CB32B}"/>
              </a:ext>
            </a:extLst>
          </p:cNvPr>
          <p:cNvGrpSpPr/>
          <p:nvPr/>
        </p:nvGrpSpPr>
        <p:grpSpPr>
          <a:xfrm>
            <a:off x="8730532" y="4748047"/>
            <a:ext cx="2639834" cy="1589143"/>
            <a:chOff x="8730532" y="4748047"/>
            <a:chExt cx="2639834" cy="1589143"/>
          </a:xfrm>
        </p:grpSpPr>
        <p:pic>
          <p:nvPicPr>
            <p:cNvPr id="8" name="Picture 7">
              <a:extLst>
                <a:ext uri="{FF2B5EF4-FFF2-40B4-BE49-F238E27FC236}">
                  <a16:creationId xmlns:a16="http://schemas.microsoft.com/office/drawing/2014/main" id="{9F181B71-2F9F-4988-98CE-6EF67C23F719}"/>
                </a:ext>
              </a:extLst>
            </p:cNvPr>
            <p:cNvPicPr>
              <a:picLocks noChangeAspect="1"/>
            </p:cNvPicPr>
            <p:nvPr/>
          </p:nvPicPr>
          <p:blipFill rotWithShape="1">
            <a:blip r:embed="rId2"/>
            <a:srcRect r="48722"/>
            <a:stretch/>
          </p:blipFill>
          <p:spPr>
            <a:xfrm>
              <a:off x="9019388" y="4748047"/>
              <a:ext cx="2350978" cy="1589143"/>
            </a:xfrm>
            <a:prstGeom prst="rect">
              <a:avLst/>
            </a:prstGeom>
          </p:spPr>
        </p:pic>
        <p:cxnSp>
          <p:nvCxnSpPr>
            <p:cNvPr id="6" name="Straight Arrow Connector 5">
              <a:extLst>
                <a:ext uri="{FF2B5EF4-FFF2-40B4-BE49-F238E27FC236}">
                  <a16:creationId xmlns:a16="http://schemas.microsoft.com/office/drawing/2014/main" id="{C102A13E-27F6-4B42-A199-FD2A77230B04}"/>
                </a:ext>
              </a:extLst>
            </p:cNvPr>
            <p:cNvCxnSpPr/>
            <p:nvPr/>
          </p:nvCxnSpPr>
          <p:spPr>
            <a:xfrm>
              <a:off x="8730532" y="5319423"/>
              <a:ext cx="51683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0499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970-85FA-4AB2-936D-A741A12877BB}"/>
              </a:ext>
            </a:extLst>
          </p:cNvPr>
          <p:cNvSpPr>
            <a:spLocks noGrp="1"/>
          </p:cNvSpPr>
          <p:nvPr>
            <p:ph type="title"/>
          </p:nvPr>
        </p:nvSpPr>
        <p:spPr/>
        <p:txBody>
          <a:bodyPr>
            <a:normAutofit/>
          </a:bodyPr>
          <a:lstStyle/>
          <a:p>
            <a:pPr algn="ctr"/>
            <a:r>
              <a:rPr lang="en-US" sz="3600" dirty="0"/>
              <a:t>Code Composer Studio – To Open an Existing Project</a:t>
            </a:r>
            <a:br>
              <a:rPr lang="en-US" sz="3600" dirty="0"/>
            </a:br>
            <a:r>
              <a:rPr lang="en-US" sz="3600" dirty="0">
                <a:solidFill>
                  <a:srgbClr val="0000FF"/>
                </a:solidFill>
              </a:rPr>
              <a:t>(Manual Method)</a:t>
            </a:r>
          </a:p>
        </p:txBody>
      </p:sp>
      <p:sp>
        <p:nvSpPr>
          <p:cNvPr id="3" name="Content Placeholder 2">
            <a:extLst>
              <a:ext uri="{FF2B5EF4-FFF2-40B4-BE49-F238E27FC236}">
                <a16:creationId xmlns:a16="http://schemas.microsoft.com/office/drawing/2014/main" id="{870261F0-2543-4869-8BDC-1E698D46FD50}"/>
              </a:ext>
            </a:extLst>
          </p:cNvPr>
          <p:cNvSpPr>
            <a:spLocks noGrp="1"/>
          </p:cNvSpPr>
          <p:nvPr>
            <p:ph idx="1"/>
          </p:nvPr>
        </p:nvSpPr>
        <p:spPr>
          <a:xfrm>
            <a:off x="838200" y="1825625"/>
            <a:ext cx="10515600" cy="997962"/>
          </a:xfrm>
        </p:spPr>
        <p:txBody>
          <a:bodyPr/>
          <a:lstStyle/>
          <a:p>
            <a:pPr marL="0" indent="0">
              <a:buNone/>
            </a:pPr>
            <a:r>
              <a:rPr lang="en-US" dirty="0"/>
              <a:t>If your project does not appear</a:t>
            </a:r>
          </a:p>
          <a:p>
            <a:r>
              <a:rPr lang="en-US" dirty="0"/>
              <a:t>Select </a:t>
            </a:r>
            <a:r>
              <a:rPr lang="en-US" b="1" dirty="0"/>
              <a:t>View </a:t>
            </a:r>
            <a:r>
              <a:rPr lang="en-US" b="1" dirty="0">
                <a:sym typeface="Wingdings" panose="05000000000000000000" pitchFamily="2" charset="2"/>
              </a:rPr>
              <a:t> Project Explorer</a:t>
            </a:r>
            <a:endParaRPr lang="en-US" b="1" dirty="0"/>
          </a:p>
        </p:txBody>
      </p:sp>
      <p:pic>
        <p:nvPicPr>
          <p:cNvPr id="5" name="Picture 4">
            <a:extLst>
              <a:ext uri="{FF2B5EF4-FFF2-40B4-BE49-F238E27FC236}">
                <a16:creationId xmlns:a16="http://schemas.microsoft.com/office/drawing/2014/main" id="{DEE6F35E-FC6E-46EF-A463-B3BEDCBD207C}"/>
              </a:ext>
            </a:extLst>
          </p:cNvPr>
          <p:cNvPicPr>
            <a:picLocks noChangeAspect="1"/>
          </p:cNvPicPr>
          <p:nvPr/>
        </p:nvPicPr>
        <p:blipFill rotWithShape="1">
          <a:blip r:embed="rId2"/>
          <a:srcRect r="22052" b="49005"/>
          <a:stretch/>
        </p:blipFill>
        <p:spPr>
          <a:xfrm>
            <a:off x="6345395" y="1917730"/>
            <a:ext cx="5470046" cy="4061039"/>
          </a:xfrm>
          <a:prstGeom prst="rect">
            <a:avLst/>
          </a:prstGeom>
        </p:spPr>
      </p:pic>
    </p:spTree>
    <p:extLst>
      <p:ext uri="{BB962C8B-B14F-4D97-AF65-F5344CB8AC3E}">
        <p14:creationId xmlns:p14="http://schemas.microsoft.com/office/powerpoint/2010/main" val="2025823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970-85FA-4AB2-936D-A741A12877BB}"/>
              </a:ext>
            </a:extLst>
          </p:cNvPr>
          <p:cNvSpPr>
            <a:spLocks noGrp="1"/>
          </p:cNvSpPr>
          <p:nvPr>
            <p:ph type="title"/>
          </p:nvPr>
        </p:nvSpPr>
        <p:spPr>
          <a:xfrm>
            <a:off x="898490" y="0"/>
            <a:ext cx="10515600" cy="763675"/>
          </a:xfrm>
        </p:spPr>
        <p:txBody>
          <a:bodyPr>
            <a:normAutofit/>
          </a:bodyPr>
          <a:lstStyle/>
          <a:p>
            <a:pPr algn="ctr"/>
            <a:r>
              <a:rPr lang="en-US" sz="3600" dirty="0"/>
              <a:t>Code Composer Studio – To Open an Existing Project</a:t>
            </a:r>
          </a:p>
        </p:txBody>
      </p:sp>
      <p:sp>
        <p:nvSpPr>
          <p:cNvPr id="3" name="Content Placeholder 2">
            <a:extLst>
              <a:ext uri="{FF2B5EF4-FFF2-40B4-BE49-F238E27FC236}">
                <a16:creationId xmlns:a16="http://schemas.microsoft.com/office/drawing/2014/main" id="{870261F0-2543-4869-8BDC-1E698D46FD50}"/>
              </a:ext>
            </a:extLst>
          </p:cNvPr>
          <p:cNvSpPr>
            <a:spLocks noGrp="1"/>
          </p:cNvSpPr>
          <p:nvPr>
            <p:ph idx="1"/>
          </p:nvPr>
        </p:nvSpPr>
        <p:spPr>
          <a:xfrm>
            <a:off x="597039" y="770548"/>
            <a:ext cx="10515600" cy="1098445"/>
          </a:xfrm>
        </p:spPr>
        <p:txBody>
          <a:bodyPr/>
          <a:lstStyle/>
          <a:p>
            <a:pPr marL="0" indent="0">
              <a:buNone/>
            </a:pPr>
            <a:r>
              <a:rPr lang="en-US" dirty="0">
                <a:sym typeface="Wingdings" panose="05000000000000000000" pitchFamily="2" charset="2"/>
              </a:rPr>
              <a:t>If you still don’t see anything in Project Explorer</a:t>
            </a:r>
          </a:p>
          <a:p>
            <a:r>
              <a:rPr lang="en-US" dirty="0">
                <a:sym typeface="Wingdings" panose="05000000000000000000" pitchFamily="2" charset="2"/>
              </a:rPr>
              <a:t>Select </a:t>
            </a:r>
            <a:r>
              <a:rPr lang="en-US" b="1" dirty="0">
                <a:sym typeface="Wingdings" panose="05000000000000000000" pitchFamily="2" charset="2"/>
              </a:rPr>
              <a:t>File  Switch Workspace</a:t>
            </a:r>
            <a:r>
              <a:rPr lang="en-US" dirty="0">
                <a:sym typeface="Wingdings" panose="05000000000000000000" pitchFamily="2" charset="2"/>
              </a:rPr>
              <a:t>, and navigate to the project location</a:t>
            </a:r>
            <a:endParaRPr lang="en-US" b="1" dirty="0"/>
          </a:p>
        </p:txBody>
      </p:sp>
      <p:pic>
        <p:nvPicPr>
          <p:cNvPr id="4" name="Picture 3">
            <a:extLst>
              <a:ext uri="{FF2B5EF4-FFF2-40B4-BE49-F238E27FC236}">
                <a16:creationId xmlns:a16="http://schemas.microsoft.com/office/drawing/2014/main" id="{727C8C3F-DB2C-4199-A36F-A4AA74FE5AA1}"/>
              </a:ext>
            </a:extLst>
          </p:cNvPr>
          <p:cNvPicPr>
            <a:picLocks noChangeAspect="1"/>
          </p:cNvPicPr>
          <p:nvPr/>
        </p:nvPicPr>
        <p:blipFill>
          <a:blip r:embed="rId2"/>
          <a:stretch>
            <a:fillRect/>
          </a:stretch>
        </p:blipFill>
        <p:spPr>
          <a:xfrm>
            <a:off x="3687744" y="2039759"/>
            <a:ext cx="5125444" cy="4356278"/>
          </a:xfrm>
          <a:prstGeom prst="rect">
            <a:avLst/>
          </a:prstGeom>
        </p:spPr>
      </p:pic>
    </p:spTree>
    <p:extLst>
      <p:ext uri="{BB962C8B-B14F-4D97-AF65-F5344CB8AC3E}">
        <p14:creationId xmlns:p14="http://schemas.microsoft.com/office/powerpoint/2010/main" val="909679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B970-85FA-4AB2-936D-A741A12877BB}"/>
              </a:ext>
            </a:extLst>
          </p:cNvPr>
          <p:cNvSpPr>
            <a:spLocks noGrp="1"/>
          </p:cNvSpPr>
          <p:nvPr>
            <p:ph type="title"/>
          </p:nvPr>
        </p:nvSpPr>
        <p:spPr>
          <a:xfrm>
            <a:off x="757813" y="0"/>
            <a:ext cx="10515600" cy="639710"/>
          </a:xfrm>
        </p:spPr>
        <p:txBody>
          <a:bodyPr>
            <a:normAutofit/>
          </a:bodyPr>
          <a:lstStyle/>
          <a:p>
            <a:pPr algn="ctr"/>
            <a:r>
              <a:rPr lang="en-US" sz="3600" dirty="0"/>
              <a:t>Code Composer Studio – To Open an Existing Project</a:t>
            </a:r>
          </a:p>
        </p:txBody>
      </p:sp>
      <p:sp>
        <p:nvSpPr>
          <p:cNvPr id="3" name="Content Placeholder 2">
            <a:extLst>
              <a:ext uri="{FF2B5EF4-FFF2-40B4-BE49-F238E27FC236}">
                <a16:creationId xmlns:a16="http://schemas.microsoft.com/office/drawing/2014/main" id="{870261F0-2543-4869-8BDC-1E698D46FD50}"/>
              </a:ext>
            </a:extLst>
          </p:cNvPr>
          <p:cNvSpPr>
            <a:spLocks noGrp="1"/>
          </p:cNvSpPr>
          <p:nvPr>
            <p:ph idx="1"/>
          </p:nvPr>
        </p:nvSpPr>
        <p:spPr>
          <a:xfrm>
            <a:off x="526701" y="800693"/>
            <a:ext cx="10515600" cy="1289364"/>
          </a:xfrm>
        </p:spPr>
        <p:txBody>
          <a:bodyPr/>
          <a:lstStyle/>
          <a:p>
            <a:pPr marL="0" indent="0">
              <a:buNone/>
            </a:pPr>
            <a:r>
              <a:rPr lang="en-US" dirty="0">
                <a:sym typeface="Wingdings" panose="05000000000000000000" pitchFamily="2" charset="2"/>
              </a:rPr>
              <a:t>If you </a:t>
            </a:r>
            <a:r>
              <a:rPr lang="en-US" dirty="0">
                <a:solidFill>
                  <a:srgbClr val="0000FF"/>
                </a:solidFill>
                <a:sym typeface="Wingdings" panose="05000000000000000000" pitchFamily="2" charset="2"/>
              </a:rPr>
              <a:t>STILL</a:t>
            </a:r>
            <a:r>
              <a:rPr lang="en-US" dirty="0">
                <a:sym typeface="Wingdings" panose="05000000000000000000" pitchFamily="2" charset="2"/>
              </a:rPr>
              <a:t> don’t see your project in Project Explorer, re-open the file:</a:t>
            </a:r>
          </a:p>
          <a:p>
            <a:r>
              <a:rPr lang="en-US" b="1" dirty="0">
                <a:sym typeface="Wingdings" panose="05000000000000000000" pitchFamily="2" charset="2"/>
              </a:rPr>
              <a:t>File  Open Project Files from File System . . . </a:t>
            </a:r>
            <a:endParaRPr lang="en-US" b="1" dirty="0"/>
          </a:p>
        </p:txBody>
      </p:sp>
      <p:pic>
        <p:nvPicPr>
          <p:cNvPr id="4" name="Picture 3">
            <a:extLst>
              <a:ext uri="{FF2B5EF4-FFF2-40B4-BE49-F238E27FC236}">
                <a16:creationId xmlns:a16="http://schemas.microsoft.com/office/drawing/2014/main" id="{2A08CFAE-4DBA-444F-8F16-1DFB44BA14DD}"/>
              </a:ext>
            </a:extLst>
          </p:cNvPr>
          <p:cNvPicPr>
            <a:picLocks noChangeAspect="1"/>
          </p:cNvPicPr>
          <p:nvPr/>
        </p:nvPicPr>
        <p:blipFill>
          <a:blip r:embed="rId2"/>
          <a:stretch>
            <a:fillRect/>
          </a:stretch>
        </p:blipFill>
        <p:spPr>
          <a:xfrm>
            <a:off x="3463919" y="2426938"/>
            <a:ext cx="4849522" cy="1964192"/>
          </a:xfrm>
          <a:prstGeom prst="rect">
            <a:avLst/>
          </a:prstGeom>
        </p:spPr>
      </p:pic>
    </p:spTree>
    <p:extLst>
      <p:ext uri="{BB962C8B-B14F-4D97-AF65-F5344CB8AC3E}">
        <p14:creationId xmlns:p14="http://schemas.microsoft.com/office/powerpoint/2010/main" val="271751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t>Transferring a Project to a New Location</a:t>
            </a:r>
          </a:p>
        </p:txBody>
      </p:sp>
      <p:sp>
        <p:nvSpPr>
          <p:cNvPr id="3" name="TextBox 2">
            <a:extLst>
              <a:ext uri="{FF2B5EF4-FFF2-40B4-BE49-F238E27FC236}">
                <a16:creationId xmlns:a16="http://schemas.microsoft.com/office/drawing/2014/main" id="{F04D5A8E-D80E-4349-9BA1-5733DA62806E}"/>
              </a:ext>
            </a:extLst>
          </p:cNvPr>
          <p:cNvSpPr txBox="1"/>
          <p:nvPr/>
        </p:nvSpPr>
        <p:spPr>
          <a:xfrm>
            <a:off x="2281456" y="1890494"/>
            <a:ext cx="725805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7" name="TextBox 6">
            <a:extLst>
              <a:ext uri="{FF2B5EF4-FFF2-40B4-BE49-F238E27FC236}">
                <a16:creationId xmlns:a16="http://schemas.microsoft.com/office/drawing/2014/main" id="{4E7719F8-D271-4EF8-A861-04FFF8D8CC58}"/>
              </a:ext>
            </a:extLst>
          </p:cNvPr>
          <p:cNvSpPr txBox="1"/>
          <p:nvPr/>
        </p:nvSpPr>
        <p:spPr>
          <a:xfrm>
            <a:off x="222270" y="1158280"/>
            <a:ext cx="11398229" cy="3354765"/>
          </a:xfrm>
          <a:prstGeom prst="rect">
            <a:avLst/>
          </a:prstGeom>
          <a:noFill/>
        </p:spPr>
        <p:txBody>
          <a:bodyPr wrap="square" rtlCol="0">
            <a:spAutoFit/>
          </a:bodyPr>
          <a:lstStyle/>
          <a:p>
            <a:r>
              <a:rPr lang="en-US" sz="3200" dirty="0">
                <a:solidFill>
                  <a:srgbClr val="0000FF"/>
                </a:solidFill>
                <a:sym typeface="Wingdings" panose="05000000000000000000" pitchFamily="2" charset="2"/>
              </a:rPr>
              <a:t>If you move the location of your CCS project files , you must do </a:t>
            </a:r>
            <a:r>
              <a:rPr lang="en-US" sz="3200" b="1" dirty="0">
                <a:solidFill>
                  <a:srgbClr val="0000FF"/>
                </a:solidFill>
                <a:sym typeface="Wingdings" panose="05000000000000000000" pitchFamily="2" charset="2"/>
              </a:rPr>
              <a:t>two things</a:t>
            </a:r>
            <a:r>
              <a:rPr lang="en-US" sz="3200" dirty="0">
                <a:solidFill>
                  <a:srgbClr val="0000FF"/>
                </a:solidFill>
                <a:sym typeface="Wingdings" panose="05000000000000000000" pitchFamily="2" charset="2"/>
              </a:rPr>
              <a:t> before your project will function normally:</a:t>
            </a:r>
            <a:br>
              <a:rPr lang="en-US" dirty="0">
                <a:sym typeface="Wingdings" panose="05000000000000000000" pitchFamily="2" charset="2"/>
              </a:rPr>
            </a:b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a:pPr>
            <a:r>
              <a:rPr lang="en-US" sz="2800" dirty="0">
                <a:sym typeface="Wingdings" panose="05000000000000000000" pitchFamily="2" charset="2"/>
              </a:rPr>
              <a:t>Change the Workspace</a:t>
            </a:r>
            <a:br>
              <a:rPr lang="en-US" sz="2800" dirty="0">
                <a:sym typeface="Wingdings" panose="05000000000000000000" pitchFamily="2" charset="2"/>
              </a:rPr>
            </a:br>
            <a:endParaRPr lang="en-US" sz="2800" dirty="0">
              <a:sym typeface="Wingdings" panose="05000000000000000000" pitchFamily="2" charset="2"/>
            </a:endParaRPr>
          </a:p>
          <a:p>
            <a:pPr marL="342900" indent="-342900">
              <a:buFont typeface="+mj-lt"/>
              <a:buAutoNum type="arabicPeriod"/>
            </a:pPr>
            <a:r>
              <a:rPr lang="en-US" sz="2800" dirty="0">
                <a:sym typeface="Wingdings" panose="05000000000000000000" pitchFamily="2" charset="2"/>
              </a:rPr>
              <a:t>Update the path for the Include Options paths under the Complier settings</a:t>
            </a:r>
            <a:br>
              <a:rPr lang="en-US" sz="2800" dirty="0">
                <a:sym typeface="Wingdings" panose="05000000000000000000" pitchFamily="2" charset="2"/>
              </a:rPr>
            </a:br>
            <a:endParaRPr lang="en-US" sz="2800" dirty="0">
              <a:sym typeface="Wingdings" panose="05000000000000000000" pitchFamily="2" charset="2"/>
            </a:endParaRPr>
          </a:p>
        </p:txBody>
      </p:sp>
      <p:sp>
        <p:nvSpPr>
          <p:cNvPr id="4" name="Slide Number Placeholder 3">
            <a:extLst>
              <a:ext uri="{FF2B5EF4-FFF2-40B4-BE49-F238E27FC236}">
                <a16:creationId xmlns:a16="http://schemas.microsoft.com/office/drawing/2014/main" id="{747F4068-545D-4EA8-9EE0-D88A447A6ABB}"/>
              </a:ext>
            </a:extLst>
          </p:cNvPr>
          <p:cNvSpPr>
            <a:spLocks noGrp="1"/>
          </p:cNvSpPr>
          <p:nvPr>
            <p:ph type="sldNum" sz="quarter" idx="12"/>
          </p:nvPr>
        </p:nvSpPr>
        <p:spPr/>
        <p:txBody>
          <a:bodyPr/>
          <a:lstStyle/>
          <a:p>
            <a:fld id="{9B3E6F04-DC0A-4F1F-AC01-CF3AF455BC03}" type="slidenum">
              <a:rPr lang="en-US" smtClean="0"/>
              <a:t>16</a:t>
            </a:fld>
            <a:endParaRPr lang="en-US" dirty="0"/>
          </a:p>
        </p:txBody>
      </p:sp>
    </p:spTree>
    <p:extLst>
      <p:ext uri="{BB962C8B-B14F-4D97-AF65-F5344CB8AC3E}">
        <p14:creationId xmlns:p14="http://schemas.microsoft.com/office/powerpoint/2010/main" val="3985878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b="1" dirty="0">
                <a:solidFill>
                  <a:srgbClr val="0000FF"/>
                </a:solidFill>
              </a:rPr>
              <a:t>Change Workspace</a:t>
            </a:r>
          </a:p>
        </p:txBody>
      </p:sp>
      <p:sp>
        <p:nvSpPr>
          <p:cNvPr id="3" name="TextBox 2">
            <a:extLst>
              <a:ext uri="{FF2B5EF4-FFF2-40B4-BE49-F238E27FC236}">
                <a16:creationId xmlns:a16="http://schemas.microsoft.com/office/drawing/2014/main" id="{F04D5A8E-D80E-4349-9BA1-5733DA62806E}"/>
              </a:ext>
            </a:extLst>
          </p:cNvPr>
          <p:cNvSpPr txBox="1"/>
          <p:nvPr/>
        </p:nvSpPr>
        <p:spPr>
          <a:xfrm>
            <a:off x="2281456" y="1890494"/>
            <a:ext cx="725805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7946228F-2208-412D-800C-4620303EE368}"/>
              </a:ext>
            </a:extLst>
          </p:cNvPr>
          <p:cNvSpPr txBox="1"/>
          <p:nvPr/>
        </p:nvSpPr>
        <p:spPr>
          <a:xfrm>
            <a:off x="349613" y="1878361"/>
            <a:ext cx="11715387" cy="1938992"/>
          </a:xfrm>
          <a:prstGeom prst="rect">
            <a:avLst/>
          </a:prstGeom>
          <a:noFill/>
        </p:spPr>
        <p:txBody>
          <a:bodyPr wrap="none" rtlCol="0">
            <a:spAutoFit/>
          </a:bodyPr>
          <a:lstStyle/>
          <a:p>
            <a:pPr marL="342900" indent="-342900">
              <a:buFont typeface="+mj-lt"/>
              <a:buAutoNum type="arabicPeriod"/>
            </a:pPr>
            <a:r>
              <a:rPr lang="en-US" sz="2400" dirty="0">
                <a:sym typeface="Wingdings" panose="05000000000000000000" pitchFamily="2" charset="2"/>
              </a:rPr>
              <a:t>Select</a:t>
            </a:r>
            <a:r>
              <a:rPr lang="en-US" sz="2400" b="1" dirty="0">
                <a:sym typeface="Wingdings" panose="05000000000000000000" pitchFamily="2" charset="2"/>
              </a:rPr>
              <a:t> File  Switch Workspace  Other</a:t>
            </a:r>
          </a:p>
          <a:p>
            <a:pPr marL="342900" indent="-342900">
              <a:buFont typeface="+mj-lt"/>
              <a:buAutoNum type="arabicPeriod"/>
            </a:pPr>
            <a:endParaRPr lang="en-US" sz="2400" dirty="0">
              <a:sym typeface="Wingdings" panose="05000000000000000000" pitchFamily="2" charset="2"/>
            </a:endParaRPr>
          </a:p>
          <a:p>
            <a:pPr marL="342900" indent="-342900">
              <a:buFont typeface="+mj-lt"/>
              <a:buAutoNum type="arabicPeriod"/>
            </a:pPr>
            <a:r>
              <a:rPr lang="en-US" sz="2400" dirty="0">
                <a:sym typeface="Wingdings" panose="05000000000000000000" pitchFamily="2" charset="2"/>
              </a:rPr>
              <a:t>Enter the new workspace.  </a:t>
            </a:r>
            <a:r>
              <a:rPr lang="en-US" sz="2400" dirty="0">
                <a:solidFill>
                  <a:srgbClr val="FF0000"/>
                </a:solidFill>
                <a:sym typeface="Wingdings" panose="05000000000000000000" pitchFamily="2" charset="2"/>
              </a:rPr>
              <a:t>Always select the file ABOVE your Project file that CCS created.</a:t>
            </a:r>
            <a:br>
              <a:rPr lang="en-US" sz="2400" dirty="0">
                <a:sym typeface="Wingdings" panose="05000000000000000000" pitchFamily="2" charset="2"/>
              </a:rPr>
            </a:br>
            <a:br>
              <a:rPr lang="en-US" sz="2400" dirty="0">
                <a:sym typeface="Wingdings" panose="05000000000000000000" pitchFamily="2" charset="2"/>
              </a:rPr>
            </a:br>
            <a:r>
              <a:rPr lang="en-US" sz="2400" dirty="0">
                <a:sym typeface="Wingdings" panose="05000000000000000000" pitchFamily="2" charset="2"/>
              </a:rPr>
              <a:t>When you select OK, Code Composer will restart</a:t>
            </a:r>
          </a:p>
        </p:txBody>
      </p:sp>
      <p:sp>
        <p:nvSpPr>
          <p:cNvPr id="4" name="Slide Number Placeholder 3">
            <a:extLst>
              <a:ext uri="{FF2B5EF4-FFF2-40B4-BE49-F238E27FC236}">
                <a16:creationId xmlns:a16="http://schemas.microsoft.com/office/drawing/2014/main" id="{B10B9490-28F9-4682-B37E-0BBD3503A2EF}"/>
              </a:ext>
            </a:extLst>
          </p:cNvPr>
          <p:cNvSpPr>
            <a:spLocks noGrp="1"/>
          </p:cNvSpPr>
          <p:nvPr>
            <p:ph type="sldNum" sz="quarter" idx="12"/>
          </p:nvPr>
        </p:nvSpPr>
        <p:spPr/>
        <p:txBody>
          <a:bodyPr/>
          <a:lstStyle/>
          <a:p>
            <a:fld id="{9B3E6F04-DC0A-4F1F-AC01-CF3AF455BC03}" type="slidenum">
              <a:rPr lang="en-US" smtClean="0"/>
              <a:t>17</a:t>
            </a:fld>
            <a:endParaRPr lang="en-US" dirty="0"/>
          </a:p>
        </p:txBody>
      </p:sp>
    </p:spTree>
    <p:extLst>
      <p:ext uri="{BB962C8B-B14F-4D97-AF65-F5344CB8AC3E}">
        <p14:creationId xmlns:p14="http://schemas.microsoft.com/office/powerpoint/2010/main" val="1679386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b="1" dirty="0">
                <a:solidFill>
                  <a:srgbClr val="0000FF"/>
                </a:solidFill>
              </a:rPr>
              <a:t>Change Include Options</a:t>
            </a:r>
          </a:p>
        </p:txBody>
      </p:sp>
      <p:grpSp>
        <p:nvGrpSpPr>
          <p:cNvPr id="7" name="Group 6">
            <a:extLst>
              <a:ext uri="{FF2B5EF4-FFF2-40B4-BE49-F238E27FC236}">
                <a16:creationId xmlns:a16="http://schemas.microsoft.com/office/drawing/2014/main" id="{301D7E20-C2B7-44A6-BF04-D40FCC14BBDA}"/>
              </a:ext>
            </a:extLst>
          </p:cNvPr>
          <p:cNvGrpSpPr/>
          <p:nvPr/>
        </p:nvGrpSpPr>
        <p:grpSpPr>
          <a:xfrm>
            <a:off x="261689" y="670047"/>
            <a:ext cx="11464738" cy="4247317"/>
            <a:chOff x="2241215" y="1614592"/>
            <a:chExt cx="11464738" cy="4247317"/>
          </a:xfrm>
        </p:grpSpPr>
        <p:sp>
          <p:nvSpPr>
            <p:cNvPr id="3" name="TextBox 2">
              <a:extLst>
                <a:ext uri="{FF2B5EF4-FFF2-40B4-BE49-F238E27FC236}">
                  <a16:creationId xmlns:a16="http://schemas.microsoft.com/office/drawing/2014/main" id="{F04D5A8E-D80E-4349-9BA1-5733DA62806E}"/>
                </a:ext>
              </a:extLst>
            </p:cNvPr>
            <p:cNvSpPr txBox="1"/>
            <p:nvPr/>
          </p:nvSpPr>
          <p:spPr>
            <a:xfrm>
              <a:off x="2281456" y="1890494"/>
              <a:ext cx="725805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5" name="TextBox 4">
              <a:extLst>
                <a:ext uri="{FF2B5EF4-FFF2-40B4-BE49-F238E27FC236}">
                  <a16:creationId xmlns:a16="http://schemas.microsoft.com/office/drawing/2014/main" id="{7946228F-2208-412D-800C-4620303EE368}"/>
                </a:ext>
              </a:extLst>
            </p:cNvPr>
            <p:cNvSpPr txBox="1"/>
            <p:nvPr/>
          </p:nvSpPr>
          <p:spPr>
            <a:xfrm>
              <a:off x="2241215" y="1614592"/>
              <a:ext cx="11464738" cy="4247317"/>
            </a:xfrm>
            <a:prstGeom prst="rect">
              <a:avLst/>
            </a:prstGeom>
            <a:noFill/>
          </p:spPr>
          <p:txBody>
            <a:bodyPr wrap="square" rtlCol="0">
              <a:spAutoFit/>
            </a:bodyPr>
            <a:lstStyle/>
            <a:p>
              <a:pPr marL="342900" indent="-342900">
                <a:buFont typeface="+mj-lt"/>
                <a:buAutoNum type="arabicPeriod"/>
              </a:pPr>
              <a:r>
                <a:rPr lang="en-US" dirty="0">
                  <a:sym typeface="Wingdings" panose="05000000000000000000" pitchFamily="2" charset="2"/>
                </a:rPr>
                <a:t>Right Click on your </a:t>
              </a:r>
              <a:r>
                <a:rPr lang="en-US" b="1" dirty="0">
                  <a:sym typeface="Wingdings" panose="05000000000000000000" pitchFamily="2" charset="2"/>
                </a:rPr>
                <a:t>Project Name [Active-Debug] .  </a:t>
              </a:r>
              <a:r>
                <a:rPr lang="en-US" dirty="0">
                  <a:sym typeface="Wingdings" panose="05000000000000000000" pitchFamily="2" charset="2"/>
                </a:rPr>
                <a:t>Select </a:t>
              </a:r>
              <a:r>
                <a:rPr lang="en-US" dirty="0"/>
                <a:t> </a:t>
              </a:r>
              <a:r>
                <a:rPr lang="en-US" b="1" dirty="0">
                  <a:sym typeface="Wingdings" panose="05000000000000000000" pitchFamily="2" charset="2"/>
                </a:rPr>
                <a:t>Properties </a:t>
              </a:r>
              <a:r>
                <a:rPr lang="en-US" dirty="0">
                  <a:sym typeface="Wingdings" panose="05000000000000000000" pitchFamily="2" charset="2"/>
                </a:rPr>
                <a:t>(all the way at the bottom of menu)</a:t>
              </a:r>
            </a:p>
            <a:p>
              <a:pPr marL="342900" indent="-342900">
                <a:buFont typeface="+mj-lt"/>
                <a:buAutoNum type="arabicPeriod"/>
              </a:pPr>
              <a:r>
                <a:rPr lang="en-US" dirty="0">
                  <a:sym typeface="Wingdings" panose="05000000000000000000" pitchFamily="2" charset="2"/>
                </a:rPr>
                <a:t>Go to </a:t>
              </a:r>
              <a:r>
                <a:rPr lang="en-US" b="1" dirty="0">
                  <a:solidFill>
                    <a:srgbClr val="0000FF"/>
                  </a:solidFill>
                  <a:sym typeface="Wingdings" panose="05000000000000000000" pitchFamily="2" charset="2"/>
                </a:rPr>
                <a:t>Include Options</a:t>
              </a:r>
              <a:r>
                <a:rPr lang="en-US" dirty="0">
                  <a:sym typeface="Wingdings" panose="05000000000000000000" pitchFamily="2" charset="2"/>
                </a:rPr>
                <a:t> under</a:t>
              </a:r>
              <a:r>
                <a:rPr lang="en-US" b="1" dirty="0">
                  <a:sym typeface="Wingdings" panose="05000000000000000000" pitchFamily="2" charset="2"/>
                </a:rPr>
                <a:t> MSP430 Compiler</a:t>
              </a:r>
            </a:p>
            <a:p>
              <a:pPr marL="342900" indent="-342900">
                <a:buFont typeface="+mj-lt"/>
                <a:buAutoNum type="arabicPeriod"/>
              </a:pPr>
              <a:r>
                <a:rPr lang="en-US" dirty="0">
                  <a:sym typeface="Wingdings" panose="05000000000000000000" pitchFamily="2" charset="2"/>
                </a:rPr>
                <a:t>You will need to add the proper path to all three of the following :</a:t>
              </a:r>
              <a:br>
                <a:rPr lang="en-US" dirty="0">
                  <a:sym typeface="Wingdings" panose="05000000000000000000" pitchFamily="2" charset="2"/>
                </a:rPr>
              </a:br>
              <a:endParaRPr lang="en-US" dirty="0">
                <a:sym typeface="Wingdings" panose="05000000000000000000" pitchFamily="2" charset="2"/>
              </a:endParaRPr>
            </a:p>
            <a:p>
              <a:pPr lvl="2"/>
              <a:r>
                <a:rPr lang="en-US" dirty="0">
                  <a:sym typeface="Wingdings" panose="05000000000000000000" pitchFamily="2" charset="2"/>
                </a:rPr>
                <a:t>“U:\&lt;your path&gt;\&lt;your project name.\driverlib“</a:t>
              </a:r>
            </a:p>
            <a:p>
              <a:pPr lvl="2"/>
              <a:r>
                <a:rPr lang="en-US" dirty="0">
                  <a:sym typeface="Wingdings" panose="05000000000000000000" pitchFamily="2" charset="2"/>
                </a:rPr>
                <a:t>“U:\&lt;your path&gt;\&lt;your project name.\driverlib\MSP430FR5xx_6xx“</a:t>
              </a:r>
            </a:p>
            <a:p>
              <a:pPr lvl="2"/>
              <a:r>
                <a:rPr lang="en-US" dirty="0">
                  <a:sym typeface="Wingdings" panose="05000000000000000000" pitchFamily="2" charset="2"/>
                </a:rPr>
                <a:t>“U:\&lt;your path&gt;\&lt;your project name.\driverlib\MSP430FR5xx_6xx\inc“</a:t>
              </a:r>
              <a:br>
                <a:rPr lang="en-US" dirty="0">
                  <a:sym typeface="Wingdings" panose="05000000000000000000" pitchFamily="2" charset="2"/>
                </a:rPr>
              </a:br>
              <a:r>
                <a:rPr lang="en-US" dirty="0">
                  <a:solidFill>
                    <a:srgbClr val="FF0000"/>
                  </a:solidFill>
                  <a:sym typeface="Wingdings" panose="05000000000000000000" pitchFamily="2" charset="2"/>
                </a:rPr>
                <a:t>NOTE: DON’T copy my path format, this is on my computer at home.</a:t>
              </a:r>
            </a:p>
            <a:p>
              <a:pPr lvl="2"/>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Use the            ICON to add path</a:t>
              </a: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Delete old paths to same</a:t>
              </a:r>
              <a:br>
                <a:rPr lang="en-US" dirty="0">
                  <a:sym typeface="Wingdings" panose="05000000000000000000" pitchFamily="2" charset="2"/>
                </a:rPr>
              </a:br>
              <a:r>
                <a:rPr lang="en-US" dirty="0">
                  <a:sym typeface="Wingdings" panose="05000000000000000000" pitchFamily="2" charset="2"/>
                </a:rPr>
                <a:t>folders using           ICON</a:t>
              </a: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When finished, click OK</a:t>
              </a:r>
            </a:p>
          </p:txBody>
        </p:sp>
        <p:pic>
          <p:nvPicPr>
            <p:cNvPr id="6" name="Picture 5">
              <a:extLst>
                <a:ext uri="{FF2B5EF4-FFF2-40B4-BE49-F238E27FC236}">
                  <a16:creationId xmlns:a16="http://schemas.microsoft.com/office/drawing/2014/main" id="{D82BC1F9-67BB-4DF5-B951-CED67F4D4BDF}"/>
                </a:ext>
              </a:extLst>
            </p:cNvPr>
            <p:cNvPicPr>
              <a:picLocks noChangeAspect="1"/>
            </p:cNvPicPr>
            <p:nvPr/>
          </p:nvPicPr>
          <p:blipFill>
            <a:blip r:embed="rId2"/>
            <a:stretch>
              <a:fillRect/>
            </a:stretch>
          </p:blipFill>
          <p:spPr>
            <a:xfrm>
              <a:off x="3439048" y="3984591"/>
              <a:ext cx="424542" cy="446887"/>
            </a:xfrm>
            <a:prstGeom prst="rect">
              <a:avLst/>
            </a:prstGeom>
          </p:spPr>
        </p:pic>
      </p:grpSp>
      <p:sp>
        <p:nvSpPr>
          <p:cNvPr id="4" name="Slide Number Placeholder 3">
            <a:extLst>
              <a:ext uri="{FF2B5EF4-FFF2-40B4-BE49-F238E27FC236}">
                <a16:creationId xmlns:a16="http://schemas.microsoft.com/office/drawing/2014/main" id="{C7277742-DE3B-463E-BF74-EDB04250A351}"/>
              </a:ext>
            </a:extLst>
          </p:cNvPr>
          <p:cNvSpPr>
            <a:spLocks noGrp="1"/>
          </p:cNvSpPr>
          <p:nvPr>
            <p:ph type="sldNum" sz="quarter" idx="12"/>
          </p:nvPr>
        </p:nvSpPr>
        <p:spPr/>
        <p:txBody>
          <a:bodyPr/>
          <a:lstStyle/>
          <a:p>
            <a:fld id="{9B3E6F04-DC0A-4F1F-AC01-CF3AF455BC03}" type="slidenum">
              <a:rPr lang="en-US" smtClean="0"/>
              <a:t>18</a:t>
            </a:fld>
            <a:endParaRPr lang="en-US" dirty="0"/>
          </a:p>
        </p:txBody>
      </p:sp>
      <p:pic>
        <p:nvPicPr>
          <p:cNvPr id="10" name="Picture 9">
            <a:extLst>
              <a:ext uri="{FF2B5EF4-FFF2-40B4-BE49-F238E27FC236}">
                <a16:creationId xmlns:a16="http://schemas.microsoft.com/office/drawing/2014/main" id="{C9E868FA-636D-4AFC-BA53-C0B73F34D87D}"/>
              </a:ext>
            </a:extLst>
          </p:cNvPr>
          <p:cNvPicPr>
            <a:picLocks noChangeAspect="1"/>
          </p:cNvPicPr>
          <p:nvPr/>
        </p:nvPicPr>
        <p:blipFill>
          <a:blip r:embed="rId3"/>
          <a:stretch>
            <a:fillRect/>
          </a:stretch>
        </p:blipFill>
        <p:spPr>
          <a:xfrm>
            <a:off x="3778180" y="3028169"/>
            <a:ext cx="8413820" cy="3711696"/>
          </a:xfrm>
          <a:prstGeom prst="rect">
            <a:avLst/>
          </a:prstGeom>
        </p:spPr>
      </p:pic>
      <p:pic>
        <p:nvPicPr>
          <p:cNvPr id="11" name="Picture 10">
            <a:extLst>
              <a:ext uri="{FF2B5EF4-FFF2-40B4-BE49-F238E27FC236}">
                <a16:creationId xmlns:a16="http://schemas.microsoft.com/office/drawing/2014/main" id="{1601606D-6B09-4EC1-A2AA-A8DBC1C090C9}"/>
              </a:ext>
            </a:extLst>
          </p:cNvPr>
          <p:cNvPicPr>
            <a:picLocks noChangeAspect="1"/>
          </p:cNvPicPr>
          <p:nvPr/>
        </p:nvPicPr>
        <p:blipFill rotWithShape="1">
          <a:blip r:embed="rId4"/>
          <a:srcRect l="15402" t="15965" r="14632"/>
          <a:stretch/>
        </p:blipFill>
        <p:spPr>
          <a:xfrm>
            <a:off x="1968039" y="3986212"/>
            <a:ext cx="372730" cy="447676"/>
          </a:xfrm>
          <a:prstGeom prst="rect">
            <a:avLst/>
          </a:prstGeom>
        </p:spPr>
      </p:pic>
    </p:spTree>
    <p:extLst>
      <p:ext uri="{BB962C8B-B14F-4D97-AF65-F5344CB8AC3E}">
        <p14:creationId xmlns:p14="http://schemas.microsoft.com/office/powerpoint/2010/main" val="2566150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496C8E3-807C-447E-A491-8114144F1C64}"/>
              </a:ext>
            </a:extLst>
          </p:cNvPr>
          <p:cNvSpPr>
            <a:spLocks noGrp="1"/>
          </p:cNvSpPr>
          <p:nvPr>
            <p:ph type="ctrTitle"/>
          </p:nvPr>
        </p:nvSpPr>
        <p:spPr>
          <a:xfrm>
            <a:off x="1289108" y="543522"/>
            <a:ext cx="9144000" cy="530268"/>
          </a:xfrm>
        </p:spPr>
        <p:txBody>
          <a:bodyPr>
            <a:noAutofit/>
          </a:bodyPr>
          <a:lstStyle/>
          <a:p>
            <a:r>
              <a:rPr lang="en-US" sz="3600" b="1" dirty="0"/>
              <a:t>Code Composer Studio</a:t>
            </a:r>
            <a:br>
              <a:rPr lang="en-US" sz="3600" b="1" dirty="0"/>
            </a:br>
            <a:r>
              <a:rPr lang="en-US" sz="2800" b="1" dirty="0">
                <a:solidFill>
                  <a:srgbClr val="0000FF"/>
                </a:solidFill>
              </a:rPr>
              <a:t>Common Error Messages</a:t>
            </a:r>
            <a:endParaRPr lang="en-US" sz="3600" b="1" dirty="0">
              <a:solidFill>
                <a:srgbClr val="0000FF"/>
              </a:solidFill>
            </a:endParaRPr>
          </a:p>
        </p:txBody>
      </p:sp>
      <p:sp>
        <p:nvSpPr>
          <p:cNvPr id="3" name="TextBox 2">
            <a:extLst>
              <a:ext uri="{FF2B5EF4-FFF2-40B4-BE49-F238E27FC236}">
                <a16:creationId xmlns:a16="http://schemas.microsoft.com/office/drawing/2014/main" id="{FB2E8BF2-AB7F-435A-B5FB-73E3CAADFF2F}"/>
              </a:ext>
            </a:extLst>
          </p:cNvPr>
          <p:cNvSpPr txBox="1"/>
          <p:nvPr/>
        </p:nvSpPr>
        <p:spPr>
          <a:xfrm>
            <a:off x="876140" y="1423619"/>
            <a:ext cx="9240415" cy="4801314"/>
          </a:xfrm>
          <a:prstGeom prst="rect">
            <a:avLst/>
          </a:prstGeom>
          <a:noFill/>
        </p:spPr>
        <p:txBody>
          <a:bodyPr wrap="none" rtlCol="0">
            <a:spAutoFit/>
          </a:bodyPr>
          <a:lstStyle/>
          <a:p>
            <a:r>
              <a:rPr lang="en-US" b="1" dirty="0">
                <a:solidFill>
                  <a:srgbClr val="FF0000"/>
                </a:solidFill>
              </a:rPr>
              <a:t>ERROR:  </a:t>
            </a:r>
            <a:r>
              <a:rPr lang="en-US" b="1" dirty="0"/>
              <a:t>Unable to Launch</a:t>
            </a:r>
            <a:r>
              <a:rPr lang="en-US" dirty="0"/>
              <a:t>. </a:t>
            </a:r>
            <a:r>
              <a:rPr lang="en-US" b="1" dirty="0"/>
              <a:t>The selection cannot be launched, and there are no recent launches</a:t>
            </a:r>
            <a:br>
              <a:rPr lang="en-US" b="1" dirty="0"/>
            </a:br>
            <a:br>
              <a:rPr lang="en-US" b="1" dirty="0"/>
            </a:br>
            <a:r>
              <a:rPr lang="en-US" b="1" dirty="0">
                <a:solidFill>
                  <a:srgbClr val="00B050"/>
                </a:solidFill>
              </a:rPr>
              <a:t>Solution:  </a:t>
            </a:r>
            <a:r>
              <a:rPr lang="en-US" dirty="0"/>
              <a:t>Switch Workspace : File =&gt; Switch Workspace =&gt; Other</a:t>
            </a:r>
          </a:p>
          <a:p>
            <a:r>
              <a:rPr lang="en-US" dirty="0"/>
              <a:t>	Always select the folder that is ONE LEVEL ABOVE your project folder as the workspace.</a:t>
            </a:r>
          </a:p>
          <a:p>
            <a:r>
              <a:rPr lang="en-US" dirty="0"/>
              <a:t> </a:t>
            </a:r>
          </a:p>
          <a:p>
            <a:r>
              <a:rPr lang="en-US" b="1" dirty="0">
                <a:solidFill>
                  <a:srgbClr val="FF0000"/>
                </a:solidFill>
              </a:rPr>
              <a:t>ERROR:  </a:t>
            </a:r>
            <a:r>
              <a:rPr lang="en-US" b="1" dirty="0"/>
              <a:t>Cannot open source file “driverlib.h”</a:t>
            </a:r>
            <a:br>
              <a:rPr lang="en-US" b="1" dirty="0"/>
            </a:br>
            <a:br>
              <a:rPr lang="en-US" b="1" dirty="0"/>
            </a:br>
            <a:r>
              <a:rPr lang="en-US" b="1" dirty="0">
                <a:solidFill>
                  <a:srgbClr val="00B050"/>
                </a:solidFill>
              </a:rPr>
              <a:t>Solution:  </a:t>
            </a:r>
            <a:r>
              <a:rPr lang="en-US" dirty="0"/>
              <a:t>Change the paths to the following folders - </a:t>
            </a:r>
          </a:p>
          <a:p>
            <a:r>
              <a:rPr lang="en-US" dirty="0"/>
              <a:t> </a:t>
            </a:r>
          </a:p>
          <a:p>
            <a:r>
              <a:rPr lang="en-US" dirty="0"/>
              <a:t>	1. Right click the project set as </a:t>
            </a:r>
            <a:r>
              <a:rPr lang="en-US" b="1" dirty="0"/>
              <a:t>[Active-Debug] </a:t>
            </a:r>
            <a:r>
              <a:rPr lang="en-US" dirty="0"/>
              <a:t>and open Properties</a:t>
            </a:r>
          </a:p>
          <a:p>
            <a:r>
              <a:rPr lang="en-US" dirty="0"/>
              <a:t>	2. Under MSP430 Compiler options, select Include Options</a:t>
            </a:r>
          </a:p>
          <a:p>
            <a:r>
              <a:rPr lang="en-US" dirty="0"/>
              <a:t>	3. Delete old paths to driverlib</a:t>
            </a:r>
          </a:p>
          <a:p>
            <a:r>
              <a:rPr lang="en-US" dirty="0"/>
              <a:t>	Add</a:t>
            </a:r>
            <a:r>
              <a:rPr lang="en-US" b="1" dirty="0"/>
              <a:t> </a:t>
            </a:r>
            <a:r>
              <a:rPr lang="en-US" b="1" u="sng" dirty="0"/>
              <a:t>ALL THREE </a:t>
            </a:r>
            <a:r>
              <a:rPr lang="en-US" dirty="0"/>
              <a:t>new paths:</a:t>
            </a:r>
            <a:br>
              <a:rPr lang="en-US" dirty="0"/>
            </a:br>
            <a:r>
              <a:rPr lang="en-US" dirty="0"/>
              <a:t>			…/  driverlib</a:t>
            </a:r>
          </a:p>
          <a:p>
            <a:r>
              <a:rPr lang="en-US" dirty="0"/>
              <a:t>			…/ driverlib/MSP430FR5xx_6xx</a:t>
            </a:r>
          </a:p>
          <a:p>
            <a:r>
              <a:rPr lang="en-US" dirty="0"/>
              <a:t>			…/ driverlib/MSP430FR5xx_6xx/inc</a:t>
            </a:r>
          </a:p>
          <a:p>
            <a:endParaRPr lang="en-US" dirty="0"/>
          </a:p>
        </p:txBody>
      </p:sp>
      <p:sp>
        <p:nvSpPr>
          <p:cNvPr id="2" name="Slide Number Placeholder 1">
            <a:extLst>
              <a:ext uri="{FF2B5EF4-FFF2-40B4-BE49-F238E27FC236}">
                <a16:creationId xmlns:a16="http://schemas.microsoft.com/office/drawing/2014/main" id="{C1595750-F378-4784-80CB-75D68E25B736}"/>
              </a:ext>
            </a:extLst>
          </p:cNvPr>
          <p:cNvSpPr>
            <a:spLocks noGrp="1"/>
          </p:cNvSpPr>
          <p:nvPr>
            <p:ph type="sldNum" sz="quarter" idx="12"/>
          </p:nvPr>
        </p:nvSpPr>
        <p:spPr/>
        <p:txBody>
          <a:bodyPr/>
          <a:lstStyle/>
          <a:p>
            <a:fld id="{9B3E6F04-DC0A-4F1F-AC01-CF3AF455BC03}" type="slidenum">
              <a:rPr lang="en-US" smtClean="0"/>
              <a:t>19</a:t>
            </a:fld>
            <a:endParaRPr lang="en-US" dirty="0"/>
          </a:p>
        </p:txBody>
      </p:sp>
    </p:spTree>
    <p:extLst>
      <p:ext uri="{BB962C8B-B14F-4D97-AF65-F5344CB8AC3E}">
        <p14:creationId xmlns:p14="http://schemas.microsoft.com/office/powerpoint/2010/main" val="421794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2148879" y="1890899"/>
            <a:ext cx="7933376" cy="2554545"/>
          </a:xfrm>
          <a:prstGeom prst="rect">
            <a:avLst/>
          </a:prstGeom>
          <a:noFill/>
        </p:spPr>
        <p:txBody>
          <a:bodyPr wrap="square" rtlCol="0">
            <a:spAutoFit/>
          </a:bodyPr>
          <a:lstStyle/>
          <a:p>
            <a:r>
              <a:rPr lang="en-US" sz="3200" dirty="0"/>
              <a:t>Before doing ANYTHING, make a folder on the </a:t>
            </a:r>
            <a:r>
              <a:rPr lang="en-US" sz="3200" b="1" dirty="0"/>
              <a:t>U: Drive </a:t>
            </a:r>
            <a:r>
              <a:rPr lang="en-US" sz="3200" dirty="0"/>
              <a:t>that will be your Workspace. </a:t>
            </a:r>
          </a:p>
          <a:p>
            <a:endParaRPr lang="en-US" sz="3200" dirty="0"/>
          </a:p>
          <a:p>
            <a:r>
              <a:rPr lang="en-US" sz="3200" dirty="0"/>
              <a:t>Never place more than one project in the same workspace.</a:t>
            </a:r>
            <a:endParaRPr lang="en-US" sz="3200" b="1" dirty="0"/>
          </a:p>
        </p:txBody>
      </p:sp>
    </p:spTree>
    <p:extLst>
      <p:ext uri="{BB962C8B-B14F-4D97-AF65-F5344CB8AC3E}">
        <p14:creationId xmlns:p14="http://schemas.microsoft.com/office/powerpoint/2010/main" val="36546382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t>Code Composer Studio - Watch Window</a:t>
            </a:r>
          </a:p>
        </p:txBody>
      </p:sp>
      <p:sp>
        <p:nvSpPr>
          <p:cNvPr id="3" name="TextBox 2">
            <a:extLst>
              <a:ext uri="{FF2B5EF4-FFF2-40B4-BE49-F238E27FC236}">
                <a16:creationId xmlns:a16="http://schemas.microsoft.com/office/drawing/2014/main" id="{F04D5A8E-D80E-4349-9BA1-5733DA62806E}"/>
              </a:ext>
            </a:extLst>
          </p:cNvPr>
          <p:cNvSpPr txBox="1"/>
          <p:nvPr/>
        </p:nvSpPr>
        <p:spPr>
          <a:xfrm>
            <a:off x="2281456" y="1890494"/>
            <a:ext cx="725805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193FB74F-E9B5-49DF-8FEA-CC0C37C52CD4}"/>
              </a:ext>
            </a:extLst>
          </p:cNvPr>
          <p:cNvSpPr txBox="1"/>
          <p:nvPr/>
        </p:nvSpPr>
        <p:spPr>
          <a:xfrm>
            <a:off x="2690971" y="2653761"/>
            <a:ext cx="7109190" cy="3108543"/>
          </a:xfrm>
          <a:prstGeom prst="rect">
            <a:avLst/>
          </a:prstGeom>
          <a:noFill/>
        </p:spPr>
        <p:txBody>
          <a:bodyPr wrap="none" rtlCol="0">
            <a:spAutoFit/>
          </a:bodyPr>
          <a:lstStyle/>
          <a:p>
            <a:pPr marL="342900" indent="-342900">
              <a:buFont typeface="+mj-lt"/>
              <a:buAutoNum type="arabicPeriod"/>
            </a:pPr>
            <a:r>
              <a:rPr lang="en-US" sz="2800" dirty="0">
                <a:sym typeface="Wingdings" panose="05000000000000000000" pitchFamily="2" charset="2"/>
              </a:rPr>
              <a:t>Select View  </a:t>
            </a:r>
            <a:r>
              <a:rPr lang="en-US" sz="2800" dirty="0"/>
              <a:t> </a:t>
            </a:r>
            <a:r>
              <a:rPr lang="en-US" sz="2800" dirty="0">
                <a:sym typeface="Wingdings" panose="05000000000000000000" pitchFamily="2" charset="2"/>
              </a:rPr>
              <a:t>Expressions</a:t>
            </a:r>
            <a:br>
              <a:rPr lang="en-US" sz="2800" dirty="0">
                <a:sym typeface="Wingdings" panose="05000000000000000000" pitchFamily="2" charset="2"/>
              </a:rPr>
            </a:br>
            <a:endParaRPr lang="en-US" sz="2800" dirty="0">
              <a:sym typeface="Wingdings" panose="05000000000000000000" pitchFamily="2" charset="2"/>
            </a:endParaRPr>
          </a:p>
          <a:p>
            <a:pPr marL="342900" indent="-342900">
              <a:buFont typeface="+mj-lt"/>
              <a:buAutoNum type="arabicPeriod"/>
            </a:pPr>
            <a:r>
              <a:rPr lang="en-US" sz="2800" dirty="0">
                <a:sym typeface="Wingdings" panose="05000000000000000000" pitchFamily="2" charset="2"/>
              </a:rPr>
              <a:t>Right click to add registers or variable names.</a:t>
            </a:r>
            <a:br>
              <a:rPr lang="en-US" sz="2800" dirty="0">
                <a:sym typeface="Wingdings" panose="05000000000000000000" pitchFamily="2" charset="2"/>
              </a:rPr>
            </a:br>
            <a:endParaRPr lang="en-US" sz="2800" dirty="0">
              <a:sym typeface="Wingdings" panose="05000000000000000000" pitchFamily="2" charset="2"/>
            </a:endParaRPr>
          </a:p>
          <a:p>
            <a:pPr marL="342900" indent="-342900">
              <a:buFont typeface="+mj-lt"/>
              <a:buAutoNum type="arabicPeriod"/>
            </a:pPr>
            <a:r>
              <a:rPr lang="en-US" sz="2800" dirty="0">
                <a:sym typeface="Wingdings" panose="05000000000000000000" pitchFamily="2" charset="2"/>
              </a:rPr>
              <a:t>Set breakpoints</a:t>
            </a:r>
            <a:br>
              <a:rPr lang="en-US" sz="2800" dirty="0">
                <a:sym typeface="Wingdings" panose="05000000000000000000" pitchFamily="2" charset="2"/>
              </a:rPr>
            </a:br>
            <a:endParaRPr lang="en-US" sz="2800" dirty="0">
              <a:sym typeface="Wingdings" panose="05000000000000000000" pitchFamily="2" charset="2"/>
            </a:endParaRPr>
          </a:p>
          <a:p>
            <a:pPr marL="342900" indent="-342900">
              <a:buFont typeface="+mj-lt"/>
              <a:buAutoNum type="arabicPeriod"/>
            </a:pPr>
            <a:r>
              <a:rPr lang="en-US" sz="2800" dirty="0">
                <a:sym typeface="Wingdings" panose="05000000000000000000" pitchFamily="2" charset="2"/>
              </a:rPr>
              <a:t>Run the Debugger</a:t>
            </a:r>
          </a:p>
        </p:txBody>
      </p:sp>
      <p:sp>
        <p:nvSpPr>
          <p:cNvPr id="5" name="TextBox 4">
            <a:extLst>
              <a:ext uri="{FF2B5EF4-FFF2-40B4-BE49-F238E27FC236}">
                <a16:creationId xmlns:a16="http://schemas.microsoft.com/office/drawing/2014/main" id="{613FF25F-9AF8-4ECD-B227-9F1C13EADA4A}"/>
              </a:ext>
            </a:extLst>
          </p:cNvPr>
          <p:cNvSpPr txBox="1"/>
          <p:nvPr/>
        </p:nvSpPr>
        <p:spPr>
          <a:xfrm>
            <a:off x="1602052" y="889576"/>
            <a:ext cx="8814156" cy="1569660"/>
          </a:xfrm>
          <a:prstGeom prst="rect">
            <a:avLst/>
          </a:prstGeom>
          <a:noFill/>
        </p:spPr>
        <p:txBody>
          <a:bodyPr wrap="square" rtlCol="0">
            <a:spAutoFit/>
          </a:bodyPr>
          <a:lstStyle/>
          <a:p>
            <a:r>
              <a:rPr lang="en-US" sz="2400" dirty="0">
                <a:solidFill>
                  <a:srgbClr val="0000FF"/>
                </a:solidFill>
              </a:rPr>
              <a:t>Note that, unlike the TI C2000 series there is not a dynamic debugger for the TI MSP430 LaunchPads.  Expressions and Variables are only updated after a Breakpoint is reached, and NOT available of the Debugger is halted.  </a:t>
            </a:r>
          </a:p>
        </p:txBody>
      </p:sp>
    </p:spTree>
    <p:extLst>
      <p:ext uri="{BB962C8B-B14F-4D97-AF65-F5344CB8AC3E}">
        <p14:creationId xmlns:p14="http://schemas.microsoft.com/office/powerpoint/2010/main" val="72077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9601A7-BDC0-4D90-ABFA-3C132534FDBE}"/>
              </a:ext>
            </a:extLst>
          </p:cNvPr>
          <p:cNvPicPr>
            <a:picLocks noChangeAspect="1"/>
          </p:cNvPicPr>
          <p:nvPr/>
        </p:nvPicPr>
        <p:blipFill>
          <a:blip r:embed="rId2"/>
          <a:stretch>
            <a:fillRect/>
          </a:stretch>
        </p:blipFill>
        <p:spPr>
          <a:xfrm>
            <a:off x="4602769" y="2470288"/>
            <a:ext cx="7343775" cy="3905250"/>
          </a:xfrm>
          <a:prstGeom prst="rect">
            <a:avLst/>
          </a:prstGeom>
        </p:spPr>
      </p:pic>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t>Troubleshooting - Breakpoints</a:t>
            </a:r>
          </a:p>
        </p:txBody>
      </p:sp>
      <p:sp>
        <p:nvSpPr>
          <p:cNvPr id="3" name="TextBox 2">
            <a:extLst>
              <a:ext uri="{FF2B5EF4-FFF2-40B4-BE49-F238E27FC236}">
                <a16:creationId xmlns:a16="http://schemas.microsoft.com/office/drawing/2014/main" id="{F04D5A8E-D80E-4349-9BA1-5733DA62806E}"/>
              </a:ext>
            </a:extLst>
          </p:cNvPr>
          <p:cNvSpPr txBox="1"/>
          <p:nvPr/>
        </p:nvSpPr>
        <p:spPr>
          <a:xfrm>
            <a:off x="2281456" y="1890494"/>
            <a:ext cx="7258050" cy="646331"/>
          </a:xfrm>
          <a:prstGeom prst="rect">
            <a:avLst/>
          </a:prstGeom>
          <a:noFill/>
        </p:spPr>
        <p:txBody>
          <a:bodyPr wrap="square" rtlCol="0">
            <a:spAutoFit/>
          </a:bodyPr>
          <a:lstStyle/>
          <a:p>
            <a:pPr marL="285750" indent="-285750">
              <a:buFont typeface="Arial" panose="020B0604020202020204" pitchFamily="34" charset="0"/>
              <a:buChar char="•"/>
            </a:pPr>
            <a:endParaRPr lang="en-US" dirty="0"/>
          </a:p>
          <a:p>
            <a:endParaRPr lang="en-US" dirty="0"/>
          </a:p>
        </p:txBody>
      </p:sp>
      <p:sp>
        <p:nvSpPr>
          <p:cNvPr id="4" name="TextBox 3">
            <a:extLst>
              <a:ext uri="{FF2B5EF4-FFF2-40B4-BE49-F238E27FC236}">
                <a16:creationId xmlns:a16="http://schemas.microsoft.com/office/drawing/2014/main" id="{9B74BDE0-3678-49C5-A085-B901F073A581}"/>
              </a:ext>
            </a:extLst>
          </p:cNvPr>
          <p:cNvSpPr txBox="1"/>
          <p:nvPr/>
        </p:nvSpPr>
        <p:spPr>
          <a:xfrm>
            <a:off x="561441" y="1207518"/>
            <a:ext cx="7002494" cy="1938992"/>
          </a:xfrm>
          <a:prstGeom prst="rect">
            <a:avLst/>
          </a:prstGeom>
          <a:noFill/>
        </p:spPr>
        <p:txBody>
          <a:bodyPr wrap="none" rtlCol="0">
            <a:spAutoFit/>
          </a:bodyPr>
          <a:lstStyle/>
          <a:p>
            <a:pPr marL="342900" indent="-342900">
              <a:buFont typeface="+mj-lt"/>
              <a:buAutoNum type="arabicPeriod"/>
            </a:pPr>
            <a:r>
              <a:rPr lang="en-US" sz="2400" dirty="0">
                <a:sym typeface="Wingdings" panose="05000000000000000000" pitchFamily="2" charset="2"/>
              </a:rPr>
              <a:t>Double click the line number to set a breakpoint</a:t>
            </a:r>
            <a:br>
              <a:rPr lang="en-US" sz="2400" dirty="0">
                <a:sym typeface="Wingdings" panose="05000000000000000000" pitchFamily="2" charset="2"/>
              </a:rPr>
            </a:br>
            <a:endParaRPr lang="en-US" sz="2400" dirty="0">
              <a:sym typeface="Wingdings" panose="05000000000000000000" pitchFamily="2" charset="2"/>
            </a:endParaRPr>
          </a:p>
          <a:p>
            <a:pPr marL="342900" indent="-342900">
              <a:buFont typeface="+mj-lt"/>
              <a:buAutoNum type="arabicPeriod"/>
            </a:pPr>
            <a:r>
              <a:rPr lang="en-US" sz="2400" dirty="0">
                <a:sym typeface="Wingdings" panose="05000000000000000000" pitchFamily="2" charset="2"/>
              </a:rPr>
              <a:t>You must re-compile to incorporate the breakpoint</a:t>
            </a:r>
            <a:br>
              <a:rPr lang="en-US" sz="2400" dirty="0">
                <a:sym typeface="Wingdings" panose="05000000000000000000" pitchFamily="2" charset="2"/>
              </a:rPr>
            </a:br>
            <a:endParaRPr lang="en-US" sz="2400" dirty="0">
              <a:sym typeface="Wingdings" panose="05000000000000000000" pitchFamily="2" charset="2"/>
            </a:endParaRPr>
          </a:p>
          <a:p>
            <a:pPr marL="342900" indent="-342900">
              <a:buFont typeface="+mj-lt"/>
              <a:buAutoNum type="arabicPeriod"/>
            </a:pPr>
            <a:r>
              <a:rPr lang="en-US" sz="2400" dirty="0">
                <a:sym typeface="Wingdings" panose="05000000000000000000" pitchFamily="2" charset="2"/>
              </a:rPr>
              <a:t>Click twice more to clear a breakpoint</a:t>
            </a:r>
          </a:p>
        </p:txBody>
      </p:sp>
      <p:cxnSp>
        <p:nvCxnSpPr>
          <p:cNvPr id="6" name="Straight Arrow Connector 5">
            <a:extLst>
              <a:ext uri="{FF2B5EF4-FFF2-40B4-BE49-F238E27FC236}">
                <a16:creationId xmlns:a16="http://schemas.microsoft.com/office/drawing/2014/main" id="{66CBF671-63F9-4EC9-8F4C-9E2F42B6036D}"/>
              </a:ext>
            </a:extLst>
          </p:cNvPr>
          <p:cNvCxnSpPr/>
          <p:nvPr/>
        </p:nvCxnSpPr>
        <p:spPr>
          <a:xfrm>
            <a:off x="5669281" y="5064981"/>
            <a:ext cx="516835"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168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414378" y="3389692"/>
            <a:ext cx="9144000" cy="530268"/>
          </a:xfrm>
        </p:spPr>
        <p:txBody>
          <a:bodyPr>
            <a:noAutofit/>
          </a:bodyPr>
          <a:lstStyle/>
          <a:p>
            <a:r>
              <a:rPr lang="en-US" sz="3600" b="1" dirty="0"/>
              <a:t>Serial Communications via UARTs</a:t>
            </a:r>
            <a:br>
              <a:rPr lang="en-US" sz="3600" b="1" dirty="0"/>
            </a:br>
            <a:r>
              <a:rPr lang="en-US" sz="3600" dirty="0"/>
              <a:t>Setting up the Terminal Window</a:t>
            </a:r>
          </a:p>
        </p:txBody>
      </p:sp>
    </p:spTree>
    <p:extLst>
      <p:ext uri="{BB962C8B-B14F-4D97-AF65-F5344CB8AC3E}">
        <p14:creationId xmlns:p14="http://schemas.microsoft.com/office/powerpoint/2010/main" val="252434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t>Code Composer Studio – The Terminal Window</a:t>
            </a:r>
          </a:p>
        </p:txBody>
      </p:sp>
      <p:pic>
        <p:nvPicPr>
          <p:cNvPr id="7" name="Picture 6">
            <a:extLst>
              <a:ext uri="{FF2B5EF4-FFF2-40B4-BE49-F238E27FC236}">
                <a16:creationId xmlns:a16="http://schemas.microsoft.com/office/drawing/2014/main" id="{89449CC9-DB64-4A26-9172-4555A722D164}"/>
              </a:ext>
            </a:extLst>
          </p:cNvPr>
          <p:cNvPicPr>
            <a:picLocks noChangeAspect="1"/>
          </p:cNvPicPr>
          <p:nvPr/>
        </p:nvPicPr>
        <p:blipFill>
          <a:blip r:embed="rId2"/>
          <a:stretch>
            <a:fillRect/>
          </a:stretch>
        </p:blipFill>
        <p:spPr>
          <a:xfrm>
            <a:off x="8444123" y="2337026"/>
            <a:ext cx="3549452" cy="3997905"/>
          </a:xfrm>
          <a:prstGeom prst="rect">
            <a:avLst/>
          </a:prstGeom>
        </p:spPr>
      </p:pic>
      <p:grpSp>
        <p:nvGrpSpPr>
          <p:cNvPr id="11" name="Group 10">
            <a:extLst>
              <a:ext uri="{FF2B5EF4-FFF2-40B4-BE49-F238E27FC236}">
                <a16:creationId xmlns:a16="http://schemas.microsoft.com/office/drawing/2014/main" id="{D93EF79B-E1F1-4325-97BD-9B337F0EADC2}"/>
              </a:ext>
            </a:extLst>
          </p:cNvPr>
          <p:cNvGrpSpPr/>
          <p:nvPr/>
        </p:nvGrpSpPr>
        <p:grpSpPr>
          <a:xfrm>
            <a:off x="951092" y="1351867"/>
            <a:ext cx="6644082" cy="5078313"/>
            <a:chOff x="2966128" y="-1707634"/>
            <a:chExt cx="6644082" cy="5078313"/>
          </a:xfrm>
        </p:grpSpPr>
        <p:sp>
          <p:nvSpPr>
            <p:cNvPr id="5" name="TextBox 4">
              <a:extLst>
                <a:ext uri="{FF2B5EF4-FFF2-40B4-BE49-F238E27FC236}">
                  <a16:creationId xmlns:a16="http://schemas.microsoft.com/office/drawing/2014/main" id="{9EF19A35-8CC6-4630-95F2-549D1BF77587}"/>
                </a:ext>
              </a:extLst>
            </p:cNvPr>
            <p:cNvSpPr txBox="1"/>
            <p:nvPr/>
          </p:nvSpPr>
          <p:spPr>
            <a:xfrm>
              <a:off x="2966128" y="-1707634"/>
              <a:ext cx="6644082" cy="5078313"/>
            </a:xfrm>
            <a:prstGeom prst="rect">
              <a:avLst/>
            </a:prstGeom>
            <a:noFill/>
          </p:spPr>
          <p:txBody>
            <a:bodyPr wrap="square" rtlCol="0">
              <a:spAutoFit/>
            </a:bodyPr>
            <a:lstStyle/>
            <a:p>
              <a:pPr marL="342900" indent="-342900">
                <a:buFont typeface="+mj-lt"/>
                <a:buAutoNum type="arabicPeriod"/>
              </a:pPr>
              <a:r>
                <a:rPr lang="en-US" dirty="0">
                  <a:sym typeface="Wingdings" panose="05000000000000000000" pitchFamily="2" charset="2"/>
                </a:rPr>
                <a:t>View  Terminal</a:t>
              </a:r>
              <a:br>
                <a:rPr lang="en-US" dirty="0">
                  <a:sym typeface="Wingdings" panose="05000000000000000000" pitchFamily="2" charset="2"/>
                </a:rPr>
              </a:b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a:pPr>
              <a:r>
                <a:rPr lang="en-US" dirty="0">
                  <a:sym typeface="Wingdings" panose="05000000000000000000" pitchFamily="2" charset="2"/>
                </a:rPr>
                <a:t>Click on the            ICON to launch the terminal.  The Launch Terminal window should open:</a:t>
              </a:r>
              <a:br>
                <a:rPr lang="en-US" dirty="0">
                  <a:sym typeface="Wingdings" panose="05000000000000000000" pitchFamily="2" charset="2"/>
                </a:rPr>
              </a:br>
              <a:br>
                <a:rPr lang="en-US" dirty="0">
                  <a:sym typeface="Wingdings" panose="05000000000000000000" pitchFamily="2" charset="2"/>
                </a:rPr>
              </a:br>
              <a:r>
                <a:rPr lang="en-US" dirty="0">
                  <a:sym typeface="Wingdings" panose="05000000000000000000" pitchFamily="2" charset="2"/>
                </a:rPr>
                <a:t>Choose the Serial Terminal to switch to the proper settings</a:t>
              </a: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startAt="3"/>
              </a:pPr>
              <a:r>
                <a:rPr lang="en-US" dirty="0">
                  <a:sym typeface="Wingdings" panose="05000000000000000000" pitchFamily="2" charset="2"/>
                </a:rPr>
                <a:t>The pulldown menu for Port should list the available COM ports.  If these end up not working, you will have to resort to the process on the following slide to discover the COM ports</a:t>
              </a:r>
              <a:br>
                <a:rPr lang="en-US" dirty="0">
                  <a:sym typeface="Wingdings" panose="05000000000000000000" pitchFamily="2" charset="2"/>
                </a:rPr>
              </a:br>
              <a:endParaRPr lang="en-US" dirty="0">
                <a:sym typeface="Wingdings" panose="05000000000000000000" pitchFamily="2" charset="2"/>
              </a:endParaRPr>
            </a:p>
            <a:p>
              <a:pPr marL="342900" indent="-342900">
                <a:buFont typeface="+mj-lt"/>
                <a:buAutoNum type="arabicPeriod" startAt="5"/>
              </a:pPr>
              <a:r>
                <a:rPr lang="en-US" dirty="0"/>
                <a:t>If not already the default settings, select:   Baud Rate – </a:t>
              </a:r>
              <a:r>
                <a:rPr lang="en-US" b="1" i="1" dirty="0"/>
                <a:t>9600</a:t>
              </a:r>
              <a:r>
                <a:rPr lang="en-US" dirty="0"/>
                <a:t>,   Data Bits – </a:t>
              </a:r>
              <a:r>
                <a:rPr lang="en-US" b="1" i="1" dirty="0"/>
                <a:t>8</a:t>
              </a:r>
              <a:r>
                <a:rPr lang="en-US" dirty="0"/>
                <a:t>,   Parity – </a:t>
              </a:r>
              <a:r>
                <a:rPr lang="en-US" b="1" i="1" dirty="0"/>
                <a:t>None</a:t>
              </a:r>
              <a:r>
                <a:rPr lang="en-US" dirty="0"/>
                <a:t>,  Stop Bits – </a:t>
              </a:r>
              <a:r>
                <a:rPr lang="en-US" b="1" i="1" dirty="0"/>
                <a:t>1</a:t>
              </a:r>
              <a:r>
                <a:rPr lang="en-US" dirty="0"/>
                <a:t>,</a:t>
              </a:r>
              <a:br>
                <a:rPr lang="en-US" dirty="0"/>
              </a:br>
              <a:r>
                <a:rPr lang="en-US" dirty="0"/>
                <a:t>Flow Control – </a:t>
              </a:r>
              <a:r>
                <a:rPr lang="en-US" b="1" i="1" dirty="0"/>
                <a:t>None</a:t>
              </a:r>
              <a:r>
                <a:rPr lang="en-US" dirty="0"/>
                <a:t>,  Timeout – </a:t>
              </a:r>
              <a:r>
                <a:rPr lang="en-US" b="1" i="1" dirty="0"/>
                <a:t>5 secs</a:t>
              </a:r>
              <a:r>
                <a:rPr lang="en-US" dirty="0"/>
                <a:t>,   </a:t>
              </a:r>
              <a:br>
                <a:rPr lang="en-US" dirty="0"/>
              </a:br>
              <a:r>
                <a:rPr lang="en-US" dirty="0"/>
                <a:t>Encoding -    </a:t>
              </a:r>
              <a:r>
                <a:rPr lang="en-US" b="1" i="1" dirty="0"/>
                <a:t>Default (ISO-8859-1)</a:t>
              </a:r>
              <a:br>
                <a:rPr lang="en-US" b="1" i="1" dirty="0"/>
              </a:br>
              <a:endParaRPr lang="en-US" b="1" i="1" dirty="0"/>
            </a:p>
            <a:p>
              <a:pPr marL="342900" indent="-342900">
                <a:buFont typeface="+mj-lt"/>
                <a:buAutoNum type="arabicPeriod" startAt="5"/>
              </a:pPr>
              <a:r>
                <a:rPr lang="en-US" dirty="0"/>
                <a:t>Select OK</a:t>
              </a:r>
              <a:endParaRPr lang="en-US" dirty="0">
                <a:sym typeface="Wingdings" panose="05000000000000000000" pitchFamily="2" charset="2"/>
              </a:endParaRPr>
            </a:p>
          </p:txBody>
        </p:sp>
        <p:pic>
          <p:nvPicPr>
            <p:cNvPr id="10" name="Picture 9">
              <a:extLst>
                <a:ext uri="{FF2B5EF4-FFF2-40B4-BE49-F238E27FC236}">
                  <a16:creationId xmlns:a16="http://schemas.microsoft.com/office/drawing/2014/main" id="{9565B55B-9DD8-45DD-97B9-4813DC1A4E1E}"/>
                </a:ext>
              </a:extLst>
            </p:cNvPr>
            <p:cNvPicPr>
              <a:picLocks noChangeAspect="1"/>
            </p:cNvPicPr>
            <p:nvPr/>
          </p:nvPicPr>
          <p:blipFill>
            <a:blip r:embed="rId3"/>
            <a:stretch>
              <a:fillRect/>
            </a:stretch>
          </p:blipFill>
          <p:spPr>
            <a:xfrm>
              <a:off x="4558226" y="-1048109"/>
              <a:ext cx="435053" cy="485251"/>
            </a:xfrm>
            <a:prstGeom prst="rect">
              <a:avLst/>
            </a:prstGeom>
          </p:spPr>
        </p:pic>
      </p:grpSp>
      <p:pic>
        <p:nvPicPr>
          <p:cNvPr id="8" name="Picture 7">
            <a:extLst>
              <a:ext uri="{FF2B5EF4-FFF2-40B4-BE49-F238E27FC236}">
                <a16:creationId xmlns:a16="http://schemas.microsoft.com/office/drawing/2014/main" id="{327051D8-B8C2-49BE-88FD-9D5B387D2980}"/>
              </a:ext>
            </a:extLst>
          </p:cNvPr>
          <p:cNvPicPr>
            <a:picLocks noChangeAspect="1"/>
          </p:cNvPicPr>
          <p:nvPr/>
        </p:nvPicPr>
        <p:blipFill rotWithShape="1">
          <a:blip r:embed="rId4"/>
          <a:srcRect b="78560"/>
          <a:stretch/>
        </p:blipFill>
        <p:spPr>
          <a:xfrm>
            <a:off x="4891954" y="985964"/>
            <a:ext cx="6210146" cy="795128"/>
          </a:xfrm>
          <a:prstGeom prst="rect">
            <a:avLst/>
          </a:prstGeom>
        </p:spPr>
      </p:pic>
    </p:spTree>
    <p:extLst>
      <p:ext uri="{BB962C8B-B14F-4D97-AF65-F5344CB8AC3E}">
        <p14:creationId xmlns:p14="http://schemas.microsoft.com/office/powerpoint/2010/main" val="2706994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496C8E3-807C-447E-A491-8114144F1C64}"/>
              </a:ext>
            </a:extLst>
          </p:cNvPr>
          <p:cNvSpPr>
            <a:spLocks noGrp="1"/>
          </p:cNvSpPr>
          <p:nvPr>
            <p:ph type="ctrTitle"/>
          </p:nvPr>
        </p:nvSpPr>
        <p:spPr>
          <a:xfrm>
            <a:off x="1356220" y="107295"/>
            <a:ext cx="9144000" cy="530268"/>
          </a:xfrm>
        </p:spPr>
        <p:txBody>
          <a:bodyPr>
            <a:noAutofit/>
          </a:bodyPr>
          <a:lstStyle/>
          <a:p>
            <a:r>
              <a:rPr lang="en-US" sz="3600" b="1" dirty="0"/>
              <a:t>Finding an Available COM Port</a:t>
            </a:r>
            <a:endParaRPr lang="en-US" sz="3600" dirty="0"/>
          </a:p>
        </p:txBody>
      </p:sp>
      <p:sp>
        <p:nvSpPr>
          <p:cNvPr id="3" name="TextBox 2">
            <a:extLst>
              <a:ext uri="{FF2B5EF4-FFF2-40B4-BE49-F238E27FC236}">
                <a16:creationId xmlns:a16="http://schemas.microsoft.com/office/drawing/2014/main" id="{FB2E8BF2-AB7F-435A-B5FB-73E3CAADFF2F}"/>
              </a:ext>
            </a:extLst>
          </p:cNvPr>
          <p:cNvSpPr txBox="1"/>
          <p:nvPr/>
        </p:nvSpPr>
        <p:spPr>
          <a:xfrm>
            <a:off x="887690" y="1074363"/>
            <a:ext cx="8478947" cy="646331"/>
          </a:xfrm>
          <a:prstGeom prst="rect">
            <a:avLst/>
          </a:prstGeom>
          <a:noFill/>
        </p:spPr>
        <p:txBody>
          <a:bodyPr wrap="square" rtlCol="0">
            <a:spAutoFit/>
          </a:bodyPr>
          <a:lstStyle/>
          <a:p>
            <a:pPr marL="285750" indent="-285750">
              <a:buFont typeface="Arial" panose="020B0604020202020204" pitchFamily="34" charset="0"/>
              <a:buChar char="•"/>
            </a:pPr>
            <a:r>
              <a:rPr lang="en-US" dirty="0"/>
              <a:t>The list of available COM ports should update in the CCS Terminal menus.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0BEA94F1-04E4-40B2-AF61-4BE6DC4FD779}"/>
              </a:ext>
            </a:extLst>
          </p:cNvPr>
          <p:cNvPicPr>
            <a:picLocks noChangeAspect="1"/>
          </p:cNvPicPr>
          <p:nvPr/>
        </p:nvPicPr>
        <p:blipFill rotWithShape="1">
          <a:blip r:embed="rId2"/>
          <a:srcRect l="4279" t="6969" r="4671" b="3644"/>
          <a:stretch/>
        </p:blipFill>
        <p:spPr>
          <a:xfrm>
            <a:off x="3911097" y="1964601"/>
            <a:ext cx="3503691" cy="3286409"/>
          </a:xfrm>
          <a:prstGeom prst="rect">
            <a:avLst/>
          </a:prstGeom>
        </p:spPr>
      </p:pic>
    </p:spTree>
    <p:extLst>
      <p:ext uri="{BB962C8B-B14F-4D97-AF65-F5344CB8AC3E}">
        <p14:creationId xmlns:p14="http://schemas.microsoft.com/office/powerpoint/2010/main" val="301074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496C8E3-807C-447E-A491-8114144F1C64}"/>
              </a:ext>
            </a:extLst>
          </p:cNvPr>
          <p:cNvSpPr>
            <a:spLocks noGrp="1"/>
          </p:cNvSpPr>
          <p:nvPr>
            <p:ph type="ctrTitle"/>
          </p:nvPr>
        </p:nvSpPr>
        <p:spPr>
          <a:xfrm>
            <a:off x="1356220" y="107295"/>
            <a:ext cx="9144000" cy="530268"/>
          </a:xfrm>
        </p:spPr>
        <p:txBody>
          <a:bodyPr>
            <a:noAutofit/>
          </a:bodyPr>
          <a:lstStyle/>
          <a:p>
            <a:r>
              <a:rPr lang="en-US" sz="3600" b="1" dirty="0"/>
              <a:t>Finding an Available COM Port</a:t>
            </a:r>
            <a:endParaRPr lang="en-US" sz="3600" dirty="0"/>
          </a:p>
        </p:txBody>
      </p:sp>
      <p:sp>
        <p:nvSpPr>
          <p:cNvPr id="3" name="TextBox 2">
            <a:extLst>
              <a:ext uri="{FF2B5EF4-FFF2-40B4-BE49-F238E27FC236}">
                <a16:creationId xmlns:a16="http://schemas.microsoft.com/office/drawing/2014/main" id="{FB2E8BF2-AB7F-435A-B5FB-73E3CAADFF2F}"/>
              </a:ext>
            </a:extLst>
          </p:cNvPr>
          <p:cNvSpPr txBox="1"/>
          <p:nvPr/>
        </p:nvSpPr>
        <p:spPr>
          <a:xfrm>
            <a:off x="887690" y="1074363"/>
            <a:ext cx="8478947" cy="5632311"/>
          </a:xfrm>
          <a:prstGeom prst="rect">
            <a:avLst/>
          </a:prstGeom>
          <a:noFill/>
        </p:spPr>
        <p:txBody>
          <a:bodyPr wrap="square" rtlCol="0">
            <a:spAutoFit/>
          </a:bodyPr>
          <a:lstStyle/>
          <a:p>
            <a:pPr marL="285750" indent="-285750">
              <a:buFont typeface="Arial" panose="020B0604020202020204" pitchFamily="34" charset="0"/>
              <a:buChar char="•"/>
            </a:pPr>
            <a:r>
              <a:rPr lang="en-US" dirty="0"/>
              <a:t>If the list of COM ports is not available in CCS, you can look at available COM ports in the Command window.  This procedure should only be necessary if you suspect CCS is not updating the list. </a:t>
            </a:r>
            <a:br>
              <a:rPr lang="en-US" dirty="0"/>
            </a:br>
            <a:endParaRPr lang="en-US" dirty="0"/>
          </a:p>
          <a:p>
            <a:pPr marL="285750" indent="-285750">
              <a:buFont typeface="Arial" panose="020B0604020202020204" pitchFamily="34" charset="0"/>
              <a:buChar char="•"/>
            </a:pPr>
            <a:r>
              <a:rPr lang="en-US" dirty="0"/>
              <a:t>Each lab computer uses numerous COM ports. To identify:</a:t>
            </a:r>
            <a:br>
              <a:rPr lang="en-US" dirty="0"/>
            </a:br>
            <a:endParaRPr lang="en-US" dirty="0"/>
          </a:p>
          <a:p>
            <a:pPr marL="342900" indent="-342900">
              <a:buFont typeface="+mj-lt"/>
              <a:buAutoNum type="arabicPeriod"/>
            </a:pPr>
            <a:r>
              <a:rPr lang="en-US" dirty="0"/>
              <a:t>type CMD in the search window to bring up the Command Line Prompt</a:t>
            </a:r>
            <a:br>
              <a:rPr lang="en-US" dirty="0"/>
            </a:br>
            <a:endParaRPr lang="en-US" dirty="0"/>
          </a:p>
          <a:p>
            <a:pPr marL="342900" indent="-342900">
              <a:buFont typeface="+mj-lt"/>
              <a:buAutoNum type="arabicPeriod"/>
            </a:pPr>
            <a:r>
              <a:rPr lang="en-US" dirty="0"/>
              <a:t>type MODE and write down the communication port numbers that are available </a:t>
            </a:r>
            <a:br>
              <a:rPr lang="en-US" dirty="0"/>
            </a:br>
            <a:r>
              <a:rPr lang="en-US" dirty="0"/>
              <a:t>(e.g. COM4, COM12, COM13).  The first listed is usually already in use.</a:t>
            </a:r>
            <a:br>
              <a:rPr lang="en-US" dirty="0"/>
            </a:br>
            <a:endParaRPr lang="en-US" dirty="0"/>
          </a:p>
          <a:p>
            <a:pPr marL="342900" indent="-342900">
              <a:buFont typeface="+mj-lt"/>
              <a:buAutoNum type="arabicPeriod"/>
            </a:pPr>
            <a:r>
              <a:rPr lang="en-US" dirty="0"/>
              <a:t>Close the Command window</a:t>
            </a:r>
            <a:br>
              <a:rPr lang="en-US" dirty="0"/>
            </a:br>
            <a:br>
              <a:rPr lang="en-US" dirty="0"/>
            </a:br>
            <a:br>
              <a:rPr lang="en-US" dirty="0"/>
            </a:br>
            <a:br>
              <a:rPr lang="en-US" dirty="0"/>
            </a:br>
            <a:r>
              <a:rPr lang="en-US" b="1" u="sng" dirty="0">
                <a:solidFill>
                  <a:srgbClr val="FF0000"/>
                </a:solidFill>
              </a:rPr>
              <a:t>NOTE:</a:t>
            </a:r>
            <a:r>
              <a:rPr lang="en-US" dirty="0"/>
              <a:t>  COM port numbers are </a:t>
            </a:r>
            <a:r>
              <a:rPr lang="en-US" b="1" dirty="0"/>
              <a:t>DYNAMIC</a:t>
            </a:r>
            <a:r>
              <a:rPr lang="en-US" dirty="0"/>
              <a:t>.  When you unplug your LaunchPad and plug it back in, the COM port numbers WILL be different. Check the Terminal list of COM ports, or run the CMD/MODE again to document the NEW list of available COM ports.</a:t>
            </a:r>
            <a:br>
              <a:rPr lang="en-US" dirty="0"/>
            </a:br>
            <a:endParaRPr lang="en-US" dirty="0"/>
          </a:p>
        </p:txBody>
      </p:sp>
      <p:pic>
        <p:nvPicPr>
          <p:cNvPr id="4" name="Picture 3">
            <a:extLst>
              <a:ext uri="{FF2B5EF4-FFF2-40B4-BE49-F238E27FC236}">
                <a16:creationId xmlns:a16="http://schemas.microsoft.com/office/drawing/2014/main" id="{9A43D8EC-F7C3-484A-AE9C-05DBA0343661}"/>
              </a:ext>
            </a:extLst>
          </p:cNvPr>
          <p:cNvPicPr>
            <a:picLocks noChangeAspect="1"/>
          </p:cNvPicPr>
          <p:nvPr/>
        </p:nvPicPr>
        <p:blipFill>
          <a:blip r:embed="rId2"/>
          <a:stretch>
            <a:fillRect/>
          </a:stretch>
        </p:blipFill>
        <p:spPr>
          <a:xfrm>
            <a:off x="9445171" y="214685"/>
            <a:ext cx="2173033" cy="6440557"/>
          </a:xfrm>
          <a:prstGeom prst="rect">
            <a:avLst/>
          </a:prstGeom>
        </p:spPr>
      </p:pic>
    </p:spTree>
    <p:extLst>
      <p:ext uri="{BB962C8B-B14F-4D97-AF65-F5344CB8AC3E}">
        <p14:creationId xmlns:p14="http://schemas.microsoft.com/office/powerpoint/2010/main" val="259163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496C8E3-807C-447E-A491-8114144F1C64}"/>
              </a:ext>
            </a:extLst>
          </p:cNvPr>
          <p:cNvSpPr>
            <a:spLocks noGrp="1"/>
          </p:cNvSpPr>
          <p:nvPr>
            <p:ph type="ctrTitle"/>
          </p:nvPr>
        </p:nvSpPr>
        <p:spPr>
          <a:xfrm>
            <a:off x="1356220" y="107295"/>
            <a:ext cx="9144000" cy="530268"/>
          </a:xfrm>
        </p:spPr>
        <p:txBody>
          <a:bodyPr>
            <a:noAutofit/>
          </a:bodyPr>
          <a:lstStyle/>
          <a:p>
            <a:r>
              <a:rPr lang="en-US" sz="3600" b="1" dirty="0"/>
              <a:t>Communication</a:t>
            </a:r>
            <a:endParaRPr lang="en-US" sz="3600" dirty="0"/>
          </a:p>
        </p:txBody>
      </p:sp>
      <p:sp>
        <p:nvSpPr>
          <p:cNvPr id="3" name="TextBox 2">
            <a:extLst>
              <a:ext uri="{FF2B5EF4-FFF2-40B4-BE49-F238E27FC236}">
                <a16:creationId xmlns:a16="http://schemas.microsoft.com/office/drawing/2014/main" id="{FB2E8BF2-AB7F-435A-B5FB-73E3CAADFF2F}"/>
              </a:ext>
            </a:extLst>
          </p:cNvPr>
          <p:cNvSpPr txBox="1"/>
          <p:nvPr/>
        </p:nvSpPr>
        <p:spPr>
          <a:xfrm>
            <a:off x="845745" y="671691"/>
            <a:ext cx="10365229" cy="4678204"/>
          </a:xfrm>
          <a:prstGeom prst="rect">
            <a:avLst/>
          </a:prstGeom>
          <a:noFill/>
        </p:spPr>
        <p:txBody>
          <a:bodyPr wrap="square" rtlCol="0">
            <a:spAutoFit/>
          </a:bodyPr>
          <a:lstStyle/>
          <a:p>
            <a:br>
              <a:rPr lang="en-US" dirty="0"/>
            </a:br>
            <a:r>
              <a:rPr lang="en-US" dirty="0"/>
              <a:t>THIS IS PART OF A LATER LAB.  It is introduced now for completeness in presenting Code Composer Studio.</a:t>
            </a:r>
            <a:br>
              <a:rPr lang="en-US" dirty="0"/>
            </a:br>
            <a:r>
              <a:rPr lang="en-US" dirty="0"/>
              <a:t>Once the Command Structure has been added to your code:</a:t>
            </a:r>
            <a:br>
              <a:rPr lang="en-US" dirty="0"/>
            </a:br>
            <a:endParaRPr lang="en-US" dirty="0"/>
          </a:p>
          <a:p>
            <a:pPr marL="342900" indent="-342900">
              <a:buFont typeface="Arial" panose="020B0604020202020204" pitchFamily="34" charset="0"/>
              <a:buChar char="•"/>
            </a:pPr>
            <a:r>
              <a:rPr lang="en-US" dirty="0"/>
              <a:t>When you run the ECE 3567 Project program, You should receive the following message from the ECE 3567 software:</a:t>
            </a:r>
          </a:p>
          <a:p>
            <a:r>
              <a:rPr lang="en-US" dirty="0"/>
              <a:t>		</a:t>
            </a:r>
            <a:r>
              <a:rPr lang="en-US" sz="1600" b="1" dirty="0"/>
              <a:t>ECE 3567 Microcontroller Lab</a:t>
            </a:r>
          </a:p>
          <a:p>
            <a:r>
              <a:rPr lang="en-US" sz="1600" b="1" dirty="0"/>
              <a:t>		Please enter a Command Code:</a:t>
            </a:r>
            <a:br>
              <a:rPr lang="en-US" sz="1600" b="1" dirty="0"/>
            </a:br>
            <a:endParaRPr lang="en-US" sz="1600" b="1" dirty="0"/>
          </a:p>
          <a:p>
            <a:pPr marL="285750" indent="-285750">
              <a:buFont typeface="Arial" panose="020B0604020202020204" pitchFamily="34" charset="0"/>
              <a:buChar char="•"/>
            </a:pPr>
            <a:r>
              <a:rPr lang="en-US" dirty="0"/>
              <a:t>You can test the transmit with any valid two-character command, which must be capitalized.  If they are not programmed, you will receive:</a:t>
            </a:r>
            <a:br>
              <a:rPr lang="en-US" dirty="0"/>
            </a:br>
            <a:br>
              <a:rPr lang="en-US" dirty="0"/>
            </a:br>
            <a:r>
              <a:rPr lang="en-US" dirty="0"/>
              <a:t>		</a:t>
            </a:r>
            <a:r>
              <a:rPr lang="en-US" sz="1600" b="1" dirty="0"/>
              <a:t>UNKNOWN COMMAND</a:t>
            </a:r>
            <a:br>
              <a:rPr lang="en-US" sz="1600" b="1" dirty="0"/>
            </a:br>
            <a:r>
              <a:rPr lang="en-US" sz="1600" b="1" dirty="0"/>
              <a:t>		Please enter the next Command Code:</a:t>
            </a:r>
            <a:br>
              <a:rPr lang="en-US" sz="1600" b="1" dirty="0"/>
            </a:br>
            <a:endParaRPr lang="en-US" sz="1600" b="1" dirty="0"/>
          </a:p>
          <a:p>
            <a:endParaRPr lang="en-US" dirty="0"/>
          </a:p>
          <a:p>
            <a:r>
              <a:rPr lang="en-US" dirty="0"/>
              <a:t>You will add this functionality to the code later in the semester</a:t>
            </a:r>
          </a:p>
        </p:txBody>
      </p:sp>
    </p:spTree>
    <p:extLst>
      <p:ext uri="{BB962C8B-B14F-4D97-AF65-F5344CB8AC3E}">
        <p14:creationId xmlns:p14="http://schemas.microsoft.com/office/powerpoint/2010/main" val="350004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414378" y="3389692"/>
            <a:ext cx="9144000" cy="530268"/>
          </a:xfrm>
        </p:spPr>
        <p:txBody>
          <a:bodyPr>
            <a:noAutofit/>
          </a:bodyPr>
          <a:lstStyle/>
          <a:p>
            <a:r>
              <a:rPr lang="en-US" sz="3600" b="1" dirty="0"/>
              <a:t>Introduction to Lab 1</a:t>
            </a:r>
            <a:br>
              <a:rPr lang="en-US" sz="3600" b="1" dirty="0"/>
            </a:br>
            <a:endParaRPr lang="en-US" sz="3600" dirty="0"/>
          </a:p>
        </p:txBody>
      </p:sp>
    </p:spTree>
    <p:extLst>
      <p:ext uri="{BB962C8B-B14F-4D97-AF65-F5344CB8AC3E}">
        <p14:creationId xmlns:p14="http://schemas.microsoft.com/office/powerpoint/2010/main" val="71833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342816" y="288683"/>
            <a:ext cx="9144000" cy="530268"/>
          </a:xfrm>
        </p:spPr>
        <p:txBody>
          <a:bodyPr>
            <a:noAutofit/>
          </a:bodyPr>
          <a:lstStyle/>
          <a:p>
            <a:r>
              <a:rPr lang="en-US" sz="3600" b="1" dirty="0"/>
              <a:t>Lab 1 – Blinking LEDs</a:t>
            </a:r>
            <a:endParaRPr lang="en-US" sz="3600" dirty="0"/>
          </a:p>
        </p:txBody>
      </p:sp>
      <p:sp>
        <p:nvSpPr>
          <p:cNvPr id="3" name="TextBox 2">
            <a:extLst>
              <a:ext uri="{FF2B5EF4-FFF2-40B4-BE49-F238E27FC236}">
                <a16:creationId xmlns:a16="http://schemas.microsoft.com/office/drawing/2014/main" id="{72C8E997-2881-4544-A3CB-1C35E768BCDB}"/>
              </a:ext>
            </a:extLst>
          </p:cNvPr>
          <p:cNvSpPr txBox="1"/>
          <p:nvPr/>
        </p:nvSpPr>
        <p:spPr>
          <a:xfrm>
            <a:off x="1033671" y="1542552"/>
            <a:ext cx="10774016" cy="3662541"/>
          </a:xfrm>
          <a:prstGeom prst="rect">
            <a:avLst/>
          </a:prstGeom>
          <a:noFill/>
        </p:spPr>
        <p:txBody>
          <a:bodyPr wrap="square" rtlCol="0">
            <a:spAutoFit/>
          </a:bodyPr>
          <a:lstStyle/>
          <a:p>
            <a:r>
              <a:rPr lang="en-US" sz="3200" dirty="0"/>
              <a:t>Goals:</a:t>
            </a:r>
          </a:p>
          <a:p>
            <a:endParaRPr lang="en-US" sz="3200" dirty="0"/>
          </a:p>
          <a:p>
            <a:r>
              <a:rPr lang="en-US" sz="2400" dirty="0"/>
              <a:t>1) Learn to set-up a new Project in Code Composer Studio</a:t>
            </a:r>
            <a:br>
              <a:rPr lang="en-US" sz="2400" dirty="0"/>
            </a:br>
            <a:endParaRPr lang="en-US" sz="2400" dirty="0"/>
          </a:p>
          <a:p>
            <a:r>
              <a:rPr lang="en-US" sz="2400" dirty="0"/>
              <a:t>2)  Lear to code, compile and run a project in Code Composer Studio</a:t>
            </a:r>
            <a:br>
              <a:rPr lang="en-US" sz="2400" dirty="0"/>
            </a:br>
            <a:endParaRPr lang="en-US" sz="2400" dirty="0"/>
          </a:p>
          <a:p>
            <a:r>
              <a:rPr lang="en-US" sz="2400" dirty="0"/>
              <a:t>3) Gain experience with the Bitwise  C operators to control external hardware.</a:t>
            </a:r>
            <a:br>
              <a:rPr lang="en-US" sz="2400" dirty="0"/>
            </a:br>
            <a:endParaRPr lang="en-US" sz="2400" dirty="0"/>
          </a:p>
          <a:p>
            <a:r>
              <a:rPr lang="en-US" sz="2400" dirty="0"/>
              <a:t>4) Learn how to re-configure your project when the code is moved to a different path.</a:t>
            </a:r>
          </a:p>
        </p:txBody>
      </p:sp>
    </p:spTree>
    <p:extLst>
      <p:ext uri="{BB962C8B-B14F-4D97-AF65-F5344CB8AC3E}">
        <p14:creationId xmlns:p14="http://schemas.microsoft.com/office/powerpoint/2010/main" val="3984600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374621" y="73998"/>
            <a:ext cx="9144000" cy="530268"/>
          </a:xfrm>
        </p:spPr>
        <p:txBody>
          <a:bodyPr>
            <a:noAutofit/>
          </a:bodyPr>
          <a:lstStyle/>
          <a:p>
            <a:r>
              <a:rPr lang="en-US" sz="3600" b="1" dirty="0"/>
              <a:t>Lab 1 – Blinking LEDs</a:t>
            </a:r>
            <a:endParaRPr lang="en-US" sz="3600" dirty="0"/>
          </a:p>
        </p:txBody>
      </p:sp>
      <p:sp>
        <p:nvSpPr>
          <p:cNvPr id="3" name="TextBox 2">
            <a:extLst>
              <a:ext uri="{FF2B5EF4-FFF2-40B4-BE49-F238E27FC236}">
                <a16:creationId xmlns:a16="http://schemas.microsoft.com/office/drawing/2014/main" id="{72C8E997-2881-4544-A3CB-1C35E768BCDB}"/>
              </a:ext>
            </a:extLst>
          </p:cNvPr>
          <p:cNvSpPr txBox="1"/>
          <p:nvPr/>
        </p:nvSpPr>
        <p:spPr>
          <a:xfrm>
            <a:off x="302150" y="675861"/>
            <a:ext cx="11251096" cy="6001643"/>
          </a:xfrm>
          <a:prstGeom prst="rect">
            <a:avLst/>
          </a:prstGeom>
          <a:noFill/>
        </p:spPr>
        <p:txBody>
          <a:bodyPr wrap="square" rtlCol="0">
            <a:spAutoFit/>
          </a:bodyPr>
          <a:lstStyle/>
          <a:p>
            <a:pPr marL="342900" indent="-342900">
              <a:buFont typeface="Arial" panose="020B0604020202020204" pitchFamily="34" charset="0"/>
              <a:buChar char="•"/>
            </a:pPr>
            <a:r>
              <a:rPr lang="en-US" sz="2400" dirty="0"/>
              <a:t>Write a program that will illuminate the </a:t>
            </a:r>
            <a:r>
              <a:rPr lang="en-US" sz="2400" dirty="0">
                <a:solidFill>
                  <a:srgbClr val="FF0000"/>
                </a:solidFill>
              </a:rPr>
              <a:t>red</a:t>
            </a:r>
            <a:r>
              <a:rPr lang="en-US" sz="2400" dirty="0"/>
              <a:t> and </a:t>
            </a:r>
            <a:r>
              <a:rPr lang="en-US" sz="2400" dirty="0">
                <a:solidFill>
                  <a:srgbClr val="00B050"/>
                </a:solidFill>
              </a:rPr>
              <a:t>green</a:t>
            </a:r>
            <a:r>
              <a:rPr lang="en-US" sz="2400" dirty="0"/>
              <a:t> LEDs on the MSP430FR6989 Launchpad board.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Which LED is illuminated should alternate at approximately one second intervals.  </a:t>
            </a:r>
            <a:br>
              <a:rPr lang="en-US" sz="2400" dirty="0"/>
            </a:br>
            <a:endParaRPr lang="en-US" sz="2400" dirty="0"/>
          </a:p>
          <a:p>
            <a:pPr marL="342900" indent="-342900">
              <a:buFont typeface="Arial" panose="020B0604020202020204" pitchFamily="34" charset="0"/>
              <a:buChar char="•"/>
            </a:pPr>
            <a:r>
              <a:rPr lang="en-US" sz="2400" dirty="0"/>
              <a:t>For this lab, we will not use timers or interrupts.  Write delay code in the main loop and manipulate the proper output pins to the LEDs using generalized I/O ports 1 and 9 (see schematic).</a:t>
            </a:r>
            <a:br>
              <a:rPr lang="en-US" sz="2400" dirty="0"/>
            </a:br>
            <a:endParaRPr lang="en-US" sz="2400" dirty="0"/>
          </a:p>
          <a:p>
            <a:pPr marL="342900" indent="-342900">
              <a:buFont typeface="Arial" panose="020B0604020202020204" pitchFamily="34" charset="0"/>
              <a:buChar char="•"/>
            </a:pPr>
            <a:r>
              <a:rPr lang="en-US" sz="2400" dirty="0"/>
              <a:t>We will not use TI macros to control the I/O ports in this lab.</a:t>
            </a:r>
            <a:br>
              <a:rPr lang="en-US" sz="2400" dirty="0"/>
            </a:br>
            <a:endParaRPr lang="en-US" sz="2400" dirty="0"/>
          </a:p>
          <a:p>
            <a:pPr marL="342900" indent="-342900">
              <a:buFont typeface="Arial" panose="020B0604020202020204" pitchFamily="34" charset="0"/>
              <a:buChar char="•"/>
            </a:pPr>
            <a:r>
              <a:rPr lang="en-US" sz="2400" dirty="0"/>
              <a:t>Once your project is working.  You will be asked to change the location of your code and make the necessary changes to get the code running again</a:t>
            </a:r>
            <a:br>
              <a:rPr lang="en-US" sz="2400" dirty="0"/>
            </a:br>
            <a:endParaRPr lang="en-US" sz="2400" dirty="0"/>
          </a:p>
          <a:p>
            <a:pPr marL="342900" indent="-342900">
              <a:buFont typeface="Arial" panose="020B0604020202020204" pitchFamily="34" charset="0"/>
              <a:buChar char="•"/>
            </a:pPr>
            <a:r>
              <a:rPr lang="en-US" sz="2400" dirty="0">
                <a:solidFill>
                  <a:srgbClr val="FF0000"/>
                </a:solidFill>
              </a:rPr>
              <a:t>You will NOT be prepared to write the Lab 1 code or pass the quiz at the end of the lab session (this is a single class lab) if you do not watch and understand the Lab 1 Video.</a:t>
            </a:r>
          </a:p>
        </p:txBody>
      </p:sp>
    </p:spTree>
    <p:extLst>
      <p:ext uri="{BB962C8B-B14F-4D97-AF65-F5344CB8AC3E}">
        <p14:creationId xmlns:p14="http://schemas.microsoft.com/office/powerpoint/2010/main" val="304050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2148879" y="1890899"/>
            <a:ext cx="8084450" cy="1077218"/>
          </a:xfrm>
          <a:prstGeom prst="rect">
            <a:avLst/>
          </a:prstGeom>
          <a:noFill/>
        </p:spPr>
        <p:txBody>
          <a:bodyPr wrap="square" rtlCol="0">
            <a:spAutoFit/>
          </a:bodyPr>
          <a:lstStyle/>
          <a:p>
            <a:r>
              <a:rPr lang="en-US" sz="3200" dirty="0"/>
              <a:t>Invoke the Code Composer Studio version 9.1.0 software by double clicking on the CCS ICON </a:t>
            </a:r>
            <a:endParaRPr lang="en-US" sz="3200" b="1" dirty="0"/>
          </a:p>
        </p:txBody>
      </p:sp>
      <p:pic>
        <p:nvPicPr>
          <p:cNvPr id="4" name="Picture 2" descr="See the source image">
            <a:extLst>
              <a:ext uri="{FF2B5EF4-FFF2-40B4-BE49-F238E27FC236}">
                <a16:creationId xmlns:a16="http://schemas.microsoft.com/office/drawing/2014/main" id="{F436D985-1503-4AE7-A7CC-17F2C198E3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3323" y="3440057"/>
            <a:ext cx="1733550"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809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533647" y="58095"/>
            <a:ext cx="9144000" cy="530268"/>
          </a:xfrm>
        </p:spPr>
        <p:txBody>
          <a:bodyPr>
            <a:noAutofit/>
          </a:bodyPr>
          <a:lstStyle/>
          <a:p>
            <a:r>
              <a:rPr lang="en-US" sz="3600" b="1" dirty="0"/>
              <a:t>Lab 1 - Schematic</a:t>
            </a:r>
            <a:endParaRPr lang="en-US" sz="3600" dirty="0"/>
          </a:p>
        </p:txBody>
      </p:sp>
      <p:grpSp>
        <p:nvGrpSpPr>
          <p:cNvPr id="10" name="Group 9">
            <a:extLst>
              <a:ext uri="{FF2B5EF4-FFF2-40B4-BE49-F238E27FC236}">
                <a16:creationId xmlns:a16="http://schemas.microsoft.com/office/drawing/2014/main" id="{E2DB6A63-2C2B-43BD-A7B4-9B5E75904B28}"/>
              </a:ext>
            </a:extLst>
          </p:cNvPr>
          <p:cNvGrpSpPr/>
          <p:nvPr/>
        </p:nvGrpSpPr>
        <p:grpSpPr>
          <a:xfrm>
            <a:off x="3152150" y="2067339"/>
            <a:ext cx="5495367" cy="2812652"/>
            <a:chOff x="2667121" y="1852654"/>
            <a:chExt cx="5495367" cy="2812652"/>
          </a:xfrm>
        </p:grpSpPr>
        <p:pic>
          <p:nvPicPr>
            <p:cNvPr id="4" name="Picture 3">
              <a:extLst>
                <a:ext uri="{FF2B5EF4-FFF2-40B4-BE49-F238E27FC236}">
                  <a16:creationId xmlns:a16="http://schemas.microsoft.com/office/drawing/2014/main" id="{53649769-58F3-4350-95AE-B9738F4C7382}"/>
                </a:ext>
              </a:extLst>
            </p:cNvPr>
            <p:cNvPicPr>
              <a:picLocks noChangeAspect="1"/>
            </p:cNvPicPr>
            <p:nvPr/>
          </p:nvPicPr>
          <p:blipFill rotWithShape="1">
            <a:blip r:embed="rId2"/>
            <a:srcRect t="967"/>
            <a:stretch/>
          </p:blipFill>
          <p:spPr>
            <a:xfrm>
              <a:off x="2911442" y="1852654"/>
              <a:ext cx="5251046" cy="2812652"/>
            </a:xfrm>
            <a:prstGeom prst="rect">
              <a:avLst/>
            </a:prstGeom>
          </p:spPr>
        </p:pic>
        <p:sp>
          <p:nvSpPr>
            <p:cNvPr id="5" name="TextBox 4">
              <a:extLst>
                <a:ext uri="{FF2B5EF4-FFF2-40B4-BE49-F238E27FC236}">
                  <a16:creationId xmlns:a16="http://schemas.microsoft.com/office/drawing/2014/main" id="{AF5E3714-E90A-4273-B806-E62CB3E1CB17}"/>
                </a:ext>
              </a:extLst>
            </p:cNvPr>
            <p:cNvSpPr txBox="1"/>
            <p:nvPr/>
          </p:nvSpPr>
          <p:spPr>
            <a:xfrm>
              <a:off x="2693058" y="2775979"/>
              <a:ext cx="595035" cy="369332"/>
            </a:xfrm>
            <a:prstGeom prst="rect">
              <a:avLst/>
            </a:prstGeom>
            <a:noFill/>
          </p:spPr>
          <p:txBody>
            <a:bodyPr wrap="none" rtlCol="0">
              <a:spAutoFit/>
            </a:bodyPr>
            <a:lstStyle/>
            <a:p>
              <a:r>
                <a:rPr lang="en-US" dirty="0"/>
                <a:t>P1.0</a:t>
              </a:r>
            </a:p>
          </p:txBody>
        </p:sp>
        <p:sp>
          <p:nvSpPr>
            <p:cNvPr id="6" name="TextBox 5">
              <a:extLst>
                <a:ext uri="{FF2B5EF4-FFF2-40B4-BE49-F238E27FC236}">
                  <a16:creationId xmlns:a16="http://schemas.microsoft.com/office/drawing/2014/main" id="{01AE74B3-5823-447C-9B7E-69B4DCD87D3C}"/>
                </a:ext>
              </a:extLst>
            </p:cNvPr>
            <p:cNvSpPr txBox="1"/>
            <p:nvPr/>
          </p:nvSpPr>
          <p:spPr>
            <a:xfrm>
              <a:off x="2667121" y="3550852"/>
              <a:ext cx="595035" cy="369332"/>
            </a:xfrm>
            <a:prstGeom prst="rect">
              <a:avLst/>
            </a:prstGeom>
            <a:noFill/>
          </p:spPr>
          <p:txBody>
            <a:bodyPr wrap="none" rtlCol="0">
              <a:spAutoFit/>
            </a:bodyPr>
            <a:lstStyle/>
            <a:p>
              <a:r>
                <a:rPr lang="en-US" dirty="0"/>
                <a:t>P9.7</a:t>
              </a:r>
            </a:p>
          </p:txBody>
        </p:sp>
        <p:sp>
          <p:nvSpPr>
            <p:cNvPr id="7" name="TextBox 6">
              <a:extLst>
                <a:ext uri="{FF2B5EF4-FFF2-40B4-BE49-F238E27FC236}">
                  <a16:creationId xmlns:a16="http://schemas.microsoft.com/office/drawing/2014/main" id="{4D69DD4F-E383-43D5-AF6D-999F4C94B641}"/>
                </a:ext>
              </a:extLst>
            </p:cNvPr>
            <p:cNvSpPr txBox="1"/>
            <p:nvPr/>
          </p:nvSpPr>
          <p:spPr>
            <a:xfrm>
              <a:off x="3519236" y="3917937"/>
              <a:ext cx="2166427" cy="369332"/>
            </a:xfrm>
            <a:prstGeom prst="rect">
              <a:avLst/>
            </a:prstGeom>
            <a:noFill/>
          </p:spPr>
          <p:txBody>
            <a:bodyPr wrap="none" rtlCol="0">
              <a:spAutoFit/>
            </a:bodyPr>
            <a:lstStyle/>
            <a:p>
              <a:r>
                <a:rPr lang="en-US" dirty="0"/>
                <a:t>Jumpers are installed</a:t>
              </a:r>
            </a:p>
          </p:txBody>
        </p:sp>
        <p:sp>
          <p:nvSpPr>
            <p:cNvPr id="8" name="Isosceles Triangle 7">
              <a:extLst>
                <a:ext uri="{FF2B5EF4-FFF2-40B4-BE49-F238E27FC236}">
                  <a16:creationId xmlns:a16="http://schemas.microsoft.com/office/drawing/2014/main" id="{D4CDB15F-1BAA-4FC4-A012-826CC2B1E0E8}"/>
                </a:ext>
              </a:extLst>
            </p:cNvPr>
            <p:cNvSpPr/>
            <p:nvPr/>
          </p:nvSpPr>
          <p:spPr>
            <a:xfrm rot="5400000">
              <a:off x="6694996" y="2918134"/>
              <a:ext cx="190833" cy="174929"/>
            </a:xfrm>
            <a:prstGeom prst="triangl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Isosceles Triangle 8">
              <a:extLst>
                <a:ext uri="{FF2B5EF4-FFF2-40B4-BE49-F238E27FC236}">
                  <a16:creationId xmlns:a16="http://schemas.microsoft.com/office/drawing/2014/main" id="{760B906D-E9C8-4719-8EBA-80AE6C2527D6}"/>
                </a:ext>
              </a:extLst>
            </p:cNvPr>
            <p:cNvSpPr/>
            <p:nvPr/>
          </p:nvSpPr>
          <p:spPr>
            <a:xfrm rot="5400000">
              <a:off x="6696321" y="3643028"/>
              <a:ext cx="190833" cy="174929"/>
            </a:xfrm>
            <a:prstGeom prst="triangle">
              <a:avLst/>
            </a:prstGeom>
            <a:solidFill>
              <a:srgbClr val="00B05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53250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1584335" y="737959"/>
            <a:ext cx="9221179" cy="461665"/>
          </a:xfrm>
          <a:prstGeom prst="rect">
            <a:avLst/>
          </a:prstGeom>
          <a:noFill/>
        </p:spPr>
        <p:txBody>
          <a:bodyPr wrap="none" rtlCol="0">
            <a:spAutoFit/>
          </a:bodyPr>
          <a:lstStyle/>
          <a:p>
            <a:r>
              <a:rPr lang="en-US" sz="2400" dirty="0"/>
              <a:t>If you are beginning with the Getting Started screen, select </a:t>
            </a:r>
            <a:r>
              <a:rPr lang="en-US" sz="2400" b="1" dirty="0"/>
              <a:t>New Project:</a:t>
            </a:r>
          </a:p>
        </p:txBody>
      </p:sp>
      <p:pic>
        <p:nvPicPr>
          <p:cNvPr id="8" name="Picture 7">
            <a:extLst>
              <a:ext uri="{FF2B5EF4-FFF2-40B4-BE49-F238E27FC236}">
                <a16:creationId xmlns:a16="http://schemas.microsoft.com/office/drawing/2014/main" id="{D9EAD13F-764F-424A-8C43-94239D1DEE9A}"/>
              </a:ext>
            </a:extLst>
          </p:cNvPr>
          <p:cNvPicPr>
            <a:picLocks noChangeAspect="1"/>
          </p:cNvPicPr>
          <p:nvPr/>
        </p:nvPicPr>
        <p:blipFill rotWithShape="1">
          <a:blip r:embed="rId2"/>
          <a:srcRect l="4147"/>
          <a:stretch/>
        </p:blipFill>
        <p:spPr>
          <a:xfrm>
            <a:off x="2671637" y="1351720"/>
            <a:ext cx="6777782" cy="4586039"/>
          </a:xfrm>
          <a:prstGeom prst="rect">
            <a:avLst/>
          </a:prstGeom>
        </p:spPr>
      </p:pic>
      <p:sp>
        <p:nvSpPr>
          <p:cNvPr id="3" name="TextBox 2">
            <a:extLst>
              <a:ext uri="{FF2B5EF4-FFF2-40B4-BE49-F238E27FC236}">
                <a16:creationId xmlns:a16="http://schemas.microsoft.com/office/drawing/2014/main" id="{FFF00BBD-6234-4C08-8D39-B1290A818FA6}"/>
              </a:ext>
            </a:extLst>
          </p:cNvPr>
          <p:cNvSpPr txBox="1"/>
          <p:nvPr/>
        </p:nvSpPr>
        <p:spPr>
          <a:xfrm flipH="1">
            <a:off x="2345635" y="6004808"/>
            <a:ext cx="9069031" cy="461665"/>
          </a:xfrm>
          <a:prstGeom prst="rect">
            <a:avLst/>
          </a:prstGeom>
          <a:noFill/>
        </p:spPr>
        <p:txBody>
          <a:bodyPr wrap="square" rtlCol="0">
            <a:spAutoFit/>
          </a:bodyPr>
          <a:lstStyle/>
          <a:p>
            <a:r>
              <a:rPr lang="en-US" sz="2400" dirty="0"/>
              <a:t>If only Project Explorer is open, select </a:t>
            </a:r>
            <a:r>
              <a:rPr lang="en-US" sz="2400" b="1" dirty="0"/>
              <a:t>View </a:t>
            </a:r>
            <a:r>
              <a:rPr lang="en-US" sz="2400" b="1" dirty="0">
                <a:sym typeface="Wingdings" panose="05000000000000000000" pitchFamily="2" charset="2"/>
              </a:rPr>
              <a:t> Getting Started</a:t>
            </a:r>
            <a:endParaRPr lang="en-US" sz="2400" b="1" dirty="0"/>
          </a:p>
        </p:txBody>
      </p:sp>
    </p:spTree>
    <p:extLst>
      <p:ext uri="{BB962C8B-B14F-4D97-AF65-F5344CB8AC3E}">
        <p14:creationId xmlns:p14="http://schemas.microsoft.com/office/powerpoint/2010/main" val="358844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5194228" y="992401"/>
            <a:ext cx="6667851" cy="4524315"/>
          </a:xfrm>
          <a:prstGeom prst="rect">
            <a:avLst/>
          </a:prstGeom>
          <a:noFill/>
        </p:spPr>
        <p:txBody>
          <a:bodyPr wrap="none" rtlCol="0">
            <a:spAutoFit/>
          </a:bodyPr>
          <a:lstStyle/>
          <a:p>
            <a:r>
              <a:rPr lang="en-US" dirty="0"/>
              <a:t>In the </a:t>
            </a:r>
            <a:r>
              <a:rPr lang="en-US" b="1" dirty="0"/>
              <a:t>CCS Project </a:t>
            </a:r>
            <a:r>
              <a:rPr lang="en-US" dirty="0"/>
              <a:t>window, configure the following fields:</a:t>
            </a:r>
          </a:p>
          <a:p>
            <a:pPr marL="800100" lvl="1" indent="-342900">
              <a:buFont typeface="+mj-lt"/>
              <a:buAutoNum type="arabicPeriod"/>
            </a:pPr>
            <a:r>
              <a:rPr lang="en-US" dirty="0"/>
              <a:t>Target: </a:t>
            </a:r>
            <a:r>
              <a:rPr lang="en-US" b="1" dirty="0"/>
              <a:t>MSP430FRxxx</a:t>
            </a:r>
            <a:r>
              <a:rPr lang="en-US" dirty="0"/>
              <a:t> Family</a:t>
            </a:r>
          </a:p>
          <a:p>
            <a:pPr marL="800100" lvl="1" indent="-342900">
              <a:buFont typeface="+mj-lt"/>
              <a:buAutoNum type="arabicPeriod"/>
            </a:pPr>
            <a:r>
              <a:rPr lang="en-US" dirty="0"/>
              <a:t> </a:t>
            </a:r>
            <a:r>
              <a:rPr lang="en-US" b="1" dirty="0"/>
              <a:t>MSP430FR6989</a:t>
            </a:r>
          </a:p>
          <a:p>
            <a:pPr marL="800100" lvl="1" indent="-342900">
              <a:buFont typeface="+mj-lt"/>
              <a:buAutoNum type="arabicPeriod"/>
            </a:pPr>
            <a:r>
              <a:rPr lang="en-US" dirty="0"/>
              <a:t>Connection: Leave at Default</a:t>
            </a:r>
          </a:p>
          <a:p>
            <a:pPr marL="800100" lvl="1" indent="-342900">
              <a:buFont typeface="+mj-lt"/>
              <a:buAutoNum type="arabicPeriod"/>
            </a:pPr>
            <a:r>
              <a:rPr lang="en-US" dirty="0"/>
              <a:t>Project Name (e.g. Lab 2)</a:t>
            </a:r>
          </a:p>
          <a:p>
            <a:pPr marL="800100" lvl="1" indent="-342900">
              <a:buFont typeface="+mj-lt"/>
              <a:buAutoNum type="arabicPeriod"/>
            </a:pPr>
            <a:r>
              <a:rPr lang="en-US" dirty="0"/>
              <a:t>Uncheck use default location and browse to your workspace</a:t>
            </a:r>
            <a:br>
              <a:rPr lang="en-US" dirty="0"/>
            </a:br>
            <a:r>
              <a:rPr lang="en-US" dirty="0"/>
              <a:t>(e.g. U:\ECE3567\Lab2)</a:t>
            </a:r>
            <a:br>
              <a:rPr lang="en-US" dirty="0"/>
            </a:br>
            <a:endParaRPr lang="en-US" dirty="0"/>
          </a:p>
          <a:p>
            <a:pPr marL="800100" lvl="1" indent="-342900">
              <a:buFont typeface="+mj-lt"/>
              <a:buAutoNum type="arabicPeriod"/>
            </a:pPr>
            <a:r>
              <a:rPr lang="en-US" dirty="0"/>
              <a:t>Leave Compiler at Default</a:t>
            </a:r>
            <a:br>
              <a:rPr lang="en-US" dirty="0"/>
            </a:br>
            <a:endParaRPr lang="en-US" dirty="0"/>
          </a:p>
          <a:p>
            <a:pPr marL="800100" lvl="1" indent="-342900">
              <a:buFont typeface="+mj-lt"/>
              <a:buAutoNum type="arabicPeriod"/>
            </a:pPr>
            <a:r>
              <a:rPr lang="en-US" dirty="0"/>
              <a:t>In Project templates and examples, you must </a:t>
            </a:r>
            <a:r>
              <a:rPr lang="en-US" b="1" i="1" dirty="0"/>
              <a:t>SCROLL DOWN</a:t>
            </a:r>
            <a:br>
              <a:rPr lang="en-US" dirty="0"/>
            </a:br>
            <a:r>
              <a:rPr lang="en-US" dirty="0"/>
              <a:t>to </a:t>
            </a:r>
            <a:r>
              <a:rPr lang="en-US" b="1" dirty="0"/>
              <a:t>MSP430 Driverlib</a:t>
            </a:r>
            <a:r>
              <a:rPr lang="en-US" dirty="0"/>
              <a:t>, select the down arrow </a:t>
            </a:r>
            <a:r>
              <a:rPr lang="en-US" b="1" dirty="0">
                <a:sym typeface="Symbol" panose="05050102010706020507" pitchFamily="18" charset="2"/>
              </a:rPr>
              <a:t> </a:t>
            </a:r>
            <a:r>
              <a:rPr lang="en-US" dirty="0">
                <a:sym typeface="Symbol" panose="05050102010706020507" pitchFamily="18" charset="2"/>
              </a:rPr>
              <a:t>and</a:t>
            </a:r>
            <a:r>
              <a:rPr lang="en-US" b="1" dirty="0">
                <a:sym typeface="Symbol" panose="05050102010706020507" pitchFamily="18" charset="2"/>
              </a:rPr>
              <a:t> </a:t>
            </a:r>
            <a:br>
              <a:rPr lang="en-US" b="1" dirty="0">
                <a:sym typeface="Symbol" panose="05050102010706020507" pitchFamily="18" charset="2"/>
              </a:rPr>
            </a:br>
            <a:r>
              <a:rPr lang="en-US" b="1" i="1" dirty="0"/>
              <a:t>SCROLL DOWN AGAIN. </a:t>
            </a:r>
            <a:r>
              <a:rPr lang="en-US" b="1" dirty="0">
                <a:sym typeface="Symbol" panose="05050102010706020507" pitchFamily="18" charset="2"/>
              </a:rPr>
              <a:t>  </a:t>
            </a:r>
            <a:r>
              <a:rPr lang="en-US" dirty="0">
                <a:sym typeface="Symbol" panose="05050102010706020507" pitchFamily="18" charset="2"/>
              </a:rPr>
              <a:t>Highlight:</a:t>
            </a:r>
            <a:br>
              <a:rPr lang="en-US" dirty="0">
                <a:sym typeface="Symbol" panose="05050102010706020507" pitchFamily="18" charset="2"/>
              </a:rPr>
            </a:br>
            <a:r>
              <a:rPr lang="en-US" dirty="0">
                <a:sym typeface="Symbol" panose="05050102010706020507" pitchFamily="18" charset="2"/>
              </a:rPr>
              <a:t>		</a:t>
            </a:r>
            <a:r>
              <a:rPr lang="en-US" b="1" dirty="0">
                <a:sym typeface="Symbol" panose="05050102010706020507" pitchFamily="18" charset="2"/>
              </a:rPr>
              <a:t>Empty Project with DriverLib Source</a:t>
            </a:r>
            <a:br>
              <a:rPr lang="en-US" b="1" dirty="0">
                <a:sym typeface="Symbol" panose="05050102010706020507" pitchFamily="18" charset="2"/>
              </a:rPr>
            </a:br>
            <a:endParaRPr lang="en-US" b="1" dirty="0">
              <a:sym typeface="Symbol" panose="05050102010706020507" pitchFamily="18" charset="2"/>
            </a:endParaRPr>
          </a:p>
          <a:p>
            <a:pPr marL="800100" lvl="1" indent="-342900">
              <a:buFont typeface="+mj-lt"/>
              <a:buAutoNum type="arabicPeriod"/>
            </a:pPr>
            <a:r>
              <a:rPr lang="en-US" dirty="0">
                <a:sym typeface="Symbol" panose="05050102010706020507" pitchFamily="18" charset="2"/>
              </a:rPr>
              <a:t>Select Finish</a:t>
            </a:r>
            <a:endParaRPr lang="en-US" dirty="0"/>
          </a:p>
        </p:txBody>
      </p:sp>
      <p:pic>
        <p:nvPicPr>
          <p:cNvPr id="7" name="Picture 6">
            <a:extLst>
              <a:ext uri="{FF2B5EF4-FFF2-40B4-BE49-F238E27FC236}">
                <a16:creationId xmlns:a16="http://schemas.microsoft.com/office/drawing/2014/main" id="{94A245CD-8B6C-4625-AE04-3F1619ED23FD}"/>
              </a:ext>
            </a:extLst>
          </p:cNvPr>
          <p:cNvPicPr>
            <a:picLocks noChangeAspect="1"/>
          </p:cNvPicPr>
          <p:nvPr/>
        </p:nvPicPr>
        <p:blipFill>
          <a:blip r:embed="rId2"/>
          <a:stretch>
            <a:fillRect/>
          </a:stretch>
        </p:blipFill>
        <p:spPr>
          <a:xfrm>
            <a:off x="496087" y="866692"/>
            <a:ext cx="4446665" cy="5657353"/>
          </a:xfrm>
          <a:prstGeom prst="rect">
            <a:avLst/>
          </a:prstGeom>
        </p:spPr>
      </p:pic>
    </p:spTree>
    <p:extLst>
      <p:ext uri="{BB962C8B-B14F-4D97-AF65-F5344CB8AC3E}">
        <p14:creationId xmlns:p14="http://schemas.microsoft.com/office/powerpoint/2010/main" val="2799617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582471" y="570982"/>
            <a:ext cx="1391920" cy="584775"/>
          </a:xfrm>
          <a:prstGeom prst="rect">
            <a:avLst/>
          </a:prstGeom>
          <a:noFill/>
        </p:spPr>
        <p:txBody>
          <a:bodyPr wrap="none" rtlCol="0">
            <a:spAutoFit/>
          </a:bodyPr>
          <a:lstStyle/>
          <a:p>
            <a:r>
              <a:rPr lang="en-US" sz="3200" b="1" dirty="0">
                <a:solidFill>
                  <a:srgbClr val="0000FF"/>
                </a:solidFill>
              </a:rPr>
              <a:t>"Voilà"</a:t>
            </a:r>
          </a:p>
        </p:txBody>
      </p:sp>
      <p:pic>
        <p:nvPicPr>
          <p:cNvPr id="8" name="Picture 7">
            <a:extLst>
              <a:ext uri="{FF2B5EF4-FFF2-40B4-BE49-F238E27FC236}">
                <a16:creationId xmlns:a16="http://schemas.microsoft.com/office/drawing/2014/main" id="{8199D4DE-AB71-4D6D-82DC-1B48F9E924C6}"/>
              </a:ext>
            </a:extLst>
          </p:cNvPr>
          <p:cNvPicPr>
            <a:picLocks noChangeAspect="1"/>
          </p:cNvPicPr>
          <p:nvPr/>
        </p:nvPicPr>
        <p:blipFill>
          <a:blip r:embed="rId2"/>
          <a:stretch>
            <a:fillRect/>
          </a:stretch>
        </p:blipFill>
        <p:spPr>
          <a:xfrm>
            <a:off x="1929558" y="666501"/>
            <a:ext cx="9191625" cy="5238750"/>
          </a:xfrm>
          <a:prstGeom prst="rect">
            <a:avLst/>
          </a:prstGeom>
        </p:spPr>
      </p:pic>
    </p:spTree>
    <p:extLst>
      <p:ext uri="{BB962C8B-B14F-4D97-AF65-F5344CB8AC3E}">
        <p14:creationId xmlns:p14="http://schemas.microsoft.com/office/powerpoint/2010/main" val="14136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272370" y="745910"/>
            <a:ext cx="11649286" cy="3046988"/>
          </a:xfrm>
          <a:prstGeom prst="rect">
            <a:avLst/>
          </a:prstGeom>
          <a:noFill/>
        </p:spPr>
        <p:txBody>
          <a:bodyPr wrap="square" rtlCol="0">
            <a:spAutoFit/>
          </a:bodyPr>
          <a:lstStyle/>
          <a:p>
            <a:r>
              <a:rPr lang="en-US" sz="2400" dirty="0">
                <a:solidFill>
                  <a:srgbClr val="0000FF"/>
                </a:solidFill>
              </a:rPr>
              <a:t>ALTERNATIVELY:</a:t>
            </a:r>
            <a:r>
              <a:rPr lang="en-US" sz="2400" dirty="0"/>
              <a:t> If you are beginning with another project already open in Project Explorer:</a:t>
            </a:r>
            <a:br>
              <a:rPr lang="en-US" sz="2400" dirty="0"/>
            </a:br>
            <a:endParaRPr lang="en-US" sz="2400" dirty="0"/>
          </a:p>
          <a:p>
            <a:r>
              <a:rPr lang="en-US" sz="2400" dirty="0"/>
              <a:t>1.  Select </a:t>
            </a:r>
            <a:r>
              <a:rPr lang="en-US" sz="2400" b="1" dirty="0"/>
              <a:t>File </a:t>
            </a:r>
            <a:r>
              <a:rPr lang="en-US" sz="2400" b="1" dirty="0">
                <a:sym typeface="Wingdings" panose="05000000000000000000" pitchFamily="2" charset="2"/>
              </a:rPr>
              <a:t> Switch Workspace </a:t>
            </a:r>
            <a:r>
              <a:rPr lang="en-US" sz="2400" dirty="0">
                <a:sym typeface="Wingdings" panose="05000000000000000000" pitchFamily="2" charset="2"/>
              </a:rPr>
              <a:t>and navigate to your new workspace</a:t>
            </a:r>
            <a:br>
              <a:rPr lang="en-US" sz="2400" dirty="0">
                <a:sym typeface="Wingdings" panose="05000000000000000000" pitchFamily="2" charset="2"/>
              </a:rPr>
            </a:br>
            <a:endParaRPr lang="en-US" sz="2400" dirty="0">
              <a:sym typeface="Wingdings" panose="05000000000000000000" pitchFamily="2" charset="2"/>
            </a:endParaRPr>
          </a:p>
          <a:p>
            <a:r>
              <a:rPr lang="en-US" sz="2400" dirty="0">
                <a:sym typeface="Wingdings" panose="05000000000000000000" pitchFamily="2" charset="2"/>
              </a:rPr>
              <a:t>2. </a:t>
            </a:r>
            <a:r>
              <a:rPr lang="en-US" sz="2400" dirty="0"/>
              <a:t>Select </a:t>
            </a:r>
            <a:r>
              <a:rPr lang="en-US" sz="2400" b="1" dirty="0"/>
              <a:t>File </a:t>
            </a:r>
            <a:r>
              <a:rPr lang="en-US" sz="2400" b="1" dirty="0">
                <a:sym typeface="Wingdings" panose="05000000000000000000" pitchFamily="2" charset="2"/>
              </a:rPr>
              <a:t> </a:t>
            </a:r>
            <a:r>
              <a:rPr lang="en-US" sz="2400" b="1" dirty="0"/>
              <a:t> New </a:t>
            </a:r>
            <a:r>
              <a:rPr lang="en-US" sz="2400" b="1" dirty="0">
                <a:sym typeface="Wingdings" panose="05000000000000000000" pitchFamily="2" charset="2"/>
              </a:rPr>
              <a:t> Project </a:t>
            </a:r>
            <a:r>
              <a:rPr lang="en-US" sz="2400" b="1" dirty="0"/>
              <a:t> </a:t>
            </a:r>
            <a:r>
              <a:rPr lang="en-US" sz="2400" b="1" dirty="0">
                <a:sym typeface="Wingdings" panose="05000000000000000000" pitchFamily="2" charset="2"/>
              </a:rPr>
              <a:t> Code Composer Studio </a:t>
            </a:r>
            <a:r>
              <a:rPr lang="en-US" sz="2400" b="1" dirty="0"/>
              <a:t> </a:t>
            </a:r>
            <a:r>
              <a:rPr lang="en-US" sz="2400" b="1" dirty="0">
                <a:sym typeface="Wingdings" panose="05000000000000000000" pitchFamily="2" charset="2"/>
              </a:rPr>
              <a:t> CCS Project</a:t>
            </a:r>
          </a:p>
          <a:p>
            <a:br>
              <a:rPr lang="en-US" sz="2400" dirty="0">
                <a:sym typeface="Wingdings" panose="05000000000000000000" pitchFamily="2" charset="2"/>
              </a:rPr>
            </a:br>
            <a:endParaRPr lang="en-US" sz="2400" dirty="0">
              <a:sym typeface="Wingdings" panose="05000000000000000000" pitchFamily="2" charset="2"/>
            </a:endParaRPr>
          </a:p>
          <a:p>
            <a:pPr marL="457200" indent="-457200">
              <a:buFont typeface="+mj-lt"/>
              <a:buAutoNum type="arabicPeriod"/>
            </a:pPr>
            <a:endParaRPr lang="en-US" sz="2400" dirty="0"/>
          </a:p>
        </p:txBody>
      </p:sp>
      <p:pic>
        <p:nvPicPr>
          <p:cNvPr id="5" name="Picture 4">
            <a:extLst>
              <a:ext uri="{FF2B5EF4-FFF2-40B4-BE49-F238E27FC236}">
                <a16:creationId xmlns:a16="http://schemas.microsoft.com/office/drawing/2014/main" id="{A6592606-9315-4038-AF3F-0372BEC79630}"/>
              </a:ext>
            </a:extLst>
          </p:cNvPr>
          <p:cNvPicPr>
            <a:picLocks noChangeAspect="1"/>
          </p:cNvPicPr>
          <p:nvPr/>
        </p:nvPicPr>
        <p:blipFill>
          <a:blip r:embed="rId2"/>
          <a:stretch>
            <a:fillRect/>
          </a:stretch>
        </p:blipFill>
        <p:spPr>
          <a:xfrm>
            <a:off x="6390751" y="2932428"/>
            <a:ext cx="3801361" cy="3644218"/>
          </a:xfrm>
          <a:prstGeom prst="rect">
            <a:avLst/>
          </a:prstGeom>
        </p:spPr>
      </p:pic>
      <p:pic>
        <p:nvPicPr>
          <p:cNvPr id="7" name="Picture 6">
            <a:extLst>
              <a:ext uri="{FF2B5EF4-FFF2-40B4-BE49-F238E27FC236}">
                <a16:creationId xmlns:a16="http://schemas.microsoft.com/office/drawing/2014/main" id="{2BCE5942-23B1-4B56-8AD4-174CACDDFB38}"/>
              </a:ext>
            </a:extLst>
          </p:cNvPr>
          <p:cNvPicPr>
            <a:picLocks noChangeAspect="1"/>
          </p:cNvPicPr>
          <p:nvPr/>
        </p:nvPicPr>
        <p:blipFill>
          <a:blip r:embed="rId3"/>
          <a:stretch>
            <a:fillRect/>
          </a:stretch>
        </p:blipFill>
        <p:spPr>
          <a:xfrm>
            <a:off x="2200413" y="2943930"/>
            <a:ext cx="3067050" cy="3609975"/>
          </a:xfrm>
          <a:prstGeom prst="rect">
            <a:avLst/>
          </a:prstGeom>
        </p:spPr>
      </p:pic>
    </p:spTree>
    <p:extLst>
      <p:ext uri="{BB962C8B-B14F-4D97-AF65-F5344CB8AC3E}">
        <p14:creationId xmlns:p14="http://schemas.microsoft.com/office/powerpoint/2010/main" val="3134499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890999" y="727911"/>
            <a:ext cx="10716652" cy="461665"/>
          </a:xfrm>
          <a:prstGeom prst="rect">
            <a:avLst/>
          </a:prstGeom>
          <a:noFill/>
        </p:spPr>
        <p:txBody>
          <a:bodyPr wrap="none" rtlCol="0">
            <a:spAutoFit/>
          </a:bodyPr>
          <a:lstStyle/>
          <a:p>
            <a:r>
              <a:rPr lang="en-US" sz="2400" dirty="0"/>
              <a:t>3.  This should open the </a:t>
            </a:r>
            <a:r>
              <a:rPr lang="en-US" sz="2400" b="1" dirty="0"/>
              <a:t>New  CSS Project </a:t>
            </a:r>
            <a:r>
              <a:rPr lang="en-US" sz="2400" dirty="0"/>
              <a:t>window.  Proceed as previously described.</a:t>
            </a:r>
          </a:p>
        </p:txBody>
      </p:sp>
      <p:pic>
        <p:nvPicPr>
          <p:cNvPr id="3" name="Picture 2">
            <a:extLst>
              <a:ext uri="{FF2B5EF4-FFF2-40B4-BE49-F238E27FC236}">
                <a16:creationId xmlns:a16="http://schemas.microsoft.com/office/drawing/2014/main" id="{2BE554E0-B5F3-4052-8E65-F61EA666B7B0}"/>
              </a:ext>
            </a:extLst>
          </p:cNvPr>
          <p:cNvPicPr>
            <a:picLocks noChangeAspect="1"/>
          </p:cNvPicPr>
          <p:nvPr/>
        </p:nvPicPr>
        <p:blipFill>
          <a:blip r:embed="rId2"/>
          <a:stretch>
            <a:fillRect/>
          </a:stretch>
        </p:blipFill>
        <p:spPr>
          <a:xfrm>
            <a:off x="985646" y="1235946"/>
            <a:ext cx="4096565" cy="5205047"/>
          </a:xfrm>
          <a:prstGeom prst="rect">
            <a:avLst/>
          </a:prstGeom>
        </p:spPr>
      </p:pic>
      <p:pic>
        <p:nvPicPr>
          <p:cNvPr id="7" name="Picture 6">
            <a:extLst>
              <a:ext uri="{FF2B5EF4-FFF2-40B4-BE49-F238E27FC236}">
                <a16:creationId xmlns:a16="http://schemas.microsoft.com/office/drawing/2014/main" id="{AF031FAD-1182-4830-9834-4AE9F181DB33}"/>
              </a:ext>
            </a:extLst>
          </p:cNvPr>
          <p:cNvPicPr>
            <a:picLocks noChangeAspect="1"/>
          </p:cNvPicPr>
          <p:nvPr/>
        </p:nvPicPr>
        <p:blipFill>
          <a:blip r:embed="rId3"/>
          <a:stretch>
            <a:fillRect/>
          </a:stretch>
        </p:blipFill>
        <p:spPr>
          <a:xfrm>
            <a:off x="6124248" y="1446840"/>
            <a:ext cx="4972050" cy="3943350"/>
          </a:xfrm>
          <a:prstGeom prst="rect">
            <a:avLst/>
          </a:prstGeom>
        </p:spPr>
      </p:pic>
      <p:sp>
        <p:nvSpPr>
          <p:cNvPr id="4" name="TextBox 3">
            <a:extLst>
              <a:ext uri="{FF2B5EF4-FFF2-40B4-BE49-F238E27FC236}">
                <a16:creationId xmlns:a16="http://schemas.microsoft.com/office/drawing/2014/main" id="{6C04F17B-6525-4142-8623-600192840AD5}"/>
              </a:ext>
            </a:extLst>
          </p:cNvPr>
          <p:cNvSpPr txBox="1"/>
          <p:nvPr/>
        </p:nvSpPr>
        <p:spPr>
          <a:xfrm>
            <a:off x="6712299" y="5697415"/>
            <a:ext cx="4682532" cy="369332"/>
          </a:xfrm>
          <a:prstGeom prst="rect">
            <a:avLst/>
          </a:prstGeom>
          <a:noFill/>
        </p:spPr>
        <p:txBody>
          <a:bodyPr wrap="square" rtlCol="0">
            <a:spAutoFit/>
          </a:bodyPr>
          <a:lstStyle/>
          <a:p>
            <a:r>
              <a:rPr lang="en-US" dirty="0">
                <a:solidFill>
                  <a:srgbClr val="FF0000"/>
                </a:solidFill>
              </a:rPr>
              <a:t>Don’t Forget to select this template.</a:t>
            </a:r>
          </a:p>
        </p:txBody>
      </p:sp>
    </p:spTree>
    <p:extLst>
      <p:ext uri="{BB962C8B-B14F-4D97-AF65-F5344CB8AC3E}">
        <p14:creationId xmlns:p14="http://schemas.microsoft.com/office/powerpoint/2010/main" val="272109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D9D78-FF3A-45AA-A8E3-E7A4F16C33FB}"/>
              </a:ext>
            </a:extLst>
          </p:cNvPr>
          <p:cNvSpPr>
            <a:spLocks noGrp="1"/>
          </p:cNvSpPr>
          <p:nvPr>
            <p:ph type="ctrTitle"/>
          </p:nvPr>
        </p:nvSpPr>
        <p:spPr>
          <a:xfrm>
            <a:off x="1627916" y="141509"/>
            <a:ext cx="9144000" cy="530268"/>
          </a:xfrm>
        </p:spPr>
        <p:txBody>
          <a:bodyPr>
            <a:noAutofit/>
          </a:bodyPr>
          <a:lstStyle/>
          <a:p>
            <a:r>
              <a:rPr lang="en-US" sz="3600" dirty="0">
                <a:solidFill>
                  <a:srgbClr val="0000FF"/>
                </a:solidFill>
              </a:rPr>
              <a:t>Project Set-up</a:t>
            </a:r>
          </a:p>
        </p:txBody>
      </p:sp>
      <p:sp>
        <p:nvSpPr>
          <p:cNvPr id="6" name="TextBox 5">
            <a:extLst>
              <a:ext uri="{FF2B5EF4-FFF2-40B4-BE49-F238E27FC236}">
                <a16:creationId xmlns:a16="http://schemas.microsoft.com/office/drawing/2014/main" id="{EAF23361-5280-41D8-8CBD-77F1BB5F3C68}"/>
              </a:ext>
            </a:extLst>
          </p:cNvPr>
          <p:cNvSpPr txBox="1"/>
          <p:nvPr/>
        </p:nvSpPr>
        <p:spPr>
          <a:xfrm>
            <a:off x="2793633" y="1020450"/>
            <a:ext cx="7190302" cy="923330"/>
          </a:xfrm>
          <a:prstGeom prst="rect">
            <a:avLst/>
          </a:prstGeom>
          <a:noFill/>
        </p:spPr>
        <p:txBody>
          <a:bodyPr wrap="none" rtlCol="0">
            <a:spAutoFit/>
          </a:bodyPr>
          <a:lstStyle/>
          <a:p>
            <a:r>
              <a:rPr lang="en-US" dirty="0"/>
              <a:t>The FIRST time you use the workspace, CCS MAY open the Eclipse Launcher.</a:t>
            </a:r>
            <a:br>
              <a:rPr lang="en-US" dirty="0"/>
            </a:br>
            <a:br>
              <a:rPr lang="en-US" dirty="0"/>
            </a:br>
            <a:r>
              <a:rPr lang="en-US" dirty="0"/>
              <a:t>Browse to the workspace that you have created, then select OK </a:t>
            </a:r>
            <a:endParaRPr lang="en-US" b="1" dirty="0"/>
          </a:p>
        </p:txBody>
      </p:sp>
      <p:pic>
        <p:nvPicPr>
          <p:cNvPr id="5" name="Picture 4">
            <a:extLst>
              <a:ext uri="{FF2B5EF4-FFF2-40B4-BE49-F238E27FC236}">
                <a16:creationId xmlns:a16="http://schemas.microsoft.com/office/drawing/2014/main" id="{FCE7470C-C8FA-4B14-B5B7-71769C029BBD}"/>
              </a:ext>
            </a:extLst>
          </p:cNvPr>
          <p:cNvPicPr>
            <a:picLocks noChangeAspect="1"/>
          </p:cNvPicPr>
          <p:nvPr/>
        </p:nvPicPr>
        <p:blipFill rotWithShape="1">
          <a:blip r:embed="rId2"/>
          <a:srcRect t="2350" b="2496"/>
          <a:stretch/>
        </p:blipFill>
        <p:spPr>
          <a:xfrm>
            <a:off x="3268364" y="2471195"/>
            <a:ext cx="6096000" cy="2592126"/>
          </a:xfrm>
          <a:prstGeom prst="rect">
            <a:avLst/>
          </a:prstGeom>
        </p:spPr>
      </p:pic>
    </p:spTree>
    <p:extLst>
      <p:ext uri="{BB962C8B-B14F-4D97-AF65-F5344CB8AC3E}">
        <p14:creationId xmlns:p14="http://schemas.microsoft.com/office/powerpoint/2010/main" val="366286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1782</Words>
  <Application>Microsoft Office PowerPoint</Application>
  <PresentationFormat>Widescreen</PresentationFormat>
  <Paragraphs>150</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ECE 3567 Microcontroller Lab Lecture #3 – Code Composer Studio  </vt:lpstr>
      <vt:lpstr>Project Set-up</vt:lpstr>
      <vt:lpstr>Project Set-up</vt:lpstr>
      <vt:lpstr>Project Set-up</vt:lpstr>
      <vt:lpstr>Project Set-up</vt:lpstr>
      <vt:lpstr>Project Set-up</vt:lpstr>
      <vt:lpstr>Project Set-up</vt:lpstr>
      <vt:lpstr>Project Set-up</vt:lpstr>
      <vt:lpstr>Project Set-up</vt:lpstr>
      <vt:lpstr>Code Composer Studio – Adding Code</vt:lpstr>
      <vt:lpstr>Code Composer Studio – Running the Project Code</vt:lpstr>
      <vt:lpstr>Code Composer Studio – To Open an Existing Project (Automatic Method)</vt:lpstr>
      <vt:lpstr>Code Composer Studio – To Open an Existing Project (Manual Method)</vt:lpstr>
      <vt:lpstr>Code Composer Studio – To Open an Existing Project</vt:lpstr>
      <vt:lpstr>Code Composer Studio – To Open an Existing Project</vt:lpstr>
      <vt:lpstr>Transferring a Project to a New Location</vt:lpstr>
      <vt:lpstr>Change Workspace</vt:lpstr>
      <vt:lpstr>Change Include Options</vt:lpstr>
      <vt:lpstr>Code Composer Studio Common Error Messages</vt:lpstr>
      <vt:lpstr>Code Composer Studio - Watch Window</vt:lpstr>
      <vt:lpstr>Troubleshooting - Breakpoints</vt:lpstr>
      <vt:lpstr>Serial Communications via UARTs Setting up the Terminal Window</vt:lpstr>
      <vt:lpstr>Code Composer Studio – The Terminal Window</vt:lpstr>
      <vt:lpstr>Finding an Available COM Port</vt:lpstr>
      <vt:lpstr>Finding an Available COM Port</vt:lpstr>
      <vt:lpstr>Communication</vt:lpstr>
      <vt:lpstr>Introduction to Lab 1 </vt:lpstr>
      <vt:lpstr>Lab 1 – Blinking LEDs</vt:lpstr>
      <vt:lpstr>Lab 1 – Blinking LEDs</vt:lpstr>
      <vt:lpstr>Lab 1 - Schematic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Composer Studio</dc:title>
  <dc:creator>Gregg Chapman</dc:creator>
  <cp:lastModifiedBy>Chapman, Gregg</cp:lastModifiedBy>
  <cp:revision>43</cp:revision>
  <dcterms:created xsi:type="dcterms:W3CDTF">2019-09-04T23:34:01Z</dcterms:created>
  <dcterms:modified xsi:type="dcterms:W3CDTF">2023-09-04T03:37:59Z</dcterms:modified>
</cp:coreProperties>
</file>