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684" r:id="rId2"/>
    <p:sldMasterId id="2147483694" r:id="rId3"/>
    <p:sldMasterId id="2147483706" r:id="rId4"/>
    <p:sldMasterId id="2147483712" r:id="rId5"/>
  </p:sldMasterIdLst>
  <p:notesMasterIdLst>
    <p:notesMasterId r:id="rId15"/>
  </p:notesMasterIdLst>
  <p:handoutMasterIdLst>
    <p:handoutMasterId r:id="rId16"/>
  </p:handoutMasterIdLst>
  <p:sldIdLst>
    <p:sldId id="272" r:id="rId6"/>
    <p:sldId id="277" r:id="rId7"/>
    <p:sldId id="276" r:id="rId8"/>
    <p:sldId id="273" r:id="rId9"/>
    <p:sldId id="263" r:id="rId10"/>
    <p:sldId id="274" r:id="rId11"/>
    <p:sldId id="278" r:id="rId12"/>
    <p:sldId id="260" r:id="rId13"/>
    <p:sldId id="261" r:id="rId14"/>
  </p:sldIdLst>
  <p:sldSz cx="9144000" cy="5715000" type="screen16x1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26"/>
  </p:normalViewPr>
  <p:slideViewPr>
    <p:cSldViewPr snapToGrid="0" snapToObjects="1">
      <p:cViewPr varScale="1">
        <p:scale>
          <a:sx n="131" d="100"/>
          <a:sy n="131" d="100"/>
        </p:scale>
        <p:origin x="1350" y="12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5743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F55E6F3B-544C-4523-BBE1-8674DDA34037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2E720781-7327-43CD-BF32-0394B6B3B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1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8975AB45-4DA2-4DF5-BC9B-9CD55F553AE8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698500"/>
            <a:ext cx="55753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2BF4377-C12C-48B0-822B-514E64A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5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4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1390">
              <a:defRPr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=sC-Qrdguj9M&amp;feature=</a:t>
            </a:r>
            <a:r>
              <a:rPr lang="en-US" dirty="0" err="1"/>
              <a:t>youtu.be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44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9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0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3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6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2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F4377-C12C-48B0-822B-514E64A34D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8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32831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59" y="212098"/>
            <a:ext cx="82296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Rev: 20130618, KMK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Daily Activities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7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Rev: 20130618, KMK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Daily Activities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80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7"/>
            <a:ext cx="7772400" cy="1224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7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06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0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04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9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54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3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2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507442"/>
            <a:ext cx="5458968" cy="873903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81500"/>
            <a:ext cx="5458968" cy="51816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7957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66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406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94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85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37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293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Optional subhead would go here</a:t>
            </a:r>
          </a:p>
        </p:txBody>
      </p:sp>
    </p:spTree>
    <p:extLst>
      <p:ext uri="{BB962C8B-B14F-4D97-AF65-F5344CB8AC3E}">
        <p14:creationId xmlns:p14="http://schemas.microsoft.com/office/powerpoint/2010/main" val="3090537653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5356"/>
            <a:ext cx="8001000" cy="1225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38500"/>
            <a:ext cx="7315200" cy="743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– additional reference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Rev: 20120730, KMK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/>
              <a:t>Strings in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	P. </a:t>
            </a:r>
            <a:fld id="{C43CBAD5-C47B-405E-AED2-86F55579ED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679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Rev: 20130618, KMK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Daily Activities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507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Rev: 20120730, KMK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Strings in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	P. </a:t>
            </a:r>
            <a:fld id="{29A414CA-22F8-42D2-AC4B-F52582EA4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297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Rev: 20130618, KMK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Daily Activities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243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578015"/>
            <a:ext cx="8229600" cy="371894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34290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342900" indent="-342900">
              <a:spcBef>
                <a:spcPts val="393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7550" indent="-374650">
              <a:spcBef>
                <a:spcPts val="393"/>
              </a:spcBef>
              <a:buFont typeface="Arial" panose="020B0604020202020204" pitchFamily="34" charset="0"/>
              <a:buChar char="─"/>
              <a:tabLst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0">
              <a:defRPr sz="1620"/>
            </a:lvl4pPr>
            <a:lvl5pPr marL="395678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70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58810" y="1525329"/>
            <a:ext cx="4038600" cy="3771636"/>
          </a:xfrm>
          <a:prstGeom prst="rect">
            <a:avLst/>
          </a:prstGeom>
        </p:spPr>
        <p:txBody>
          <a:bodyPr/>
          <a:lstStyle>
            <a:lvl1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algn="l" defTabSz="242972" rtl="0" eaLnBrk="1" latinLnBrk="0" hangingPunct="1">
              <a:defRPr lang="en-US" sz="1418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3pPr>
            <a:lvl4pPr marL="224977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10" y="1525329"/>
            <a:ext cx="4038600" cy="3771636"/>
          </a:xfrm>
          <a:prstGeom prst="rect">
            <a:avLst/>
          </a:prstGeom>
        </p:spPr>
        <p:txBody>
          <a:bodyPr/>
          <a:lstStyle>
            <a:lvl1pPr marL="224977" indent="-224977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301010" indent="-301010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904" indent="-298928" algn="l" defTabSz="242972" rtl="0" eaLnBrk="1" latinLnBrk="0" hangingPunct="1">
              <a:buFont typeface="Arial" panose="020B0604020202020204" pitchFamily="34" charset="0"/>
              <a:buChar char="─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0995" indent="-226019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─"/>
              <a:defRPr lang="en-US" sz="1312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marL="342900" lvl="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342900" lvl="1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 defTabSz="242972" rtl="0" eaLnBrk="1" latinLnBrk="0" hangingPunct="1">
              <a:spcBef>
                <a:spcPct val="0"/>
              </a:spcBef>
              <a:buNone/>
              <a:defRPr lang="en-US" sz="263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9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8229600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1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1558430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6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chemeClr val="bg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4075360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1" y="4477227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1276" baseline="-2500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1276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957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6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1701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836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51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3" y="1196753"/>
            <a:ext cx="3998890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48595">
              <a:lnSpc>
                <a:spcPts val="1827"/>
              </a:lnSpc>
              <a:spcBef>
                <a:spcPts val="0"/>
              </a:spcBef>
              <a:defRPr sz="1063" b="1">
                <a:solidFill>
                  <a:srgbClr val="636D6E"/>
                </a:solidFill>
              </a:defRPr>
            </a:lvl1pPr>
            <a:lvl2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850">
                <a:solidFill>
                  <a:srgbClr val="636D6E"/>
                </a:solidFill>
              </a:defRPr>
            </a:lvl2pPr>
            <a:lvl3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defRPr sz="850">
                <a:solidFill>
                  <a:srgbClr val="636D6E"/>
                </a:solidFill>
              </a:defRPr>
            </a:lvl3pPr>
            <a:lvl5pPr marL="267270" indent="0">
              <a:spcBef>
                <a:spcPts val="186"/>
              </a:spcBef>
              <a:buFont typeface="Arial"/>
              <a:buNone/>
              <a:defRPr sz="957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0096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769951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609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1827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3607500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1827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1482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9923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4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80133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477222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5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7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2" y="1196753"/>
            <a:ext cx="3998889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636D6E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rgbClr val="636D6E"/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3247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4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146177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50039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9374" y="5296959"/>
            <a:ext cx="213360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9/26/2019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478704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5" y="1342131"/>
            <a:ext cx="4800600" cy="7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0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/>
          <p:nvPr/>
        </p:nvSpPr>
        <p:spPr>
          <a:xfrm>
            <a:off x="8518368" y="5292699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37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4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Department of Engineering Education</a:t>
            </a:r>
          </a:p>
          <a:p>
            <a:r>
              <a:rPr lang="en-US" sz="1300" dirty="0"/>
              <a:t>ENGR 1181</a:t>
            </a:r>
          </a:p>
        </p:txBody>
      </p:sp>
    </p:spTree>
    <p:extLst>
      <p:ext uri="{BB962C8B-B14F-4D97-AF65-F5344CB8AC3E}">
        <p14:creationId xmlns:p14="http://schemas.microsoft.com/office/powerpoint/2010/main" val="290456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0893D-9CB3-1B43-85EC-BE827DAB7236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8708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6" y="1342140"/>
            <a:ext cx="4800600" cy="764801"/>
          </a:xfrm>
          <a:prstGeom prst="rect">
            <a:avLst/>
          </a:prstGeom>
        </p:spPr>
      </p:pic>
      <p:pic>
        <p:nvPicPr>
          <p:cNvPr id="4" name="Picture 3" descr="OSU-Engineering-K-Horiz-RGBHEX white.eps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37"/>
            <a:ext cx="2438400" cy="39272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73888" y="11584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Department of Engineering Education</a:t>
            </a:r>
          </a:p>
          <a:p>
            <a:r>
              <a:rPr lang="en-US" sz="1300" dirty="0"/>
              <a:t>ENGR 1181</a:t>
            </a:r>
          </a:p>
        </p:txBody>
      </p:sp>
    </p:spTree>
    <p:extLst>
      <p:ext uri="{BB962C8B-B14F-4D97-AF65-F5344CB8AC3E}">
        <p14:creationId xmlns:p14="http://schemas.microsoft.com/office/powerpoint/2010/main" val="316489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394831" indent="-151858" algn="l" defTabSz="242972" rtl="0" eaLnBrk="1" latinLnBrk="0" hangingPunct="1">
        <a:spcBef>
          <a:spcPct val="20000"/>
        </a:spcBef>
        <a:buFont typeface="Arial"/>
        <a:buChar char="–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7431" indent="-121486" algn="l" defTabSz="242972" rtl="0" eaLnBrk="1" latinLnBrk="0" hangingPunct="1">
        <a:spcBef>
          <a:spcPct val="20000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850404" indent="-121486" algn="l" defTabSz="242972" rtl="0" eaLnBrk="1" latinLnBrk="0" hangingPunct="1">
        <a:spcBef>
          <a:spcPct val="20000"/>
        </a:spcBef>
        <a:buFont typeface="Arial"/>
        <a:buChar char="–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sp>
        <p:nvSpPr>
          <p:cNvPr id="2" name="Rectangle 1"/>
          <p:cNvSpPr/>
          <p:nvPr/>
        </p:nvSpPr>
        <p:spPr>
          <a:xfrm>
            <a:off x="8495925" y="5292703"/>
            <a:ext cx="3898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300" smtClean="0">
                <a:solidFill>
                  <a:srgbClr val="636D6E"/>
                </a:solidFill>
                <a:latin typeface="+mj-lt"/>
              </a:rPr>
              <a:pPr/>
              <a:t>‹#›</a:t>
            </a:fld>
            <a:endParaRPr lang="en-US" sz="1300" dirty="0">
              <a:solidFill>
                <a:srgbClr val="636D6E"/>
              </a:solidFill>
              <a:latin typeface="+mj-lt"/>
            </a:endParaRPr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41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5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Department of Engineering Education</a:t>
            </a:r>
          </a:p>
          <a:p>
            <a:r>
              <a:rPr lang="en-US" sz="1050" dirty="0"/>
              <a:t>ENGR 1181</a:t>
            </a:r>
          </a:p>
        </p:txBody>
      </p:sp>
    </p:spTree>
    <p:extLst>
      <p:ext uri="{BB962C8B-B14F-4D97-AF65-F5344CB8AC3E}">
        <p14:creationId xmlns:p14="http://schemas.microsoft.com/office/powerpoint/2010/main" val="260064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indent="0" algn="l" defTabSz="242972" rtl="0" eaLnBrk="1" latinLnBrk="0" hangingPunct="1">
        <a:spcBef>
          <a:spcPct val="20000"/>
        </a:spcBef>
        <a:buFont typeface="Arial"/>
        <a:buNone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21486" algn="l" defTabSz="242972" rtl="0" eaLnBrk="1" latinLnBrk="0" hangingPunct="1">
        <a:spcBef>
          <a:spcPts val="266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291568" indent="0" algn="l" defTabSz="242972" rtl="0" eaLnBrk="1" latinLnBrk="0" hangingPunct="1">
        <a:spcBef>
          <a:spcPts val="0"/>
        </a:spcBef>
        <a:buFont typeface="Arial"/>
        <a:buNone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sC-Qrdguj9M&amp;feature=youtu.be" TargetMode="External"/><Relationship Id="rId4" Type="http://schemas.openxmlformats.org/officeDocument/2006/relationships/image" Target="../media/image4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75572"/>
            <a:ext cx="9144000" cy="2483004"/>
          </a:xfrm>
        </p:spPr>
        <p:txBody>
          <a:bodyPr anchor="ctr">
            <a:noAutofit/>
          </a:bodyPr>
          <a:lstStyle/>
          <a:p>
            <a:pPr algn="ctr">
              <a:spcBef>
                <a:spcPts val="0"/>
              </a:spcBef>
              <a:buClr>
                <a:srgbClr val="DDDDDD"/>
              </a:buClr>
              <a:buSzPct val="100000"/>
            </a:pPr>
            <a:r>
              <a:rPr lang="en-US" sz="2800"/>
              <a:t>Lab 6 </a:t>
            </a:r>
            <a:r>
              <a:rPr lang="en-US" sz="2800" dirty="0"/>
              <a:t>– Integrated Systems Engineering Lab</a:t>
            </a:r>
            <a:r>
              <a:rPr lang="en-US" sz="2800" dirty="0">
                <a:cs typeface="Calibri"/>
              </a:rPr>
              <a:t/>
            </a:r>
            <a:br>
              <a:rPr lang="en-US" sz="2800" dirty="0">
                <a:cs typeface="Calibri"/>
              </a:rPr>
            </a:br>
            <a:r>
              <a:rPr lang="en-US" sz="2000" dirty="0">
                <a:solidFill>
                  <a:schemeClr val="bg1"/>
                </a:solidFill>
                <a:ea typeface="+mn-ea"/>
                <a:cs typeface="+mn-cs"/>
              </a:rPr>
              <a:t>ENGR 1181 | Lab 6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3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529538" y="1647318"/>
            <a:ext cx="5729536" cy="2522312"/>
          </a:xfrm>
        </p:spPr>
        <p:txBody>
          <a:bodyPr>
            <a:norm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</a:rPr>
              <a:t>Human Factors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dirty="0">
                <a:solidFill>
                  <a:schemeClr val="tx1"/>
                </a:solidFill>
              </a:rPr>
              <a:t>Manufacturing</a:t>
            </a:r>
          </a:p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800" b="1" dirty="0">
                <a:solidFill>
                  <a:schemeClr val="tx1"/>
                </a:solidFill>
              </a:rPr>
              <a:t>Operations Research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622" y="898474"/>
            <a:ext cx="9090403" cy="952500"/>
          </a:xfrm>
        </p:spPr>
        <p:txBody>
          <a:bodyPr/>
          <a:lstStyle/>
          <a:p>
            <a:r>
              <a:rPr lang="en-US" sz="3200" dirty="0"/>
              <a:t>Branches of Integrated Systems Engineering</a:t>
            </a:r>
          </a:p>
        </p:txBody>
      </p:sp>
    </p:spTree>
    <p:extLst>
      <p:ext uri="{BB962C8B-B14F-4D97-AF65-F5344CB8AC3E}">
        <p14:creationId xmlns:p14="http://schemas.microsoft.com/office/powerpoint/2010/main" val="8772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42663" y="1612409"/>
            <a:ext cx="7983581" cy="3200891"/>
          </a:xfrm>
        </p:spPr>
        <p:txBody>
          <a:bodyPr>
            <a:normAutofit/>
          </a:bodyPr>
          <a:lstStyle/>
          <a:p>
            <a:pPr marL="342900" lvl="0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Operations research utilizes mathematics, system modeling, and evaluating resources in order to inform decision-making processes</a:t>
            </a:r>
          </a:p>
          <a:p>
            <a:pPr marL="342900" lvl="0" indent="-342900" defTabSz="914400">
              <a:spcBef>
                <a:spcPts val="0"/>
              </a:spcBef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lvl="0" indent="-342900" defTabSz="914400">
              <a:spcBef>
                <a:spcPts val="0"/>
              </a:spcBef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What are real world examples of Operations Research that we are familiar with?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623" y="799083"/>
            <a:ext cx="8296392" cy="952500"/>
          </a:xfrm>
        </p:spPr>
        <p:txBody>
          <a:bodyPr/>
          <a:lstStyle/>
          <a:p>
            <a:r>
              <a:rPr lang="en-US" dirty="0"/>
              <a:t>Operations Research in the Real World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19" y="1352025"/>
            <a:ext cx="3565738" cy="38608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943" y="1824515"/>
            <a:ext cx="4055402" cy="27500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25413" y="5250789"/>
            <a:ext cx="281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Haiti Relief Efforts -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4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357996" y="1637809"/>
            <a:ext cx="8311870" cy="3771636"/>
          </a:xfrm>
        </p:spPr>
        <p:txBody>
          <a:bodyPr>
            <a:norm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Explain</a:t>
            </a:r>
            <a:r>
              <a:rPr lang="en-US" sz="2000" dirty="0">
                <a:solidFill>
                  <a:schemeClr val="tx1"/>
                </a:solidFill>
              </a:rPr>
              <a:t> the role of Operations Research in Integrated Systems Engineering.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Identify</a:t>
            </a:r>
            <a:r>
              <a:rPr lang="en-US" sz="2000" dirty="0">
                <a:solidFill>
                  <a:schemeClr val="tx1"/>
                </a:solidFill>
              </a:rPr>
              <a:t> the branches of Integrated Systems Engineering which include human factors, manufacturing and operations research.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Develop</a:t>
            </a:r>
            <a:r>
              <a:rPr lang="en-US" sz="2000" dirty="0">
                <a:solidFill>
                  <a:schemeClr val="tx1"/>
                </a:solidFill>
              </a:rPr>
              <a:t> floorplan layouts and process maps.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Justify</a:t>
            </a:r>
            <a:r>
              <a:rPr lang="en-US" sz="2000" dirty="0">
                <a:solidFill>
                  <a:schemeClr val="tx1"/>
                </a:solidFill>
              </a:rPr>
              <a:t> process plan and floorplan layout decisions.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Construct</a:t>
            </a:r>
            <a:r>
              <a:rPr lang="en-US" sz="2000" dirty="0">
                <a:solidFill>
                  <a:schemeClr val="tx1"/>
                </a:solidFill>
              </a:rPr>
              <a:t> a technical summary that reports on findings and recommendations for improving a process plan and floorplan layout.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2623" y="799083"/>
            <a:ext cx="8296392" cy="952500"/>
          </a:xfrm>
        </p:spPr>
        <p:txBody>
          <a:bodyPr/>
          <a:lstStyle/>
          <a:p>
            <a:r>
              <a:rPr lang="en-US" dirty="0"/>
              <a:t>Today's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83216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198304" y="1524366"/>
            <a:ext cx="5605596" cy="1775661"/>
          </a:xfr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1800"/>
              </a:spcAft>
              <a:buFont typeface="Arial" charset="0"/>
              <a:buChar char="•"/>
              <a:tabLst>
                <a:tab pos="46196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An earthquake measuring 7.0 on the Richter Scale hit eastern and central </a:t>
            </a:r>
            <a:r>
              <a:rPr lang="en-US" sz="2000" dirty="0" err="1">
                <a:solidFill>
                  <a:schemeClr val="tx1"/>
                </a:solidFill>
              </a:rPr>
              <a:t>Tukastan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spcBef>
                <a:spcPts val="1200"/>
              </a:spcBef>
              <a:spcAft>
                <a:spcPts val="1800"/>
              </a:spcAft>
              <a:buFont typeface="Arial" charset="0"/>
              <a:buChar char="•"/>
              <a:tabLst>
                <a:tab pos="46196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Substantial relief supplies are being delivered to </a:t>
            </a:r>
            <a:r>
              <a:rPr lang="en-US" sz="2000" dirty="0" err="1">
                <a:solidFill>
                  <a:schemeClr val="tx1"/>
                </a:solidFill>
              </a:rPr>
              <a:t>Tukastan</a:t>
            </a:r>
            <a:r>
              <a:rPr lang="en-US" sz="2000" dirty="0">
                <a:solidFill>
                  <a:schemeClr val="tx1"/>
                </a:solidFill>
              </a:rPr>
              <a:t> from over 80 international and national relief organizations. </a:t>
            </a:r>
          </a:p>
          <a:p>
            <a:pPr marL="342900" indent="-342900">
              <a:spcBef>
                <a:spcPts val="1200"/>
              </a:spcBef>
              <a:spcAft>
                <a:spcPts val="1800"/>
              </a:spcAft>
              <a:buFont typeface="Arial" charset="0"/>
              <a:buChar char="•"/>
              <a:tabLst>
                <a:tab pos="461963" algn="l"/>
              </a:tabLst>
            </a:pPr>
            <a:r>
              <a:rPr lang="en-US" sz="2000" dirty="0">
                <a:solidFill>
                  <a:schemeClr val="tx1"/>
                </a:solidFill>
              </a:rPr>
              <a:t>The most critical challenges at this stage are the logistics for handling and organizing humanitarian relief supplies to quickly and efficiently deliver to hard to reach areas. </a:t>
            </a: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6069" y="756605"/>
            <a:ext cx="8296392" cy="638719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6" name="Picture 5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" t="2438" r="22131" b="3816"/>
          <a:stretch/>
        </p:blipFill>
        <p:spPr>
          <a:xfrm>
            <a:off x="5803900" y="1903027"/>
            <a:ext cx="2997201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9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174857" y="1386152"/>
            <a:ext cx="8462247" cy="177566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800"/>
              </a:spcAft>
              <a:tabLst>
                <a:tab pos="461963" algn="l"/>
              </a:tabLst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Tasks found in procedure are role specific: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tabLst>
                <a:tab pos="461963" algn="l"/>
              </a:tabLst>
            </a:pP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Operations Managers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work with the </a:t>
            </a: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Process Mappers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develop a flow chart of the steps required for unloading the cargo plane. They will determine total time it takes for completed tasks.</a:t>
            </a:r>
          </a:p>
          <a:p>
            <a:pPr marL="342900" indent="-342900">
              <a:spcBef>
                <a:spcPts val="1200"/>
              </a:spcBef>
              <a:buFont typeface="Arial" charset="0"/>
              <a:buChar char="•"/>
              <a:tabLst>
                <a:tab pos="461963" algn="l"/>
              </a:tabLst>
            </a:pPr>
            <a:r>
              <a:rPr lang="en-US" sz="22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Layout Planners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will work to develop a warehouse layout that organizes the relief supplies delivered by the cargo plane.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857" y="747433"/>
            <a:ext cx="8296392" cy="638719"/>
          </a:xfrm>
        </p:spPr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742" y="4535818"/>
            <a:ext cx="7958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rgbClr val="C00000"/>
                </a:solidFill>
              </a:rPr>
              <a:t>Objective</a:t>
            </a:r>
            <a:r>
              <a:rPr lang="en-US" i="1" dirty="0"/>
              <a:t>: As employees of a supply chain company, you and your team will work together to develop an efficient process plan and warehouse layout that meets the needs of the humanitarian relief effort.</a:t>
            </a:r>
          </a:p>
        </p:txBody>
      </p:sp>
    </p:spTree>
    <p:extLst>
      <p:ext uri="{BB962C8B-B14F-4D97-AF65-F5344CB8AC3E}">
        <p14:creationId xmlns:p14="http://schemas.microsoft.com/office/powerpoint/2010/main" val="53956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260869" y="1670620"/>
            <a:ext cx="8462247" cy="1775661"/>
          </a:xfr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1800"/>
              </a:spcAft>
              <a:buFont typeface="Arial" charset="0"/>
              <a:buChar char="•"/>
              <a:tabLst>
                <a:tab pos="461963" algn="l"/>
              </a:tabLst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3-4 people/team</a:t>
            </a:r>
          </a:p>
          <a:p>
            <a:pPr marL="342900" indent="-342900">
              <a:spcBef>
                <a:spcPts val="1200"/>
              </a:spcBef>
              <a:spcAft>
                <a:spcPts val="1800"/>
              </a:spcAft>
              <a:buFont typeface="Arial" charset="0"/>
              <a:buChar char="•"/>
              <a:tabLst>
                <a:tab pos="461963" algn="l"/>
              </a:tabLst>
            </a:pP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Each team should consist of: </a:t>
            </a:r>
            <a:r>
              <a: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Layout Planners, 1 Process Mapper and/or 1 Operations Manager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4855" y="889666"/>
            <a:ext cx="8296392" cy="638719"/>
          </a:xfrm>
        </p:spPr>
        <p:txBody>
          <a:bodyPr/>
          <a:lstStyle/>
          <a:p>
            <a:r>
              <a:rPr lang="en-US" dirty="0"/>
              <a:t>Lab Roles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2740" y="3730750"/>
            <a:ext cx="7958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C00000"/>
                </a:solidFill>
              </a:rPr>
              <a:t>Take a minute and decide your team roles.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3059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05838" y="1727710"/>
            <a:ext cx="8509208" cy="377163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importance of operations research in real world 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role of process maps and layout plans in improving efficiency of work spaces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Consideration for the role of engineering in humanitarian relief 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Takeaways</a:t>
            </a:r>
          </a:p>
        </p:txBody>
      </p:sp>
    </p:spTree>
    <p:extLst>
      <p:ext uri="{BB962C8B-B14F-4D97-AF65-F5344CB8AC3E}">
        <p14:creationId xmlns:p14="http://schemas.microsoft.com/office/powerpoint/2010/main" val="398222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514363" y="1721392"/>
            <a:ext cx="7659019" cy="2599662"/>
          </a:xfrm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Write the Lab 06 Executive Summary </a:t>
            </a:r>
            <a:r>
              <a:rPr lang="en-US" sz="2800" b="1" dirty="0">
                <a:solidFill>
                  <a:schemeClr val="tx1"/>
                </a:solidFill>
              </a:rPr>
              <a:t>(Group Assignment)</a:t>
            </a:r>
          </a:p>
          <a:p>
            <a:pPr marL="1092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Finish Process Maps and Layout Plans</a:t>
            </a:r>
            <a:endParaRPr lang="en-US" sz="2800" dirty="0">
              <a:solidFill>
                <a:schemeClr val="tx1"/>
              </a:solidFill>
              <a:cs typeface="Arial"/>
            </a:endParaRPr>
          </a:p>
          <a:p>
            <a:pPr marL="1092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cs typeface="Arial"/>
              </a:rPr>
              <a:t>Submit on Carmen</a:t>
            </a:r>
          </a:p>
          <a:p>
            <a:endParaRPr lang="en-US" sz="2800" dirty="0">
              <a:solidFill>
                <a:schemeClr val="tx1"/>
              </a:solidFill>
              <a:cs typeface="Arial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>
                <a:solidFill>
                  <a:schemeClr val="tx1"/>
                </a:solidFill>
                <a:cs typeface="Arial"/>
              </a:rPr>
              <a:t>Read Lab 07 – Wind Turbine Procedure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77" y="978044"/>
            <a:ext cx="8296392" cy="952500"/>
          </a:xfrm>
        </p:spPr>
        <p:txBody>
          <a:bodyPr/>
          <a:lstStyle/>
          <a:p>
            <a:r>
              <a:rPr lang="en-US" dirty="0"/>
              <a:t>Looking Ahead</a:t>
            </a:r>
          </a:p>
        </p:txBody>
      </p:sp>
    </p:spTree>
    <p:extLst>
      <p:ext uri="{BB962C8B-B14F-4D97-AF65-F5344CB8AC3E}">
        <p14:creationId xmlns:p14="http://schemas.microsoft.com/office/powerpoint/2010/main" val="3316796727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" id="{887C9219-6C1A-4EAB-878D-B3DDF9DFC6F4}" vid="{C616FD91-9343-4A4F-885D-BB2499B11197}"/>
    </a:ext>
  </a:extLst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B1BBC412-0824-4FAB-ADF4-17B2F5CAEBE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9BD02163-96E6-474A-A4D2-6BB13A8D1810}"/>
    </a:ext>
  </a:extLst>
</a:theme>
</file>

<file path=ppt/theme/theme4.xml><?xml version="1.0" encoding="utf-8"?>
<a:theme xmlns:a="http://schemas.openxmlformats.org/drawingml/2006/main" name="FEH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216DA811-04FA-45EB-952C-5CB364862242}"/>
    </a:ext>
  </a:extLst>
</a:theme>
</file>

<file path=ppt/theme/theme5.xml><?xml version="1.0" encoding="utf-8"?>
<a:theme xmlns:a="http://schemas.openxmlformats.org/drawingml/2006/main" name="1_Content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A51155D5-FDC3-4C70-8287-DAB663E6B0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818</TotalTime>
  <Words>389</Words>
  <Application>Microsoft Office PowerPoint</Application>
  <PresentationFormat>On-screen Show (16:10)</PresentationFormat>
  <Paragraphs>49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Courier New</vt:lpstr>
      <vt:lpstr>Wingdings</vt:lpstr>
      <vt:lpstr>Wingdings 2</vt:lpstr>
      <vt:lpstr>New</vt:lpstr>
      <vt:lpstr>Content Slide</vt:lpstr>
      <vt:lpstr>Custom Design</vt:lpstr>
      <vt:lpstr>FEHTheme</vt:lpstr>
      <vt:lpstr>1_Content Slide</vt:lpstr>
      <vt:lpstr>Lab 6 – Integrated Systems Engineering Lab ENGR 1181 | Lab 6</vt:lpstr>
      <vt:lpstr>Branches of Integrated Systems Engineering</vt:lpstr>
      <vt:lpstr>Operations Research in the Real World</vt:lpstr>
      <vt:lpstr>Today's Learning Objectives</vt:lpstr>
      <vt:lpstr>Background</vt:lpstr>
      <vt:lpstr>Lab Tasks</vt:lpstr>
      <vt:lpstr>Lab Roles</vt:lpstr>
      <vt:lpstr>Important Takeaways</vt:lpstr>
      <vt:lpstr>Looking Ahead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Array Operations</dc:title>
  <dc:creator>Annie Abell</dc:creator>
  <cp:lastModifiedBy>Valerie Powers</cp:lastModifiedBy>
  <cp:revision>81</cp:revision>
  <cp:lastPrinted>2019-09-26T16:38:59Z</cp:lastPrinted>
  <dcterms:created xsi:type="dcterms:W3CDTF">2013-09-25T13:42:54Z</dcterms:created>
  <dcterms:modified xsi:type="dcterms:W3CDTF">2019-09-26T16:46:06Z</dcterms:modified>
</cp:coreProperties>
</file>