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3" r:id="rId19"/>
    <p:sldId id="276" r:id="rId20"/>
    <p:sldId id="277" r:id="rId21"/>
    <p:sldId id="278" r:id="rId22"/>
    <p:sldId id="280" r:id="rId23"/>
    <p:sldId id="272" r:id="rId24"/>
    <p:sldId id="281" r:id="rId25"/>
    <p:sldId id="282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05651-A83E-4C52-9BCC-D887F98648A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EB32E-A86F-4CF4-A1DC-AF0A86CE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3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EB32E-A86F-4CF4-A1DC-AF0A86CE1A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EB32E-A86F-4CF4-A1DC-AF0A86CE1A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18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EB32E-A86F-4CF4-A1DC-AF0A86CE1A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20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EB32E-A86F-4CF4-A1DC-AF0A86CE1A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3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A351-0F59-89B1-9F81-656702697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74042-8158-027A-5F75-37A94CAFD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B7B42-9B74-A7F1-A967-3036167C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EE2C-57D8-486A-8F32-7BFDB5CE228C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787E-277A-C1F8-55C0-DED133BC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5FC32-C0A8-37FB-BB7C-E9E73118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E439-29F6-496D-9834-D926F847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3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CDEB-49FB-4C87-C2F5-A7F8A4E7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5BC8F-10E0-8DB8-0B65-A6B7AFF15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A79E1-9A39-596E-B50C-E49100C6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EE2C-57D8-486A-8F32-7BFDB5CE228C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A31C-DA17-5DB9-063F-7B8B9FBF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D4AE4-A2A7-61C4-73F9-AE285941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E439-29F6-496D-9834-D926F847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1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36B64-9C7D-88C7-2E57-EBB502CE1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801AA-2E4F-0A12-BC72-F74D72152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37D73-4CB5-B8F2-2DC6-3383DEDE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EE2C-57D8-486A-8F32-7BFDB5CE228C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CB1C9-50AA-DEF9-2C28-074DB22E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E8CB6-21CA-0398-CCD8-A6F5E614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E439-29F6-496D-9834-D926F847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6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0D32-AA48-88BC-E58A-F3B3A1CE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5B0-0A27-05A3-34F4-BBD8C557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B648B-E4A8-B29C-5BEE-5CD10630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EE2C-57D8-486A-8F32-7BFDB5CE228C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CF941-7620-4821-C3F4-F02FCA66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CB636-C151-48E5-C5A5-52AC6D68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E439-29F6-496D-9834-D926F847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CE4B-F1F1-20F1-53CB-04B75583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79D68-DB73-6BE6-6933-3A0DB4BB4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99448-0497-8151-AC91-6D05F7AE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EE2C-57D8-486A-8F32-7BFDB5CE228C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1AB74-28FC-30AC-FCE6-45F125AF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0A2F5-E26B-BF5A-83C6-4C119090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E439-29F6-496D-9834-D926F847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09A5-815C-9493-011E-3551992C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3CF2-E40E-9264-10AD-612CA71EA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D5C3B-190C-092B-4EDB-8A9FE4DAD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1B662-8A0E-D9DE-E6FA-55FCCDEB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EE2C-57D8-486A-8F32-7BFDB5CE228C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532FE-D7DC-D6E3-243D-495A4909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87FB7-B3E7-6C7C-B24C-AF8C6C9E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E439-29F6-496D-9834-D926F847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5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D901-8C60-65CB-7547-B41E2642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05B3A-F089-E637-3416-B71296775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DE31D-45F4-9115-29FC-5F1362360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4F1BC-9844-3D55-4E56-25F289976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F19BE-4DCE-E19B-9BDB-FF4B419B0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2B340-BE42-96BF-C97D-7D942507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EE2C-57D8-486A-8F32-7BFDB5CE228C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6DD60-77A5-6F1B-485D-F5BA857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8659E-3AD3-67D7-C4B9-F89FFABD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E439-29F6-496D-9834-D926F847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3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69B6-245E-D74F-79D4-B96C2C5E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F9597-6044-388B-4E2B-B713B997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EE2C-57D8-486A-8F32-7BFDB5CE228C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BAB32-913E-BEA5-B5AD-E573DC40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6F14D-7C89-16EA-ECF6-45808032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E439-29F6-496D-9834-D926F847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9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F325B-0345-3881-161C-D24CDD17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EE2C-57D8-486A-8F32-7BFDB5CE228C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167EE-18E4-C5E9-7680-FED8313F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BD585-3538-C427-6494-0D25EEDA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E439-29F6-496D-9834-D926F847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7D77-2D57-8FB9-89E4-6B64B27B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2F7F-13EA-F6CD-BC77-00F22045F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F5D5F-7DC8-BD33-B451-0017545A4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487F-C619-744F-03CD-AD748712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EE2C-57D8-486A-8F32-7BFDB5CE228C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BA9A7-CAA5-2FB5-D41E-90F1C0B0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9A5E1-85FB-7EC0-A7E6-A5A17816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E439-29F6-496D-9834-D926F847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0DDB-F7F5-5142-FC1E-5F536110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3D93E-6E40-CDFB-212C-8FB0A21F6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8B79F-79D3-6BCC-8198-A505F4D08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27700-93F7-9E2D-7D7E-3C2C346F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EE2C-57D8-486A-8F32-7BFDB5CE228C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C9C99-9D0C-C37C-52B7-51998583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D3F9D-D1A1-8291-199C-CBE42022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E439-29F6-496D-9834-D926F847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8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6626E-FF2F-7319-955E-0D163712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51621-14CA-CCE6-1607-A51A099D7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CB77A-9590-1978-0506-6DB963811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EE2C-57D8-486A-8F32-7BFDB5CE228C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92D63-55A6-A6EF-9BE0-752409DCA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4FB15-8BB1-1568-9617-6622F0438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7E439-29F6-496D-9834-D926F847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8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hyperlink" Target="https://wiki.engineering.osu.edu/pages/viewpage.action?pageId=8654668" TargetMode="External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e.osu.edu/computing-services/resources/remote-access" TargetMode="External"/><Relationship Id="rId5" Type="http://schemas.openxmlformats.org/officeDocument/2006/relationships/hyperlink" Target="https://wiki.engineering.osu.edu/display/DOCS/COE-Net+Pulse+Secure+VPN+guide+for+macOS" TargetMode="External"/><Relationship Id="rId4" Type="http://schemas.openxmlformats.org/officeDocument/2006/relationships/hyperlink" Target="https://wiki.engineering.osu.edu/display/DOCS/COE-Net+Pulse+Secure+VPN+guide+for+Windows+OS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wiki.engineering.osu.edu/display/DOCS/FastX+v3+Install+Instructions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s://www.starnet.com/download/fastx-cli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utah.edu/lab/unix/unix-tutorial.html" TargetMode="External"/><Relationship Id="rId2" Type="http://schemas.openxmlformats.org/officeDocument/2006/relationships/hyperlink" Target="http://www.ee.surrey.ac.uk/Teaching/Uni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2.ocean.washington.edu/unix.tutorial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sl/install-win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2451 </a:t>
            </a:r>
            <a:br>
              <a:rPr lang="en-US" dirty="0"/>
            </a:br>
            <a:r>
              <a:rPr lang="en-US" dirty="0"/>
              <a:t>Programming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dirty="0"/>
              <a:t>Zichen Zhang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C9C9-FE72-E388-C2F6-CB0CC3FA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4665-0EAD-CBD4-07A4-99FFD0C3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new folder – your project folder</a:t>
            </a:r>
          </a:p>
          <a:p>
            <a:r>
              <a:rPr lang="en-US" sz="2000" dirty="0"/>
              <a:t>Launch Visual Studio Code from the side bar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Click on open folder in VS code</a:t>
            </a:r>
          </a:p>
          <a:p>
            <a:r>
              <a:rPr lang="en-US" sz="2000" dirty="0"/>
              <a:t>Pick the newly created project folder</a:t>
            </a:r>
          </a:p>
        </p:txBody>
      </p:sp>
      <p:pic>
        <p:nvPicPr>
          <p:cNvPr id="8" name="Google Shape;104;p19">
            <a:extLst>
              <a:ext uri="{FF2B5EF4-FFF2-40B4-BE49-F238E27FC236}">
                <a16:creationId xmlns:a16="http://schemas.microsoft.com/office/drawing/2014/main" id="{C98C5F01-7B3E-3C4B-5672-B5E5C3CC310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257" y="2650516"/>
            <a:ext cx="3157843" cy="1213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7;p19">
            <a:extLst>
              <a:ext uri="{FF2B5EF4-FFF2-40B4-BE49-F238E27FC236}">
                <a16:creationId xmlns:a16="http://schemas.microsoft.com/office/drawing/2014/main" id="{36A73AD4-099D-8CBF-66BB-22D08183773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45241"/>
          <a:stretch/>
        </p:blipFill>
        <p:spPr>
          <a:xfrm>
            <a:off x="2717316" y="2650516"/>
            <a:ext cx="2900264" cy="1213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6;p19">
            <a:extLst>
              <a:ext uri="{FF2B5EF4-FFF2-40B4-BE49-F238E27FC236}">
                <a16:creationId xmlns:a16="http://schemas.microsoft.com/office/drawing/2014/main" id="{226D2AF2-CCD3-1C56-A7D9-20D5E03624C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29385" b="7515"/>
          <a:stretch/>
        </p:blipFill>
        <p:spPr>
          <a:xfrm>
            <a:off x="1714239" y="5132262"/>
            <a:ext cx="3903341" cy="1467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05;p19">
            <a:extLst>
              <a:ext uri="{FF2B5EF4-FFF2-40B4-BE49-F238E27FC236}">
                <a16:creationId xmlns:a16="http://schemas.microsoft.com/office/drawing/2014/main" id="{E9723831-59EE-54FC-41EB-6695727FEA3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9257" y="5132262"/>
            <a:ext cx="4813598" cy="1467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685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D731-3C56-B628-30DB-13D88B19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3B47B-E75A-C4B5-C191-DD7D2B3A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9260"/>
          </a:xfrm>
        </p:spPr>
        <p:txBody>
          <a:bodyPr>
            <a:normAutofit/>
          </a:bodyPr>
          <a:lstStyle/>
          <a:p>
            <a:r>
              <a:rPr lang="en-US" sz="2400" dirty="0"/>
              <a:t>To start coding, create a new file in VS code</a:t>
            </a:r>
          </a:p>
          <a:p>
            <a:r>
              <a:rPr lang="en-US" sz="2400" dirty="0"/>
              <a:t>Name the file, ending with “.c”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Write your code in the newly created .c file</a:t>
            </a:r>
          </a:p>
        </p:txBody>
      </p:sp>
      <p:pic>
        <p:nvPicPr>
          <p:cNvPr id="4" name="Google Shape;114;p20">
            <a:extLst>
              <a:ext uri="{FF2B5EF4-FFF2-40B4-BE49-F238E27FC236}">
                <a16:creationId xmlns:a16="http://schemas.microsoft.com/office/drawing/2014/main" id="{512B884A-A8BF-0C2C-8E68-A6D1DAF3D37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1310" y="2880574"/>
            <a:ext cx="2434329" cy="1598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5;p20">
            <a:extLst>
              <a:ext uri="{FF2B5EF4-FFF2-40B4-BE49-F238E27FC236}">
                <a16:creationId xmlns:a16="http://schemas.microsoft.com/office/drawing/2014/main" id="{C547B30A-A8AB-A4FC-4557-0269B7AB84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157" y="2875485"/>
            <a:ext cx="2445492" cy="159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4;p21">
            <a:extLst>
              <a:ext uri="{FF2B5EF4-FFF2-40B4-BE49-F238E27FC236}">
                <a16:creationId xmlns:a16="http://schemas.microsoft.com/office/drawing/2014/main" id="{C8D6866C-EA4C-027F-60E9-0CCF1266E3D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4659" t="26287" r="6823" b="35974"/>
          <a:stretch/>
        </p:blipFill>
        <p:spPr>
          <a:xfrm>
            <a:off x="2601310" y="5147257"/>
            <a:ext cx="5595339" cy="1160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773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E22C-F2BE-E1CE-187B-1299C1AB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3BEE8-9244-481E-B368-0856A84AA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Terminal on the menu bar of VS code</a:t>
            </a:r>
          </a:p>
          <a:p>
            <a:r>
              <a:rPr lang="en-US" dirty="0"/>
              <a:t>Select New Terminal (An alternative to the actual terminal program, which might be easier to use.)</a:t>
            </a:r>
          </a:p>
          <a:p>
            <a:r>
              <a:rPr lang="en-US" dirty="0"/>
              <a:t>You can then compile and run your code</a:t>
            </a:r>
          </a:p>
        </p:txBody>
      </p:sp>
      <p:pic>
        <p:nvPicPr>
          <p:cNvPr id="4" name="Google Shape;122;p21">
            <a:extLst>
              <a:ext uri="{FF2B5EF4-FFF2-40B4-BE49-F238E27FC236}">
                <a16:creationId xmlns:a16="http://schemas.microsoft.com/office/drawing/2014/main" id="{03103397-FED6-AA25-C9B2-6631B6400A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8910"/>
          <a:stretch/>
        </p:blipFill>
        <p:spPr>
          <a:xfrm>
            <a:off x="1204635" y="4056694"/>
            <a:ext cx="3863701" cy="15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24C310-485E-EB42-CB35-A81F0B150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533" y="4050944"/>
            <a:ext cx="5416103" cy="15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3953-1C1A-BC02-DD23-134DD536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Student Linux Server – no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F913-3322-31CC-BFDA-7BD4502A1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Setup </a:t>
            </a:r>
            <a:r>
              <a:rPr lang="en-US" dirty="0">
                <a:solidFill>
                  <a:srgbClr val="00B050"/>
                </a:solidFill>
              </a:rPr>
              <a:t>Pulse Secure VPN</a:t>
            </a:r>
            <a:r>
              <a:rPr lang="en-US" dirty="0"/>
              <a:t> for off-campus remote access</a:t>
            </a:r>
          </a:p>
          <a:p>
            <a:pPr lvl="1"/>
            <a:r>
              <a:rPr lang="en-US" dirty="0"/>
              <a:t>Download Pulse Secure VPN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pPr lvl="1"/>
            <a:r>
              <a:rPr lang="en-US" dirty="0"/>
              <a:t>Installation guide here:</a:t>
            </a:r>
          </a:p>
          <a:p>
            <a:pPr lvl="2"/>
            <a:r>
              <a:rPr lang="en-US" dirty="0">
                <a:hlinkClick r:id="rId4"/>
              </a:rPr>
              <a:t>Windows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MacOS</a:t>
            </a:r>
            <a:endParaRPr lang="en-US" dirty="0"/>
          </a:p>
          <a:p>
            <a:pPr lvl="1"/>
            <a:r>
              <a:rPr lang="en-US" dirty="0"/>
              <a:t>Download Duo Mobile (verification app)</a:t>
            </a:r>
          </a:p>
          <a:p>
            <a:pPr lvl="1"/>
            <a:r>
              <a:rPr lang="en-US" dirty="0"/>
              <a:t>Connect Pulse Secure VPN with your OSU student account</a:t>
            </a:r>
          </a:p>
          <a:p>
            <a:endParaRPr lang="en-US" dirty="0"/>
          </a:p>
          <a:p>
            <a:r>
              <a:rPr lang="en-US" dirty="0"/>
              <a:t>Open a </a:t>
            </a:r>
            <a:r>
              <a:rPr lang="en-US" dirty="0">
                <a:solidFill>
                  <a:srgbClr val="00B050"/>
                </a:solidFill>
              </a:rPr>
              <a:t>terminal</a:t>
            </a:r>
            <a:r>
              <a:rPr lang="en-US" dirty="0"/>
              <a:t> on your own computer</a:t>
            </a:r>
          </a:p>
          <a:p>
            <a:pPr lvl="1"/>
            <a:r>
              <a:rPr lang="en-US" dirty="0"/>
              <a:t>Windows: command prompt or PowerShell</a:t>
            </a:r>
          </a:p>
          <a:p>
            <a:pPr lvl="1"/>
            <a:r>
              <a:rPr lang="en-US" dirty="0"/>
              <a:t>MacOS: terminal</a:t>
            </a:r>
          </a:p>
          <a:p>
            <a:pPr lvl="1"/>
            <a:endParaRPr lang="en-US" dirty="0"/>
          </a:p>
          <a:p>
            <a:r>
              <a:rPr lang="en-US" dirty="0"/>
              <a:t>Remote access student Linux Server via </a:t>
            </a:r>
            <a:r>
              <a:rPr lang="en-US" dirty="0" err="1">
                <a:solidFill>
                  <a:srgbClr val="00B050"/>
                </a:solidFill>
              </a:rPr>
              <a:t>ssh</a:t>
            </a:r>
            <a:r>
              <a:rPr lang="en-US" dirty="0"/>
              <a:t> in terminal</a:t>
            </a:r>
          </a:p>
          <a:p>
            <a:pPr lvl="1"/>
            <a:r>
              <a:rPr lang="en-US" dirty="0"/>
              <a:t>Server address: stdlinux.coeit.osu.edu</a:t>
            </a:r>
          </a:p>
          <a:p>
            <a:pPr lvl="1"/>
            <a:r>
              <a:rPr lang="en-US" dirty="0"/>
              <a:t>Type the following command in your terminal: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name.number</a:t>
            </a:r>
            <a:r>
              <a:rPr lang="en-US" dirty="0">
                <a:solidFill>
                  <a:srgbClr val="0563C1"/>
                </a:solidFill>
              </a:rPr>
              <a:t>@stdlinux.coeit.osu.edu</a:t>
            </a:r>
            <a:endParaRPr lang="en-US" dirty="0"/>
          </a:p>
          <a:p>
            <a:pPr lvl="1"/>
            <a:r>
              <a:rPr lang="en-US" dirty="0"/>
              <a:t>Replace </a:t>
            </a:r>
            <a:r>
              <a:rPr lang="en-US" dirty="0" err="1"/>
              <a:t>name.number</a:t>
            </a:r>
            <a:r>
              <a:rPr lang="en-US" dirty="0"/>
              <a:t> with your OSU student username dot number, e.g., zhang.9325</a:t>
            </a:r>
          </a:p>
          <a:p>
            <a:pPr lvl="1"/>
            <a:r>
              <a:rPr lang="en-US" dirty="0"/>
              <a:t>Enter your OSU account password in the follow up prompt</a:t>
            </a:r>
          </a:p>
          <a:p>
            <a:pPr lvl="1"/>
            <a:r>
              <a:rPr lang="en-US" dirty="0"/>
              <a:t>Additional information on remote access: </a:t>
            </a:r>
            <a:r>
              <a:rPr lang="en-US" dirty="0">
                <a:hlinkClick r:id="rId6"/>
              </a:rPr>
              <a:t>https://cse.osu.edu/computing-services/resources/remote-access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33CE3EF-67CA-50C7-B97C-0E101EB1CA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592943"/>
              </p:ext>
            </p:extLst>
          </p:nvPr>
        </p:nvGraphicFramePr>
        <p:xfrm>
          <a:off x="6371617" y="2346056"/>
          <a:ext cx="5395878" cy="1574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7" imgW="10705870" imgH="3123889" progId="Acrobat.Document.DC">
                  <p:embed/>
                </p:oleObj>
              </mc:Choice>
              <mc:Fallback>
                <p:oleObj name="Acrobat Document" r:id="rId7" imgW="10705870" imgH="312388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71617" y="2346056"/>
                        <a:ext cx="5395878" cy="1574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6917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3953-1C1A-BC02-DD23-134DD536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Student Linux Server – with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F913-3322-31CC-BFDA-7BD4502A1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3361" cy="3217022"/>
          </a:xfrm>
        </p:spPr>
        <p:txBody>
          <a:bodyPr>
            <a:normAutofit/>
          </a:bodyPr>
          <a:lstStyle/>
          <a:p>
            <a:r>
              <a:rPr lang="en-US" sz="1600" dirty="0"/>
              <a:t>Setup </a:t>
            </a:r>
            <a:r>
              <a:rPr lang="en-US" sz="1600" dirty="0">
                <a:solidFill>
                  <a:srgbClr val="00B050"/>
                </a:solidFill>
              </a:rPr>
              <a:t>Pulse Secure VPN</a:t>
            </a:r>
            <a:r>
              <a:rPr lang="en-US" sz="1600" dirty="0"/>
              <a:t> for off-campus remote access</a:t>
            </a:r>
          </a:p>
          <a:p>
            <a:pPr lvl="1"/>
            <a:r>
              <a:rPr lang="en-US" sz="1400" dirty="0"/>
              <a:t>The same as previous slides</a:t>
            </a:r>
            <a:endParaRPr lang="en-US" sz="1600" dirty="0"/>
          </a:p>
          <a:p>
            <a:r>
              <a:rPr lang="en-US" sz="1600" dirty="0"/>
              <a:t>Setup </a:t>
            </a:r>
            <a:r>
              <a:rPr lang="en-US" sz="1600" dirty="0" err="1"/>
              <a:t>FastX</a:t>
            </a:r>
            <a:endParaRPr lang="en-US" sz="1600" dirty="0"/>
          </a:p>
          <a:p>
            <a:pPr lvl="1"/>
            <a:r>
              <a:rPr lang="en-US" sz="1400" dirty="0"/>
              <a:t>Download </a:t>
            </a:r>
            <a:r>
              <a:rPr lang="en-US" sz="1400" dirty="0" err="1"/>
              <a:t>FastX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here</a:t>
            </a:r>
            <a:endParaRPr lang="en-US" sz="1400" dirty="0"/>
          </a:p>
          <a:p>
            <a:pPr lvl="1"/>
            <a:r>
              <a:rPr lang="en-US" sz="1400" dirty="0" err="1"/>
              <a:t>FastX</a:t>
            </a:r>
            <a:r>
              <a:rPr lang="en-US" sz="1400" dirty="0"/>
              <a:t> installation guide </a:t>
            </a:r>
            <a:r>
              <a:rPr lang="en-US" sz="1400" dirty="0">
                <a:hlinkClick r:id="rId3"/>
              </a:rPr>
              <a:t>here</a:t>
            </a:r>
            <a:endParaRPr lang="en-US" sz="1800" dirty="0"/>
          </a:p>
          <a:p>
            <a:r>
              <a:rPr lang="en-US" sz="1600" dirty="0"/>
              <a:t>Remote access student Linux Server via </a:t>
            </a:r>
            <a:r>
              <a:rPr lang="en-US" sz="1600" dirty="0" err="1">
                <a:solidFill>
                  <a:srgbClr val="00B050"/>
                </a:solidFill>
              </a:rPr>
              <a:t>FastX</a:t>
            </a:r>
            <a:endParaRPr lang="en-US" sz="1600" dirty="0"/>
          </a:p>
          <a:p>
            <a:pPr lvl="1"/>
            <a:r>
              <a:rPr lang="en-US" sz="1400" dirty="0"/>
              <a:t>Create a </a:t>
            </a:r>
            <a:r>
              <a:rPr lang="en-US" sz="1400" dirty="0" err="1"/>
              <a:t>FastX</a:t>
            </a:r>
            <a:r>
              <a:rPr lang="en-US" sz="1400" dirty="0"/>
              <a:t> connection to student Linux server, replace the user with your own </a:t>
            </a:r>
            <a:r>
              <a:rPr lang="en-US" sz="1400" dirty="0" err="1"/>
              <a:t>name.number</a:t>
            </a:r>
            <a:endParaRPr lang="en-US" sz="1400" dirty="0"/>
          </a:p>
          <a:p>
            <a:pPr lvl="1"/>
            <a:r>
              <a:rPr lang="en-US" sz="1400" dirty="0"/>
              <a:t>Launch the connection by double click and enter your OSU student account’s password</a:t>
            </a:r>
          </a:p>
          <a:p>
            <a:pPr lvl="1"/>
            <a:r>
              <a:rPr lang="en-US" sz="1400" dirty="0"/>
              <a:t>After login, click on the </a:t>
            </a:r>
            <a:r>
              <a:rPr lang="en-US" sz="1400" b="1" dirty="0"/>
              <a:t>+ </a:t>
            </a:r>
            <a:r>
              <a:rPr lang="en-US" sz="1400" dirty="0"/>
              <a:t>button</a:t>
            </a:r>
          </a:p>
          <a:p>
            <a:pPr lvl="1"/>
            <a:r>
              <a:rPr lang="en-US" sz="1400" dirty="0"/>
              <a:t>Select MATE in the pop-up window to enter GUI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B2809E-7585-BD30-B2E0-9CC790158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20" y="5141657"/>
            <a:ext cx="1987640" cy="161113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706DB8-A9FD-8E8C-F7FB-92261A29F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594" y="5750829"/>
            <a:ext cx="2169268" cy="95434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5FA241-5C17-8E6B-DFFF-B4E171114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585" y="5141657"/>
            <a:ext cx="2512073" cy="160824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84E3A5-847D-A2EE-1547-7E72A33268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594" y="5141657"/>
            <a:ext cx="2403548" cy="43771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2C7BB01-5CD5-3B8E-269A-0D3C0662B58D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>
            <a:off x="91338" y="4693858"/>
            <a:ext cx="2258250" cy="248486"/>
          </a:xfrm>
          <a:prstGeom prst="curvedConnector4">
            <a:avLst>
              <a:gd name="adj1" fmla="val 207"/>
              <a:gd name="adj2" fmla="val 191997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C034C84-D043-88A3-8C5F-79A801C1EA2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007661" y="4365812"/>
            <a:ext cx="1485707" cy="775845"/>
          </a:xfrm>
          <a:prstGeom prst="curved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968F6C9-0F78-CBF7-95E6-5E10BC7A2FA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433330" y="4612341"/>
            <a:ext cx="1858264" cy="1615660"/>
          </a:xfrm>
          <a:prstGeom prst="curvedConnector3">
            <a:avLst>
              <a:gd name="adj1" fmla="val 31668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6AB35EF8-7A03-6003-2AF2-A616E571463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08813" y="4873584"/>
            <a:ext cx="1201772" cy="1072194"/>
          </a:xfrm>
          <a:prstGeom prst="curvedConnector3">
            <a:avLst>
              <a:gd name="adj1" fmla="val 50000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CE093285-3E83-B950-C706-01DBBCE6BA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3734" y="1885478"/>
            <a:ext cx="3855802" cy="29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8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CDB5-A99B-86DC-21C1-52FCAE85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UNIX/Linux Commands – navigation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84C4-2B32-E51E-51F9-6D31290E7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Google Shape;105;p16">
            <a:extLst>
              <a:ext uri="{FF2B5EF4-FFF2-40B4-BE49-F238E27FC236}">
                <a16:creationId xmlns:a16="http://schemas.microsoft.com/office/drawing/2014/main" id="{F2D6189A-686D-D330-7FA8-6C083168F0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1568909"/>
              </p:ext>
            </p:extLst>
          </p:nvPr>
        </p:nvGraphicFramePr>
        <p:xfrm>
          <a:off x="3142587" y="2672004"/>
          <a:ext cx="5906825" cy="3148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Command</a:t>
                      </a:r>
                      <a:endParaRPr sz="1350" b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 u="none" strike="noStrike" cap="none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Meaning</a:t>
                      </a:r>
                      <a:endParaRPr sz="1350" b="1" u="none" strike="noStrike" cap="none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ls</a:t>
                      </a:r>
                      <a:endParaRPr sz="1700" u="none" strike="noStrike" cap="none" dirty="0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list files and directories</a:t>
                      </a:r>
                      <a:endParaRPr sz="1700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mkdir</a:t>
                      </a:r>
                      <a:r>
                        <a:rPr lang="en-US" sz="1700" dirty="0"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directory</a:t>
                      </a:r>
                      <a:endParaRPr sz="1700" u="none" strike="noStrike" cap="none" dirty="0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make a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directory</a:t>
                      </a:r>
                      <a:endParaRPr sz="1700" i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cd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directory</a:t>
                      </a:r>
                      <a:endParaRPr sz="1700" u="none" strike="noStrike" cap="none" dirty="0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change to named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directory</a:t>
                      </a:r>
                      <a:endParaRPr sz="1700" i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cd</a:t>
                      </a:r>
                      <a:endParaRPr sz="1700" u="none" strike="noStrike" cap="none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change to home-directory</a:t>
                      </a:r>
                      <a:endParaRPr sz="1700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cd </a:t>
                      </a:r>
                      <a:r>
                        <a:rPr lang="en-US" sz="1700" b="1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..</a:t>
                      </a:r>
                      <a:endParaRPr sz="1700" b="1" u="none" strike="noStrike" cap="none" dirty="0">
                        <a:solidFill>
                          <a:schemeClr val="tx1"/>
                        </a:solidFill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change to parent directory</a:t>
                      </a:r>
                      <a:endParaRPr sz="1700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pwd</a:t>
                      </a:r>
                      <a:endParaRPr sz="1700" u="none" strike="noStrike" cap="none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display the path of the current directory</a:t>
                      </a:r>
                      <a:endParaRPr sz="1700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54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CDB5-A99B-86DC-21C1-52FCAE85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UNIX/Linux Commands – file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84C4-2B32-E51E-51F9-6D31290E7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useful commands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Google Shape;117;p18">
            <a:extLst>
              <a:ext uri="{FF2B5EF4-FFF2-40B4-BE49-F238E27FC236}">
                <a16:creationId xmlns:a16="http://schemas.microsoft.com/office/drawing/2014/main" id="{273F2853-A17F-3DAA-B6C4-CC088E303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0187159"/>
              </p:ext>
            </p:extLst>
          </p:nvPr>
        </p:nvGraphicFramePr>
        <p:xfrm>
          <a:off x="2791750" y="2716250"/>
          <a:ext cx="6608500" cy="3260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5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4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Command</a:t>
                      </a:r>
                      <a:endParaRPr sz="1350" b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Meaning</a:t>
                      </a:r>
                      <a:endParaRPr sz="1350" b="1" u="none" strike="noStrike" cap="none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cp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file1 file2</a:t>
                      </a:r>
                      <a:endParaRPr sz="1350" u="none" strike="noStrike" cap="none" dirty="0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copy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file1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 and call it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file2</a:t>
                      </a:r>
                      <a:endParaRPr sz="1350" i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mv </a:t>
                      </a:r>
                      <a:r>
                        <a:rPr lang="en-US" sz="1700" i="1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file1 file2</a:t>
                      </a:r>
                      <a:endParaRPr sz="1350" u="none" strike="noStrike" cap="none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move or rename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file1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 to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file2</a:t>
                      </a:r>
                      <a:endParaRPr sz="1350" i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rm </a:t>
                      </a:r>
                      <a:r>
                        <a:rPr lang="en-US" sz="1700" i="1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file</a:t>
                      </a:r>
                      <a:endParaRPr sz="1350" u="none" strike="noStrike" cap="none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remove a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</a:t>
                      </a:r>
                      <a:endParaRPr sz="1350" i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rmdir </a:t>
                      </a:r>
                      <a:r>
                        <a:rPr lang="en-US" sz="1700" i="1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directory</a:t>
                      </a:r>
                      <a:endParaRPr sz="1350" u="none" strike="noStrike" cap="none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remove an empty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directory</a:t>
                      </a:r>
                      <a:endParaRPr sz="1350" i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cat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file</a:t>
                      </a:r>
                      <a:endParaRPr sz="1350" u="none" strike="noStrike" cap="none" dirty="0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display a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</a:t>
                      </a:r>
                      <a:endParaRPr sz="1350" i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less </a:t>
                      </a:r>
                      <a:r>
                        <a:rPr lang="en-US" sz="1700" i="1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file</a:t>
                      </a:r>
                      <a:endParaRPr sz="1350" u="none" strike="noStrike" cap="none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display a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 a page at a time</a:t>
                      </a:r>
                      <a:endParaRPr sz="1350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grep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'keyword' file</a:t>
                      </a:r>
                      <a:endParaRPr sz="1350" u="none" strike="noStrike" cap="none" dirty="0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search a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 for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keyword</a:t>
                      </a:r>
                      <a:endParaRPr sz="1350" i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725"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kern="1200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touch </a:t>
                      </a:r>
                      <a:r>
                        <a:rPr lang="en-US" sz="1700" i="1" u="none" strike="noStrike" kern="1200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file</a:t>
                      </a:r>
                      <a:endParaRPr sz="1700" i="1" u="none" strike="noStrike" kern="1200" cap="none" dirty="0">
                        <a:solidFill>
                          <a:srgbClr val="000000"/>
                        </a:solidFill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kern="1200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Create a file named </a:t>
                      </a:r>
                      <a:r>
                        <a:rPr lang="en-US" sz="1700" i="1" u="none" strike="noStrike" kern="1200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</a:t>
                      </a:r>
                      <a:endParaRPr sz="1700" i="1" u="none" strike="noStrike" kern="1200" cap="none" dirty="0">
                        <a:solidFill>
                          <a:srgbClr val="000000"/>
                        </a:solidFill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940237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0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CDB5-A99B-86DC-21C1-52FCAE85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UNIX/Linux Commands – redirect input/output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84C4-2B32-E51E-51F9-6D31290E7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useful commands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Google Shape;122;p19">
            <a:extLst>
              <a:ext uri="{FF2B5EF4-FFF2-40B4-BE49-F238E27FC236}">
                <a16:creationId xmlns:a16="http://schemas.microsoft.com/office/drawing/2014/main" id="{7D5B041A-FD99-ED40-F107-826F90D584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4368632"/>
              </p:ext>
            </p:extLst>
          </p:nvPr>
        </p:nvGraphicFramePr>
        <p:xfrm>
          <a:off x="2048435" y="2644588"/>
          <a:ext cx="8095129" cy="29562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4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1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Command</a:t>
                      </a:r>
                      <a:endParaRPr sz="1350" b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Meaning</a:t>
                      </a:r>
                      <a:endParaRPr sz="1350" b="1" u="none" strike="noStrike" cap="none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4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command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 &gt;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file</a:t>
                      </a:r>
                      <a:endParaRPr sz="1350" u="none" strike="noStrike" cap="none" dirty="0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redirect standard output to a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</a:t>
                      </a:r>
                      <a:endParaRPr sz="1350" i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i="1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command</a:t>
                      </a:r>
                      <a:r>
                        <a:rPr lang="en-US" sz="1700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 &gt;&gt; </a:t>
                      </a:r>
                      <a:r>
                        <a:rPr lang="en-US" sz="1700" i="1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file</a:t>
                      </a:r>
                      <a:endParaRPr sz="1350" u="none" strike="noStrike" cap="none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append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 standard output to a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 </a:t>
                      </a:r>
                      <a:endParaRPr sz="1350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9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i="1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command</a:t>
                      </a:r>
                      <a:r>
                        <a:rPr lang="en-US" sz="1700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 &lt; </a:t>
                      </a:r>
                      <a:r>
                        <a:rPr lang="en-US" sz="1700" i="1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file</a:t>
                      </a:r>
                      <a:endParaRPr sz="1350" u="none" strike="noStrike" cap="none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redirect standard input from a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</a:t>
                      </a:r>
                      <a:endParaRPr sz="1350" i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command1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 |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command2</a:t>
                      </a:r>
                      <a:endParaRPr sz="1350" u="none" strike="noStrike" cap="none" dirty="0">
                        <a:highlight>
                          <a:srgbClr val="FFFF00"/>
                        </a:highlight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pipe the output of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command1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 to the input of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command2</a:t>
                      </a:r>
                      <a:endParaRPr sz="1350" i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1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cat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file1 file2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 &gt;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file0</a:t>
                      </a:r>
                      <a:endParaRPr sz="1350" u="none" strike="noStrike" cap="none" dirty="0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concatenate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file1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 and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file2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 to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file0</a:t>
                      </a:r>
                      <a:endParaRPr sz="1350" i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1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sort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file</a:t>
                      </a:r>
                      <a:endParaRPr sz="1350" i="1" u="none" strike="noStrike" cap="none" dirty="0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sort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 data line-by-line</a:t>
                      </a:r>
                      <a:endParaRPr sz="1350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1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who</a:t>
                      </a:r>
                      <a:endParaRPr sz="1350" u="none" strike="noStrike" cap="none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list users currently logged in</a:t>
                      </a:r>
                      <a:endParaRPr sz="1350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Google Shape;104;p20">
            <a:extLst>
              <a:ext uri="{FF2B5EF4-FFF2-40B4-BE49-F238E27FC236}">
                <a16:creationId xmlns:a16="http://schemas.microsoft.com/office/drawing/2014/main" id="{DEFD6818-4E23-30D5-F988-CAC81E4BFDAA}"/>
              </a:ext>
            </a:extLst>
          </p:cNvPr>
          <p:cNvSpPr txBox="1"/>
          <p:nvPr/>
        </p:nvSpPr>
        <p:spPr>
          <a:xfrm>
            <a:off x="2048435" y="5825879"/>
            <a:ext cx="8792545" cy="97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cat </a:t>
            </a:r>
            <a:r>
              <a:rPr lang="en-US" sz="2000" i="1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file1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file2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 | grep </a:t>
            </a:r>
            <a:r>
              <a:rPr lang="en-US" sz="2000" i="1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keyword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Concatenate </a:t>
            </a:r>
            <a:r>
              <a:rPr lang="en-US" sz="2000" i="1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file1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 and </a:t>
            </a:r>
            <a:r>
              <a:rPr lang="en-US" sz="2000" i="1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file2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, then pipe the output to search for </a:t>
            </a:r>
            <a:r>
              <a:rPr lang="en-US" sz="2000" i="1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keyword</a:t>
            </a:r>
            <a:endParaRPr sz="2000" i="1" dirty="0">
              <a:solidFill>
                <a:schemeClr val="dk1"/>
              </a:solidFill>
              <a:latin typeface="+mj-lt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1184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CDB5-A99B-86DC-21C1-52FCAE85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UNIX/Linux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84C4-2B32-E51E-51F9-6D31290E7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pages give information about commands, C libraries, functions, and more</a:t>
            </a:r>
          </a:p>
          <a:p>
            <a:r>
              <a:rPr lang="en-US" dirty="0"/>
              <a:t>Type </a:t>
            </a:r>
            <a:r>
              <a:rPr lang="en-US" dirty="0">
                <a:solidFill>
                  <a:srgbClr val="00B050"/>
                </a:solidFill>
              </a:rPr>
              <a:t>man &lt;name&gt; </a:t>
            </a:r>
            <a:r>
              <a:rPr lang="en-US" dirty="0"/>
              <a:t>at the terminal to read the manual</a:t>
            </a:r>
          </a:p>
          <a:p>
            <a:pPr lvl="1"/>
            <a:r>
              <a:rPr lang="en-US" dirty="0"/>
              <a:t>man gcc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man </a:t>
            </a:r>
            <a:r>
              <a:rPr lang="en-US" dirty="0">
                <a:solidFill>
                  <a:srgbClr val="00B0F0"/>
                </a:solidFill>
              </a:rPr>
              <a:t>3</a:t>
            </a:r>
            <a:r>
              <a:rPr lang="en-US" dirty="0"/>
              <a:t> </a:t>
            </a:r>
            <a:r>
              <a:rPr lang="en-US" dirty="0" err="1"/>
              <a:t>printf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man </a:t>
            </a:r>
            <a:r>
              <a:rPr lang="en-US" dirty="0" err="1">
                <a:solidFill>
                  <a:srgbClr val="00B050"/>
                </a:solidFill>
              </a:rPr>
              <a:t>man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Google Shape;104;p20">
            <a:extLst>
              <a:ext uri="{FF2B5EF4-FFF2-40B4-BE49-F238E27FC236}">
                <a16:creationId xmlns:a16="http://schemas.microsoft.com/office/drawing/2014/main" id="{3766FC96-CAA9-3391-44D3-25C93888B09D}"/>
              </a:ext>
            </a:extLst>
          </p:cNvPr>
          <p:cNvSpPr txBox="1"/>
          <p:nvPr/>
        </p:nvSpPr>
        <p:spPr>
          <a:xfrm>
            <a:off x="4290818" y="3937779"/>
            <a:ext cx="4814545" cy="97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+mj-lt"/>
                <a:ea typeface="Ubuntu"/>
                <a:cs typeface="Ubuntu"/>
                <a:sym typeface="Ubuntu"/>
              </a:rPr>
              <a:t>Specifies the section numbers of the manual about </a:t>
            </a:r>
            <a:r>
              <a:rPr lang="en-US" sz="1800" dirty="0" err="1">
                <a:solidFill>
                  <a:srgbClr val="0070C0"/>
                </a:solidFill>
                <a:latin typeface="+mj-lt"/>
                <a:ea typeface="Ubuntu"/>
                <a:cs typeface="Ubuntu"/>
                <a:sym typeface="Ubuntu"/>
              </a:rPr>
              <a:t>printf</a:t>
            </a:r>
            <a:r>
              <a:rPr lang="en-US" sz="1800" dirty="0">
                <a:solidFill>
                  <a:srgbClr val="0070C0"/>
                </a:solidFill>
                <a:latin typeface="+mj-lt"/>
                <a:ea typeface="Ubuntu"/>
                <a:cs typeface="Ubuntu"/>
                <a:sym typeface="Ubuntu"/>
              </a:rPr>
              <a:t> (e.g., </a:t>
            </a:r>
            <a:r>
              <a:rPr lang="en-US" sz="1800" b="1" dirty="0">
                <a:solidFill>
                  <a:srgbClr val="0070C0"/>
                </a:solidFill>
                <a:latin typeface="+mj-lt"/>
                <a:ea typeface="Ubuntu"/>
                <a:cs typeface="Ubuntu"/>
                <a:sym typeface="Ubuntu"/>
              </a:rPr>
              <a:t>1</a:t>
            </a:r>
            <a:r>
              <a:rPr lang="en-US" sz="1800" dirty="0">
                <a:solidFill>
                  <a:srgbClr val="0070C0"/>
                </a:solidFill>
                <a:latin typeface="+mj-lt"/>
                <a:ea typeface="Ubuntu"/>
                <a:cs typeface="Ubuntu"/>
                <a:sym typeface="Ubuntu"/>
              </a:rPr>
              <a:t> for executable programs, </a:t>
            </a:r>
            <a:r>
              <a:rPr lang="en-US" sz="1800" b="1" dirty="0">
                <a:solidFill>
                  <a:srgbClr val="0070C0"/>
                </a:solidFill>
                <a:latin typeface="+mj-lt"/>
                <a:ea typeface="Ubuntu"/>
                <a:cs typeface="Ubuntu"/>
                <a:sym typeface="Ubuntu"/>
              </a:rPr>
              <a:t>2</a:t>
            </a:r>
            <a:r>
              <a:rPr lang="en-US" sz="1800" dirty="0">
                <a:solidFill>
                  <a:srgbClr val="0070C0"/>
                </a:solidFill>
                <a:latin typeface="+mj-lt"/>
                <a:ea typeface="Ubuntu"/>
                <a:cs typeface="Ubuntu"/>
                <a:sym typeface="Ubuntu"/>
              </a:rPr>
              <a:t> for system calls, </a:t>
            </a:r>
            <a:r>
              <a:rPr lang="en-US" sz="1800" b="1" dirty="0">
                <a:solidFill>
                  <a:srgbClr val="0070C0"/>
                </a:solidFill>
                <a:latin typeface="+mj-lt"/>
                <a:ea typeface="Ubuntu"/>
                <a:cs typeface="Ubuntu"/>
                <a:sym typeface="Ubuntu"/>
              </a:rPr>
              <a:t>3</a:t>
            </a:r>
            <a:r>
              <a:rPr lang="en-US" sz="1800" dirty="0">
                <a:solidFill>
                  <a:srgbClr val="0070C0"/>
                </a:solidFill>
                <a:latin typeface="+mj-lt"/>
                <a:ea typeface="Ubuntu"/>
                <a:cs typeface="Ubuntu"/>
                <a:sym typeface="Ubuntu"/>
              </a:rPr>
              <a:t> for library calls )</a:t>
            </a:r>
            <a:endParaRPr sz="1800" dirty="0">
              <a:solidFill>
                <a:srgbClr val="0070C0"/>
              </a:solidFill>
              <a:latin typeface="+mj-lt"/>
              <a:ea typeface="Ubuntu"/>
              <a:cs typeface="Ubuntu"/>
              <a:sym typeface="Ubuntu"/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43E7B46-BD22-AFBF-61EB-2310758A795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303929" y="4267200"/>
            <a:ext cx="1986889" cy="156600"/>
          </a:xfrm>
          <a:prstGeom prst="curvedConnector3">
            <a:avLst>
              <a:gd name="adj1" fmla="val 143"/>
            </a:avLst>
          </a:prstGeom>
          <a:ln w="127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04;p20">
            <a:extLst>
              <a:ext uri="{FF2B5EF4-FFF2-40B4-BE49-F238E27FC236}">
                <a16:creationId xmlns:a16="http://schemas.microsoft.com/office/drawing/2014/main" id="{0EA81AB7-0C53-962E-9EE1-3F2E225240E8}"/>
              </a:ext>
            </a:extLst>
          </p:cNvPr>
          <p:cNvSpPr txBox="1"/>
          <p:nvPr/>
        </p:nvSpPr>
        <p:spPr>
          <a:xfrm>
            <a:off x="4290817" y="5372643"/>
            <a:ext cx="4814545" cy="65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+mj-lt"/>
                <a:ea typeface="Ubuntu"/>
                <a:cs typeface="Ubuntu"/>
                <a:sym typeface="Ubuntu"/>
              </a:rPr>
              <a:t>Use man command to tell you how to use the man command</a:t>
            </a:r>
            <a:endParaRPr sz="1800" dirty="0">
              <a:solidFill>
                <a:srgbClr val="00B050"/>
              </a:solidFill>
              <a:latin typeface="+mj-lt"/>
              <a:ea typeface="Ubuntu"/>
              <a:cs typeface="Ubuntu"/>
              <a:sym typeface="Ubuntu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4307402-42A9-7316-EFB2-45077325A156}"/>
              </a:ext>
            </a:extLst>
          </p:cNvPr>
          <p:cNvCxnSpPr>
            <a:cxnSpLocks/>
          </p:cNvCxnSpPr>
          <p:nvPr/>
        </p:nvCxnSpPr>
        <p:spPr>
          <a:xfrm>
            <a:off x="2501153" y="5469910"/>
            <a:ext cx="1789664" cy="218915"/>
          </a:xfrm>
          <a:prstGeom prst="curvedConnector3">
            <a:avLst>
              <a:gd name="adj1" fmla="val 159"/>
            </a:avLst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22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241C-F66E-F55A-E2A2-0BC5CF59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stop a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3BC0-BA91-68F0-1D36-0BC66BA4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Foreground processes: Press CONTROL and C</a:t>
            </a:r>
          </a:p>
          <a:p>
            <a:r>
              <a:rPr lang="en-US" dirty="0"/>
              <a:t>Background processes:</a:t>
            </a:r>
          </a:p>
          <a:p>
            <a:pPr lvl="1"/>
            <a:r>
              <a:rPr lang="en-US" dirty="0" err="1"/>
              <a:t>ps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shows running programs</a:t>
            </a:r>
          </a:p>
          <a:p>
            <a:pPr lvl="1"/>
            <a:r>
              <a:rPr lang="en-US" dirty="0" err="1"/>
              <a:t>pkill</a:t>
            </a:r>
            <a:r>
              <a:rPr lang="en-US" dirty="0"/>
              <a:t> </a:t>
            </a:r>
            <a:r>
              <a:rPr lang="en-US" i="1" dirty="0"/>
              <a:t>program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Asks </a:t>
            </a:r>
            <a:r>
              <a:rPr lang="en-US" i="1" dirty="0"/>
              <a:t>program</a:t>
            </a:r>
            <a:r>
              <a:rPr lang="en-US" dirty="0"/>
              <a:t> to stop.</a:t>
            </a:r>
          </a:p>
          <a:p>
            <a:pPr lvl="1"/>
            <a:r>
              <a:rPr lang="en-US" dirty="0" err="1"/>
              <a:t>pkill</a:t>
            </a:r>
            <a:r>
              <a:rPr lang="en-US" dirty="0"/>
              <a:t> -9 </a:t>
            </a:r>
            <a:r>
              <a:rPr lang="en-US" i="1" dirty="0"/>
              <a:t>program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Forces </a:t>
            </a:r>
            <a:r>
              <a:rPr lang="en-US" i="1" dirty="0"/>
              <a:t>program</a:t>
            </a:r>
            <a:r>
              <a:rPr lang="en-US" dirty="0"/>
              <a:t> to stop, </a:t>
            </a:r>
            <a:r>
              <a:rPr lang="en-US" dirty="0">
                <a:solidFill>
                  <a:srgbClr val="FF0000"/>
                </a:solidFill>
              </a:rPr>
              <a:t>use with caution. It can get really ugly if you kill a wrong program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1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DFB0-E75B-2A7E-F77D-205FDDC6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81C3-F958-B817-E72A-17E4551B8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– Linux introduction</a:t>
            </a:r>
          </a:p>
          <a:p>
            <a:r>
              <a:rPr lang="en-US" dirty="0"/>
              <a:t>Windows Subsystem for Linux (WSL)</a:t>
            </a:r>
          </a:p>
          <a:p>
            <a:r>
              <a:rPr lang="en-US" dirty="0"/>
              <a:t>Setup Linux virtual machine</a:t>
            </a:r>
          </a:p>
          <a:p>
            <a:r>
              <a:rPr lang="en-US" dirty="0"/>
              <a:t>Student Linux server of OSU</a:t>
            </a:r>
          </a:p>
          <a:p>
            <a:r>
              <a:rPr lang="en-US" dirty="0"/>
              <a:t>UNIX/Linux commands</a:t>
            </a:r>
          </a:p>
          <a:p>
            <a:r>
              <a:rPr lang="en-US" dirty="0"/>
              <a:t>gcc commands</a:t>
            </a:r>
          </a:p>
        </p:txBody>
      </p:sp>
    </p:spTree>
    <p:extLst>
      <p:ext uri="{BB962C8B-B14F-4D97-AF65-F5344CB8AC3E}">
        <p14:creationId xmlns:p14="http://schemas.microsoft.com/office/powerpoint/2010/main" val="1227126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685A-78FD-BC5D-D53C-11A6DB18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EB2B-4587-54A5-7DA4-3A914F9E8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 Editors</a:t>
            </a:r>
          </a:p>
          <a:p>
            <a:pPr lvl="1"/>
            <a:r>
              <a:rPr lang="en-US" dirty="0"/>
              <a:t>nano</a:t>
            </a:r>
          </a:p>
          <a:p>
            <a:pPr lvl="1"/>
            <a:r>
              <a:rPr lang="en-US" dirty="0"/>
              <a:t>Emacs</a:t>
            </a:r>
          </a:p>
          <a:p>
            <a:pPr lvl="1"/>
            <a:r>
              <a:rPr lang="en-US" dirty="0"/>
              <a:t>vim</a:t>
            </a:r>
          </a:p>
          <a:p>
            <a:endParaRPr lang="en-US" dirty="0"/>
          </a:p>
          <a:p>
            <a:r>
              <a:rPr lang="en-US" dirty="0"/>
              <a:t>Graphic Editors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 err="1"/>
              <a:t>gedit</a:t>
            </a:r>
            <a:r>
              <a:rPr lang="en-US" dirty="0"/>
              <a:t> Text Editor </a:t>
            </a:r>
          </a:p>
          <a:p>
            <a:pPr lvl="1"/>
            <a:r>
              <a:rPr lang="en-US" dirty="0"/>
              <a:t>Emacs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F97B-1F79-D012-0846-2D7CD716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Tutorial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9D1E-3024-F740-F5D6-61DD09A50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0" u="sng" strike="noStrike" cap="none" dirty="0">
                <a:solidFill>
                  <a:srgbClr val="0000FF"/>
                </a:solidFill>
                <a:latin typeface="+mj-lt"/>
                <a:ea typeface="Ubuntu Mono"/>
                <a:cs typeface="Ubuntu Mono"/>
                <a:sym typeface="Ubuntu Mono"/>
                <a:hlinkClick r:id="rId2"/>
              </a:rPr>
              <a:t>http://www.ee.surrey.ac.uk/Teaching/Unix</a:t>
            </a:r>
            <a:endParaRPr lang="en-US" sz="2800" i="0" u="sng" strike="noStrike" cap="none" dirty="0">
              <a:solidFill>
                <a:srgbClr val="0000FF"/>
              </a:solidFill>
              <a:latin typeface="+mj-lt"/>
              <a:ea typeface="Ubuntu Mono"/>
              <a:cs typeface="Ubuntu Mono"/>
              <a:sym typeface="Ubuntu Mono"/>
            </a:endParaRPr>
          </a:p>
          <a:p>
            <a:r>
              <a:rPr lang="en-US" sz="2800" u="sng" dirty="0">
                <a:solidFill>
                  <a:srgbClr val="0000FF"/>
                </a:solidFill>
                <a:latin typeface="+mj-lt"/>
                <a:ea typeface="Ubuntu Mono"/>
                <a:cs typeface="Ubuntu Mono"/>
                <a:sym typeface="Ubuntu Mono"/>
                <a:hlinkClick r:id="rId3"/>
              </a:rPr>
              <a:t>http://www.math.utah.edu/lab/unix/unix-tutorial.html</a:t>
            </a:r>
            <a:endParaRPr lang="en-US" sz="1000" dirty="0">
              <a:solidFill>
                <a:schemeClr val="dk1"/>
              </a:solidFill>
              <a:latin typeface="+mj-lt"/>
              <a:ea typeface="Ubuntu Mono"/>
              <a:cs typeface="Ubuntu Mono"/>
              <a:sym typeface="Ubuntu Mono"/>
            </a:endParaRPr>
          </a:p>
          <a:p>
            <a:r>
              <a:rPr lang="en-US" sz="2800" u="sng" dirty="0">
                <a:solidFill>
                  <a:srgbClr val="0000FF"/>
                </a:solidFill>
                <a:latin typeface="+mj-lt"/>
                <a:ea typeface="Ubuntu Mono"/>
                <a:cs typeface="Ubuntu Mono"/>
                <a:sym typeface="Ubuntu Mono"/>
                <a:hlinkClick r:id="rId4"/>
              </a:rPr>
              <a:t>http://www2.ocean.washington.edu/unix.tutorial.html</a:t>
            </a:r>
            <a:endParaRPr lang="en-US" sz="1000" dirty="0">
              <a:solidFill>
                <a:schemeClr val="dk1"/>
              </a:solidFill>
              <a:latin typeface="+mj-lt"/>
              <a:ea typeface="Ubuntu Mono"/>
              <a:cs typeface="Ubuntu Mono"/>
              <a:sym typeface="Ubuntu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93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2D62-24F6-D8C6-271B-D7925FAC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41"/>
            <a:ext cx="10515600" cy="1325563"/>
          </a:xfrm>
        </p:spPr>
        <p:txBody>
          <a:bodyPr/>
          <a:lstStyle/>
          <a:p>
            <a:r>
              <a:rPr lang="en-US" dirty="0"/>
              <a:t>Compile Source Code and Run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61FF-3D8C-A50D-1162-56AA9C24C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77" y="1017784"/>
            <a:ext cx="10515600" cy="19754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a terminal</a:t>
            </a:r>
          </a:p>
          <a:p>
            <a:r>
              <a:rPr lang="en-US" dirty="0"/>
              <a:t>Navigate to the folder storing your source code with cd command:</a:t>
            </a:r>
          </a:p>
          <a:p>
            <a:pPr marL="0" indent="0">
              <a:buNone/>
            </a:pPr>
            <a:r>
              <a:rPr lang="en-US" dirty="0"/>
              <a:t>cd /home/zhang.9325/Downloads</a:t>
            </a:r>
          </a:p>
          <a:p>
            <a:r>
              <a:rPr lang="en-US" dirty="0"/>
              <a:t>Use gcc to build your program (enter the following </a:t>
            </a:r>
            <a:r>
              <a:rPr lang="en-US" dirty="0" err="1"/>
              <a:t>cmd</a:t>
            </a:r>
            <a:r>
              <a:rPr lang="en-US" dirty="0"/>
              <a:t> in terminal):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54478-E6F0-1C76-5E94-75BCD14A1EF8}"/>
              </a:ext>
            </a:extLst>
          </p:cNvPr>
          <p:cNvSpPr txBox="1"/>
          <p:nvPr/>
        </p:nvSpPr>
        <p:spPr>
          <a:xfrm>
            <a:off x="3112488" y="4507231"/>
            <a:ext cx="5786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C0C0C0"/>
                </a:highlight>
              </a:rPr>
              <a:t>gcc   hello.c  –o  myprogram  –std=c99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A8259-39D6-429F-6B91-3E2E850DA138}"/>
              </a:ext>
            </a:extLst>
          </p:cNvPr>
          <p:cNvSpPr txBox="1"/>
          <p:nvPr/>
        </p:nvSpPr>
        <p:spPr>
          <a:xfrm>
            <a:off x="972673" y="5464421"/>
            <a:ext cx="155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tools:</a:t>
            </a:r>
          </a:p>
          <a:p>
            <a:r>
              <a:rPr lang="en-US" dirty="0"/>
              <a:t>gcc/clang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70811-AAAC-DE03-5080-0790538DF6A0}"/>
              </a:ext>
            </a:extLst>
          </p:cNvPr>
          <p:cNvSpPr txBox="1"/>
          <p:nvPr/>
        </p:nvSpPr>
        <p:spPr>
          <a:xfrm>
            <a:off x="3153336" y="5509614"/>
            <a:ext cx="117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file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1E119-A260-5FD1-7D7C-D890E168F8D8}"/>
              </a:ext>
            </a:extLst>
          </p:cNvPr>
          <p:cNvSpPr txBox="1"/>
          <p:nvPr/>
        </p:nvSpPr>
        <p:spPr>
          <a:xfrm>
            <a:off x="4755778" y="5464419"/>
            <a:ext cx="2850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-o myprogram: </a:t>
            </a:r>
          </a:p>
          <a:p>
            <a:r>
              <a:rPr lang="en-US" dirty="0"/>
              <a:t>-o specifying the following argument (myprogram) is the name of the output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55189-1EAD-C1A8-2979-8FCD923F81B8}"/>
              </a:ext>
            </a:extLst>
          </p:cNvPr>
          <p:cNvSpPr txBox="1"/>
          <p:nvPr/>
        </p:nvSpPr>
        <p:spPr>
          <a:xfrm>
            <a:off x="7763436" y="5464419"/>
            <a:ext cx="3473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-std=c99: </a:t>
            </a:r>
          </a:p>
          <a:p>
            <a:r>
              <a:rPr lang="en-US" dirty="0"/>
              <a:t>specifying which standard (c99) the gcc compiler should use to convert the C code to executable program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684D592-BD17-6A36-BF0C-C32F26AA17CE}"/>
              </a:ext>
            </a:extLst>
          </p:cNvPr>
          <p:cNvSpPr/>
          <p:nvPr/>
        </p:nvSpPr>
        <p:spPr>
          <a:xfrm rot="5400000">
            <a:off x="3509682" y="4124199"/>
            <a:ext cx="170330" cy="646331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FECDFA7B-6900-6BCD-1B0F-2EFD5C8139E0}"/>
              </a:ext>
            </a:extLst>
          </p:cNvPr>
          <p:cNvSpPr/>
          <p:nvPr/>
        </p:nvSpPr>
        <p:spPr>
          <a:xfrm rot="5400000">
            <a:off x="6304646" y="2096591"/>
            <a:ext cx="170332" cy="4701550"/>
          </a:xfrm>
          <a:prstGeom prst="leftBrace">
            <a:avLst>
              <a:gd name="adj1" fmla="val 8333"/>
              <a:gd name="adj2" fmla="val 5114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BF45B-531A-7825-F614-40F57791ABDA}"/>
              </a:ext>
            </a:extLst>
          </p:cNvPr>
          <p:cNvSpPr txBox="1"/>
          <p:nvPr/>
        </p:nvSpPr>
        <p:spPr>
          <a:xfrm>
            <a:off x="1425388" y="3801035"/>
            <a:ext cx="254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we are running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2D251-B9C6-7958-FB7B-ABDCD0D0D56E}"/>
              </a:ext>
            </a:extLst>
          </p:cNvPr>
          <p:cNvSpPr txBox="1"/>
          <p:nvPr/>
        </p:nvSpPr>
        <p:spPr>
          <a:xfrm>
            <a:off x="4576482" y="3801035"/>
            <a:ext cx="521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arguments we are passing to the program (gcc)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3FDD3D-4DC3-A2BC-D6FC-018B55372BC5}"/>
              </a:ext>
            </a:extLst>
          </p:cNvPr>
          <p:cNvCxnSpPr>
            <a:stCxn id="11" idx="2"/>
          </p:cNvCxnSpPr>
          <p:nvPr/>
        </p:nvCxnSpPr>
        <p:spPr>
          <a:xfrm>
            <a:off x="2696135" y="4170367"/>
            <a:ext cx="898712" cy="1918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207972-3BB3-B5F3-E954-6CB0715FCEA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06671" y="4170367"/>
            <a:ext cx="875542" cy="1764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BEFC3A-68B3-DA06-BCD6-650E12AF2CC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752603" y="5017572"/>
            <a:ext cx="1347385" cy="4468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095381-BB75-51B5-96F2-B02A260566E8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740525" y="5062765"/>
            <a:ext cx="770962" cy="4468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AE2BA6-88AD-A294-96DF-98476A9A20A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818094" y="4975412"/>
            <a:ext cx="363073" cy="4890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A274A0-0ACE-42E1-CCF3-B18E6C118C61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216153" y="4939553"/>
            <a:ext cx="1284196" cy="5248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08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2D62-24F6-D8C6-271B-D7925FAC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41"/>
            <a:ext cx="10515600" cy="1325563"/>
          </a:xfrm>
        </p:spPr>
        <p:txBody>
          <a:bodyPr/>
          <a:lstStyle/>
          <a:p>
            <a:r>
              <a:rPr lang="en-US" dirty="0"/>
              <a:t>Compile Source Code and Run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54478-E6F0-1C76-5E94-75BCD14A1EF8}"/>
              </a:ext>
            </a:extLst>
          </p:cNvPr>
          <p:cNvSpPr txBox="1"/>
          <p:nvPr/>
        </p:nvSpPr>
        <p:spPr>
          <a:xfrm>
            <a:off x="3122215" y="2201775"/>
            <a:ext cx="5786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C0C0C0"/>
                </a:highlight>
              </a:rPr>
              <a:t>gcc   hello.c  –o  myprogram  –std=c99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A8259-39D6-429F-6B91-3E2E850DA138}"/>
              </a:ext>
            </a:extLst>
          </p:cNvPr>
          <p:cNvSpPr txBox="1"/>
          <p:nvPr/>
        </p:nvSpPr>
        <p:spPr>
          <a:xfrm>
            <a:off x="982400" y="3158965"/>
            <a:ext cx="155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tools:</a:t>
            </a:r>
          </a:p>
          <a:p>
            <a:r>
              <a:rPr lang="en-US" dirty="0"/>
              <a:t>gcc/clang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70811-AAAC-DE03-5080-0790538DF6A0}"/>
              </a:ext>
            </a:extLst>
          </p:cNvPr>
          <p:cNvSpPr txBox="1"/>
          <p:nvPr/>
        </p:nvSpPr>
        <p:spPr>
          <a:xfrm>
            <a:off x="3163063" y="3204158"/>
            <a:ext cx="117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file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1E119-A260-5FD1-7D7C-D890E168F8D8}"/>
              </a:ext>
            </a:extLst>
          </p:cNvPr>
          <p:cNvSpPr txBox="1"/>
          <p:nvPr/>
        </p:nvSpPr>
        <p:spPr>
          <a:xfrm>
            <a:off x="4765505" y="3158963"/>
            <a:ext cx="2850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-o myprogram: </a:t>
            </a:r>
          </a:p>
          <a:p>
            <a:r>
              <a:rPr lang="en-US" dirty="0"/>
              <a:t>-o specifying the following argument (myprogram) is the name of the output file. If –o not given, the default output file is </a:t>
            </a:r>
            <a:r>
              <a:rPr lang="en-US" dirty="0" err="1"/>
              <a:t>a.out</a:t>
            </a:r>
            <a:endParaRPr lang="en-US" dirty="0"/>
          </a:p>
          <a:p>
            <a:r>
              <a:rPr lang="en-US" dirty="0" err="1"/>
              <a:t>Flexble</a:t>
            </a:r>
            <a:r>
              <a:rPr lang="en-US" dirty="0"/>
              <a:t> suffix: </a:t>
            </a:r>
            <a:r>
              <a:rPr lang="en-US" dirty="0" err="1"/>
              <a:t>out.o</a:t>
            </a:r>
            <a:r>
              <a:rPr lang="en-US" dirty="0"/>
              <a:t>; </a:t>
            </a:r>
            <a:r>
              <a:rPr lang="en-US" dirty="0" err="1"/>
              <a:t>out.out</a:t>
            </a:r>
            <a:r>
              <a:rPr lang="en-US" dirty="0"/>
              <a:t>;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55189-1EAD-C1A8-2979-8FCD923F81B8}"/>
              </a:ext>
            </a:extLst>
          </p:cNvPr>
          <p:cNvSpPr txBox="1"/>
          <p:nvPr/>
        </p:nvSpPr>
        <p:spPr>
          <a:xfrm>
            <a:off x="7773163" y="3158963"/>
            <a:ext cx="4045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-std=c99: </a:t>
            </a:r>
          </a:p>
          <a:p>
            <a:r>
              <a:rPr lang="en-US" dirty="0"/>
              <a:t>specifying which standard (c99) the gcc compiler should use to convert the C code to executable program.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The default, if no C language dialect options are given, is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-std=gnu17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684D592-BD17-6A36-BF0C-C32F26AA17CE}"/>
              </a:ext>
            </a:extLst>
          </p:cNvPr>
          <p:cNvSpPr/>
          <p:nvPr/>
        </p:nvSpPr>
        <p:spPr>
          <a:xfrm rot="5400000">
            <a:off x="3519409" y="1818743"/>
            <a:ext cx="170330" cy="646331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FECDFA7B-6900-6BCD-1B0F-2EFD5C8139E0}"/>
              </a:ext>
            </a:extLst>
          </p:cNvPr>
          <p:cNvSpPr/>
          <p:nvPr/>
        </p:nvSpPr>
        <p:spPr>
          <a:xfrm rot="5400000">
            <a:off x="6314373" y="-208865"/>
            <a:ext cx="170332" cy="4701550"/>
          </a:xfrm>
          <a:prstGeom prst="leftBrace">
            <a:avLst>
              <a:gd name="adj1" fmla="val 8333"/>
              <a:gd name="adj2" fmla="val 5114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BF45B-531A-7825-F614-40F57791ABDA}"/>
              </a:ext>
            </a:extLst>
          </p:cNvPr>
          <p:cNvSpPr txBox="1"/>
          <p:nvPr/>
        </p:nvSpPr>
        <p:spPr>
          <a:xfrm>
            <a:off x="1435115" y="1495579"/>
            <a:ext cx="254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we are running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2D251-B9C6-7958-FB7B-ABDCD0D0D56E}"/>
              </a:ext>
            </a:extLst>
          </p:cNvPr>
          <p:cNvSpPr txBox="1"/>
          <p:nvPr/>
        </p:nvSpPr>
        <p:spPr>
          <a:xfrm>
            <a:off x="4586209" y="1495579"/>
            <a:ext cx="521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arguments we are passing to the program (gcc)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3FDD3D-4DC3-A2BC-D6FC-018B55372BC5}"/>
              </a:ext>
            </a:extLst>
          </p:cNvPr>
          <p:cNvCxnSpPr>
            <a:stCxn id="11" idx="2"/>
          </p:cNvCxnSpPr>
          <p:nvPr/>
        </p:nvCxnSpPr>
        <p:spPr>
          <a:xfrm>
            <a:off x="2705862" y="1864911"/>
            <a:ext cx="898712" cy="1918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207972-3BB3-B5F3-E954-6CB0715FCEA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16398" y="1864911"/>
            <a:ext cx="875542" cy="1764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BEFC3A-68B3-DA06-BCD6-650E12AF2CC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762330" y="2712116"/>
            <a:ext cx="1347385" cy="4468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095381-BB75-51B5-96F2-B02A260566E8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750252" y="2757309"/>
            <a:ext cx="770962" cy="4468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AE2BA6-88AD-A294-96DF-98476A9A20A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827821" y="2669956"/>
            <a:ext cx="363073" cy="4890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A274A0-0ACE-42E1-CCF3-B18E6C118C61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225880" y="2634097"/>
            <a:ext cx="1570255" cy="5248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">
            <a:extLst>
              <a:ext uri="{FF2B5EF4-FFF2-40B4-BE49-F238E27FC236}">
                <a16:creationId xmlns:a16="http://schemas.microsoft.com/office/drawing/2014/main" id="{82FD4527-4A08-A2D1-5066-B4C26FEB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40" y="4804969"/>
            <a:ext cx="3631443" cy="1156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gcc [-c|-S|-E] [-std=standard]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273239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73239"/>
                </a:solidFill>
              </a:rPr>
              <a:t>gcc hello.c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06DD1D-2F67-BE80-E749-84AF542B259B}"/>
              </a:ext>
            </a:extLst>
          </p:cNvPr>
          <p:cNvCxnSpPr/>
          <p:nvPr/>
        </p:nvCxnSpPr>
        <p:spPr>
          <a:xfrm>
            <a:off x="2436022" y="5749662"/>
            <a:ext cx="1389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7D8B34-D079-D20C-1717-AC1B35C7F5CA}"/>
              </a:ext>
            </a:extLst>
          </p:cNvPr>
          <p:cNvSpPr txBox="1"/>
          <p:nvPr/>
        </p:nvSpPr>
        <p:spPr>
          <a:xfrm>
            <a:off x="4135733" y="5518829"/>
            <a:ext cx="2819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Default output: </a:t>
            </a:r>
            <a:r>
              <a:rPr lang="en-US" sz="2400" dirty="0" err="1"/>
              <a:t>a.out</a:t>
            </a:r>
            <a:endParaRPr lang="en-US" sz="2400" dirty="0"/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080B7162-EAED-320A-E52C-436117DF4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274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75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60ACB2-5443-32E1-2F6A-326D0E657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775" y="0"/>
            <a:ext cx="753425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B076B6-A88B-209C-873C-BD92547BD251}"/>
              </a:ext>
            </a:extLst>
          </p:cNvPr>
          <p:cNvSpPr txBox="1"/>
          <p:nvPr/>
        </p:nvSpPr>
        <p:spPr>
          <a:xfrm>
            <a:off x="535446" y="524256"/>
            <a:ext cx="95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 gcc</a:t>
            </a:r>
          </a:p>
        </p:txBody>
      </p:sp>
    </p:spTree>
    <p:extLst>
      <p:ext uri="{BB962C8B-B14F-4D97-AF65-F5344CB8AC3E}">
        <p14:creationId xmlns:p14="http://schemas.microsoft.com/office/powerpoint/2010/main" val="522726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350FC-F5A6-8BF8-EC02-9EB5436FB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0"/>
            <a:ext cx="6655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9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85BF-A7BD-7D3B-4C2D-80BE747A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Source Code and Run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0B20-7841-2B24-CAF7-1EB24A54E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 compilation/build of the program -&gt; no return error message displays in terminal</a:t>
            </a:r>
          </a:p>
          <a:p>
            <a:r>
              <a:rPr lang="en-US" dirty="0"/>
              <a:t>The output program file should be at the same directory of the source code unless specified otherwise</a:t>
            </a:r>
          </a:p>
          <a:p>
            <a:r>
              <a:rPr lang="en-US" dirty="0"/>
              <a:t>At the directory of the executable program file (named “myprogram”), run the following command in terminal: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3EFDA-0250-A3F5-6C37-49E53B01677A}"/>
              </a:ext>
            </a:extLst>
          </p:cNvPr>
          <p:cNvSpPr txBox="1"/>
          <p:nvPr/>
        </p:nvSpPr>
        <p:spPr>
          <a:xfrm>
            <a:off x="3202641" y="4803634"/>
            <a:ext cx="5786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C0C0C0"/>
                </a:highlight>
              </a:rPr>
              <a:t>./myprogram</a:t>
            </a:r>
          </a:p>
        </p:txBody>
      </p:sp>
    </p:spTree>
    <p:extLst>
      <p:ext uri="{BB962C8B-B14F-4D97-AF65-F5344CB8AC3E}">
        <p14:creationId xmlns:p14="http://schemas.microsoft.com/office/powerpoint/2010/main" val="9498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E281-1C41-D49F-7D03-C6FB9699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CD7A-74D6-68B6-FFDF-9791F5E6A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is a multi-user and multi-tasking operating system</a:t>
            </a:r>
          </a:p>
          <a:p>
            <a:pPr lvl="1"/>
            <a:r>
              <a:rPr lang="en-US" dirty="0"/>
              <a:t>Multi-user: Multiple users can use the system at the same time</a:t>
            </a:r>
          </a:p>
          <a:p>
            <a:pPr lvl="1"/>
            <a:r>
              <a:rPr lang="en-US" dirty="0"/>
              <a:t>Multi-tasking: Multiple processes (programs) can run at the same time</a:t>
            </a:r>
          </a:p>
          <a:p>
            <a:endParaRPr lang="en-US" dirty="0"/>
          </a:p>
          <a:p>
            <a:r>
              <a:rPr lang="en-US" dirty="0"/>
              <a:t>UNIX is originally developed with assembly language and later reimplemented with C – C starts to gain popularity</a:t>
            </a:r>
          </a:p>
          <a:p>
            <a:endParaRPr lang="en-US" dirty="0"/>
          </a:p>
          <a:p>
            <a:r>
              <a:rPr lang="en-US" dirty="0"/>
              <a:t>Our course’s programming environment is UNIX/Linux</a:t>
            </a:r>
          </a:p>
        </p:txBody>
      </p:sp>
    </p:spTree>
    <p:extLst>
      <p:ext uri="{BB962C8B-B14F-4D97-AF65-F5344CB8AC3E}">
        <p14:creationId xmlns:p14="http://schemas.microsoft.com/office/powerpoint/2010/main" val="63095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4AD7-71BD-B92B-D8C0-3C7BB5AE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access to UNIX?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B7705-BEA3-4B70-7A1D-16D682FC9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has some free version for development use</a:t>
            </a:r>
          </a:p>
          <a:p>
            <a:r>
              <a:rPr lang="en-US" dirty="0"/>
              <a:t>Use Linux instead of UNIX, it’s a “clone” of UNIX without using its code, a free and open-source alternative to proprietary UNIX system</a:t>
            </a:r>
          </a:p>
          <a:p>
            <a:pPr lvl="1"/>
            <a:r>
              <a:rPr lang="en-US" dirty="0"/>
              <a:t>Install Windows Subsystem for Linux (WSL) with default Ubuntu distribution of Linux (</a:t>
            </a:r>
            <a:r>
              <a:rPr lang="en-US" u="sng" dirty="0">
                <a:solidFill>
                  <a:schemeClr val="hlink"/>
                </a:solidFill>
                <a:latin typeface="+mj-lt"/>
                <a:ea typeface="Ubuntu"/>
                <a:cs typeface="Ubuntu"/>
                <a:sym typeface="Ubuntu"/>
                <a:hlinkClick r:id="rId3"/>
              </a:rPr>
              <a:t>https://docs.microsoft.com/en-us/windows/wsl/install-win10</a:t>
            </a:r>
            <a:r>
              <a:rPr lang="en-US" dirty="0"/>
              <a:t>) – no graphic user interface</a:t>
            </a:r>
          </a:p>
          <a:p>
            <a:pPr lvl="1"/>
            <a:r>
              <a:rPr lang="en-US" dirty="0"/>
              <a:t>Install a Linux virtual machine – with graphic user interface</a:t>
            </a:r>
          </a:p>
          <a:p>
            <a:pPr lvl="1"/>
            <a:r>
              <a:rPr lang="en-US" dirty="0"/>
              <a:t>OSU provides student Linux server for students to use - supports both </a:t>
            </a:r>
            <a:r>
              <a:rPr lang="en-US" dirty="0" err="1"/>
              <a:t>ssh</a:t>
            </a:r>
            <a:r>
              <a:rPr lang="en-US" dirty="0"/>
              <a:t> access and GUI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9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2A06-086E-96EE-4BC7-9A5F2988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Linux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022F-990B-A5EA-67DD-700E3CCD2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3958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This is a virtual machine with Ubuntu OS that contains a complete development environment for C</a:t>
            </a:r>
          </a:p>
          <a:p>
            <a:r>
              <a:rPr lang="en-US" sz="1800" dirty="0"/>
              <a:t>Download and Install </a:t>
            </a:r>
            <a:r>
              <a:rPr lang="en-US" sz="1800" dirty="0">
                <a:hlinkClick r:id="rId2"/>
              </a:rPr>
              <a:t>VirtualBox</a:t>
            </a:r>
            <a:endParaRPr lang="en-US" sz="1800" dirty="0"/>
          </a:p>
          <a:p>
            <a:r>
              <a:rPr lang="en-US" sz="1800" dirty="0"/>
              <a:t>Download the virtual machine image from the class page</a:t>
            </a:r>
          </a:p>
          <a:p>
            <a:r>
              <a:rPr lang="en-US" sz="1800" dirty="0"/>
              <a:t>Load virtual machine image</a:t>
            </a:r>
          </a:p>
          <a:p>
            <a:pPr lvl="1"/>
            <a:r>
              <a:rPr lang="en-US" sz="1600" dirty="0"/>
              <a:t>Open VirtualBox</a:t>
            </a:r>
          </a:p>
          <a:p>
            <a:pPr lvl="1"/>
            <a:r>
              <a:rPr lang="en-US" sz="1600" dirty="0"/>
              <a:t>Select File -&gt; Import Appliance</a:t>
            </a:r>
          </a:p>
          <a:p>
            <a:pPr lvl="1"/>
            <a:r>
              <a:rPr lang="en-US" sz="1600" dirty="0"/>
              <a:t>Select virtual machine image you downloaded</a:t>
            </a:r>
          </a:p>
          <a:p>
            <a:pPr lvl="1"/>
            <a:r>
              <a:rPr lang="en-US" sz="1600" dirty="0"/>
              <a:t>Complete the import</a:t>
            </a:r>
          </a:p>
        </p:txBody>
      </p:sp>
      <p:pic>
        <p:nvPicPr>
          <p:cNvPr id="4" name="Google Shape;62;p14">
            <a:extLst>
              <a:ext uri="{FF2B5EF4-FFF2-40B4-BE49-F238E27FC236}">
                <a16:creationId xmlns:a16="http://schemas.microsoft.com/office/drawing/2014/main" id="{8112C270-7799-8CE8-8207-60E12185C9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150"/>
          <a:stretch/>
        </p:blipFill>
        <p:spPr>
          <a:xfrm>
            <a:off x="6908265" y="5214600"/>
            <a:ext cx="4378574" cy="106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3;p14">
            <a:extLst>
              <a:ext uri="{FF2B5EF4-FFF2-40B4-BE49-F238E27FC236}">
                <a16:creationId xmlns:a16="http://schemas.microsoft.com/office/drawing/2014/main" id="{0057C683-69C8-82B3-A8BB-B01857F395A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4265" y="3978264"/>
            <a:ext cx="4893851" cy="12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4;p14">
            <a:extLst>
              <a:ext uri="{FF2B5EF4-FFF2-40B4-BE49-F238E27FC236}">
                <a16:creationId xmlns:a16="http://schemas.microsoft.com/office/drawing/2014/main" id="{4EC2E7F6-FBDB-C8B5-2D8E-CA976316229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4224" t="20634" r="5113"/>
          <a:stretch/>
        </p:blipFill>
        <p:spPr>
          <a:xfrm>
            <a:off x="7083065" y="2568313"/>
            <a:ext cx="4436976" cy="13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5;p14">
            <a:extLst>
              <a:ext uri="{FF2B5EF4-FFF2-40B4-BE49-F238E27FC236}">
                <a16:creationId xmlns:a16="http://schemas.microsoft.com/office/drawing/2014/main" id="{2BF4F159-20A1-A223-8027-C901DA7DF70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5483" t="15633"/>
          <a:stretch/>
        </p:blipFill>
        <p:spPr>
          <a:xfrm>
            <a:off x="5804265" y="1825625"/>
            <a:ext cx="1898200" cy="129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089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13AF-83DC-3657-CAD1-9EE1E969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AED43-EEB4-D170-A8FC-6F3FAF99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Adjust the CPU and memory available to the virtual machine</a:t>
            </a:r>
          </a:p>
          <a:p>
            <a:pPr lvl="1"/>
            <a:r>
              <a:rPr lang="en-US" dirty="0"/>
              <a:t>Go to settings -&gt; System -&gt; motherboard -&gt; processor</a:t>
            </a:r>
          </a:p>
          <a:p>
            <a:pPr lvl="1"/>
            <a:r>
              <a:rPr lang="en-US" dirty="0"/>
              <a:t>Try to set these as high as possible while </a:t>
            </a:r>
            <a:r>
              <a:rPr lang="en-US" dirty="0">
                <a:solidFill>
                  <a:srgbClr val="00B050"/>
                </a:solidFill>
              </a:rPr>
              <a:t>remaining in the green zone</a:t>
            </a:r>
          </a:p>
        </p:txBody>
      </p:sp>
      <p:pic>
        <p:nvPicPr>
          <p:cNvPr id="4" name="Google Shape;72;p15">
            <a:extLst>
              <a:ext uri="{FF2B5EF4-FFF2-40B4-BE49-F238E27FC236}">
                <a16:creationId xmlns:a16="http://schemas.microsoft.com/office/drawing/2014/main" id="{91ED326A-1988-9BB6-18FC-1C9BE8AB084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3563937"/>
            <a:ext cx="5018635" cy="2435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3;p15">
            <a:extLst>
              <a:ext uri="{FF2B5EF4-FFF2-40B4-BE49-F238E27FC236}">
                <a16:creationId xmlns:a16="http://schemas.microsoft.com/office/drawing/2014/main" id="{AF6D30F1-F50B-8D6E-266D-5A2931C0F92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216" y="5005573"/>
            <a:ext cx="4094600" cy="99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5">
            <a:extLst>
              <a:ext uri="{FF2B5EF4-FFF2-40B4-BE49-F238E27FC236}">
                <a16:creationId xmlns:a16="http://schemas.microsoft.com/office/drawing/2014/main" id="{5F8E6172-97B9-1637-E638-B728B98BD02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0216" y="3563937"/>
            <a:ext cx="4094600" cy="993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60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FA69-8F75-AE33-1608-011EE207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Linux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8B6E-3635-E9FA-FC07-E5851FB5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VirtualBox</a:t>
            </a:r>
          </a:p>
          <a:p>
            <a:r>
              <a:rPr lang="en-US" dirty="0"/>
              <a:t>Click on the cse2451 virtual machine to select it</a:t>
            </a:r>
          </a:p>
          <a:p>
            <a:r>
              <a:rPr lang="en-US" dirty="0"/>
              <a:t>Click the associated green arrow to start the virtual machine</a:t>
            </a:r>
          </a:p>
          <a:p>
            <a:r>
              <a:rPr lang="en-US" dirty="0"/>
              <a:t>Username: cse2451</a:t>
            </a:r>
          </a:p>
          <a:p>
            <a:r>
              <a:rPr lang="en-US" dirty="0"/>
              <a:t>Password: cse2451</a:t>
            </a:r>
          </a:p>
        </p:txBody>
      </p:sp>
      <p:pic>
        <p:nvPicPr>
          <p:cNvPr id="4" name="Google Shape;81;p16">
            <a:extLst>
              <a:ext uri="{FF2B5EF4-FFF2-40B4-BE49-F238E27FC236}">
                <a16:creationId xmlns:a16="http://schemas.microsoft.com/office/drawing/2014/main" id="{37297A90-3B9A-3335-06ED-25A86C875B9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49957"/>
          <a:stretch/>
        </p:blipFill>
        <p:spPr>
          <a:xfrm>
            <a:off x="3346537" y="4538713"/>
            <a:ext cx="5498926" cy="163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42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225D-08FD-397C-24CC-3CA0A1D7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Size of Virtual Machine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076D-9FCB-2D19-7534-7F6E7214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display resolution may be too low when you first start the machine</a:t>
            </a:r>
          </a:p>
          <a:p>
            <a:r>
              <a:rPr lang="en-US" dirty="0"/>
              <a:t>Click on the top right power off button -&gt; settings - &gt; display</a:t>
            </a:r>
          </a:p>
          <a:p>
            <a:r>
              <a:rPr lang="en-US" dirty="0"/>
              <a:t>Then adjust the screen resolution to fit your monitor</a:t>
            </a:r>
          </a:p>
        </p:txBody>
      </p:sp>
      <p:pic>
        <p:nvPicPr>
          <p:cNvPr id="4" name="Google Shape;88;p17">
            <a:extLst>
              <a:ext uri="{FF2B5EF4-FFF2-40B4-BE49-F238E27FC236}">
                <a16:creationId xmlns:a16="http://schemas.microsoft.com/office/drawing/2014/main" id="{21B94D07-CB21-8693-E014-063EF96C703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37736" y="4108629"/>
            <a:ext cx="4168732" cy="17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9;p17">
            <a:extLst>
              <a:ext uri="{FF2B5EF4-FFF2-40B4-BE49-F238E27FC236}">
                <a16:creationId xmlns:a16="http://schemas.microsoft.com/office/drawing/2014/main" id="{6257E3C4-D103-D74D-2967-D984CF74255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7498" r="15853"/>
          <a:stretch/>
        </p:blipFill>
        <p:spPr>
          <a:xfrm>
            <a:off x="2322307" y="4108629"/>
            <a:ext cx="2817975" cy="176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662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A496-6AA5-F0A6-29B3-2F24207E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used in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393C-F01B-4B32-F66D-677BA7D2C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7631"/>
          </a:xfrm>
        </p:spPr>
        <p:txBody>
          <a:bodyPr/>
          <a:lstStyle/>
          <a:p>
            <a:r>
              <a:rPr lang="en-US" dirty="0"/>
              <a:t>Key programs</a:t>
            </a:r>
          </a:p>
          <a:p>
            <a:pPr lvl="1"/>
            <a:r>
              <a:rPr lang="en-US" dirty="0"/>
              <a:t>Linux terminal: an efficient command-based way to interact with a computer</a:t>
            </a:r>
          </a:p>
          <a:p>
            <a:pPr lvl="1"/>
            <a:r>
              <a:rPr lang="en-US" dirty="0"/>
              <a:t>Visual Studio Code: a free, open-source text editor and development environment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Google Shape;96;p18">
            <a:extLst>
              <a:ext uri="{FF2B5EF4-FFF2-40B4-BE49-F238E27FC236}">
                <a16:creationId xmlns:a16="http://schemas.microsoft.com/office/drawing/2014/main" id="{7331BC6B-713B-2F34-C4B1-A47B3DBC949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4058" y="3668742"/>
            <a:ext cx="4056161" cy="181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7;p18">
            <a:extLst>
              <a:ext uri="{FF2B5EF4-FFF2-40B4-BE49-F238E27FC236}">
                <a16:creationId xmlns:a16="http://schemas.microsoft.com/office/drawing/2014/main" id="{DA122833-1652-691F-3360-2061B9F249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207" y="3668742"/>
            <a:ext cx="4196274" cy="18106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4125EA-47DA-C284-7CAA-E00D1C6B538D}"/>
              </a:ext>
            </a:extLst>
          </p:cNvPr>
          <p:cNvSpPr txBox="1"/>
          <p:nvPr/>
        </p:nvSpPr>
        <p:spPr>
          <a:xfrm>
            <a:off x="2676691" y="5753459"/>
            <a:ext cx="193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terminal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5D71A-0200-95A5-D116-AD6BA3244E5A}"/>
              </a:ext>
            </a:extLst>
          </p:cNvPr>
          <p:cNvSpPr txBox="1"/>
          <p:nvPr/>
        </p:nvSpPr>
        <p:spPr>
          <a:xfrm>
            <a:off x="7347897" y="5753459"/>
            <a:ext cx="193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09104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1490</Words>
  <Application>Microsoft Office PowerPoint</Application>
  <PresentationFormat>Widescreen</PresentationFormat>
  <Paragraphs>240</Paragraphs>
  <Slides>26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Adobe Acrobat Document</vt:lpstr>
      <vt:lpstr>CSE 2451  Programming Environment</vt:lpstr>
      <vt:lpstr>Overview</vt:lpstr>
      <vt:lpstr>UNIX</vt:lpstr>
      <vt:lpstr>How do I get access to UNIX?</vt:lpstr>
      <vt:lpstr>Install Linux Virtual Machine</vt:lpstr>
      <vt:lpstr>Configuration of Virtual Machine</vt:lpstr>
      <vt:lpstr>Start the Linux Virtual Machine</vt:lpstr>
      <vt:lpstr>Display Size of Virtual Machine Screen</vt:lpstr>
      <vt:lpstr>Programs used in Virtual Machine</vt:lpstr>
      <vt:lpstr>Using Visual Studio Code</vt:lpstr>
      <vt:lpstr>Using Visual Studio Code</vt:lpstr>
      <vt:lpstr>Using Visual Studio Code</vt:lpstr>
      <vt:lpstr>Access Student Linux Server – no GUI</vt:lpstr>
      <vt:lpstr>Access Student Linux Server – with GUI</vt:lpstr>
      <vt:lpstr>UNIX/Linux Commands – navigation </vt:lpstr>
      <vt:lpstr>UNIX/Linux Commands – file manipulation</vt:lpstr>
      <vt:lpstr>UNIX/Linux Commands – redirect input/output </vt:lpstr>
      <vt:lpstr>UNIX/Linux Commands</vt:lpstr>
      <vt:lpstr>How to stop a process?</vt:lpstr>
      <vt:lpstr>Text Editors</vt:lpstr>
      <vt:lpstr>UNIX Tutorial Resources</vt:lpstr>
      <vt:lpstr>Compile Source Code and Run Program</vt:lpstr>
      <vt:lpstr>Compile Source Code and Run Program</vt:lpstr>
      <vt:lpstr>PowerPoint Presentation</vt:lpstr>
      <vt:lpstr>PowerPoint Presentation</vt:lpstr>
      <vt:lpstr>Compile Source Code and Run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Programming Environment</dc:title>
  <dc:creator>Liang Tong</dc:creator>
  <cp:lastModifiedBy>Zhang, Zichen</cp:lastModifiedBy>
  <cp:revision>132</cp:revision>
  <dcterms:created xsi:type="dcterms:W3CDTF">2022-08-15T19:19:31Z</dcterms:created>
  <dcterms:modified xsi:type="dcterms:W3CDTF">2023-08-28T02:56:37Z</dcterms:modified>
</cp:coreProperties>
</file>