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2" r:id="rId5"/>
    <p:sldId id="277" r:id="rId6"/>
    <p:sldId id="260" r:id="rId7"/>
    <p:sldId id="261" r:id="rId8"/>
    <p:sldId id="263" r:id="rId9"/>
    <p:sldId id="265" r:id="rId10"/>
    <p:sldId id="264" r:id="rId11"/>
    <p:sldId id="267" r:id="rId12"/>
    <p:sldId id="266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78096" autoAdjust="0"/>
  </p:normalViewPr>
  <p:slideViewPr>
    <p:cSldViewPr snapToGrid="0">
      <p:cViewPr varScale="1">
        <p:scale>
          <a:sx n="91" d="100"/>
          <a:sy n="91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3224-C421-441C-A87E-6DC3655E1F4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12C3-9106-442C-A0A7-1F0696DA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https://en.wikipedia.org/wiki/C_standard_library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/>
              <a:t>class_number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 classification:</a:t>
            </a:r>
          </a:p>
          <a:p>
            <a:r>
              <a:rPr lang="en-US"/>
              <a:t>https://byjus.com/gate/variables-in-c/#:~:text=Variable%20is%20basically%20nothing%20but,also%20reuse%20it%20multiple%20times.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Reference:</a:t>
            </a:r>
          </a:p>
          <a:p>
            <a:endParaRPr lang="en-US"/>
          </a:p>
          <a:p>
            <a:r>
              <a:rPr lang="en-US"/>
              <a:t>http://doafco.com/wp/2019/09/06/what-is-modifier-in-c-and-different-types-of-modifiers/#:~:text=There%20are%20two%20types%20of,Sign%20modifiers%20%E2%80%93%20signed%2C%20unsigned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reference:</a:t>
            </a:r>
          </a:p>
          <a:p>
            <a:r>
              <a:rPr lang="en-US"/>
              <a:t>https://www.geeksforgeeks.org/data-types-in-c/ </a:t>
            </a:r>
          </a:p>
          <a:p>
            <a:r>
              <a:rPr lang="en-US"/>
              <a:t>https://www.freecodecamp.org/news/data-types-in-c-integer-floating-point-and-void-explained/#:~:text=The%20long%20data%20type%20stores,range%20of%200%20to%204%2C294%2C967%2C295. </a:t>
            </a:r>
          </a:p>
          <a:p>
            <a:r>
              <a:rPr lang="en-US"/>
              <a:t>https://www.techcrashcourse.com/2015/11/modifiers-in-c-constants-data-types-c.html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3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floating-point number:</a:t>
            </a:r>
          </a:p>
          <a:p>
            <a:r>
              <a:rPr lang="en-US"/>
              <a:t>http://steve.hollasch.net/cgindex/coding/ieeefloat.html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F359-4FF6-A010-57F7-A6993FB9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142A-5E87-131E-FA6D-78B364A80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C0-2762-29A5-6154-4FB1292A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C33C-8DA1-8169-BEE3-87EE8277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E26F-D76F-D5D7-91C4-A53F82C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D94C-4C55-A8BD-6354-D59FA57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09E1-CD31-03B2-E7E8-6FB1C0DF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76CB-4240-F84F-A9D3-5466E27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A635-395F-E056-6AF1-9E434946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67D3-05B8-1D4A-549B-27958F69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4D7-FC30-461A-10CC-12D8506A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47811-86F8-0753-E473-D245D550E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F7F4-2CC5-870E-7800-3507547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5EB3-B4A4-7735-E8AC-B530445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0C96-69C6-CD15-C24C-96510084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6A83-527E-7F1B-2F8C-4CE99DBE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158E-1262-B2FC-ED1F-14C60D1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D652-8458-51E8-C87A-ACEDA5CE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435B-6D1F-27CA-F6DD-9A5089E9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7950-A8EB-9DD1-AEB4-A223D93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892-02A3-D26F-471B-BAFDA62B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F20A-00B3-D15C-B92C-9D638373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9341-1363-071C-5079-6388411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B6F9-7BAC-789A-3DA1-8C2EA282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53CA-C33E-0482-FA8C-75F841D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3D9A-10A3-94BF-77FC-EC5D187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83B4-1F97-8EF1-DA4D-67C4E116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7A20-0A74-4682-EC38-01CF2D183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E169-4BAC-D480-5E6B-7B40591C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B86C-2069-4580-285E-5FD14BC9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2DEB-3DD6-DACB-2CE9-0316356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C73-0BA2-0A21-835C-91315564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C596-7DA2-9C08-56BD-AEB5A80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E2F2-4909-FD4A-FF84-7CB934AA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7FE17-5A6B-5D22-CBD1-296B7CFD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C9FFE-8531-B81D-5C40-6B92257F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885B4-A5F9-16DC-97A2-2091CBB3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D56BE-7AEB-6466-3385-7877675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48CD-C711-A627-789E-108E9ABF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4B6D-9ACE-DB3D-FB6A-8919E9EB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9704A-21AC-A596-7D4B-35BE2CFF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22EC6-610A-095D-C4A0-7D99E193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ADF9D-84C3-00F5-01A9-C4D0D87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6E0C8-BB9E-0AD7-77CB-92DB4F18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BCC29-B1D8-64BD-83B0-738FEC14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8166B-69CB-B9E2-B94C-7C2D858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DD21-A59C-5A8C-DEBE-4114F5A5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8FFB-968D-AC42-F549-37E1058A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FF6E1-85BE-478D-C8EA-46D85237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F2DA8-F6DD-7CD0-5A62-12BC9032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174F-2056-324E-06DF-1B093B2B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AB5A-4B7D-5049-8726-0F98A10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3F96-C69E-DC02-C4D2-1218A04D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AF212-057C-89BB-BECC-4E76D66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E890-0330-0D36-A58E-48E3E01D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B152-E445-53F7-E111-AB8D9312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4ACE7-3B6E-56D6-036E-CF783DE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C7AB-2721-92AB-BF36-55855F3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01BCA-6701-C392-5288-B0CA9937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6876-ED52-4CD9-A71A-FEBB6CF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2D07-8492-0146-FC42-98DF79A3C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FDDF-5B2A-56DE-D643-B3798C061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4F0B-805C-08FE-27DC-4C02CD5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_data_typ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online-compile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 2451</a:t>
            </a:r>
            <a:br>
              <a:rPr lang="en-US"/>
            </a:br>
            <a:r>
              <a:rPr lang="en-US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04B-0B3D-9C48-D3B0-BB416681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– char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5A0B-6C19-FF04-1807-EAB8C97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39" y="1690688"/>
            <a:ext cx="10515600" cy="4710257"/>
          </a:xfrm>
        </p:spPr>
        <p:txBody>
          <a:bodyPr>
            <a:normAutofit/>
          </a:bodyPr>
          <a:lstStyle/>
          <a:p>
            <a:r>
              <a:rPr lang="en-US" sz="2400"/>
              <a:t>Character type: char</a:t>
            </a:r>
          </a:p>
          <a:p>
            <a:pPr lvl="1"/>
            <a:r>
              <a:rPr lang="en-US" sz="2000"/>
              <a:t>char is in essence an integer type (usually represented with 8 bits)</a:t>
            </a:r>
          </a:p>
          <a:p>
            <a:pPr lvl="1"/>
            <a:r>
              <a:rPr lang="en-US" sz="2000"/>
              <a:t>Maps a number between 0 ~ 255 (unsigned char) or -128 ~ 127 (signed char) to the associated character specified by </a:t>
            </a:r>
            <a:r>
              <a:rPr lang="en-US" sz="2000">
                <a:solidFill>
                  <a:srgbClr val="00B050"/>
                </a:solidFill>
              </a:rPr>
              <a:t>ASCII</a:t>
            </a:r>
            <a:r>
              <a:rPr lang="en-US" sz="2000"/>
              <a:t> table</a:t>
            </a:r>
          </a:p>
          <a:p>
            <a:pPr lvl="1"/>
            <a:r>
              <a:rPr lang="en-US" sz="2000"/>
              <a:t>Common characters’ ASCII values are fixed in the range from </a:t>
            </a:r>
            <a:r>
              <a:rPr lang="en-US" sz="2000">
                <a:solidFill>
                  <a:srgbClr val="00B050"/>
                </a:solidFill>
              </a:rPr>
              <a:t>0 ~ 127</a:t>
            </a:r>
          </a:p>
          <a:p>
            <a:r>
              <a:rPr lang="en-US" sz="2400"/>
              <a:t>ASCII table</a:t>
            </a:r>
          </a:p>
          <a:p>
            <a:pPr lvl="1"/>
            <a:r>
              <a:rPr lang="en-US" sz="2000"/>
              <a:t>Pronounced as “ask ee” </a:t>
            </a:r>
          </a:p>
          <a:p>
            <a:pPr lvl="1"/>
            <a:r>
              <a:rPr lang="en-US" sz="2000"/>
              <a:t>“</a:t>
            </a:r>
            <a:r>
              <a:rPr lang="en-US" sz="2000" b="1">
                <a:solidFill>
                  <a:srgbClr val="00B050"/>
                </a:solidFill>
              </a:rPr>
              <a:t>A</a:t>
            </a:r>
            <a:r>
              <a:rPr lang="en-US" sz="2000"/>
              <a:t>merican </a:t>
            </a:r>
            <a:r>
              <a:rPr lang="en-US" sz="2000" b="1">
                <a:solidFill>
                  <a:srgbClr val="00B050"/>
                </a:solidFill>
              </a:rPr>
              <a:t>S</a:t>
            </a:r>
            <a:r>
              <a:rPr lang="en-US" sz="2000"/>
              <a:t>tandard </a:t>
            </a:r>
            <a:r>
              <a:rPr lang="en-US" sz="2000" b="1">
                <a:solidFill>
                  <a:srgbClr val="00B050"/>
                </a:solidFill>
              </a:rPr>
              <a:t>C</a:t>
            </a:r>
            <a:r>
              <a:rPr lang="en-US" sz="2000"/>
              <a:t>ode for </a:t>
            </a:r>
            <a:r>
              <a:rPr lang="en-US" sz="2000" b="1">
                <a:solidFill>
                  <a:srgbClr val="00B050"/>
                </a:solidFill>
              </a:rPr>
              <a:t>I</a:t>
            </a:r>
            <a:r>
              <a:rPr lang="en-US" sz="2000"/>
              <a:t>nformation </a:t>
            </a:r>
            <a:r>
              <a:rPr lang="en-US" sz="2000" b="1">
                <a:solidFill>
                  <a:srgbClr val="00B050"/>
                </a:solidFill>
              </a:rPr>
              <a:t>I</a:t>
            </a:r>
            <a:r>
              <a:rPr lang="en-US" sz="2000"/>
              <a:t>nterchange”, standardized by American National Standards Institute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55DD3-4787-1C5E-6B1C-3238F9E5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87" y="5080627"/>
            <a:ext cx="3965592" cy="141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73780-5FC9-F410-1634-2102E017067B}"/>
              </a:ext>
            </a:extLst>
          </p:cNvPr>
          <p:cNvSpPr txBox="1"/>
          <p:nvPr/>
        </p:nvSpPr>
        <p:spPr>
          <a:xfrm>
            <a:off x="5579918" y="5522760"/>
            <a:ext cx="60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print x’s value as if it’s an integer, you get its ASCII value: 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12246-F509-4F48-072E-74A7B39EABB3}"/>
              </a:ext>
            </a:extLst>
          </p:cNvPr>
          <p:cNvSpPr txBox="1"/>
          <p:nvPr/>
        </p:nvSpPr>
        <p:spPr>
          <a:xfrm>
            <a:off x="5579918" y="5990135"/>
            <a:ext cx="60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print y’s value as if it’s an integer, you get its ASCII value: 97</a:t>
            </a:r>
          </a:p>
        </p:txBody>
      </p:sp>
    </p:spTree>
    <p:extLst>
      <p:ext uri="{BB962C8B-B14F-4D97-AF65-F5344CB8AC3E}">
        <p14:creationId xmlns:p14="http://schemas.microsoft.com/office/powerpoint/2010/main" val="27230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46DE-2BB4-1087-7C71-6314D577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252"/>
            <a:ext cx="10515600" cy="1325563"/>
          </a:xfrm>
        </p:spPr>
        <p:txBody>
          <a:bodyPr/>
          <a:lstStyle/>
          <a:p>
            <a:r>
              <a:rPr lang="en-US"/>
              <a:t>Variables – char type</a:t>
            </a:r>
          </a:p>
        </p:txBody>
      </p:sp>
      <p:pic>
        <p:nvPicPr>
          <p:cNvPr id="4" name="Google Shape;479;p47">
            <a:extLst>
              <a:ext uri="{FF2B5EF4-FFF2-40B4-BE49-F238E27FC236}">
                <a16:creationId xmlns:a16="http://schemas.microsoft.com/office/drawing/2014/main" id="{7B09DFC9-424E-63CA-3568-D864C90A149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11" y="1574223"/>
            <a:ext cx="6802443" cy="51784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AD0436-11AF-0793-15B0-34452DDBBE2F}"/>
              </a:ext>
            </a:extLst>
          </p:cNvPr>
          <p:cNvSpPr/>
          <p:nvPr/>
        </p:nvSpPr>
        <p:spPr>
          <a:xfrm>
            <a:off x="5112657" y="3730171"/>
            <a:ext cx="1973943" cy="11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F4448-F3F1-D014-5FE6-80C20893E8CE}"/>
              </a:ext>
            </a:extLst>
          </p:cNvPr>
          <p:cNvSpPr/>
          <p:nvPr/>
        </p:nvSpPr>
        <p:spPr>
          <a:xfrm>
            <a:off x="7122886" y="2195285"/>
            <a:ext cx="1901371" cy="1052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AE65-1118-24BB-FF7F-B0ABE2B7C529}"/>
              </a:ext>
            </a:extLst>
          </p:cNvPr>
          <p:cNvSpPr txBox="1"/>
          <p:nvPr/>
        </p:nvSpPr>
        <p:spPr>
          <a:xfrm>
            <a:off x="9717336" y="2410900"/>
            <a:ext cx="1596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char b = ‘a’;</a:t>
            </a:r>
          </a:p>
          <a:p>
            <a:r>
              <a:rPr lang="en-US"/>
              <a:t>printf(“%c”, b);</a:t>
            </a:r>
          </a:p>
          <a:p>
            <a:r>
              <a:rPr lang="en-US"/>
              <a:t>printf(“%d”, b);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70220-BAC9-D974-2A22-45350BF8C4E5}"/>
              </a:ext>
            </a:extLst>
          </p:cNvPr>
          <p:cNvSpPr txBox="1"/>
          <p:nvPr/>
        </p:nvSpPr>
        <p:spPr>
          <a:xfrm>
            <a:off x="9717336" y="4413121"/>
            <a:ext cx="1575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 b = 97;</a:t>
            </a:r>
          </a:p>
          <a:p>
            <a:r>
              <a:rPr lang="en-US"/>
              <a:t>printf(“%c”, b);</a:t>
            </a:r>
          </a:p>
        </p:txBody>
      </p:sp>
    </p:spTree>
    <p:extLst>
      <p:ext uri="{BB962C8B-B14F-4D97-AF65-F5344CB8AC3E}">
        <p14:creationId xmlns:p14="http://schemas.microsoft.com/office/powerpoint/2010/main" val="332880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DC52-357B-27A2-8778-C0A0A4EE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– floating-point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5411-1C50-66A9-E4DC-5179FC79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real numbers with fractional parts, we have 2 types:</a:t>
            </a:r>
          </a:p>
          <a:p>
            <a:pPr lvl="1"/>
            <a:r>
              <a:rPr lang="en-US"/>
              <a:t>float (usually 32 bits)  </a:t>
            </a:r>
            <a:r>
              <a:rPr lang="en-US">
                <a:sym typeface="Wingdings" panose="05000000000000000000" pitchFamily="2" charset="2"/>
              </a:rPr>
              <a:t> means single precision</a:t>
            </a:r>
            <a:endParaRPr lang="en-US"/>
          </a:p>
          <a:p>
            <a:pPr lvl="1"/>
            <a:r>
              <a:rPr lang="en-US"/>
              <a:t>double (usually 64 bits) </a:t>
            </a:r>
            <a:r>
              <a:rPr lang="en-US">
                <a:sym typeface="Wingdings" panose="05000000000000000000" pitchFamily="2" charset="2"/>
              </a:rPr>
              <a:t> means double precision</a:t>
            </a:r>
            <a:endParaRPr lang="en-US"/>
          </a:p>
          <a:p>
            <a:r>
              <a:rPr lang="en-US"/>
              <a:t>Floating-point types have limited precision, double has </a:t>
            </a:r>
            <a:r>
              <a:rPr lang="en-US">
                <a:solidFill>
                  <a:srgbClr val="00B050"/>
                </a:solidFill>
              </a:rPr>
              <a:t>higher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precision</a:t>
            </a:r>
            <a:r>
              <a:rPr lang="en-US"/>
              <a:t> than float</a:t>
            </a:r>
          </a:p>
          <a:p>
            <a:r>
              <a:rPr lang="en-US"/>
              <a:t>Always use double instead of float unless memory usage is critical and precision requirement is not high</a:t>
            </a:r>
          </a:p>
          <a:p>
            <a:pPr lvl="1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DF0FD5-4698-44F8-3DCF-F3647040AE1F}"/>
              </a:ext>
            </a:extLst>
          </p:cNvPr>
          <p:cNvGrpSpPr/>
          <p:nvPr/>
        </p:nvGrpSpPr>
        <p:grpSpPr>
          <a:xfrm>
            <a:off x="2543824" y="5271654"/>
            <a:ext cx="7104351" cy="762000"/>
            <a:chOff x="1353848" y="5297632"/>
            <a:chExt cx="7104351" cy="76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FE6C5-285B-A0DF-E1AC-4E129C94D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848" y="5297632"/>
              <a:ext cx="3000375" cy="762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876A87-B37F-0013-06E4-9C4C69B7ACB5}"/>
                </a:ext>
              </a:extLst>
            </p:cNvPr>
            <p:cNvGrpSpPr/>
            <p:nvPr/>
          </p:nvGrpSpPr>
          <p:grpSpPr>
            <a:xfrm>
              <a:off x="5538354" y="5297632"/>
              <a:ext cx="2919845" cy="738664"/>
              <a:chOff x="5325340" y="5309300"/>
              <a:chExt cx="2919845" cy="73866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55334-2E68-6364-0B86-36709BBA06EC}"/>
                  </a:ext>
                </a:extLst>
              </p:cNvPr>
              <p:cNvSpPr txBox="1"/>
              <p:nvPr/>
            </p:nvSpPr>
            <p:spPr>
              <a:xfrm>
                <a:off x="5325340" y="5309300"/>
                <a:ext cx="2919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 = 0.3000000</a:t>
                </a:r>
                <a:r>
                  <a:rPr lang="en-US">
                    <a:solidFill>
                      <a:srgbClr val="FF0000"/>
                    </a:solidFill>
                  </a:rPr>
                  <a:t>1192092896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D0E604-98C7-0857-A43A-BB6FCDE98838}"/>
                  </a:ext>
                </a:extLst>
              </p:cNvPr>
              <p:cNvSpPr txBox="1"/>
              <p:nvPr/>
            </p:nvSpPr>
            <p:spPr>
              <a:xfrm>
                <a:off x="5325340" y="5678632"/>
                <a:ext cx="2919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 = 0.3000000000000000</a:t>
                </a:r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732B42-AEAE-B41F-AE06-6F3A3436C81F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4354223" y="5678632"/>
              <a:ext cx="115295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A68E30-806F-B3E5-05C2-5BA869E9EEA9}"/>
              </a:ext>
            </a:extLst>
          </p:cNvPr>
          <p:cNvSpPr txBox="1"/>
          <p:nvPr/>
        </p:nvSpPr>
        <p:spPr>
          <a:xfrm>
            <a:off x="483476" y="6311900"/>
            <a:ext cx="30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>
                <a:hlinkClick r:id="rId4"/>
              </a:rPr>
              <a:t>wikipedia page on c 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7F20-D977-238C-1951-FB9B26FD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Input/Output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BC36-DEB3-DC62-417C-29DDD6EA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Input: </a:t>
            </a:r>
          </a:p>
          <a:p>
            <a:pPr lvl="1"/>
            <a:r>
              <a:rPr lang="en-US"/>
              <a:t>The user feeds some data to the program, either from the terminal via typing or in the form of a file via redirecting command (e.g., prog </a:t>
            </a:r>
            <a:r>
              <a:rPr lang="en-US">
                <a:solidFill>
                  <a:srgbClr val="00B050"/>
                </a:solidFill>
              </a:rPr>
              <a:t>&lt;</a:t>
            </a:r>
            <a:r>
              <a:rPr lang="en-US"/>
              <a:t> data.txt)</a:t>
            </a:r>
          </a:p>
          <a:p>
            <a:pPr lvl="1"/>
            <a:r>
              <a:rPr lang="en-US"/>
              <a:t>Direction: </a:t>
            </a:r>
            <a:r>
              <a:rPr lang="en-US">
                <a:solidFill>
                  <a:srgbClr val="00B050"/>
                </a:solidFill>
              </a:rPr>
              <a:t>User to program</a:t>
            </a:r>
            <a:r>
              <a:rPr lang="en-US"/>
              <a:t> via some medium (e.g., keyboard, file)</a:t>
            </a:r>
          </a:p>
          <a:p>
            <a:r>
              <a:rPr lang="en-US"/>
              <a:t>Output</a:t>
            </a:r>
          </a:p>
          <a:p>
            <a:pPr lvl="1"/>
            <a:r>
              <a:rPr lang="en-US"/>
              <a:t>The program delivers some data to the user via the screen, printer or a file</a:t>
            </a:r>
          </a:p>
          <a:p>
            <a:pPr lvl="1"/>
            <a:r>
              <a:rPr lang="en-US"/>
              <a:t>Direction: </a:t>
            </a:r>
            <a:r>
              <a:rPr lang="en-US">
                <a:solidFill>
                  <a:srgbClr val="00B050"/>
                </a:solidFill>
              </a:rPr>
              <a:t>Program to user</a:t>
            </a:r>
            <a:r>
              <a:rPr lang="en-US"/>
              <a:t> via some medium (e.g., screen, printer, file)</a:t>
            </a:r>
          </a:p>
          <a:p>
            <a:r>
              <a:rPr lang="en-US"/>
              <a:t>Print data in terminal from your program</a:t>
            </a:r>
          </a:p>
          <a:p>
            <a:pPr lvl="1"/>
            <a:r>
              <a:rPr lang="en-US"/>
              <a:t>printf(), standard library </a:t>
            </a:r>
            <a:r>
              <a:rPr lang="en-US">
                <a:solidFill>
                  <a:srgbClr val="00B050"/>
                </a:solidFill>
              </a:rPr>
              <a:t>function</a:t>
            </a:r>
            <a:r>
              <a:rPr lang="en-US"/>
              <a:t> provided by stdio.h</a:t>
            </a:r>
          </a:p>
          <a:p>
            <a:r>
              <a:rPr lang="en-US"/>
              <a:t>Input data in terminal to your program</a:t>
            </a:r>
          </a:p>
          <a:p>
            <a:pPr lvl="1"/>
            <a:r>
              <a:rPr lang="en-US"/>
              <a:t>scanf(), standard library </a:t>
            </a:r>
            <a:r>
              <a:rPr lang="en-US">
                <a:solidFill>
                  <a:srgbClr val="00B050"/>
                </a:solidFill>
              </a:rPr>
              <a:t>function</a:t>
            </a:r>
            <a:r>
              <a:rPr lang="en-US"/>
              <a:t> provided by stdio.h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7F20-D977-238C-1951-FB9B26FD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Input/Output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BC36-DEB3-DC62-417C-29DDD6EA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function is a group of statements that are encapsuled together to perform a task</a:t>
            </a:r>
          </a:p>
          <a:p>
            <a:pPr lvl="1"/>
            <a:r>
              <a:rPr lang="en-US"/>
              <a:t>e.g., mean(list) function, compute the mean of numbers in the input list</a:t>
            </a:r>
          </a:p>
          <a:p>
            <a:pPr lvl="1"/>
            <a:r>
              <a:rPr lang="en-US"/>
              <a:t>e.g., std(list) function,  compute the standard deviation of numbers in the input list</a:t>
            </a:r>
          </a:p>
          <a:p>
            <a:r>
              <a:rPr lang="en-US"/>
              <a:t>C provide standard library which implemented a collection of utility functions for us to use</a:t>
            </a:r>
          </a:p>
          <a:p>
            <a:pPr lvl="1"/>
            <a:r>
              <a:rPr lang="en-US"/>
              <a:t>&lt;stdio.h&gt;</a:t>
            </a:r>
          </a:p>
          <a:p>
            <a:pPr lvl="1"/>
            <a:r>
              <a:rPr lang="en-US"/>
              <a:t>&lt;math.h&gt;</a:t>
            </a:r>
          </a:p>
          <a:p>
            <a:pPr lvl="1"/>
            <a:r>
              <a:rPr lang="en-US"/>
              <a:t>…</a:t>
            </a:r>
          </a:p>
          <a:p>
            <a:r>
              <a:rPr lang="en-US"/>
              <a:t>Print data to terminal from your program</a:t>
            </a:r>
          </a:p>
          <a:p>
            <a:pPr lvl="1"/>
            <a:r>
              <a:rPr lang="en-US"/>
              <a:t>printf(), standard library function provided by </a:t>
            </a:r>
            <a:r>
              <a:rPr lang="en-US">
                <a:solidFill>
                  <a:srgbClr val="00B050"/>
                </a:solidFill>
              </a:rPr>
              <a:t>stdio.h</a:t>
            </a:r>
          </a:p>
          <a:p>
            <a:pPr lvl="1"/>
            <a:r>
              <a:rPr lang="en-US"/>
              <a:t>prints message from the program to the terminal</a:t>
            </a:r>
          </a:p>
          <a:p>
            <a:r>
              <a:rPr lang="en-US"/>
              <a:t>Input data to your program from the terminal </a:t>
            </a:r>
          </a:p>
          <a:p>
            <a:pPr lvl="1"/>
            <a:r>
              <a:rPr lang="en-US"/>
              <a:t>scanf(), standard library function provided by </a:t>
            </a:r>
            <a:r>
              <a:rPr lang="en-US">
                <a:solidFill>
                  <a:srgbClr val="00B050"/>
                </a:solidFill>
              </a:rPr>
              <a:t>stdio.h</a:t>
            </a:r>
          </a:p>
          <a:p>
            <a:pPr lvl="1"/>
            <a:r>
              <a:rPr lang="en-US"/>
              <a:t>Scans user input from keyboard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36320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5AD4-4B7C-0AC5-CC7D-456E55F8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Input/Output functions – printf()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A915-7592-2ECD-2CDF-61EC3D24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720"/>
          </a:xfrm>
        </p:spPr>
        <p:txBody>
          <a:bodyPr>
            <a:normAutofit/>
          </a:bodyPr>
          <a:lstStyle/>
          <a:p>
            <a:r>
              <a:rPr lang="en-US" sz="2400"/>
              <a:t>int printf(const char * </a:t>
            </a:r>
            <a:r>
              <a:rPr lang="en-US" sz="2400">
                <a:solidFill>
                  <a:srgbClr val="FF0000"/>
                </a:solidFill>
              </a:rPr>
              <a:t>format</a:t>
            </a:r>
            <a:r>
              <a:rPr lang="en-US" sz="2400"/>
              <a:t>, </a:t>
            </a:r>
            <a:r>
              <a:rPr lang="en-US" sz="2400" b="1">
                <a:solidFill>
                  <a:srgbClr val="00B050"/>
                </a:solidFill>
              </a:rPr>
              <a:t>…</a:t>
            </a:r>
            <a:r>
              <a:rPr lang="en-US" sz="2400"/>
              <a:t>)</a:t>
            </a:r>
          </a:p>
          <a:p>
            <a:r>
              <a:rPr lang="en-US" sz="2400"/>
              <a:t>Writes the string specified by </a:t>
            </a:r>
            <a:r>
              <a:rPr lang="en-US" sz="2400">
                <a:solidFill>
                  <a:srgbClr val="FF0000"/>
                </a:solidFill>
              </a:rPr>
              <a:t>format</a:t>
            </a:r>
            <a:r>
              <a:rPr lang="en-US" sz="2400"/>
              <a:t> and other arguments listed in “</a:t>
            </a:r>
            <a:r>
              <a:rPr lang="en-US" sz="2400" b="1">
                <a:solidFill>
                  <a:srgbClr val="00B050"/>
                </a:solidFill>
              </a:rPr>
              <a:t>…</a:t>
            </a:r>
            <a:r>
              <a:rPr lang="en-US" sz="2400"/>
              <a:t>” to terminal/screen (could have 0, 1 or more arguments)</a:t>
            </a:r>
          </a:p>
          <a:p>
            <a:r>
              <a:rPr lang="en-US" sz="2400"/>
              <a:t>return an integer value, which is the total number of printed characters</a:t>
            </a:r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2243-D194-B365-9B1D-B7B1CBA38766}"/>
              </a:ext>
            </a:extLst>
          </p:cNvPr>
          <p:cNvSpPr txBox="1"/>
          <p:nvPr/>
        </p:nvSpPr>
        <p:spPr>
          <a:xfrm>
            <a:off x="838200" y="3626282"/>
            <a:ext cx="40940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Ubuntu" panose="020B0504030602030204" pitchFamily="34" charset="0"/>
              </a:rPr>
              <a:t>int x = 10;</a:t>
            </a:r>
          </a:p>
          <a:p>
            <a:r>
              <a:rPr lang="en-US" sz="2000">
                <a:latin typeface="Ubuntu" panose="020B0504030602030204" pitchFamily="34" charset="0"/>
              </a:rPr>
              <a:t>double y = 1.5;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printf(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“hello world!\n”</a:t>
            </a:r>
            <a:r>
              <a:rPr lang="en-US" sz="2000">
                <a:latin typeface="Ubuntu" panose="020B0504030602030204" pitchFamily="34" charset="0"/>
              </a:rPr>
              <a:t>);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printf(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“x = %d\n”</a:t>
            </a:r>
            <a:r>
              <a:rPr lang="en-US" sz="2000">
                <a:latin typeface="Ubuntu" panose="020B0504030602030204" pitchFamily="34" charset="0"/>
              </a:rPr>
              <a:t>, </a:t>
            </a:r>
            <a:r>
              <a:rPr lang="en-US" sz="200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>
                <a:latin typeface="Ubuntu" panose="020B0504030602030204" pitchFamily="34" charset="0"/>
              </a:rPr>
              <a:t>);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printf(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“x is %d, y is %lf\n”</a:t>
            </a:r>
            <a:r>
              <a:rPr lang="en-US" sz="2000">
                <a:latin typeface="Ubuntu" panose="020B0504030602030204" pitchFamily="34" charset="0"/>
              </a:rPr>
              <a:t>, </a:t>
            </a:r>
            <a:r>
              <a:rPr lang="en-US" sz="200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>
                <a:latin typeface="Ubuntu" panose="020B0504030602030204" pitchFamily="34" charset="0"/>
              </a:rPr>
              <a:t>,</a:t>
            </a:r>
            <a:r>
              <a:rPr lang="en-US" sz="2000">
                <a:solidFill>
                  <a:srgbClr val="00B050"/>
                </a:solidFill>
                <a:latin typeface="Ubuntu" panose="020B0504030602030204" pitchFamily="34" charset="0"/>
              </a:rPr>
              <a:t> y</a:t>
            </a:r>
            <a:r>
              <a:rPr lang="en-US" sz="2000">
                <a:latin typeface="Ubuntu" panose="020B0504030602030204" pitchFamily="34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D3610-B149-8A72-E7FF-4778A39562EB}"/>
              </a:ext>
            </a:extLst>
          </p:cNvPr>
          <p:cNvSpPr txBox="1"/>
          <p:nvPr/>
        </p:nvSpPr>
        <p:spPr>
          <a:xfrm>
            <a:off x="4920095" y="4127711"/>
            <a:ext cx="26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Format: “hello world!\n”, no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F6A5E-1BFD-1A45-BE11-6C5B621C4C77}"/>
              </a:ext>
            </a:extLst>
          </p:cNvPr>
          <p:cNvSpPr txBox="1"/>
          <p:nvPr/>
        </p:nvSpPr>
        <p:spPr>
          <a:xfrm>
            <a:off x="4921827" y="4952305"/>
            <a:ext cx="223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Format: “x = </a:t>
            </a:r>
            <a:r>
              <a:rPr lang="en-US">
                <a:solidFill>
                  <a:srgbClr val="00B050"/>
                </a:solidFill>
              </a:rPr>
              <a:t>%d</a:t>
            </a:r>
            <a:r>
              <a:rPr lang="en-US"/>
              <a:t>\n”, one argument </a:t>
            </a:r>
            <a:r>
              <a:rPr lang="en-US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C8358-BF6E-30FF-6B3D-8934FDF92463}"/>
              </a:ext>
            </a:extLst>
          </p:cNvPr>
          <p:cNvSpPr txBox="1"/>
          <p:nvPr/>
        </p:nvSpPr>
        <p:spPr>
          <a:xfrm>
            <a:off x="4920095" y="5776899"/>
            <a:ext cx="282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Format: “x is </a:t>
            </a:r>
            <a:r>
              <a:rPr lang="en-US">
                <a:solidFill>
                  <a:srgbClr val="00B050"/>
                </a:solidFill>
              </a:rPr>
              <a:t>%d</a:t>
            </a:r>
            <a:r>
              <a:rPr lang="en-US"/>
              <a:t>, y is </a:t>
            </a:r>
            <a:r>
              <a:rPr lang="en-US">
                <a:solidFill>
                  <a:srgbClr val="00B050"/>
                </a:solidFill>
              </a:rPr>
              <a:t>%lf</a:t>
            </a:r>
            <a:r>
              <a:rPr lang="en-US"/>
              <a:t>\n”, two arguments </a:t>
            </a:r>
            <a:r>
              <a:rPr lang="en-US">
                <a:solidFill>
                  <a:srgbClr val="00B050"/>
                </a:solidFill>
              </a:rPr>
              <a:t>x </a:t>
            </a:r>
            <a:r>
              <a:rPr lang="en-US"/>
              <a:t>and</a:t>
            </a:r>
            <a:r>
              <a:rPr lang="en-US">
                <a:solidFill>
                  <a:srgbClr val="00B050"/>
                </a:solidFill>
              </a:rPr>
              <a:t> 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E45E84-E43E-21AE-D0DF-CDD60B129FF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5141" y="4450877"/>
            <a:ext cx="1194954" cy="3408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BB17C-E063-7552-AE68-BA13E87C27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04309" y="5275471"/>
            <a:ext cx="1617518" cy="8623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FE541-5ACC-8F06-C341-E214B467DED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14850" y="6005945"/>
            <a:ext cx="405245" cy="9412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ED0C5C-D278-CA58-8FD6-570E9C49C7DD}"/>
              </a:ext>
            </a:extLst>
          </p:cNvPr>
          <p:cNvGrpSpPr/>
          <p:nvPr/>
        </p:nvGrpSpPr>
        <p:grpSpPr>
          <a:xfrm>
            <a:off x="8242155" y="4127711"/>
            <a:ext cx="2897100" cy="1599765"/>
            <a:chOff x="8242155" y="4127711"/>
            <a:chExt cx="2897100" cy="159976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1A51CFF-B9C7-2361-9375-94AA99EF9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155" y="4721747"/>
              <a:ext cx="2897100" cy="100572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830993-3EB2-E635-49F9-209FB67B8FE6}"/>
                </a:ext>
              </a:extLst>
            </p:cNvPr>
            <p:cNvSpPr txBox="1"/>
            <p:nvPr/>
          </p:nvSpPr>
          <p:spPr>
            <a:xfrm>
              <a:off x="8651614" y="4127711"/>
              <a:ext cx="207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Display in 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22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5AD4-4B7C-0AC5-CC7D-456E55F8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Input/Output functions – printf()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A915-7592-2ECD-2CDF-61EC3D24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72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int printf(const char * </a:t>
            </a:r>
            <a:r>
              <a:rPr lang="en-US">
                <a:solidFill>
                  <a:srgbClr val="FF0000"/>
                </a:solidFill>
              </a:rPr>
              <a:t>format</a:t>
            </a:r>
            <a:r>
              <a:rPr lang="en-US"/>
              <a:t>, </a:t>
            </a:r>
            <a:r>
              <a:rPr lang="en-US" b="1">
                <a:solidFill>
                  <a:srgbClr val="00B050"/>
                </a:solidFill>
              </a:rPr>
              <a:t>…</a:t>
            </a:r>
            <a:r>
              <a:rPr lang="en-US"/>
              <a:t>)</a:t>
            </a:r>
          </a:p>
          <a:p>
            <a:r>
              <a:rPr lang="en-US">
                <a:solidFill>
                  <a:srgbClr val="FF0000"/>
                </a:solidFill>
              </a:rPr>
              <a:t>format</a:t>
            </a:r>
            <a:r>
              <a:rPr lang="en-US"/>
              <a:t> includes:</a:t>
            </a:r>
          </a:p>
          <a:p>
            <a:pPr lvl="1"/>
            <a:r>
              <a:rPr lang="en-US"/>
              <a:t>Common character, e.g., “hello world!”, “x = ”, “x is”, “y is ”, print as-is in terminal</a:t>
            </a:r>
          </a:p>
          <a:p>
            <a:pPr lvl="1"/>
            <a:r>
              <a:rPr lang="en-US"/>
              <a:t>Conversion character, e.g., “</a:t>
            </a:r>
            <a:r>
              <a:rPr lang="en-US">
                <a:solidFill>
                  <a:srgbClr val="00B0F0"/>
                </a:solidFill>
              </a:rPr>
              <a:t>%d</a:t>
            </a:r>
            <a:r>
              <a:rPr lang="en-US"/>
              <a:t>”, “</a:t>
            </a:r>
            <a:r>
              <a:rPr lang="en-US">
                <a:solidFill>
                  <a:srgbClr val="00B0F0"/>
                </a:solidFill>
              </a:rPr>
              <a:t>%lf</a:t>
            </a:r>
            <a:r>
              <a:rPr lang="en-US"/>
              <a:t>”, placeholder for real values of input arguments in “</a:t>
            </a:r>
            <a:r>
              <a:rPr lang="en-US" b="1">
                <a:solidFill>
                  <a:srgbClr val="00B050"/>
                </a:solidFill>
              </a:rPr>
              <a:t>…</a:t>
            </a:r>
            <a:r>
              <a:rPr lang="en-US"/>
              <a:t>”</a:t>
            </a:r>
          </a:p>
          <a:p>
            <a:pPr lvl="1"/>
            <a:r>
              <a:rPr lang="en-US"/>
              <a:t>Escape sequence, “</a:t>
            </a:r>
            <a:r>
              <a:rPr lang="en-US">
                <a:solidFill>
                  <a:srgbClr val="7030A0"/>
                </a:solidFill>
              </a:rPr>
              <a:t>\n</a:t>
            </a:r>
            <a:r>
              <a:rPr lang="en-US"/>
              <a:t>”, print a newline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2243-D194-B365-9B1D-B7B1CBA38766}"/>
              </a:ext>
            </a:extLst>
          </p:cNvPr>
          <p:cNvSpPr txBox="1"/>
          <p:nvPr/>
        </p:nvSpPr>
        <p:spPr>
          <a:xfrm>
            <a:off x="1129141" y="3626282"/>
            <a:ext cx="40940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Ubuntu" panose="020B0504030602030204" pitchFamily="34" charset="0"/>
              </a:rPr>
              <a:t>int x = 10;</a:t>
            </a:r>
          </a:p>
          <a:p>
            <a:r>
              <a:rPr lang="en-US" sz="2000">
                <a:latin typeface="Ubuntu" panose="020B0504030602030204" pitchFamily="34" charset="0"/>
              </a:rPr>
              <a:t>double y = 1.5;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printf(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“hello world!</a:t>
            </a:r>
            <a:r>
              <a:rPr lang="en-US" sz="2000">
                <a:solidFill>
                  <a:srgbClr val="7030A0"/>
                </a:solidFill>
                <a:latin typeface="Ubuntu" panose="020B0504030602030204" pitchFamily="34" charset="0"/>
              </a:rPr>
              <a:t>\n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>
                <a:latin typeface="Ubuntu" panose="020B0504030602030204" pitchFamily="34" charset="0"/>
              </a:rPr>
              <a:t>);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printf(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“x = </a:t>
            </a:r>
            <a:r>
              <a:rPr lang="en-US" sz="2000">
                <a:solidFill>
                  <a:srgbClr val="00B0F0"/>
                </a:solidFill>
                <a:latin typeface="Ubuntu" panose="020B0504030602030204" pitchFamily="34" charset="0"/>
              </a:rPr>
              <a:t>%d</a:t>
            </a:r>
            <a:r>
              <a:rPr lang="en-US" sz="2000">
                <a:solidFill>
                  <a:srgbClr val="7030A0"/>
                </a:solidFill>
                <a:latin typeface="Ubuntu" panose="020B0504030602030204" pitchFamily="34" charset="0"/>
              </a:rPr>
              <a:t>\n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>
                <a:latin typeface="Ubuntu" panose="020B0504030602030204" pitchFamily="34" charset="0"/>
              </a:rPr>
              <a:t>, </a:t>
            </a:r>
            <a:r>
              <a:rPr lang="en-US" sz="200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>
                <a:latin typeface="Ubuntu" panose="020B0504030602030204" pitchFamily="34" charset="0"/>
              </a:rPr>
              <a:t>);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printf(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“x is </a:t>
            </a:r>
            <a:r>
              <a:rPr lang="en-US" sz="2000">
                <a:solidFill>
                  <a:srgbClr val="00B0F0"/>
                </a:solidFill>
                <a:latin typeface="Ubuntu" panose="020B0504030602030204" pitchFamily="34" charset="0"/>
              </a:rPr>
              <a:t>%d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, y is </a:t>
            </a:r>
            <a:r>
              <a:rPr lang="en-US" sz="2000">
                <a:solidFill>
                  <a:srgbClr val="00B0F0"/>
                </a:solidFill>
                <a:latin typeface="Ubuntu" panose="020B0504030602030204" pitchFamily="34" charset="0"/>
              </a:rPr>
              <a:t>%lf</a:t>
            </a:r>
            <a:r>
              <a:rPr lang="en-US" sz="2000">
                <a:solidFill>
                  <a:srgbClr val="7030A0"/>
                </a:solidFill>
                <a:latin typeface="Ubuntu" panose="020B0504030602030204" pitchFamily="34" charset="0"/>
              </a:rPr>
              <a:t>\n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>
                <a:latin typeface="Ubuntu" panose="020B0504030602030204" pitchFamily="34" charset="0"/>
              </a:rPr>
              <a:t>, </a:t>
            </a:r>
            <a:r>
              <a:rPr lang="en-US" sz="200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>
                <a:latin typeface="Ubuntu" panose="020B0504030602030204" pitchFamily="34" charset="0"/>
              </a:rPr>
              <a:t>,</a:t>
            </a:r>
            <a:r>
              <a:rPr lang="en-US" sz="2000">
                <a:solidFill>
                  <a:srgbClr val="00B050"/>
                </a:solidFill>
                <a:latin typeface="Ubuntu" panose="020B0504030602030204" pitchFamily="34" charset="0"/>
              </a:rPr>
              <a:t> y</a:t>
            </a:r>
            <a:r>
              <a:rPr lang="en-US" sz="2000">
                <a:latin typeface="Ubuntu" panose="020B0504030602030204" pitchFamily="34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D3610-B149-8A72-E7FF-4778A39562EB}"/>
              </a:ext>
            </a:extLst>
          </p:cNvPr>
          <p:cNvSpPr txBox="1"/>
          <p:nvPr/>
        </p:nvSpPr>
        <p:spPr>
          <a:xfrm>
            <a:off x="5211036" y="4127711"/>
            <a:ext cx="26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Format: “hello world!\n”, no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F6A5E-1BFD-1A45-BE11-6C5B621C4C77}"/>
              </a:ext>
            </a:extLst>
          </p:cNvPr>
          <p:cNvSpPr txBox="1"/>
          <p:nvPr/>
        </p:nvSpPr>
        <p:spPr>
          <a:xfrm>
            <a:off x="5212768" y="4952305"/>
            <a:ext cx="223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Format: “x = </a:t>
            </a:r>
            <a:r>
              <a:rPr lang="en-US">
                <a:solidFill>
                  <a:srgbClr val="00B050"/>
                </a:solidFill>
              </a:rPr>
              <a:t>%d</a:t>
            </a:r>
            <a:r>
              <a:rPr lang="en-US"/>
              <a:t>\n”, one argument </a:t>
            </a:r>
            <a:r>
              <a:rPr lang="en-US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C8358-BF6E-30FF-6B3D-8934FDF92463}"/>
              </a:ext>
            </a:extLst>
          </p:cNvPr>
          <p:cNvSpPr txBox="1"/>
          <p:nvPr/>
        </p:nvSpPr>
        <p:spPr>
          <a:xfrm>
            <a:off x="5211036" y="5776899"/>
            <a:ext cx="282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Format: “x is </a:t>
            </a:r>
            <a:r>
              <a:rPr lang="en-US">
                <a:solidFill>
                  <a:srgbClr val="00B050"/>
                </a:solidFill>
              </a:rPr>
              <a:t>%d</a:t>
            </a:r>
            <a:r>
              <a:rPr lang="en-US"/>
              <a:t>, y is </a:t>
            </a:r>
            <a:r>
              <a:rPr lang="en-US">
                <a:solidFill>
                  <a:srgbClr val="00B050"/>
                </a:solidFill>
              </a:rPr>
              <a:t>%lf</a:t>
            </a:r>
            <a:r>
              <a:rPr lang="en-US"/>
              <a:t>\n”, two arguments </a:t>
            </a:r>
            <a:r>
              <a:rPr lang="en-US">
                <a:solidFill>
                  <a:srgbClr val="00B050"/>
                </a:solidFill>
              </a:rPr>
              <a:t>x </a:t>
            </a:r>
            <a:r>
              <a:rPr lang="en-US"/>
              <a:t>and</a:t>
            </a:r>
            <a:r>
              <a:rPr lang="en-US">
                <a:solidFill>
                  <a:srgbClr val="00B050"/>
                </a:solidFill>
              </a:rPr>
              <a:t> 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E45E84-E43E-21AE-D0DF-CDD60B129FF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016082" y="4450877"/>
            <a:ext cx="1194954" cy="3408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BB17C-E063-7552-AE68-BA13E87C27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95250" y="5275471"/>
            <a:ext cx="1617518" cy="8623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FE541-5ACC-8F06-C341-E214B467DED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05791" y="6005945"/>
            <a:ext cx="405245" cy="9412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3BAD7-854A-906C-E1DD-11E142AAFDB6}"/>
              </a:ext>
            </a:extLst>
          </p:cNvPr>
          <p:cNvGrpSpPr/>
          <p:nvPr/>
        </p:nvGrpSpPr>
        <p:grpSpPr>
          <a:xfrm>
            <a:off x="8226573" y="4242004"/>
            <a:ext cx="2897100" cy="1599765"/>
            <a:chOff x="8242155" y="4127711"/>
            <a:chExt cx="2897100" cy="15997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0EA49F-5D43-0BFB-37C4-C4989DCA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155" y="4721747"/>
              <a:ext cx="2897100" cy="10057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E1C34B-5510-A4CA-C3B0-74C838653540}"/>
                </a:ext>
              </a:extLst>
            </p:cNvPr>
            <p:cNvSpPr txBox="1"/>
            <p:nvPr/>
          </p:nvSpPr>
          <p:spPr>
            <a:xfrm>
              <a:off x="8651614" y="4127711"/>
              <a:ext cx="207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Display in 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76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F056-8D1F-2F3B-2D30-322F694E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Input/Output functions – scanf()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D798-8F89-CD87-072C-A31EF6AE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5152"/>
          </a:xfrm>
        </p:spPr>
        <p:txBody>
          <a:bodyPr>
            <a:normAutofit lnSpcReduction="10000"/>
          </a:bodyPr>
          <a:lstStyle/>
          <a:p>
            <a:r>
              <a:rPr lang="en-US" altLang="zh-CN" sz="2400"/>
              <a:t>int scanf(const char * </a:t>
            </a:r>
            <a:r>
              <a:rPr lang="en-US" altLang="zh-CN" sz="2400">
                <a:solidFill>
                  <a:srgbClr val="FF0000"/>
                </a:solidFill>
              </a:rPr>
              <a:t>format</a:t>
            </a:r>
            <a:r>
              <a:rPr lang="en-US" altLang="zh-CN" sz="2400"/>
              <a:t>, </a:t>
            </a:r>
            <a:r>
              <a:rPr lang="en-US" altLang="zh-CN" sz="2400" b="1">
                <a:solidFill>
                  <a:srgbClr val="00B050"/>
                </a:solidFill>
              </a:rPr>
              <a:t>…</a:t>
            </a:r>
            <a:r>
              <a:rPr lang="en-US" altLang="zh-CN" sz="2400"/>
              <a:t>) </a:t>
            </a:r>
          </a:p>
          <a:p>
            <a:r>
              <a:rPr lang="en-US" sz="2400"/>
              <a:t>Read from user keyboard input, and scans the values according to the </a:t>
            </a:r>
            <a:r>
              <a:rPr lang="en-US" sz="2400">
                <a:solidFill>
                  <a:srgbClr val="FF0000"/>
                </a:solidFill>
              </a:rPr>
              <a:t>format</a:t>
            </a:r>
            <a:r>
              <a:rPr lang="en-US" sz="2400"/>
              <a:t> provided, “</a:t>
            </a:r>
            <a:r>
              <a:rPr lang="en-US" sz="2400" b="1">
                <a:solidFill>
                  <a:srgbClr val="00B050"/>
                </a:solidFill>
              </a:rPr>
              <a:t>…</a:t>
            </a:r>
            <a:r>
              <a:rPr lang="en-US" sz="2400"/>
              <a:t>” is the list of </a:t>
            </a:r>
            <a:r>
              <a:rPr lang="en-US" sz="2400">
                <a:solidFill>
                  <a:srgbClr val="7030A0"/>
                </a:solidFill>
              </a:rPr>
              <a:t>addresses of arguments</a:t>
            </a:r>
            <a:r>
              <a:rPr lang="en-US" sz="2400"/>
              <a:t> used to store the scanned input values (could have 1 or more addresses)</a:t>
            </a:r>
          </a:p>
          <a:p>
            <a:r>
              <a:rPr lang="en-US" sz="2400"/>
              <a:t>return an integer value, which is the number of input arguments successfully extracted from user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9F2CA-893A-2F43-A9FE-B38A6F307A4E}"/>
              </a:ext>
            </a:extLst>
          </p:cNvPr>
          <p:cNvSpPr txBox="1"/>
          <p:nvPr/>
        </p:nvSpPr>
        <p:spPr>
          <a:xfrm>
            <a:off x="1129146" y="4239345"/>
            <a:ext cx="40940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Ubuntu" panose="020B0504030602030204" pitchFamily="34" charset="0"/>
              </a:rPr>
              <a:t>double x, y;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scanf(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“</a:t>
            </a:r>
            <a:r>
              <a:rPr lang="en-US" sz="2000">
                <a:solidFill>
                  <a:srgbClr val="00B0F0"/>
                </a:solidFill>
                <a:latin typeface="Ubuntu" panose="020B0504030602030204" pitchFamily="34" charset="0"/>
              </a:rPr>
              <a:t>%lf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,</a:t>
            </a:r>
            <a:r>
              <a:rPr lang="en-US" sz="2000">
                <a:latin typeface="Ubuntu" panose="020B0504030602030204" pitchFamily="34" charset="0"/>
              </a:rPr>
              <a:t> </a:t>
            </a:r>
            <a:r>
              <a:rPr lang="en-US" sz="2000">
                <a:solidFill>
                  <a:srgbClr val="00B0F0"/>
                </a:solidFill>
                <a:latin typeface="Ubuntu" panose="020B0504030602030204" pitchFamily="34" charset="0"/>
              </a:rPr>
              <a:t>%lf</a:t>
            </a:r>
            <a:r>
              <a:rPr lang="en-US" sz="200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>
                <a:latin typeface="Ubuntu" panose="020B0504030602030204" pitchFamily="34" charset="0"/>
              </a:rPr>
              <a:t>, </a:t>
            </a:r>
            <a:r>
              <a:rPr lang="en-US" sz="2000">
                <a:solidFill>
                  <a:srgbClr val="7030A0"/>
                </a:solidFill>
                <a:latin typeface="Ubuntu" panose="020B0504030602030204" pitchFamily="34" charset="0"/>
              </a:rPr>
              <a:t>&amp;</a:t>
            </a:r>
            <a:r>
              <a:rPr lang="en-US" sz="2000">
                <a:latin typeface="Ubuntu" panose="020B0504030602030204" pitchFamily="34" charset="0"/>
              </a:rPr>
              <a:t>x, </a:t>
            </a:r>
            <a:r>
              <a:rPr lang="en-US" sz="2000">
                <a:solidFill>
                  <a:srgbClr val="7030A0"/>
                </a:solidFill>
                <a:latin typeface="Ubuntu" panose="020B0504030602030204" pitchFamily="34" charset="0"/>
              </a:rPr>
              <a:t>&amp;</a:t>
            </a:r>
            <a:r>
              <a:rPr lang="en-US" sz="2000">
                <a:latin typeface="Ubuntu" panose="020B0504030602030204" pitchFamily="34" charset="0"/>
              </a:rPr>
              <a:t>y);</a:t>
            </a:r>
          </a:p>
          <a:p>
            <a:endParaRPr lang="en-US" sz="2000">
              <a:latin typeface="Ubuntu" panose="020B0504030602030204" pitchFamily="34" charset="0"/>
            </a:endParaRPr>
          </a:p>
          <a:p>
            <a:r>
              <a:rPr lang="en-US" sz="2000">
                <a:latin typeface="Ubuntu" panose="020B0504030602030204" pitchFamily="34" charset="0"/>
              </a:rPr>
              <a:t>printf(“x is %lf, y is %lf\n”, x, y);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45FD6-88EB-4BDF-36BA-C081F18B6A08}"/>
              </a:ext>
            </a:extLst>
          </p:cNvPr>
          <p:cNvSpPr txBox="1"/>
          <p:nvPr/>
        </p:nvSpPr>
        <p:spPr>
          <a:xfrm>
            <a:off x="5553941" y="4395355"/>
            <a:ext cx="5361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input in terminal after the program is executed:</a:t>
            </a:r>
          </a:p>
          <a:p>
            <a:r>
              <a:rPr lang="en-US"/>
              <a:t>3.14</a:t>
            </a:r>
            <a:r>
              <a:rPr lang="en-US">
                <a:solidFill>
                  <a:srgbClr val="FF0000"/>
                </a:solidFill>
              </a:rPr>
              <a:t>,&lt;space&gt;</a:t>
            </a:r>
            <a:r>
              <a:rPr lang="en-US"/>
              <a:t>5.12</a:t>
            </a:r>
            <a:r>
              <a:rPr lang="en-US">
                <a:solidFill>
                  <a:srgbClr val="FF0000"/>
                </a:solidFill>
              </a:rPr>
              <a:t>&lt;enter&gt;</a:t>
            </a:r>
          </a:p>
          <a:p>
            <a:endParaRPr lang="en-US"/>
          </a:p>
          <a:p>
            <a:r>
              <a:rPr lang="en-US"/>
              <a:t>Terminal display:</a:t>
            </a:r>
          </a:p>
          <a:p>
            <a:r>
              <a:rPr lang="en-US"/>
              <a:t>x is 3.140000, y is 5.120000</a:t>
            </a:r>
          </a:p>
        </p:txBody>
      </p:sp>
    </p:spTree>
    <p:extLst>
      <p:ext uri="{BB962C8B-B14F-4D97-AF65-F5344CB8AC3E}">
        <p14:creationId xmlns:p14="http://schemas.microsoft.com/office/powerpoint/2010/main" val="361750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4697-2D7F-1556-1A3A-C38397DA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Basic Input/Output functions – conversion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FD9-EE47-1E9F-D12E-FF4A7963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9232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Conversion characters are typically used in the format input argument, starting with a </a:t>
            </a:r>
            <a:r>
              <a:rPr lang="en-US" altLang="zh-CN" sz="1800" b="1">
                <a:solidFill>
                  <a:srgbClr val="00B0F0"/>
                </a:solidFill>
              </a:rPr>
              <a:t>%</a:t>
            </a:r>
            <a:r>
              <a:rPr lang="en-US" altLang="zh-CN" sz="1800">
                <a:solidFill>
                  <a:srgbClr val="00B0F0"/>
                </a:solidFill>
              </a:rPr>
              <a:t> </a:t>
            </a:r>
            <a:r>
              <a:rPr lang="en-US" altLang="zh-CN" sz="1800"/>
              <a:t>character followed by some alphabetic character(s):</a:t>
            </a:r>
          </a:p>
          <a:p>
            <a:pPr lvl="1"/>
            <a:r>
              <a:rPr lang="en-US" altLang="zh-CN" sz="1600"/>
              <a:t>For printf() function, as the placeholders for the real values in the “…”  argument lists</a:t>
            </a:r>
          </a:p>
          <a:p>
            <a:pPr lvl="2"/>
            <a:r>
              <a:rPr lang="en-US" altLang="zh-CN" sz="1400"/>
              <a:t>printf(“number of students is </a:t>
            </a:r>
            <a:r>
              <a:rPr lang="en-US" altLang="zh-CN" sz="1400">
                <a:solidFill>
                  <a:srgbClr val="00B0F0"/>
                </a:solidFill>
              </a:rPr>
              <a:t>%d</a:t>
            </a:r>
            <a:r>
              <a:rPr lang="en-US" altLang="zh-CN" sz="1400"/>
              <a:t> in CSE </a:t>
            </a:r>
            <a:r>
              <a:rPr lang="en-US" altLang="zh-CN" sz="1400">
                <a:solidFill>
                  <a:srgbClr val="00B0F0"/>
                </a:solidFill>
              </a:rPr>
              <a:t>%d</a:t>
            </a:r>
            <a:r>
              <a:rPr lang="en-US" altLang="zh-CN" sz="1400"/>
              <a:t>\n”, </a:t>
            </a:r>
            <a:r>
              <a:rPr lang="en-US" altLang="zh-CN" sz="1400">
                <a:solidFill>
                  <a:srgbClr val="00B050"/>
                </a:solidFill>
              </a:rPr>
              <a:t>25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B050"/>
                </a:solidFill>
              </a:rPr>
              <a:t>2451</a:t>
            </a:r>
            <a:r>
              <a:rPr lang="en-US" altLang="zh-CN" sz="1400"/>
              <a:t>);</a:t>
            </a:r>
          </a:p>
          <a:p>
            <a:pPr lvl="2"/>
            <a:r>
              <a:rPr lang="en-US" altLang="zh-CN" sz="1400"/>
              <a:t>Terminal: number of students is 25 in CSE 2451</a:t>
            </a:r>
          </a:p>
          <a:p>
            <a:pPr lvl="1"/>
            <a:r>
              <a:rPr lang="en-US" sz="1600"/>
              <a:t>For scanf() function, as the placeholders to specify the user input format</a:t>
            </a:r>
          </a:p>
          <a:p>
            <a:pPr lvl="2"/>
            <a:r>
              <a:rPr lang="en-US" sz="1400"/>
              <a:t>scanf(“</a:t>
            </a:r>
            <a:r>
              <a:rPr lang="en-US" sz="1400">
                <a:solidFill>
                  <a:srgbClr val="00B0F0"/>
                </a:solidFill>
              </a:rPr>
              <a:t>%d</a:t>
            </a:r>
            <a:r>
              <a:rPr lang="en-US" sz="1400"/>
              <a:t>, </a:t>
            </a:r>
            <a:r>
              <a:rPr lang="en-US" sz="1400">
                <a:solidFill>
                  <a:srgbClr val="00B0F0"/>
                </a:solidFill>
              </a:rPr>
              <a:t>%d</a:t>
            </a:r>
            <a:r>
              <a:rPr lang="en-US" sz="1400"/>
              <a:t>”, </a:t>
            </a:r>
            <a:r>
              <a:rPr lang="en-US" sz="1400">
                <a:solidFill>
                  <a:srgbClr val="7030A0"/>
                </a:solidFill>
              </a:rPr>
              <a:t>&amp;</a:t>
            </a:r>
            <a:r>
              <a:rPr lang="en-US" sz="1400">
                <a:solidFill>
                  <a:srgbClr val="00B050"/>
                </a:solidFill>
              </a:rPr>
              <a:t>count</a:t>
            </a:r>
            <a:r>
              <a:rPr lang="en-US" sz="1400"/>
              <a:t>, </a:t>
            </a:r>
            <a:r>
              <a:rPr lang="en-US" sz="1400">
                <a:solidFill>
                  <a:srgbClr val="7030A0"/>
                </a:solidFill>
              </a:rPr>
              <a:t>&amp;</a:t>
            </a:r>
            <a:r>
              <a:rPr lang="en-US" sz="1400">
                <a:solidFill>
                  <a:srgbClr val="00B050"/>
                </a:solidFill>
              </a:rPr>
              <a:t>class_number</a:t>
            </a:r>
            <a:r>
              <a:rPr lang="en-US" sz="1400"/>
              <a:t>);</a:t>
            </a:r>
          </a:p>
          <a:p>
            <a:pPr lvl="3"/>
            <a:r>
              <a:rPr lang="en-US" sz="1200"/>
              <a:t>User input: 25, 2451</a:t>
            </a:r>
          </a:p>
          <a:p>
            <a:pPr lvl="3"/>
            <a:r>
              <a:rPr lang="en-US" sz="1200"/>
              <a:t>Value of count = 25, value of class_number = 2451</a:t>
            </a:r>
          </a:p>
          <a:p>
            <a:pPr lvl="3"/>
            <a:r>
              <a:rPr lang="en-US" sz="1200"/>
              <a:t>User input: 25, </a:t>
            </a:r>
            <a:r>
              <a:rPr lang="en-US" sz="1200">
                <a:solidFill>
                  <a:srgbClr val="FF0000"/>
                </a:solidFill>
                <a:highlight>
                  <a:srgbClr val="FFFF00"/>
                </a:highlight>
              </a:rPr>
              <a:t>3.14</a:t>
            </a:r>
          </a:p>
          <a:p>
            <a:pPr lvl="3"/>
            <a:r>
              <a:rPr lang="en-US" sz="1200"/>
              <a:t>Values of count = 25, value of class_number = </a:t>
            </a:r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r>
              <a:rPr lang="en-US" sz="1200" b="1"/>
              <a:t> </a:t>
            </a:r>
          </a:p>
          <a:p>
            <a:r>
              <a:rPr lang="en-US" sz="1800"/>
              <a:t>The associated real values should match their conversion characters, otherwise will cause errors (e.g., wrong values being printed/scanned)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79318D7-677D-303D-2433-804935F74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09208"/>
              </p:ext>
            </p:extLst>
          </p:nvPr>
        </p:nvGraphicFramePr>
        <p:xfrm>
          <a:off x="7507431" y="1787843"/>
          <a:ext cx="4234295" cy="440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816">
                  <a:extLst>
                    <a:ext uri="{9D8B030D-6E8A-4147-A177-3AD203B41FA5}">
                      <a16:colId xmlns:a16="http://schemas.microsoft.com/office/drawing/2014/main" val="631633764"/>
                    </a:ext>
                  </a:extLst>
                </a:gridCol>
                <a:gridCol w="3170479">
                  <a:extLst>
                    <a:ext uri="{9D8B030D-6E8A-4147-A177-3AD203B41FA5}">
                      <a16:colId xmlns:a16="http://schemas.microsoft.com/office/drawing/2014/main" val="710252783"/>
                    </a:ext>
                  </a:extLst>
                </a:gridCol>
              </a:tblGrid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Conversion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8361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single character, e.g., char x = ‘a’;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66134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Signed decimal integer, e.g., int x = 30;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7322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Signed decimal integer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934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4241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Unsigned octal (base 8) 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5570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Unsigned hexadecimal (base 16)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0425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Signed floating-point value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95865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Signed floating-point value (double)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459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Signed floating-point value in scientific notation (31.4 = 3.14000e+01)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4243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String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728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Print a % symbol, </a:t>
                      </a:r>
                    </a:p>
                    <a:p>
                      <a:pPr algn="ctr"/>
                      <a:r>
                        <a:rPr lang="en-US" sz="1100"/>
                        <a:t>e.g., printf(“percent %%”) -&gt; print one % symbol in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5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3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4697-2D7F-1556-1A3A-C38397DA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Basic Input/Output functions – escape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FD9-EE47-1E9F-D12E-FF4A7963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escape sequence is a combination of characters that has a meaning other than the literal characters contained therein</a:t>
            </a:r>
          </a:p>
          <a:p>
            <a:r>
              <a:rPr lang="en-US"/>
              <a:t>Starts with a backslash ‘\’</a:t>
            </a:r>
          </a:p>
          <a:p>
            <a:pPr lvl="1"/>
            <a:r>
              <a:rPr lang="en-US"/>
              <a:t>‘</a:t>
            </a:r>
            <a:r>
              <a:rPr lang="en-US">
                <a:solidFill>
                  <a:srgbClr val="7030A0"/>
                </a:solidFill>
              </a:rPr>
              <a:t>\n</a:t>
            </a:r>
            <a:r>
              <a:rPr lang="en-US"/>
              <a:t>’ -&gt; a newline, printf(“first line\nsecond line\n”)</a:t>
            </a:r>
          </a:p>
          <a:p>
            <a:pPr lvl="1"/>
            <a:r>
              <a:rPr lang="en-US"/>
              <a:t>‘</a:t>
            </a:r>
            <a:r>
              <a:rPr lang="en-US">
                <a:solidFill>
                  <a:srgbClr val="7030A0"/>
                </a:solidFill>
              </a:rPr>
              <a:t>\t</a:t>
            </a:r>
            <a:r>
              <a:rPr lang="en-US"/>
              <a:t>’ -&gt; horizontal tab (~= 4 spaces)</a:t>
            </a:r>
          </a:p>
          <a:p>
            <a:pPr lvl="1"/>
            <a:r>
              <a:rPr lang="en-US"/>
              <a:t>‘</a:t>
            </a:r>
            <a:r>
              <a:rPr lang="en-US">
                <a:solidFill>
                  <a:srgbClr val="7030A0"/>
                </a:solidFill>
              </a:rPr>
              <a:t>\\</a:t>
            </a:r>
            <a:r>
              <a:rPr lang="en-US"/>
              <a:t>’ -&gt; a single backslash \</a:t>
            </a:r>
          </a:p>
          <a:p>
            <a:pPr lvl="1"/>
            <a:r>
              <a:rPr lang="en-US"/>
              <a:t>‘</a:t>
            </a:r>
            <a:r>
              <a:rPr lang="en-US">
                <a:solidFill>
                  <a:srgbClr val="7030A0"/>
                </a:solidFill>
              </a:rPr>
              <a:t>\’</a:t>
            </a:r>
            <a:r>
              <a:rPr lang="en-US"/>
              <a:t>’ -&gt; a single quote ’</a:t>
            </a:r>
          </a:p>
          <a:p>
            <a:pPr lvl="1"/>
            <a:r>
              <a:rPr lang="en-US"/>
              <a:t>‘</a:t>
            </a:r>
            <a:r>
              <a:rPr lang="en-US">
                <a:solidFill>
                  <a:srgbClr val="7030A0"/>
                </a:solidFill>
              </a:rPr>
              <a:t>\”</a:t>
            </a:r>
            <a:r>
              <a:rPr lang="en-US"/>
              <a:t>’ -&gt; a double quote ”</a:t>
            </a:r>
          </a:p>
          <a:p>
            <a:pPr lvl="1"/>
            <a:r>
              <a:rPr lang="en-US"/>
              <a:t>‘</a:t>
            </a:r>
            <a:r>
              <a:rPr lang="en-US">
                <a:solidFill>
                  <a:srgbClr val="7030A0"/>
                </a:solidFill>
              </a:rPr>
              <a:t>\%</a:t>
            </a:r>
            <a:r>
              <a:rPr lang="en-US"/>
              <a:t>’ -&gt; a percent character 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778C-15DA-7744-AB6C-0D36C51A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354" y="4464916"/>
            <a:ext cx="16954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15F1B-18C7-B0F3-38BA-D16EE5D8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54" y="3163463"/>
            <a:ext cx="3598718" cy="10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1DC-0C68-A846-C089-345FFEDD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4A69-C12C-421B-D392-98F9BD4C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Variable</a:t>
            </a:r>
          </a:p>
          <a:p>
            <a:pPr lvl="1"/>
            <a:r>
              <a:rPr lang="en-US"/>
              <a:t>Declaration</a:t>
            </a:r>
          </a:p>
          <a:p>
            <a:pPr lvl="1"/>
            <a:r>
              <a:rPr lang="en-US"/>
              <a:t>Identifiers &amp; keywords</a:t>
            </a:r>
          </a:p>
          <a:p>
            <a:pPr lvl="1"/>
            <a:r>
              <a:rPr lang="en-US"/>
              <a:t>Initialization &amp; constants </a:t>
            </a:r>
          </a:p>
          <a:p>
            <a:pPr lvl="1"/>
            <a:r>
              <a:rPr lang="en-US"/>
              <a:t>Types</a:t>
            </a:r>
          </a:p>
          <a:p>
            <a:r>
              <a:rPr lang="en-US"/>
              <a:t>Basic I/O functions</a:t>
            </a:r>
          </a:p>
          <a:p>
            <a:pPr lvl="1"/>
            <a:r>
              <a:rPr lang="en-US"/>
              <a:t>printf()</a:t>
            </a:r>
          </a:p>
          <a:p>
            <a:pPr lvl="1"/>
            <a:r>
              <a:rPr lang="en-US"/>
              <a:t>scanf()</a:t>
            </a:r>
          </a:p>
          <a:p>
            <a:r>
              <a:rPr lang="en-US"/>
              <a:t>Program layout</a:t>
            </a:r>
          </a:p>
          <a:p>
            <a:pPr lvl="1"/>
            <a:r>
              <a:rPr lang="en-US"/>
              <a:t>Header files</a:t>
            </a:r>
          </a:p>
          <a:p>
            <a:pPr lvl="1"/>
            <a:r>
              <a:rPr lang="en-US"/>
              <a:t>main() function</a:t>
            </a:r>
          </a:p>
          <a:p>
            <a:pPr lvl="1"/>
            <a:r>
              <a:rPr lang="en-US"/>
              <a:t>Customized functions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0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1EF6-6CE0-EC41-44FB-A9F4BEF0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Program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9EC2-3488-BA10-CE04-8073A260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75"/>
            <a:ext cx="6687205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Header files</a:t>
            </a:r>
          </a:p>
          <a:p>
            <a:pPr lvl="1"/>
            <a:r>
              <a:rPr lang="en-US"/>
              <a:t>Header file corresponding to standard library functions used in source code</a:t>
            </a:r>
          </a:p>
          <a:p>
            <a:pPr lvl="1"/>
            <a:r>
              <a:rPr lang="en-US"/>
              <a:t>Standard library can be included via “</a:t>
            </a:r>
            <a:r>
              <a:rPr lang="en-US">
                <a:solidFill>
                  <a:srgbClr val="00B050"/>
                </a:solidFill>
              </a:rPr>
              <a:t>#include &lt;HeaderFileName.h&gt;</a:t>
            </a:r>
            <a:r>
              <a:rPr lang="en-US"/>
              <a:t>”</a:t>
            </a:r>
          </a:p>
          <a:p>
            <a:pPr lvl="1"/>
            <a:r>
              <a:rPr lang="en-US"/>
              <a:t>Header file corresponding to source file of your customized functions</a:t>
            </a:r>
          </a:p>
          <a:p>
            <a:pPr lvl="1"/>
            <a:r>
              <a:rPr lang="en-US"/>
              <a:t>One program (file) can have multi header files</a:t>
            </a:r>
          </a:p>
          <a:p>
            <a:r>
              <a:rPr lang="en-US"/>
              <a:t>Main function</a:t>
            </a:r>
          </a:p>
          <a:p>
            <a:pPr lvl="1"/>
            <a:r>
              <a:rPr lang="en-US"/>
              <a:t>Entry point of a program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One program must have one and only one main function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C9FD07-6B4B-DC06-9AC2-974909086F3A}"/>
              </a:ext>
            </a:extLst>
          </p:cNvPr>
          <p:cNvGrpSpPr/>
          <p:nvPr/>
        </p:nvGrpSpPr>
        <p:grpSpPr>
          <a:xfrm>
            <a:off x="8003165" y="1825625"/>
            <a:ext cx="2725449" cy="4297651"/>
            <a:chOff x="8003165" y="1825625"/>
            <a:chExt cx="2725449" cy="4297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5F2DA3-2C1A-605D-9F9B-8897AA3E2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3165" y="1825625"/>
              <a:ext cx="2725449" cy="32952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D43A33-2A23-659E-8AE9-990E478C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0551" y="5504151"/>
              <a:ext cx="1590675" cy="61912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65033C-2481-1005-C198-A7C960A2CE2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9365889" y="5120878"/>
              <a:ext cx="1" cy="38327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7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2062-9759-640D-DAB4-E595E0A6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5084-8DF2-557D-F706-2C1A0F7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Use Ubuntu (Linux) Virtual Machine</a:t>
            </a:r>
          </a:p>
          <a:p>
            <a:r>
              <a:rPr lang="en-US" sz="3200"/>
              <a:t>Use VS code</a:t>
            </a:r>
          </a:p>
          <a:p>
            <a:r>
              <a:rPr lang="en-US" sz="3200"/>
              <a:t>Use terminal and gcc command:</a:t>
            </a:r>
          </a:p>
          <a:p>
            <a:pPr lvl="1"/>
            <a:r>
              <a:rPr lang="en-US" sz="2800"/>
              <a:t>gcc demo.c –o myprogram –std=c99</a:t>
            </a:r>
          </a:p>
          <a:p>
            <a:r>
              <a:rPr lang="en-US" sz="3200"/>
              <a:t>Quick C online compiler:</a:t>
            </a:r>
          </a:p>
          <a:p>
            <a:pPr lvl="1"/>
            <a:r>
              <a:rPr lang="en-US" sz="2800"/>
              <a:t>Quick verify of simple code snippet</a:t>
            </a:r>
          </a:p>
          <a:p>
            <a:pPr lvl="1"/>
            <a:r>
              <a:rPr lang="en-US" sz="2800"/>
              <a:t>Click </a:t>
            </a:r>
            <a:r>
              <a:rPr lang="en-US" sz="2800">
                <a:solidFill>
                  <a:schemeClr val="bg1"/>
                </a:solidFill>
                <a:highlight>
                  <a:srgbClr val="0000FF"/>
                </a:highlight>
              </a:rPr>
              <a:t>Run</a:t>
            </a:r>
            <a:r>
              <a:rPr lang="en-US" sz="2800"/>
              <a:t> instead of using commands</a:t>
            </a:r>
          </a:p>
          <a:p>
            <a:pPr lvl="1"/>
            <a:r>
              <a:rPr lang="en-US" sz="2800"/>
              <a:t>Link is </a:t>
            </a:r>
            <a:r>
              <a:rPr lang="en-US" sz="2800">
                <a:hlinkClick r:id="rId3"/>
              </a:rPr>
              <a:t>here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E59E2-5269-2D5F-6D0B-29A49632232D}"/>
              </a:ext>
            </a:extLst>
          </p:cNvPr>
          <p:cNvGrpSpPr/>
          <p:nvPr/>
        </p:nvGrpSpPr>
        <p:grpSpPr>
          <a:xfrm>
            <a:off x="7773481" y="1144775"/>
            <a:ext cx="3184814" cy="4978501"/>
            <a:chOff x="7773481" y="1144775"/>
            <a:chExt cx="3184814" cy="49785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C50143-F345-A4A3-10AB-8E32B4457A28}"/>
                </a:ext>
              </a:extLst>
            </p:cNvPr>
            <p:cNvGrpSpPr/>
            <p:nvPr/>
          </p:nvGrpSpPr>
          <p:grpSpPr>
            <a:xfrm>
              <a:off x="8003165" y="1825625"/>
              <a:ext cx="2725449" cy="4297651"/>
              <a:chOff x="8003165" y="1825625"/>
              <a:chExt cx="2725449" cy="429765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9D4C99-DE52-0BE7-89C4-07702DC76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3165" y="1825625"/>
                <a:ext cx="2725449" cy="329525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EF808CA-DA05-1395-D70B-E40AFA107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0551" y="5504151"/>
                <a:ext cx="1590675" cy="619125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058D8F-33FE-8CC7-D947-E23FC80CD2A7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flipH="1">
                <a:off x="9365889" y="5120878"/>
                <a:ext cx="1" cy="38327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D2938-39C3-B49C-E815-1D248C2D88C6}"/>
                </a:ext>
              </a:extLst>
            </p:cNvPr>
            <p:cNvSpPr txBox="1"/>
            <p:nvPr/>
          </p:nvSpPr>
          <p:spPr>
            <a:xfrm>
              <a:off x="7773481" y="1144775"/>
              <a:ext cx="318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Source file: demo.c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9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4AD6-7F0B-1DAE-ADC7-34936749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-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F7C6-7B48-2A96-838D-52590BBB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4097"/>
          </a:xfrm>
        </p:spPr>
        <p:txBody>
          <a:bodyPr>
            <a:normAutofit/>
          </a:bodyPr>
          <a:lstStyle/>
          <a:p>
            <a:r>
              <a:rPr lang="en-US" sz="2000"/>
              <a:t>Variables </a:t>
            </a:r>
          </a:p>
          <a:p>
            <a:pPr lvl="1"/>
            <a:r>
              <a:rPr lang="en-US" sz="1800"/>
              <a:t>Named memory locations that we can use to store data</a:t>
            </a:r>
          </a:p>
          <a:p>
            <a:pPr lvl="1"/>
            <a:r>
              <a:rPr lang="en-US" sz="1800"/>
              <a:t>The storage area in a snippet of code where the program can easily manipulate (using the names we assign to the variable)</a:t>
            </a:r>
          </a:p>
          <a:p>
            <a:r>
              <a:rPr lang="en-US" sz="2000"/>
              <a:t>In C, we need to </a:t>
            </a:r>
            <a:r>
              <a:rPr lang="en-US" sz="2000">
                <a:solidFill>
                  <a:srgbClr val="00B050"/>
                </a:solidFill>
              </a:rPr>
              <a:t>declare</a:t>
            </a:r>
            <a:r>
              <a:rPr lang="en-US" sz="2000"/>
              <a:t> a variable with type and identifier </a:t>
            </a:r>
            <a:r>
              <a:rPr lang="en-US" sz="2000">
                <a:solidFill>
                  <a:srgbClr val="00B050"/>
                </a:solidFill>
              </a:rPr>
              <a:t>before</a:t>
            </a:r>
            <a:r>
              <a:rPr lang="en-US" sz="2000"/>
              <a:t> using the variable in the subsequent program</a:t>
            </a:r>
          </a:p>
          <a:p>
            <a:pPr lvl="2"/>
            <a:r>
              <a:rPr lang="en-US" sz="1600"/>
              <a:t>Variable starts to exist after its declaration (you can </a:t>
            </a:r>
            <a:r>
              <a:rPr lang="en-US" sz="1600">
                <a:solidFill>
                  <a:srgbClr val="FF0000"/>
                </a:solidFill>
              </a:rPr>
              <a:t>not</a:t>
            </a:r>
            <a:r>
              <a:rPr lang="en-US" sz="1600"/>
              <a:t> use a variable before its existence)</a:t>
            </a:r>
          </a:p>
          <a:p>
            <a:pPr lvl="2"/>
            <a:r>
              <a:rPr lang="en-US" sz="1600"/>
              <a:t>Type: what type of data the variable is storing</a:t>
            </a:r>
          </a:p>
          <a:p>
            <a:pPr lvl="2"/>
            <a:r>
              <a:rPr lang="en-US" sz="1600"/>
              <a:t>Identifier: the name you assigned to the variable to distinguish itself with other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2641E1-72C3-2BBF-43C2-99F99454AFBF}"/>
              </a:ext>
            </a:extLst>
          </p:cNvPr>
          <p:cNvGrpSpPr/>
          <p:nvPr/>
        </p:nvGrpSpPr>
        <p:grpSpPr>
          <a:xfrm>
            <a:off x="2716914" y="4669722"/>
            <a:ext cx="6860762" cy="2007819"/>
            <a:chOff x="2716914" y="4669722"/>
            <a:chExt cx="6860762" cy="20078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B701EC-3251-C8F8-3D24-F636AF64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6914" y="4669722"/>
              <a:ext cx="6860762" cy="140251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A0C1EC-C3E2-121F-1F29-A83BAA15E50E}"/>
                </a:ext>
              </a:extLst>
            </p:cNvPr>
            <p:cNvSpPr/>
            <p:nvPr/>
          </p:nvSpPr>
          <p:spPr>
            <a:xfrm>
              <a:off x="3475344" y="5787109"/>
              <a:ext cx="135012" cy="19638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3405A8-D1A1-9CEB-1FB2-9910749C477A}"/>
                </a:ext>
              </a:extLst>
            </p:cNvPr>
            <p:cNvSpPr txBox="1"/>
            <p:nvPr/>
          </p:nvSpPr>
          <p:spPr>
            <a:xfrm>
              <a:off x="4096657" y="6308209"/>
              <a:ext cx="3998686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Each</a:t>
              </a:r>
              <a:r>
                <a:rPr lang="zh-CN" altLang="en-US"/>
                <a:t> </a:t>
              </a:r>
              <a:r>
                <a:rPr lang="en-US" altLang="zh-CN"/>
                <a:t>simple</a:t>
              </a:r>
              <a:r>
                <a:rPr lang="en-US"/>
                <a:t> statement in C ends with “</a:t>
              </a:r>
              <a:r>
                <a:rPr lang="en-US" b="1"/>
                <a:t>;</a:t>
              </a:r>
              <a:r>
                <a:rPr lang="en-US"/>
                <a:t>”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02443E8-7239-4D79-D2B8-332B8AFB540D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3565061" y="5961278"/>
              <a:ext cx="509385" cy="553807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25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37A0-345A-A8A8-2244-A77428EB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-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FD8A-BAD6-1863-D290-6E66D1D9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88165" cy="435133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Identifier is a combination of alphanumeric characters:</a:t>
            </a:r>
          </a:p>
          <a:p>
            <a:pPr lvl="1"/>
            <a:r>
              <a:rPr lang="en-US" sz="1800"/>
              <a:t>case sensitive: “int </a:t>
            </a:r>
            <a:r>
              <a:rPr lang="en-US" sz="1800">
                <a:solidFill>
                  <a:srgbClr val="00B050"/>
                </a:solidFill>
              </a:rPr>
              <a:t>a</a:t>
            </a:r>
            <a:r>
              <a:rPr lang="en-US" sz="1800"/>
              <a:t>;” and “int </a:t>
            </a:r>
            <a:r>
              <a:rPr lang="en-US" sz="1800">
                <a:solidFill>
                  <a:srgbClr val="00B050"/>
                </a:solidFill>
              </a:rPr>
              <a:t>A</a:t>
            </a:r>
            <a:r>
              <a:rPr lang="en-US" sz="1800"/>
              <a:t>;” are declaring two variables </a:t>
            </a:r>
            <a:r>
              <a:rPr lang="en-US" sz="1800">
                <a:solidFill>
                  <a:srgbClr val="00B050"/>
                </a:solidFill>
              </a:rPr>
              <a:t>a</a:t>
            </a:r>
            <a:r>
              <a:rPr lang="en-US" sz="1800"/>
              <a:t> and </a:t>
            </a:r>
            <a:r>
              <a:rPr lang="en-US" sz="1800">
                <a:solidFill>
                  <a:srgbClr val="00B050"/>
                </a:solidFill>
              </a:rPr>
              <a:t>A</a:t>
            </a:r>
            <a:r>
              <a:rPr lang="en-US" sz="1800"/>
              <a:t>. “</a:t>
            </a:r>
            <a:r>
              <a:rPr lang="en-US" sz="1800">
                <a:solidFill>
                  <a:srgbClr val="00B050"/>
                </a:solidFill>
              </a:rPr>
              <a:t>Hello</a:t>
            </a:r>
            <a:r>
              <a:rPr lang="en-US" sz="1800"/>
              <a:t>” and “</a:t>
            </a:r>
            <a:r>
              <a:rPr lang="en-US" sz="1800">
                <a:solidFill>
                  <a:srgbClr val="00B050"/>
                </a:solidFill>
              </a:rPr>
              <a:t>hello</a:t>
            </a:r>
            <a:r>
              <a:rPr lang="en-US" sz="1800"/>
              <a:t>” are different as well.</a:t>
            </a:r>
          </a:p>
          <a:p>
            <a:pPr lvl="1"/>
            <a:r>
              <a:rPr lang="en-US" sz="1800"/>
              <a:t>Combination of upper/lower case letters, numbers and underscores</a:t>
            </a:r>
          </a:p>
          <a:p>
            <a:pPr lvl="1"/>
            <a:r>
              <a:rPr lang="en-US" sz="1800"/>
              <a:t>The identifier must start with either </a:t>
            </a:r>
            <a:r>
              <a:rPr lang="en-US" sz="1800" b="1">
                <a:solidFill>
                  <a:srgbClr val="00B050"/>
                </a:solidFill>
              </a:rPr>
              <a:t>a letter </a:t>
            </a:r>
            <a:r>
              <a:rPr lang="en-US" sz="1800"/>
              <a:t>or </a:t>
            </a:r>
            <a:r>
              <a:rPr lang="en-US" sz="1800" b="1">
                <a:solidFill>
                  <a:srgbClr val="00B050"/>
                </a:solidFill>
              </a:rPr>
              <a:t>an underscore </a:t>
            </a:r>
            <a:r>
              <a:rPr lang="en-US" sz="1800"/>
              <a:t>“_”</a:t>
            </a:r>
          </a:p>
          <a:p>
            <a:pPr lvl="1"/>
            <a:r>
              <a:rPr lang="en-US" sz="1800"/>
              <a:t>Can’t use existing </a:t>
            </a:r>
            <a:r>
              <a:rPr lang="en-US" sz="1800">
                <a:solidFill>
                  <a:srgbClr val="00B050"/>
                </a:solidFill>
              </a:rPr>
              <a:t>keywords</a:t>
            </a:r>
            <a:r>
              <a:rPr lang="en-US" sz="1800"/>
              <a:t> for identifiers</a:t>
            </a:r>
          </a:p>
          <a:p>
            <a:pPr lvl="1"/>
            <a:r>
              <a:rPr lang="en-US" sz="1800"/>
              <a:t>Valid identifiers: “_a”, “_1”, “a1”, “a_1”</a:t>
            </a:r>
          </a:p>
          <a:p>
            <a:pPr lvl="1"/>
            <a:r>
              <a:rPr lang="en-US" sz="1800"/>
              <a:t>Invalid identifiers: “1a”, “1”, “?a”, “1_a”, “!a”</a:t>
            </a:r>
          </a:p>
          <a:p>
            <a:pPr lvl="1"/>
            <a:endParaRPr lang="en-US" sz="2000"/>
          </a:p>
          <a:p>
            <a:r>
              <a:rPr lang="en-US" sz="2000"/>
              <a:t>C keeps a small set of keywords for its own use</a:t>
            </a:r>
          </a:p>
          <a:p>
            <a:pPr lvl="1"/>
            <a:r>
              <a:rPr lang="en-US" sz="1800"/>
              <a:t>These keywords are part of the language itself</a:t>
            </a:r>
          </a:p>
          <a:p>
            <a:pPr lvl="1"/>
            <a:r>
              <a:rPr lang="en-US" sz="1800"/>
              <a:t>Don’t name your variable or customized function with these keywords (avoid name collision)</a:t>
            </a:r>
          </a:p>
          <a:p>
            <a:pPr lvl="1"/>
            <a:r>
              <a:rPr lang="en-US" sz="1800"/>
              <a:t>E.g., “Hello everyone, my </a:t>
            </a:r>
            <a:r>
              <a:rPr lang="en-US" sz="1800" u="sng"/>
              <a:t>name</a:t>
            </a:r>
            <a:r>
              <a:rPr lang="en-US" sz="1800"/>
              <a:t> is </a:t>
            </a:r>
            <a:r>
              <a:rPr lang="en-US" sz="1800" u="sng"/>
              <a:t>name</a:t>
            </a:r>
            <a:r>
              <a:rPr lang="en-US" sz="1800"/>
              <a:t>”</a:t>
            </a:r>
            <a:r>
              <a:rPr lang="zh-CN" altLang="en-US" sz="1800"/>
              <a:t> 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E2E23-C230-1249-0146-F0018120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65" y="4554111"/>
            <a:ext cx="3324440" cy="1757789"/>
          </a:xfrm>
          <a:prstGeom prst="rect">
            <a:avLst/>
          </a:prstGeom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0E0A955F-4C2C-4A48-B193-FBB27C2022B6}"/>
              </a:ext>
            </a:extLst>
          </p:cNvPr>
          <p:cNvSpPr/>
          <p:nvPr/>
        </p:nvSpPr>
        <p:spPr>
          <a:xfrm rot="18843540">
            <a:off x="5462954" y="5651326"/>
            <a:ext cx="445477" cy="458910"/>
          </a:xfrm>
          <a:prstGeom prst="plus">
            <a:avLst>
              <a:gd name="adj" fmla="val 381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C99F740B-6F88-7DBC-A9BD-9B23BA014D6F}"/>
              </a:ext>
            </a:extLst>
          </p:cNvPr>
          <p:cNvSpPr/>
          <p:nvPr/>
        </p:nvSpPr>
        <p:spPr>
          <a:xfrm rot="18843540">
            <a:off x="5714067" y="3928167"/>
            <a:ext cx="445477" cy="458910"/>
          </a:xfrm>
          <a:prstGeom prst="plus">
            <a:avLst>
              <a:gd name="adj" fmla="val 381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48C5-FCFF-A71C-BBB1-BE5E9395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88" y="387149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identifier test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1A8687-7C34-8BDE-D586-C3F189476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24065"/>
              </p:ext>
            </p:extLst>
          </p:nvPr>
        </p:nvGraphicFramePr>
        <p:xfrm>
          <a:off x="703493" y="1447891"/>
          <a:ext cx="741049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265">
                  <a:extLst>
                    <a:ext uri="{9D8B030D-6E8A-4147-A177-3AD203B41FA5}">
                      <a16:colId xmlns:a16="http://schemas.microsoft.com/office/drawing/2014/main" val="3723521797"/>
                    </a:ext>
                  </a:extLst>
                </a:gridCol>
                <a:gridCol w="1268889">
                  <a:extLst>
                    <a:ext uri="{9D8B030D-6E8A-4147-A177-3AD203B41FA5}">
                      <a16:colId xmlns:a16="http://schemas.microsoft.com/office/drawing/2014/main" val="3385239821"/>
                    </a:ext>
                  </a:extLst>
                </a:gridCol>
                <a:gridCol w="1256339">
                  <a:extLst>
                    <a:ext uri="{9D8B030D-6E8A-4147-A177-3AD203B41FA5}">
                      <a16:colId xmlns:a16="http://schemas.microsoft.com/office/drawing/2014/main" val="3714980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2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3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9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@hello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7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 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H_e_L_L_0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_4______4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_4____@3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8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M_n_Z_W_3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____4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7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_M_N_vv_234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0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46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7704-0340-190F-2B27-0F8803C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-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37E8-5A12-179F-FD30-F6031284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Initialization</a:t>
            </a:r>
          </a:p>
          <a:p>
            <a:pPr lvl="1"/>
            <a:r>
              <a:rPr lang="en-US" sz="2000"/>
              <a:t>A variable declared without initialization has random value stored in memory</a:t>
            </a:r>
          </a:p>
          <a:p>
            <a:pPr lvl="1"/>
            <a:r>
              <a:rPr lang="en-US" sz="2000"/>
              <a:t>We can initialize the variable with some </a:t>
            </a:r>
            <a:r>
              <a:rPr lang="en-US" sz="2000">
                <a:solidFill>
                  <a:srgbClr val="00B050"/>
                </a:solidFill>
              </a:rPr>
              <a:t>value</a:t>
            </a:r>
            <a:r>
              <a:rPr lang="en-US" sz="2000"/>
              <a:t> at the time of declaration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400"/>
              <a:t>Constants/literals</a:t>
            </a:r>
          </a:p>
          <a:p>
            <a:pPr lvl="1"/>
            <a:r>
              <a:rPr lang="en-US" sz="2000"/>
              <a:t>The </a:t>
            </a:r>
            <a:r>
              <a:rPr lang="en-US" sz="2000">
                <a:solidFill>
                  <a:srgbClr val="00B050"/>
                </a:solidFill>
              </a:rPr>
              <a:t>fixed values</a:t>
            </a:r>
            <a:r>
              <a:rPr lang="en-US" sz="2000"/>
              <a:t> we assigned to our variables in initialization or assignment operations</a:t>
            </a:r>
          </a:p>
          <a:p>
            <a:pPr lvl="2"/>
            <a:r>
              <a:rPr lang="en-US" sz="1600"/>
              <a:t>1024 (1024 is constant integer)</a:t>
            </a:r>
          </a:p>
          <a:p>
            <a:pPr lvl="2"/>
            <a:r>
              <a:rPr lang="en-US" sz="1600"/>
              <a:t>3.14 (3</a:t>
            </a:r>
            <a:r>
              <a:rPr lang="en-US" sz="1600">
                <a:solidFill>
                  <a:srgbClr val="FF0000"/>
                </a:solidFill>
              </a:rPr>
              <a:t>.14</a:t>
            </a:r>
            <a:r>
              <a:rPr lang="en-US" sz="1600"/>
              <a:t> and 1024</a:t>
            </a:r>
            <a:r>
              <a:rPr lang="en-US" sz="1600">
                <a:solidFill>
                  <a:srgbClr val="FF0000"/>
                </a:solidFill>
              </a:rPr>
              <a:t>.0 </a:t>
            </a:r>
            <a:r>
              <a:rPr lang="en-US" sz="1600"/>
              <a:t>are constant floating-point number)</a:t>
            </a:r>
          </a:p>
          <a:p>
            <a:pPr lvl="1"/>
            <a:r>
              <a:rPr lang="en-US" sz="2000"/>
              <a:t>Our program can change the value of variables a or b later, but </a:t>
            </a:r>
            <a:r>
              <a:rPr lang="en-US" sz="2000">
                <a:solidFill>
                  <a:srgbClr val="00B050"/>
                </a:solidFill>
              </a:rPr>
              <a:t>can’t change the fixed initialization values 1024 or 3.14 </a:t>
            </a:r>
            <a:r>
              <a:rPr lang="en-US" sz="2000"/>
              <a:t>that were hard-coded in the source file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758BDC-2F39-90E0-5521-B507BC14A6E2}"/>
              </a:ext>
            </a:extLst>
          </p:cNvPr>
          <p:cNvGrpSpPr/>
          <p:nvPr/>
        </p:nvGrpSpPr>
        <p:grpSpPr>
          <a:xfrm>
            <a:off x="2557670" y="2899756"/>
            <a:ext cx="7076660" cy="1476479"/>
            <a:chOff x="2557670" y="3195591"/>
            <a:chExt cx="7076660" cy="1476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CE5E89-30B9-4750-0D9C-302FED2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670" y="3195591"/>
              <a:ext cx="7076660" cy="147647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D3B2F8-84A7-E2E5-2256-61AF805AF842}"/>
                </a:ext>
              </a:extLst>
            </p:cNvPr>
            <p:cNvSpPr/>
            <p:nvPr/>
          </p:nvSpPr>
          <p:spPr>
            <a:xfrm>
              <a:off x="3419208" y="3501109"/>
              <a:ext cx="523341" cy="25083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7E998E-F4E2-8F14-407C-7974B35E8350}"/>
                </a:ext>
              </a:extLst>
            </p:cNvPr>
            <p:cNvSpPr/>
            <p:nvPr/>
          </p:nvSpPr>
          <p:spPr>
            <a:xfrm>
              <a:off x="3635000" y="4368766"/>
              <a:ext cx="523341" cy="25083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416F07-CA8C-00D1-91F0-D2314F2A4F09}"/>
              </a:ext>
            </a:extLst>
          </p:cNvPr>
          <p:cNvSpPr txBox="1"/>
          <p:nvPr/>
        </p:nvSpPr>
        <p:spPr>
          <a:xfrm>
            <a:off x="4701886" y="4511171"/>
            <a:ext cx="2374323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Assignment operation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24BD481-DDB3-94CE-1268-339366E4B76E}"/>
              </a:ext>
            </a:extLst>
          </p:cNvPr>
          <p:cNvCxnSpPr>
            <a:cxnSpLocks/>
          </p:cNvCxnSpPr>
          <p:nvPr/>
        </p:nvCxnSpPr>
        <p:spPr>
          <a:xfrm rot="10800000">
            <a:off x="3517323" y="4323766"/>
            <a:ext cx="1163784" cy="383319"/>
          </a:xfrm>
          <a:prstGeom prst="curvedConnector3">
            <a:avLst>
              <a:gd name="adj1" fmla="val 100893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4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91F9-F6D9-6CE8-6101-FCF33E74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-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4E86-E684-4302-1BB5-96DCB1CBA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The type of a variable specifies what kind of data can be stored to the variable</a:t>
                </a:r>
              </a:p>
              <a:p>
                <a:pPr lvl="1"/>
                <a:r>
                  <a:rPr lang="en-US"/>
                  <a:t>int x;    // variable x can only store integer values</a:t>
                </a:r>
              </a:p>
              <a:p>
                <a:pPr lvl="1"/>
                <a:r>
                  <a:rPr lang="en-US"/>
                  <a:t>float y;    // variable y can only store floating-point values</a:t>
                </a:r>
              </a:p>
              <a:p>
                <a:r>
                  <a:rPr lang="en-US"/>
                  <a:t>Four basic arithmetic types</a:t>
                </a:r>
              </a:p>
              <a:p>
                <a:pPr lvl="1"/>
                <a:r>
                  <a:rPr lang="en-US"/>
                  <a:t>char: stores single character (e.g., ‘a’, ‘b’, ‘1’, ‘!’, etc.)</a:t>
                </a:r>
              </a:p>
              <a:p>
                <a:pPr lvl="1"/>
                <a:r>
                  <a:rPr lang="en-US"/>
                  <a:t>int: stores integer (e.g., 0, 1, 123, 45, -1, -10, etc.)</a:t>
                </a:r>
              </a:p>
              <a:p>
                <a:pPr lvl="1"/>
                <a:r>
                  <a:rPr lang="en-US"/>
                  <a:t>float: stores floating-point number (e.g., 3.14, 0.5, 1.0, 99.6, etc.)</a:t>
                </a:r>
              </a:p>
              <a:p>
                <a:pPr lvl="1"/>
                <a:r>
                  <a:rPr lang="en-US"/>
                  <a:t>double: stores floating-point number (e.g., 3.1415926, </a:t>
                </a:r>
                <a:r>
                  <a:rPr lang="en-US">
                    <a:solidFill>
                      <a:srgbClr val="00B050"/>
                    </a:solidFill>
                  </a:rPr>
                  <a:t>with higher precision than float</a:t>
                </a:r>
                <a:r>
                  <a:rPr lang="en-US"/>
                  <a:t>)</a:t>
                </a:r>
              </a:p>
              <a:p>
                <a:r>
                  <a:rPr lang="en-US"/>
                  <a:t>void type: empty type</a:t>
                </a:r>
              </a:p>
              <a:p>
                <a:pPr lvl="1"/>
                <a:r>
                  <a:rPr lang="en-US"/>
                  <a:t>Typically used as a return type of a function that doesn’t return anything</a:t>
                </a:r>
              </a:p>
              <a:p>
                <a:pPr lvl="1"/>
                <a:r>
                  <a:rPr lang="en-US"/>
                  <a:t>void pointer</a:t>
                </a:r>
              </a:p>
              <a:p>
                <a:pPr lvl="1"/>
                <a:r>
                  <a:rPr lang="en-US"/>
                  <a:t>void has no size according to standard, but some compiler gives it 8 bits</a:t>
                </a:r>
              </a:p>
              <a:p>
                <a:r>
                  <a:rPr lang="en-US"/>
                  <a:t>All arithmetic data types have limited ranges (why? Storage space)</a:t>
                </a:r>
              </a:p>
              <a:p>
                <a:pPr lvl="1"/>
                <a:r>
                  <a:rPr lang="en-US"/>
                  <a:t>The range of data types </a:t>
                </a:r>
                <a:r>
                  <a:rPr lang="en-US">
                    <a:solidFill>
                      <a:srgbClr val="00B050"/>
                    </a:solidFill>
                  </a:rPr>
                  <a:t>varies</a:t>
                </a:r>
                <a:r>
                  <a:rPr lang="en-US"/>
                  <a:t> from compiler to compiler and the hosting platforms</a:t>
                </a:r>
              </a:p>
              <a:p>
                <a:pPr lvl="1"/>
                <a:r>
                  <a:rPr lang="en-US"/>
                  <a:t>E.g., int variable is typically represented with 32 bits, with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4E86-E684-4302-1BB5-96DCB1CB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9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91F9-F6D9-6CE8-6101-FCF33E74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– type </a:t>
            </a:r>
            <a:r>
              <a:rPr lang="en-US" altLang="zh-CN"/>
              <a:t>specifiers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4E86-E684-4302-1BB5-96DCB1CB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Type specifiers in C: used to </a:t>
            </a:r>
            <a:r>
              <a:rPr lang="en-US" altLang="zh-CN"/>
              <a:t>specify</a:t>
            </a:r>
            <a:r>
              <a:rPr lang="en-US"/>
              <a:t> the range of arithmetic data types</a:t>
            </a:r>
          </a:p>
          <a:p>
            <a:pPr lvl="1"/>
            <a:r>
              <a:rPr lang="en-US"/>
              <a:t>signed: </a:t>
            </a:r>
          </a:p>
          <a:p>
            <a:pPr lvl="2"/>
            <a:r>
              <a:rPr lang="en-US"/>
              <a:t>used for signed integers, values can be both negative, 0, and positive</a:t>
            </a:r>
          </a:p>
          <a:p>
            <a:pPr lvl="1"/>
            <a:r>
              <a:rPr lang="en-US"/>
              <a:t>unsigned: </a:t>
            </a:r>
          </a:p>
          <a:p>
            <a:pPr lvl="2"/>
            <a:r>
              <a:rPr lang="en-US"/>
              <a:t>used for unsigned integers, all values are bound to be non-negative</a:t>
            </a:r>
          </a:p>
          <a:p>
            <a:pPr lvl="1"/>
            <a:r>
              <a:rPr lang="en-US"/>
              <a:t>short: </a:t>
            </a:r>
          </a:p>
          <a:p>
            <a:pPr lvl="2"/>
            <a:r>
              <a:rPr lang="en-US"/>
              <a:t>not used very often, its size &lt;= its ordinal counter part</a:t>
            </a:r>
          </a:p>
          <a:p>
            <a:pPr lvl="2"/>
            <a:r>
              <a:rPr lang="en-US"/>
              <a:t>E.g., sizeof(short int) &lt;= sizeof(int)</a:t>
            </a:r>
          </a:p>
          <a:p>
            <a:pPr lvl="1"/>
            <a:r>
              <a:rPr lang="en-US"/>
              <a:t>long: </a:t>
            </a:r>
          </a:p>
          <a:p>
            <a:pPr lvl="2"/>
            <a:r>
              <a:rPr lang="en-US"/>
              <a:t>used for integer or double, increasing the number of bits used to represent the associated values</a:t>
            </a:r>
          </a:p>
          <a:p>
            <a:pPr lvl="1"/>
            <a:r>
              <a:rPr lang="en-US"/>
              <a:t>long size of:</a:t>
            </a:r>
          </a:p>
          <a:p>
            <a:pPr lvl="2"/>
            <a:r>
              <a:rPr lang="en-US"/>
              <a:t>used for integer, increasing the number of bits used to represent the associated values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5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0C59-0583-99A3-82C0-0E3EED0F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– int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4B21-959D-887B-C686-90D911A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Integer type: int</a:t>
            </a:r>
          </a:p>
          <a:p>
            <a:pPr lvl="1"/>
            <a:r>
              <a:rPr lang="en-US"/>
              <a:t>int have limited range (usually represented with 32 bits)</a:t>
            </a:r>
          </a:p>
          <a:p>
            <a:pPr lvl="1"/>
            <a:r>
              <a:rPr lang="en-US"/>
              <a:t>we can use </a:t>
            </a:r>
            <a:r>
              <a:rPr lang="en-US">
                <a:solidFill>
                  <a:srgbClr val="00B050"/>
                </a:solidFill>
              </a:rPr>
              <a:t>type </a:t>
            </a:r>
            <a:r>
              <a:rPr lang="en-US" altLang="zh-CN">
                <a:solidFill>
                  <a:srgbClr val="00B050"/>
                </a:solidFill>
              </a:rPr>
              <a:t>specifiers</a:t>
            </a:r>
            <a:r>
              <a:rPr lang="en-US"/>
              <a:t> to change the range of types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7AB11-9E59-876C-6AC2-83AA3567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81" y="3864985"/>
            <a:ext cx="38004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BDB4E-67AD-735B-4200-C8EE3FD7CCBA}"/>
                  </a:ext>
                </a:extLst>
              </p:cNvPr>
              <p:cNvSpPr txBox="1"/>
              <p:nvPr/>
            </p:nvSpPr>
            <p:spPr>
              <a:xfrm>
                <a:off x="6572250" y="4083620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/>
                  <a:t>, with 32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BDB4E-67AD-735B-4200-C8EE3FD7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4083620"/>
                <a:ext cx="361603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C11AC8-AC21-C467-78C4-127D85AEA680}"/>
                  </a:ext>
                </a:extLst>
              </p:cNvPr>
              <p:cNvSpPr txBox="1"/>
              <p:nvPr/>
            </p:nvSpPr>
            <p:spPr>
              <a:xfrm>
                <a:off x="6572250" y="4501446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/>
                  <a:t>, with 64 bits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C11AC8-AC21-C467-78C4-127D85AE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4501446"/>
                <a:ext cx="361603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EAC385-3A30-F986-4F27-D5EAF657BE87}"/>
                  </a:ext>
                </a:extLst>
              </p:cNvPr>
              <p:cNvSpPr txBox="1"/>
              <p:nvPr/>
            </p:nvSpPr>
            <p:spPr>
              <a:xfrm>
                <a:off x="6572250" y="4919696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, with 32 bits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EAC385-3A30-F986-4F27-D5EAF657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4919696"/>
                <a:ext cx="361603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44893-0F46-CC6B-73CD-9EA884F8E460}"/>
                  </a:ext>
                </a:extLst>
              </p:cNvPr>
              <p:cNvSpPr txBox="1"/>
              <p:nvPr/>
            </p:nvSpPr>
            <p:spPr>
              <a:xfrm>
                <a:off x="6572250" y="5361066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, with 64 bits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44893-0F46-CC6B-73CD-9EA884F8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5361066"/>
                <a:ext cx="361603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22BA4B-9510-C091-452B-7C65DFF32D35}"/>
              </a:ext>
            </a:extLst>
          </p:cNvPr>
          <p:cNvSpPr txBox="1"/>
          <p:nvPr/>
        </p:nvSpPr>
        <p:spPr>
          <a:xfrm>
            <a:off x="6572250" y="3579351"/>
            <a:ext cx="29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typical</a:t>
            </a:r>
            <a:r>
              <a:rPr lang="en-US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99783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2471</Words>
  <Application>Microsoft Office PowerPoint</Application>
  <PresentationFormat>Widescreen</PresentationFormat>
  <Paragraphs>300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Ubuntu</vt:lpstr>
      <vt:lpstr>Office Theme</vt:lpstr>
      <vt:lpstr>CSE 2451 Variables</vt:lpstr>
      <vt:lpstr>Overview </vt:lpstr>
      <vt:lpstr>Variables - declaration</vt:lpstr>
      <vt:lpstr>Variables - identifiers</vt:lpstr>
      <vt:lpstr>identifier test</vt:lpstr>
      <vt:lpstr>Variables - initialization</vt:lpstr>
      <vt:lpstr>Variables - types</vt:lpstr>
      <vt:lpstr>Variables – type specifiers</vt:lpstr>
      <vt:lpstr>Variables – int type</vt:lpstr>
      <vt:lpstr>Variables – char type</vt:lpstr>
      <vt:lpstr>Variables – char type</vt:lpstr>
      <vt:lpstr>Variables – floating-point types</vt:lpstr>
      <vt:lpstr>Basic Input/Output functions</vt:lpstr>
      <vt:lpstr>Basic Input/Output functions</vt:lpstr>
      <vt:lpstr>Basic Input/Output functions – printf()</vt:lpstr>
      <vt:lpstr>Basic Input/Output functions – printf()</vt:lpstr>
      <vt:lpstr>Basic Input/Output functions – scanf()</vt:lpstr>
      <vt:lpstr>Basic Input/Output functions – conversion character</vt:lpstr>
      <vt:lpstr>Basic Input/Output functions – escape sequence</vt:lpstr>
      <vt:lpstr>Basic Program Layout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2451 Variables</dc:title>
  <dc:creator>Liang Tong</dc:creator>
  <cp:lastModifiedBy>Zichen Zhang</cp:lastModifiedBy>
  <cp:revision>241</cp:revision>
  <dcterms:created xsi:type="dcterms:W3CDTF">2022-08-16T19:41:06Z</dcterms:created>
  <dcterms:modified xsi:type="dcterms:W3CDTF">2023-09-09T22:21:35Z</dcterms:modified>
</cp:coreProperties>
</file>