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7" r:id="rId2"/>
    <p:sldId id="258" r:id="rId3"/>
    <p:sldId id="259" r:id="rId4"/>
    <p:sldId id="261" r:id="rId5"/>
    <p:sldId id="260" r:id="rId6"/>
    <p:sldId id="263" r:id="rId7"/>
    <p:sldId id="271" r:id="rId8"/>
    <p:sldId id="272" r:id="rId9"/>
    <p:sldId id="273" r:id="rId10"/>
    <p:sldId id="267" r:id="rId11"/>
    <p:sldId id="268" r:id="rId12"/>
    <p:sldId id="293" r:id="rId13"/>
    <p:sldId id="269" r:id="rId14"/>
    <p:sldId id="270" r:id="rId15"/>
    <p:sldId id="274" r:id="rId16"/>
    <p:sldId id="275" r:id="rId17"/>
    <p:sldId id="276" r:id="rId18"/>
    <p:sldId id="280" r:id="rId19"/>
    <p:sldId id="277" r:id="rId20"/>
    <p:sldId id="264" r:id="rId21"/>
    <p:sldId id="279" r:id="rId22"/>
    <p:sldId id="265" r:id="rId23"/>
    <p:sldId id="282" r:id="rId24"/>
    <p:sldId id="283" r:id="rId25"/>
    <p:sldId id="284" r:id="rId26"/>
    <p:sldId id="292" r:id="rId27"/>
    <p:sldId id="281" r:id="rId28"/>
    <p:sldId id="285" r:id="rId29"/>
    <p:sldId id="286" r:id="rId30"/>
    <p:sldId id="289" r:id="rId31"/>
    <p:sldId id="287" r:id="rId32"/>
    <p:sldId id="290" r:id="rId33"/>
    <p:sldId id="294" r:id="rId34"/>
    <p:sldId id="29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A1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69"/>
    <p:restoredTop sz="79963" autoAdjust="0"/>
  </p:normalViewPr>
  <p:slideViewPr>
    <p:cSldViewPr snapToGrid="0">
      <p:cViewPr varScale="1">
        <p:scale>
          <a:sx n="93" d="100"/>
          <a:sy n="93" d="100"/>
        </p:scale>
        <p:origin x="3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E33224-C421-441C-A87E-6DC3655E1F48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F912C3-9106-442C-A0A7-1F0696DA49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5414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92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59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564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9665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4068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1&gt;2 != 1; -&gt; x = (1&gt;2) != 1 -&gt; x = 0 != 1; -&gt; x = 1;</a:t>
            </a:r>
          </a:p>
          <a:p>
            <a:endParaRPr lang="en-US" dirty="0"/>
          </a:p>
          <a:p>
            <a:r>
              <a:rPr lang="en-US" dirty="0"/>
              <a:t>y = 1 &gt; (2 != 1); -&gt; y = 1&gt;1; -&gt; y = 0; </a:t>
            </a:r>
          </a:p>
          <a:p>
            <a:endParaRPr lang="en-US" dirty="0"/>
          </a:p>
          <a:p>
            <a:r>
              <a:rPr lang="en-US" dirty="0"/>
              <a:t>x = 3 &gt; 2 &gt; 1; -&gt; x = (3 &gt; 2) &gt; 1; -&gt; x = 1 &gt; 1; -&gt; x = 0;</a:t>
            </a:r>
          </a:p>
          <a:p>
            <a:endParaRPr lang="en-US" dirty="0"/>
          </a:p>
          <a:p>
            <a:r>
              <a:rPr lang="en-US" dirty="0"/>
              <a:t>y = 1 ! = 2 == 2; -&gt; y = (1 != 2) == 2; -&gt; y = 0 == 2;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1123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648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705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14361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4224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Resource:</a:t>
            </a:r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/implicit-type-conversion-in-c-with-examples/#:~:text=Implicit%20Type%20Conversion%20is%20also,one%20data%20type%20is%20present.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602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635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0626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43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10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5/2 = 2</a:t>
            </a:r>
          </a:p>
          <a:p>
            <a:r>
              <a:rPr lang="en-US" dirty="0"/>
              <a:t>5/2.0 = 2.5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056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279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33519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53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15 / 5 / 2 = (15 / 5) / 3 =  1</a:t>
            </a:r>
          </a:p>
          <a:p>
            <a:endParaRPr lang="en-US" dirty="0"/>
          </a:p>
          <a:p>
            <a:r>
              <a:rPr lang="en-US" dirty="0"/>
              <a:t>15 / 5 * 2 = (15 / 5) *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6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213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0023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+= y += 3 </a:t>
            </a:r>
            <a:r>
              <a:rPr lang="en-US" dirty="0">
                <a:sym typeface="Wingdings" panose="05000000000000000000" pitchFamily="2" charset="2"/>
              </a:rPr>
              <a:t> x += (y+= 3)  x += 8 -&gt; x = 10, y = 8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877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-= y *= 3 </a:t>
            </a:r>
            <a:r>
              <a:rPr lang="en-US" dirty="0">
                <a:sym typeface="Wingdings" panose="05000000000000000000" pitchFamily="2" charset="2"/>
              </a:rPr>
              <a:t> x -= (y *= 3)  x -= (y = y * 3) -&gt; y = 15, x -= 15 -&gt; x = -13, y = 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399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4667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 – 10 % 3 = 1 – (10 % 3) = 1 – 1 = 0</a:t>
            </a:r>
          </a:p>
          <a:p>
            <a:endParaRPr lang="en-US" dirty="0"/>
          </a:p>
          <a:p>
            <a:r>
              <a:rPr lang="en-US" dirty="0"/>
              <a:t>36 / 3 / (2 + 1) = (36 / 3) / (2 + 1) = (12) / (3) = 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912C3-9106-442C-A0A7-1F0696DA499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3185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5F359-4FF6-A010-57F7-A6993FB9BB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5C142A-5E87-131E-FA6D-78B364A80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7E6C0-2762-29A5-6154-4FB1292A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EC33C-8DA1-8169-BEE3-87EE8277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3E26F-D76F-D5D7-91C4-A53F82CBF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864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BD94C-4C55-A8BD-6354-D59FA57FD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0E09E1-CD31-03B2-E7E8-6FB1C0DF9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B76CB-4240-F84F-A9D3-5466E27DD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4A635-395F-E056-6AF1-9E4349469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3867D3-05B8-1D4A-549B-27958F693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536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21F4D7-FC30-461A-10CC-12D8506A61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47811-86F8-0753-E473-D245D550E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7DF7F4-2CC5-870E-7800-3507547D3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815EB3-B4A4-7735-E8AC-B530445A5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D0C96-69C6-CD15-C24C-965100841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15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06A83-527E-7F1B-2F8C-4CE99DBE9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84158E-1262-B2FC-ED1F-14C60D17E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D652-8458-51E8-C87A-ACEDA5CE8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435B-6D1F-27CA-F6DD-9A5089E94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7950-A8EB-9DD1-AEB4-A223D937D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202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FB892-02A3-D26F-471B-BAFDA62B2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0F20A-00B3-D15C-B92C-9D63837395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409341-1363-071C-5079-6388411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9B6F9-7BAC-789A-3DA1-8C2EA2824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053CA-C33E-0482-FA8C-75F841DBE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81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B3D9A-10A3-94BF-77FC-EC5D187EF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E83B4-1F97-8EF1-DA4D-67C4E116B5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317A20-0A74-4682-EC38-01CF2D1835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7E169-4BAC-D480-5E6B-7B40591C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5B86C-2069-4580-285E-5FD14BC91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C2DEB-3DD6-DACB-2CE9-03163565C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3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30C73-0BA2-0A21-835C-913155646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77C596-7DA2-9C08-56BD-AEB5A80AA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03E2F2-4909-FD4A-FF84-7CB934AA5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87FE17-5A6B-5D22-CBD1-296B7CFD2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EC9FFE-8531-B81D-5C40-6B92257F44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885B4-A5F9-16DC-97A2-2091CBB3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6D56BE-7AEB-6466-3385-7877675AD1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748CD-C711-A627-789E-108E9ABF8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231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4B6D-9ACE-DB3D-FB6A-8919E9EB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C9704A-21AC-A596-7D4B-35BE2CFF0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22EC6-610A-095D-C4A0-7D99E193F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FADF9D-84C3-00F5-01A9-C4D0D8726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5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6E0C8-BB9E-0AD7-77CB-92DB4F188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5BCC29-B1D8-64BD-83B0-738FEC149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78166B-69CB-B9E2-B94C-7C2D8586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074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7DD21-A59C-5A8C-DEBE-4114F5A5B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8FFB-968D-AC42-F549-37E1058AFE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FF6E1-85BE-478D-C8EA-46D852377F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F2DA8-F6DD-7CD0-5A62-12BC90328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AD174F-2056-324E-06DF-1B093B2B1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AAB5A-4B7D-5049-8726-0F98A102D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06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13F96-C69E-DC02-C4D2-1218A04D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DAF212-057C-89BB-BECC-4E76D66A92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B1E890-0330-0D36-A58E-48E3E01D4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23B152-E445-53F7-E111-AB8D93129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4ACE7-3B6E-56D6-036E-CF783DEA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C0C7AB-2721-92AB-BF36-55855F36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661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A01BCA-6701-C392-5288-B0CA9937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166876-ED52-4CD9-A71A-FEBB6CF80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02D07-8492-0146-FC42-98DF79A3CB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6B4B0-3090-456B-B327-477294178D59}" type="datetimeFigureOut">
              <a:rPr lang="en-US" smtClean="0"/>
              <a:t>9/9/2023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74FDDF-5B2A-56DE-D643-B3798C061A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C4F0B-805C-08FE-27DC-4C02CD56FF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D61ED-CC5D-450F-B819-64C5EE9CE9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886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en.cppreference.com/w/c/language/operator_precedence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/language/operator_precedenc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codinghorror.com/ascii-pronunciation-rules-for-programmers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dirty="0"/>
              <a:t>Operators and Expressions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dirty="0"/>
              <a:t>Zichen Zhang</a:t>
            </a:r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8499B-F66A-78C7-BDB4-C32302AEF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2F889-5923-2319-67E1-51E994123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 and associativity of arithmetic operators follow their common mathematical counterparts</a:t>
            </a:r>
          </a:p>
          <a:p>
            <a:r>
              <a:rPr lang="en-US" dirty="0"/>
              <a:t>The operators are listed top to bottom, in descending precedence</a:t>
            </a:r>
          </a:p>
          <a:p>
            <a:pPr lvl="1"/>
            <a:r>
              <a:rPr lang="en-US" dirty="0"/>
              <a:t>i.e., *, /, % have higher precedence than +, -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14B37B-2E20-B95A-AF4A-A7F17BE178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0565776"/>
              </p:ext>
            </p:extLst>
          </p:nvPr>
        </p:nvGraphicFramePr>
        <p:xfrm>
          <a:off x="838200" y="3758335"/>
          <a:ext cx="105156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27">
                  <a:extLst>
                    <a:ext uri="{9D8B030D-6E8A-4147-A177-3AD203B41FA5}">
                      <a16:colId xmlns:a16="http://schemas.microsoft.com/office/drawing/2014/main" val="1797029759"/>
                    </a:ext>
                  </a:extLst>
                </a:gridCol>
                <a:gridCol w="2789613">
                  <a:extLst>
                    <a:ext uri="{9D8B030D-6E8A-4147-A177-3AD203B41FA5}">
                      <a16:colId xmlns:a16="http://schemas.microsoft.com/office/drawing/2014/main" val="874303775"/>
                    </a:ext>
                  </a:extLst>
                </a:gridCol>
                <a:gridCol w="1278428">
                  <a:extLst>
                    <a:ext uri="{9D8B030D-6E8A-4147-A177-3AD203B41FA5}">
                      <a16:colId xmlns:a16="http://schemas.microsoft.com/office/drawing/2014/main" val="1526716931"/>
                    </a:ext>
                  </a:extLst>
                </a:gridCol>
                <a:gridCol w="1433946">
                  <a:extLst>
                    <a:ext uri="{9D8B030D-6E8A-4147-A177-3AD203B41FA5}">
                      <a16:colId xmlns:a16="http://schemas.microsoft.com/office/drawing/2014/main" val="2351405693"/>
                    </a:ext>
                  </a:extLst>
                </a:gridCol>
                <a:gridCol w="3596986">
                  <a:extLst>
                    <a:ext uri="{9D8B030D-6E8A-4147-A177-3AD203B41FA5}">
                      <a16:colId xmlns:a16="http://schemas.microsoft.com/office/drawing/2014/main" val="1331094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* y  (x multiplied with 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2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/ y  (x divided by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 (modulo)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 % y (remainder of x divided by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624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 y  (add y to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859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– y  (subtract y from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1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6492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4AA8F-9FB8-2D46-6D26-C23B299CF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36AD-DF9D-48B1-D766-29221660B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Precedence</a:t>
            </a:r>
          </a:p>
          <a:p>
            <a:pPr lvl="1"/>
            <a:r>
              <a:rPr lang="en-US" dirty="0"/>
              <a:t>E.g., what’s the value of 1 - 10 % 3 expression 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en-US" dirty="0"/>
              <a:t>Associativity</a:t>
            </a:r>
          </a:p>
          <a:p>
            <a:pPr lvl="1"/>
            <a:r>
              <a:rPr lang="en-US" dirty="0"/>
              <a:t>E.g., what’s the value of 36 / 3 / (2 + 1) expression </a:t>
            </a:r>
            <a:r>
              <a:rPr lang="en-US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CC1062D-A997-4DBB-8531-980284E6AA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05955796"/>
              </p:ext>
            </p:extLst>
          </p:nvPr>
        </p:nvGraphicFramePr>
        <p:xfrm>
          <a:off x="838200" y="3758335"/>
          <a:ext cx="10515600" cy="221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6627">
                  <a:extLst>
                    <a:ext uri="{9D8B030D-6E8A-4147-A177-3AD203B41FA5}">
                      <a16:colId xmlns:a16="http://schemas.microsoft.com/office/drawing/2014/main" val="1797029759"/>
                    </a:ext>
                  </a:extLst>
                </a:gridCol>
                <a:gridCol w="2789613">
                  <a:extLst>
                    <a:ext uri="{9D8B030D-6E8A-4147-A177-3AD203B41FA5}">
                      <a16:colId xmlns:a16="http://schemas.microsoft.com/office/drawing/2014/main" val="874303775"/>
                    </a:ext>
                  </a:extLst>
                </a:gridCol>
                <a:gridCol w="1278428">
                  <a:extLst>
                    <a:ext uri="{9D8B030D-6E8A-4147-A177-3AD203B41FA5}">
                      <a16:colId xmlns:a16="http://schemas.microsoft.com/office/drawing/2014/main" val="1526716931"/>
                    </a:ext>
                  </a:extLst>
                </a:gridCol>
                <a:gridCol w="1433946">
                  <a:extLst>
                    <a:ext uri="{9D8B030D-6E8A-4147-A177-3AD203B41FA5}">
                      <a16:colId xmlns:a16="http://schemas.microsoft.com/office/drawing/2014/main" val="2351405693"/>
                    </a:ext>
                  </a:extLst>
                </a:gridCol>
                <a:gridCol w="3596986">
                  <a:extLst>
                    <a:ext uri="{9D8B030D-6E8A-4147-A177-3AD203B41FA5}">
                      <a16:colId xmlns:a16="http://schemas.microsoft.com/office/drawing/2014/main" val="13310944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3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r>
                        <a:rPr lang="en-US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* y  (x multiplied with y)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27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/ y  (x divided by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82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Remainder (modulo)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x % y (remainder of x divided by 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6244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+ y  (add y to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85981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 – y  (subtract y from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11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0509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43719-EBF0-B147-A593-09FDA130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84EB-2DD6-174F-A8F4-D3296F906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Division operator</a:t>
            </a:r>
          </a:p>
          <a:p>
            <a:pPr lvl="1"/>
            <a:r>
              <a:rPr lang="en-US" dirty="0"/>
              <a:t>If both operands of division operator are integral types, division operation results in an integral value discarding the values after the decimal points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Unless one of the operands of division is floating-point number, the results of division will always be an integer  </a:t>
            </a:r>
          </a:p>
          <a:p>
            <a:pPr lvl="1"/>
            <a:r>
              <a:rPr lang="en-US" dirty="0"/>
              <a:t>Relates to implicit type conversions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04E7CC5-C1C5-D64E-9562-266357B31F36}"/>
              </a:ext>
            </a:extLst>
          </p:cNvPr>
          <p:cNvGrpSpPr/>
          <p:nvPr/>
        </p:nvGrpSpPr>
        <p:grpSpPr>
          <a:xfrm>
            <a:off x="1999928" y="3284645"/>
            <a:ext cx="7770085" cy="1433298"/>
            <a:chOff x="1999928" y="3578539"/>
            <a:chExt cx="7770085" cy="143329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4C46886-782B-A34A-A610-7CC093CD9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9928" y="3593044"/>
              <a:ext cx="4803983" cy="1418793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95F4CD6-058C-7843-B0D1-0F7B2E1B8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56038" y="3578539"/>
              <a:ext cx="2413975" cy="1433298"/>
            </a:xfrm>
            <a:prstGeom prst="rect">
              <a:avLst/>
            </a:prstGeom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037FE2C-3839-0A42-89E4-CBBE079E8F85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 flipV="1">
              <a:off x="6803911" y="4295188"/>
              <a:ext cx="552127" cy="725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34438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CE0C7-1F91-8975-2EBA-BE60DE8F1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unary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C758D-67B5-1F4C-AF2F-BB934A5D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Unary operators: apply to one operand</a:t>
            </a:r>
          </a:p>
          <a:p>
            <a:r>
              <a:rPr lang="en-US" dirty="0"/>
              <a:t>The operators are listed top to bottom, in descending precedence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6EDDB1-49F5-1C88-5DCF-E9F0A6FDC95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26768120"/>
              </p:ext>
            </p:extLst>
          </p:nvPr>
        </p:nvGraphicFramePr>
        <p:xfrm>
          <a:off x="1136072" y="3009264"/>
          <a:ext cx="10091305" cy="33026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9467">
                  <a:extLst>
                    <a:ext uri="{9D8B030D-6E8A-4147-A177-3AD203B41FA5}">
                      <a16:colId xmlns:a16="http://schemas.microsoft.com/office/drawing/2014/main" val="1797029759"/>
                    </a:ext>
                  </a:extLst>
                </a:gridCol>
                <a:gridCol w="2677055">
                  <a:extLst>
                    <a:ext uri="{9D8B030D-6E8A-4147-A177-3AD203B41FA5}">
                      <a16:colId xmlns:a16="http://schemas.microsoft.com/office/drawing/2014/main" val="874303775"/>
                    </a:ext>
                  </a:extLst>
                </a:gridCol>
                <a:gridCol w="1171436">
                  <a:extLst>
                    <a:ext uri="{9D8B030D-6E8A-4147-A177-3AD203B41FA5}">
                      <a16:colId xmlns:a16="http://schemas.microsoft.com/office/drawing/2014/main" val="1526716931"/>
                    </a:ext>
                  </a:extLst>
                </a:gridCol>
                <a:gridCol w="1651774">
                  <a:extLst>
                    <a:ext uri="{9D8B030D-6E8A-4147-A177-3AD203B41FA5}">
                      <a16:colId xmlns:a16="http://schemas.microsoft.com/office/drawing/2014/main" val="2351405693"/>
                    </a:ext>
                  </a:extLst>
                </a:gridCol>
                <a:gridCol w="3231573">
                  <a:extLst>
                    <a:ext uri="{9D8B030D-6E8A-4147-A177-3AD203B41FA5}">
                      <a16:colId xmlns:a16="http://schemas.microsoft.com/office/drawing/2014/main" val="1331094467"/>
                    </a:ext>
                  </a:extLst>
                </a:gridCol>
              </a:tblGrid>
              <a:tr h="350755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543628"/>
                  </a:ext>
                </a:extLst>
              </a:tr>
              <a:tr h="416101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Postfix increment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x++ (increase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4927596"/>
                  </a:ext>
                </a:extLst>
              </a:tr>
              <a:tr h="414179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Postfix decrement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x-- (decrease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082280"/>
                  </a:ext>
                </a:extLst>
              </a:tr>
              <a:tr h="413218">
                <a:tc>
                  <a:txBody>
                    <a:bodyPr/>
                    <a:lstStyle/>
                    <a:p>
                      <a:r>
                        <a:rPr lang="en-US" dirty="0"/>
                        <a:t>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Prefix increment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Right-to-left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++x (increase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7862442"/>
                  </a:ext>
                </a:extLst>
              </a:tr>
              <a:tr h="413218">
                <a:tc>
                  <a:txBody>
                    <a:bodyPr/>
                    <a:lstStyle/>
                    <a:p>
                      <a:r>
                        <a:rPr lang="en-US" dirty="0"/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Prefix decrement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--x (decrease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5385981"/>
                  </a:ext>
                </a:extLst>
              </a:tr>
              <a:tr h="34595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Unary plus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+x (doesn’t change x’s value)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911684"/>
                  </a:ext>
                </a:extLst>
              </a:tr>
              <a:tr h="605413">
                <a:tc>
                  <a:txBody>
                    <a:bodyPr/>
                    <a:lstStyle/>
                    <a:p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Unary minus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-x (return the value of x with its sign flipped)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19270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1648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51CFA-4ADC-D773-2419-7339607E2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postfix increment/decrement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74E6B-E693-995F-0EF3-E4D9B875D7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Postfix increment/decrement operators will modify the value of its operand by 1</a:t>
            </a:r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Postfix increment/decrement together with its one operand forms </a:t>
            </a:r>
            <a:r>
              <a:rPr lang="en-US" sz="2400" dirty="0">
                <a:solidFill>
                  <a:srgbClr val="FF0000"/>
                </a:solidFill>
              </a:rPr>
              <a:t>an expression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E.g., x++, increase value of x by 1</a:t>
            </a:r>
          </a:p>
          <a:p>
            <a:pPr lvl="1"/>
            <a:r>
              <a:rPr lang="en-US" sz="2000" dirty="0"/>
              <a:t>E.g., y--, decrease value of y by 1</a:t>
            </a:r>
          </a:p>
          <a:p>
            <a:r>
              <a:rPr lang="en-US" sz="2400" dirty="0"/>
              <a:t>Recall that each expression will evaluate to a value, assuming x = 1, what’s the value of the following 2 expressions: x++, x--?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A804F-A566-2947-851B-700AA4716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1314" y="2465752"/>
            <a:ext cx="3640640" cy="13911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6489C9F-6D37-224A-92E9-644539DBC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025" y="2965936"/>
            <a:ext cx="1211384" cy="39076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D1870A9-8E30-EE48-83E2-AF30945C5129}"/>
              </a:ext>
            </a:extLst>
          </p:cNvPr>
          <p:cNvSpPr/>
          <p:nvPr/>
        </p:nvSpPr>
        <p:spPr>
          <a:xfrm>
            <a:off x="2611314" y="3200400"/>
            <a:ext cx="659424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58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89200-91D6-914C-8416-7A1204C77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postfix increment/decrement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F4FD-E0CF-8847-B393-BED3E591C5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value of </a:t>
            </a:r>
            <a:r>
              <a:rPr lang="en-US" dirty="0">
                <a:solidFill>
                  <a:srgbClr val="00B050"/>
                </a:solidFill>
              </a:rPr>
              <a:t>an expression</a:t>
            </a:r>
            <a:r>
              <a:rPr lang="en-US" dirty="0"/>
              <a:t> with </a:t>
            </a:r>
            <a:r>
              <a:rPr lang="en-US" dirty="0">
                <a:solidFill>
                  <a:srgbClr val="00B050"/>
                </a:solidFill>
              </a:rPr>
              <a:t>postfix</a:t>
            </a:r>
            <a:r>
              <a:rPr lang="en-US" dirty="0"/>
              <a:t> increment/decrement operator equals to the value of the operand </a:t>
            </a:r>
            <a:r>
              <a:rPr lang="en-US" dirty="0">
                <a:solidFill>
                  <a:srgbClr val="00B050"/>
                </a:solidFill>
              </a:rPr>
              <a:t>before</a:t>
            </a:r>
            <a:r>
              <a:rPr lang="en-US" dirty="0"/>
              <a:t> the operator applies to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value of expression “x++” (i.e., value of x </a:t>
            </a:r>
            <a:r>
              <a:rPr lang="en-US" dirty="0">
                <a:solidFill>
                  <a:srgbClr val="00B050"/>
                </a:solidFill>
              </a:rPr>
              <a:t>before</a:t>
            </a:r>
            <a:r>
              <a:rPr lang="en-US" dirty="0"/>
              <a:t> applying ++) is assigned to y, then ++ is applied to x to change its value to 2</a:t>
            </a:r>
          </a:p>
          <a:p>
            <a:pPr lvl="1"/>
            <a:r>
              <a:rPr lang="en-US" dirty="0"/>
              <a:t>Note, postfix increment/decrement operators have higher precedence than simple assignment operator =  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1018024-EF19-56E9-3FE9-98373135A57B}"/>
              </a:ext>
            </a:extLst>
          </p:cNvPr>
          <p:cNvGrpSpPr/>
          <p:nvPr/>
        </p:nvGrpSpPr>
        <p:grpSpPr>
          <a:xfrm>
            <a:off x="1612900" y="2903240"/>
            <a:ext cx="7742627" cy="1460500"/>
            <a:chOff x="1612900" y="3339654"/>
            <a:chExt cx="7742627" cy="14605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FA4E9E-8A35-2141-A7EB-A9D3573E58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12900" y="3339654"/>
              <a:ext cx="4483100" cy="14605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D145C5-52DA-7B46-814C-3CB736AF4F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8584" y="3841792"/>
              <a:ext cx="2606943" cy="468435"/>
            </a:xfrm>
            <a:prstGeom prst="rect">
              <a:avLst/>
            </a:prstGeom>
          </p:spPr>
        </p:pic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F7C1DCD2-5056-724E-8565-E2DB2EC7C5C8}"/>
                </a:ext>
              </a:extLst>
            </p:cNvPr>
            <p:cNvSpPr/>
            <p:nvPr/>
          </p:nvSpPr>
          <p:spPr>
            <a:xfrm>
              <a:off x="2062674" y="4273559"/>
              <a:ext cx="659424" cy="228600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69536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7963E-6809-A34E-9D07-BE4270D88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prefix increment/decrement 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1100C4-E560-9D45-BB03-ED0BFE0A8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/>
              <a:t>Prefix increment/decrement operators will modify the value of its operand by 1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Prefix increment/decrement together with its one operand forms </a:t>
            </a:r>
            <a:r>
              <a:rPr lang="en-US" sz="2400" dirty="0">
                <a:solidFill>
                  <a:srgbClr val="FF0000"/>
                </a:solidFill>
              </a:rPr>
              <a:t>an expression</a:t>
            </a:r>
            <a:r>
              <a:rPr lang="en-US" sz="2400" dirty="0"/>
              <a:t>:</a:t>
            </a:r>
          </a:p>
          <a:p>
            <a:pPr lvl="1"/>
            <a:r>
              <a:rPr lang="en-US" sz="2000" dirty="0"/>
              <a:t>E.g., ++x, increase value of x by 1</a:t>
            </a:r>
          </a:p>
          <a:p>
            <a:pPr lvl="1"/>
            <a:r>
              <a:rPr lang="en-US" sz="2000" dirty="0"/>
              <a:t>E.g., --y, decrease value of y by 1</a:t>
            </a:r>
          </a:p>
          <a:p>
            <a:r>
              <a:rPr lang="en-US" sz="2400" dirty="0"/>
              <a:t>Recall that each expression will evaluate to a value, assuming x = 1, what’s the value of the following 2 expressions: ++x, --x?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C0A907-9065-114D-8877-A6FDF9000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5384" y="2645506"/>
            <a:ext cx="3780878" cy="1434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05725F-0461-DC49-A16F-C49C1913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6856" y="3081216"/>
            <a:ext cx="1211384" cy="390769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B6324DD-41F2-5E49-85F2-4310D2E6ED8A}"/>
              </a:ext>
            </a:extLst>
          </p:cNvPr>
          <p:cNvSpPr/>
          <p:nvPr/>
        </p:nvSpPr>
        <p:spPr>
          <a:xfrm>
            <a:off x="2750652" y="3420116"/>
            <a:ext cx="659424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780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BD0B8-9CD6-6D4B-B50C-DE5FF3A13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prefix increment/decrement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2729D-C03D-A649-BEA1-24D7BA79AC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value of </a:t>
            </a:r>
            <a:r>
              <a:rPr lang="en-US" dirty="0">
                <a:solidFill>
                  <a:srgbClr val="00B050"/>
                </a:solidFill>
              </a:rPr>
              <a:t>an expression</a:t>
            </a:r>
            <a:r>
              <a:rPr lang="en-US" dirty="0"/>
              <a:t> with </a:t>
            </a:r>
            <a:r>
              <a:rPr lang="en-US" dirty="0">
                <a:solidFill>
                  <a:srgbClr val="00B050"/>
                </a:solidFill>
              </a:rPr>
              <a:t>prefix</a:t>
            </a:r>
            <a:r>
              <a:rPr lang="en-US" dirty="0"/>
              <a:t> increment/decrement operator equals to the value of the operand </a:t>
            </a:r>
            <a:r>
              <a:rPr lang="en-US" dirty="0">
                <a:solidFill>
                  <a:srgbClr val="00B050"/>
                </a:solidFill>
              </a:rPr>
              <a:t>after</a:t>
            </a:r>
            <a:r>
              <a:rPr lang="en-US" dirty="0"/>
              <a:t> the operator applies to 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value of expression “++x” (i.e., value of x </a:t>
            </a:r>
            <a:r>
              <a:rPr lang="en-US" dirty="0">
                <a:solidFill>
                  <a:srgbClr val="00B050"/>
                </a:solidFill>
              </a:rPr>
              <a:t>after</a:t>
            </a:r>
            <a:r>
              <a:rPr lang="en-US" dirty="0"/>
              <a:t> applying ++) is assigned to y</a:t>
            </a:r>
          </a:p>
          <a:p>
            <a:pPr lvl="1"/>
            <a:r>
              <a:rPr lang="en-US" dirty="0"/>
              <a:t>Note, prefix increment/decrement operators have higher precedence than simple assignment operator =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7041D9-0D23-1947-97D3-ABA8DA498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5056" y="3035116"/>
            <a:ext cx="4317013" cy="13024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5F4B1B9-B807-B547-BA23-1E1AD1C81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839" y="3484103"/>
            <a:ext cx="2618256" cy="404446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29FED70-0C20-1244-B052-09F482A8A0C0}"/>
              </a:ext>
            </a:extLst>
          </p:cNvPr>
          <p:cNvSpPr/>
          <p:nvPr/>
        </p:nvSpPr>
        <p:spPr>
          <a:xfrm>
            <a:off x="2001712" y="3733625"/>
            <a:ext cx="659424" cy="2286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608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B8E62-C538-5BC7-E33D-988BA8A7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Arithmetic operators – undefined behavior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6C092-4AD5-BF92-EAE5-CD6EEE4FA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5158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Both increment/decrement operator and assignment operator apply to the same operand in an expression</a:t>
            </a:r>
          </a:p>
          <a:p>
            <a:r>
              <a:rPr lang="en-US" sz="2400" dirty="0"/>
              <a:t>More than one increment/decrement operators apply to the same operand in an expression</a:t>
            </a:r>
          </a:p>
          <a:p>
            <a:r>
              <a:rPr lang="en-US" sz="2400" dirty="0"/>
              <a:t>Passing expressions of increment/decrement operators applied to the same operand as input arguments of a function</a:t>
            </a:r>
          </a:p>
          <a:p>
            <a:r>
              <a:rPr lang="en-US" sz="2400" dirty="0"/>
              <a:t>You may use </a:t>
            </a:r>
            <a:r>
              <a:rPr lang="en-US" sz="2400" dirty="0">
                <a:solidFill>
                  <a:srgbClr val="FF0000"/>
                </a:solidFill>
              </a:rPr>
              <a:t>–Wall </a:t>
            </a:r>
            <a:r>
              <a:rPr lang="en-US" sz="2400" dirty="0"/>
              <a:t>option in </a:t>
            </a:r>
            <a:r>
              <a:rPr lang="en-US" sz="2400" dirty="0" err="1"/>
              <a:t>gcc</a:t>
            </a:r>
            <a:r>
              <a:rPr lang="en-US" sz="2400" dirty="0"/>
              <a:t> to ask the compiler to issue warnings when potential undefined behavior is detected by the compiler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866A11-B43A-4D45-96CD-AD3DF8F034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232" y="1825625"/>
            <a:ext cx="2880948" cy="8368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B49957-571D-8149-B451-4772D24189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232" y="2866914"/>
            <a:ext cx="2641600" cy="812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A53EF4-8F63-744C-B767-9EBAA57EC4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7232" y="4001294"/>
            <a:ext cx="3937000" cy="762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385D0CC-75DF-4747-AB0F-AC68EAEF4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32" y="5285642"/>
            <a:ext cx="4013200" cy="342900"/>
          </a:xfrm>
          <a:prstGeom prst="rect">
            <a:avLst/>
          </a:prstGeom>
        </p:spPr>
      </p:pic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4CB37AF0-B049-5B42-91CB-26122E7DABAB}"/>
              </a:ext>
            </a:extLst>
          </p:cNvPr>
          <p:cNvSpPr/>
          <p:nvPr/>
        </p:nvSpPr>
        <p:spPr>
          <a:xfrm>
            <a:off x="6881446" y="5285642"/>
            <a:ext cx="633046" cy="342900"/>
          </a:xfrm>
          <a:prstGeom prst="roundRect">
            <a:avLst/>
          </a:prstGeom>
          <a:noFill/>
          <a:ln w="222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98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0C292-82B2-9C43-B674-BE1113DBF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05672-2CD9-0940-8143-7C9B887DD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87788" cy="4351338"/>
          </a:xfrm>
        </p:spPr>
        <p:txBody>
          <a:bodyPr/>
          <a:lstStyle/>
          <a:p>
            <a:r>
              <a:rPr lang="en-US" dirty="0"/>
              <a:t>Unary plus</a:t>
            </a:r>
          </a:p>
          <a:p>
            <a:pPr lvl="1"/>
            <a:r>
              <a:rPr lang="en-US" dirty="0"/>
              <a:t>Doesn’t change operand’s value</a:t>
            </a:r>
          </a:p>
          <a:p>
            <a:pPr lvl="1"/>
            <a:r>
              <a:rPr lang="en-US" dirty="0"/>
              <a:t>Doesn’t change the corresponding expression’s value</a:t>
            </a:r>
          </a:p>
          <a:p>
            <a:pPr lvl="1"/>
            <a:endParaRPr lang="en-US" dirty="0"/>
          </a:p>
          <a:p>
            <a:r>
              <a:rPr lang="en-US" dirty="0"/>
              <a:t>Unary minus</a:t>
            </a:r>
          </a:p>
          <a:p>
            <a:pPr lvl="1"/>
            <a:r>
              <a:rPr lang="en-US" dirty="0"/>
              <a:t>Doesn’t change operand’s value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Does</a:t>
            </a:r>
            <a:r>
              <a:rPr lang="en-US" dirty="0"/>
              <a:t> change the expression’s value to have </a:t>
            </a:r>
            <a:r>
              <a:rPr lang="en-US" altLang="zh-CN" dirty="0"/>
              <a:t>the</a:t>
            </a:r>
            <a:r>
              <a:rPr lang="en-US" dirty="0"/>
              <a:t> opposite sign of the associated operator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245293-08D7-1445-9662-B722A37E2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9046" y="1825624"/>
            <a:ext cx="4180647" cy="2780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760DD7-AB4A-6941-968B-F5C17D77C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046" y="4881748"/>
            <a:ext cx="832329" cy="1028171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311C9F0-0557-294D-B91F-0217703FC807}"/>
              </a:ext>
            </a:extLst>
          </p:cNvPr>
          <p:cNvSpPr/>
          <p:nvPr/>
        </p:nvSpPr>
        <p:spPr>
          <a:xfrm>
            <a:off x="6819046" y="2259106"/>
            <a:ext cx="348236" cy="22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5ECEA8D9-F372-3344-BCB6-0466972BA888}"/>
              </a:ext>
            </a:extLst>
          </p:cNvPr>
          <p:cNvSpPr/>
          <p:nvPr/>
        </p:nvSpPr>
        <p:spPr>
          <a:xfrm>
            <a:off x="6823529" y="3514160"/>
            <a:ext cx="348236" cy="22394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6">
            <a:extLst>
              <a:ext uri="{FF2B5EF4-FFF2-40B4-BE49-F238E27FC236}">
                <a16:creationId xmlns:a16="http://schemas.microsoft.com/office/drawing/2014/main" id="{68169251-FFF7-D1F0-DA62-DE519A32F04B}"/>
              </a:ext>
            </a:extLst>
          </p:cNvPr>
          <p:cNvSpPr/>
          <p:nvPr/>
        </p:nvSpPr>
        <p:spPr>
          <a:xfrm>
            <a:off x="6856435" y="5666811"/>
            <a:ext cx="794939" cy="24310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181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61DC-0C68-A846-C089-345FFEDD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D4A69-C12C-421B-D392-98F9BD4C0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Operator</a:t>
            </a:r>
          </a:p>
          <a:p>
            <a:pPr lvl="1"/>
            <a:r>
              <a:rPr lang="en-US" dirty="0"/>
              <a:t>Operand</a:t>
            </a:r>
          </a:p>
          <a:p>
            <a:pPr lvl="1"/>
            <a:r>
              <a:rPr lang="en-US" dirty="0"/>
              <a:t>Expression</a:t>
            </a:r>
          </a:p>
          <a:p>
            <a:r>
              <a:rPr lang="en-US" dirty="0"/>
              <a:t>Precedence &amp; associativity </a:t>
            </a:r>
          </a:p>
          <a:p>
            <a:r>
              <a:rPr lang="en-US" dirty="0"/>
              <a:t>Different operators</a:t>
            </a:r>
          </a:p>
          <a:p>
            <a:pPr lvl="1"/>
            <a:r>
              <a:rPr lang="en-US" dirty="0"/>
              <a:t>Assignment operators</a:t>
            </a:r>
          </a:p>
          <a:p>
            <a:pPr lvl="1"/>
            <a:r>
              <a:rPr lang="en-US" dirty="0"/>
              <a:t>Arithmetic operators</a:t>
            </a:r>
          </a:p>
          <a:p>
            <a:pPr lvl="1"/>
            <a:r>
              <a:rPr lang="en-US" dirty="0"/>
              <a:t>Relational operators</a:t>
            </a:r>
          </a:p>
          <a:p>
            <a:pPr lvl="1"/>
            <a:r>
              <a:rPr lang="en-US" dirty="0"/>
              <a:t>Logical operators</a:t>
            </a:r>
          </a:p>
          <a:p>
            <a:pPr lvl="1"/>
            <a:r>
              <a:rPr lang="en-US" dirty="0"/>
              <a:t>Other common operators</a:t>
            </a:r>
          </a:p>
          <a:p>
            <a:r>
              <a:rPr lang="en-US" dirty="0"/>
              <a:t>Type conversion/casting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8098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0ED3-AE31-EC45-A8BC-C51F0DDFD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FA64F-8701-4C4F-8AA8-84B84593DD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9828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Relational operators are used to compare the two operands</a:t>
            </a:r>
          </a:p>
          <a:p>
            <a:r>
              <a:rPr lang="en-US" sz="2400" dirty="0"/>
              <a:t>Relational operators return integer 0 or 1</a:t>
            </a:r>
          </a:p>
          <a:p>
            <a:pPr lvl="1"/>
            <a:r>
              <a:rPr lang="en-US" sz="2000" dirty="0"/>
              <a:t>0 stands for false</a:t>
            </a:r>
          </a:p>
          <a:p>
            <a:pPr lvl="1"/>
            <a:r>
              <a:rPr lang="en-US" sz="2000" dirty="0"/>
              <a:t>1 stands for true</a:t>
            </a:r>
          </a:p>
          <a:p>
            <a:r>
              <a:rPr lang="en-US" sz="2400" dirty="0"/>
              <a:t>The operators are listed top to bottom, in descending precedence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85C4A33-7B09-DB40-A89A-4F03E04F7D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690065"/>
              </p:ext>
            </p:extLst>
          </p:nvPr>
        </p:nvGraphicFramePr>
        <p:xfrm>
          <a:off x="838200" y="3920612"/>
          <a:ext cx="10515600" cy="258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4019054328"/>
                    </a:ext>
                  </a:extLst>
                </a:gridCol>
                <a:gridCol w="2474259">
                  <a:extLst>
                    <a:ext uri="{9D8B030D-6E8A-4147-A177-3AD203B41FA5}">
                      <a16:colId xmlns:a16="http://schemas.microsoft.com/office/drawing/2014/main" val="2947010919"/>
                    </a:ext>
                  </a:extLst>
                </a:gridCol>
                <a:gridCol w="1385047">
                  <a:extLst>
                    <a:ext uri="{9D8B030D-6E8A-4147-A177-3AD203B41FA5}">
                      <a16:colId xmlns:a16="http://schemas.microsoft.com/office/drawing/2014/main" val="145011773"/>
                    </a:ext>
                  </a:extLst>
                </a:gridCol>
                <a:gridCol w="1532965">
                  <a:extLst>
                    <a:ext uri="{9D8B030D-6E8A-4147-A177-3AD203B41FA5}">
                      <a16:colId xmlns:a16="http://schemas.microsoft.com/office/drawing/2014/main" val="911888907"/>
                    </a:ext>
                  </a:extLst>
                </a:gridCol>
                <a:gridCol w="3904129">
                  <a:extLst>
                    <a:ext uri="{9D8B030D-6E8A-4147-A177-3AD203B41FA5}">
                      <a16:colId xmlns:a16="http://schemas.microsoft.com/office/drawing/2014/main" val="4261989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3557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&lt; 3, evaluates to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9287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Less than or equal 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&lt;= 3, evaluates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41838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&gt; 4, evaluates to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3144007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/>
                        <a:t>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Greater than or equal 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&gt;= 4, evaluates to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989085"/>
                  </a:ext>
                </a:extLst>
              </a:tr>
              <a:tr h="242147">
                <a:tc>
                  <a:txBody>
                    <a:bodyPr/>
                    <a:lstStyle/>
                    <a:p>
                      <a:r>
                        <a:rPr lang="en-US" dirty="0"/>
                        <a:t>==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Equal to 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== 3, evaluates to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1302363"/>
                  </a:ext>
                </a:extLst>
              </a:tr>
              <a:tr h="123613">
                <a:tc>
                  <a:txBody>
                    <a:bodyPr/>
                    <a:lstStyle/>
                    <a:p>
                      <a:r>
                        <a:rPr lang="en-US" dirty="0"/>
                        <a:t>!=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equal to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 != 3, evaluates to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0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164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828A6-E9AF-0077-F5AA-B91ACD74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CFDFE-752D-EA80-B5B8-1FF8B8CF3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Relational operators return integer 0 (false) or 1 (true)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Relational operators have higher precedence than simple assignment operator</a:t>
            </a:r>
          </a:p>
          <a:p>
            <a:pPr lvl="1"/>
            <a:r>
              <a:rPr lang="en-US" sz="2000" dirty="0"/>
              <a:t>int x = 1 != 1; -&gt; int x = (1 != 1); // assign value of 1 != 1 expression to x</a:t>
            </a:r>
          </a:p>
          <a:p>
            <a:r>
              <a:rPr lang="en-US" sz="2400" dirty="0"/>
              <a:t>&gt;, &gt;=, &lt;, &lt;= have higher precedence than == and !=</a:t>
            </a:r>
          </a:p>
          <a:p>
            <a:pPr lvl="1"/>
            <a:r>
              <a:rPr lang="en-US" sz="2000" dirty="0"/>
              <a:t>int x = 1 &gt; 2 != 1; what’s the value of x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sz="2000" dirty="0"/>
              <a:t>int y = 1 &gt; (2 != 1); what’s the value of y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r>
              <a:rPr lang="en-US" sz="2400" dirty="0"/>
              <a:t>&gt;, &gt;=, &lt;, &lt;=, ==, and != have left-to-right associativity</a:t>
            </a:r>
          </a:p>
          <a:p>
            <a:pPr lvl="1"/>
            <a:r>
              <a:rPr lang="en-US" sz="2000" dirty="0"/>
              <a:t>int x = 3 &gt; 2 &gt; 1; what’s the value of x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sz="2000" dirty="0"/>
              <a:t>int y = 1 != 2 == 2; what’s the value of y</a:t>
            </a:r>
            <a:r>
              <a:rPr lang="en-US" sz="20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B672B7-DB21-638C-7184-0203308363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917" y="2387311"/>
            <a:ext cx="5086350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8828CB2-510F-7089-1FE0-7C43CBE33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2846" y="2801648"/>
            <a:ext cx="2028825" cy="37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1632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DC16-6A0F-8E41-AF85-C2441DA1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 – Boolean 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23AA-CD68-2744-A735-4BB5E59B5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439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No Boolean type before C99</a:t>
            </a:r>
          </a:p>
          <a:p>
            <a:r>
              <a:rPr lang="en-US" dirty="0"/>
              <a:t>Add Boolean type by including header file </a:t>
            </a:r>
            <a:r>
              <a:rPr lang="en-US" dirty="0" err="1"/>
              <a:t>stdbool.h</a:t>
            </a:r>
            <a:endParaRPr lang="en-US" dirty="0"/>
          </a:p>
          <a:p>
            <a:pPr lvl="1"/>
            <a:r>
              <a:rPr lang="en-US" dirty="0"/>
              <a:t>#include &lt;</a:t>
            </a:r>
            <a:r>
              <a:rPr lang="en-US" dirty="0" err="1"/>
              <a:t>stdbool.h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Adds bool as a type keyword</a:t>
            </a:r>
          </a:p>
          <a:p>
            <a:pPr lvl="1"/>
            <a:r>
              <a:rPr lang="en-US" dirty="0"/>
              <a:t>Adds true (1) and false (0) </a:t>
            </a:r>
          </a:p>
          <a:p>
            <a:r>
              <a:rPr lang="en-US" dirty="0"/>
              <a:t>Boolean type is in essence an integer type</a:t>
            </a:r>
          </a:p>
          <a:p>
            <a:pPr lvl="2"/>
            <a:r>
              <a:rPr lang="en-US" dirty="0"/>
              <a:t>0 means false</a:t>
            </a:r>
          </a:p>
          <a:p>
            <a:pPr lvl="2"/>
            <a:r>
              <a:rPr lang="en-US" dirty="0"/>
              <a:t>Any integer other than 0 is true  (</a:t>
            </a:r>
            <a:r>
              <a:rPr lang="en-US" dirty="0">
                <a:solidFill>
                  <a:srgbClr val="00B050"/>
                </a:solidFill>
              </a:rPr>
              <a:t>including negative integers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EF8BB4-4B0F-5064-1446-CBECBF551B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6"/>
            <a:ext cx="5193723" cy="2118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5A77AA-3F0A-EC00-FC0E-63C2C7BBDC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4229966"/>
            <a:ext cx="3494809" cy="49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4888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ADC16-6A0F-8E41-AF85-C2441DA1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A23AA-CD68-2744-A735-4BB5E59B57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Logical operators return 0 (false) or 1 (true) </a:t>
            </a:r>
          </a:p>
          <a:p>
            <a:r>
              <a:rPr lang="en-US" dirty="0"/>
              <a:t>The operators are listed top to bottom, in descending precedence</a:t>
            </a:r>
          </a:p>
          <a:p>
            <a:r>
              <a:rPr lang="en-US" dirty="0"/>
              <a:t>C doesn’t have built-in logical exclusive-or (XOR) operator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6670BA5-62E6-7449-9C55-29CC1E1AF8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722705"/>
              </p:ext>
            </p:extLst>
          </p:nvPr>
        </p:nvGraphicFramePr>
        <p:xfrm>
          <a:off x="1297352" y="3429000"/>
          <a:ext cx="9597295" cy="330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19459">
                  <a:extLst>
                    <a:ext uri="{9D8B030D-6E8A-4147-A177-3AD203B41FA5}">
                      <a16:colId xmlns:a16="http://schemas.microsoft.com/office/drawing/2014/main" val="2567510895"/>
                    </a:ext>
                  </a:extLst>
                </a:gridCol>
                <a:gridCol w="1919459">
                  <a:extLst>
                    <a:ext uri="{9D8B030D-6E8A-4147-A177-3AD203B41FA5}">
                      <a16:colId xmlns:a16="http://schemas.microsoft.com/office/drawing/2014/main" val="3034816096"/>
                    </a:ext>
                  </a:extLst>
                </a:gridCol>
                <a:gridCol w="1919459">
                  <a:extLst>
                    <a:ext uri="{9D8B030D-6E8A-4147-A177-3AD203B41FA5}">
                      <a16:colId xmlns:a16="http://schemas.microsoft.com/office/drawing/2014/main" val="2673686038"/>
                    </a:ext>
                  </a:extLst>
                </a:gridCol>
                <a:gridCol w="1919459">
                  <a:extLst>
                    <a:ext uri="{9D8B030D-6E8A-4147-A177-3AD203B41FA5}">
                      <a16:colId xmlns:a16="http://schemas.microsoft.com/office/drawing/2014/main" val="726026683"/>
                    </a:ext>
                  </a:extLst>
                </a:gridCol>
                <a:gridCol w="1919459">
                  <a:extLst>
                    <a:ext uri="{9D8B030D-6E8A-4147-A177-3AD203B41FA5}">
                      <a16:colId xmlns:a16="http://schemas.microsoft.com/office/drawing/2014/main" val="38352794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Associativity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171637"/>
                  </a:ext>
                </a:extLst>
              </a:tr>
              <a:tr h="185420">
                <a:tc rowSpan="2">
                  <a:txBody>
                    <a:bodyPr/>
                    <a:lstStyle/>
                    <a:p>
                      <a:r>
                        <a:rPr lang="en-US" dirty="0"/>
                        <a:t>!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Logical NOT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r>
                        <a:rPr lang="en-US" dirty="0"/>
                        <a:t>Right-to-left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!0          is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3914161"/>
                  </a:ext>
                </a:extLst>
              </a:tr>
              <a:tr h="18288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!1          is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8087468"/>
                  </a:ext>
                </a:extLst>
              </a:tr>
              <a:tr h="121920">
                <a:tc rowSpan="3">
                  <a:txBody>
                    <a:bodyPr/>
                    <a:lstStyle/>
                    <a:p>
                      <a:r>
                        <a:rPr lang="en-US" dirty="0"/>
                        <a:t>&amp;&amp;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Logical AND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11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Left-to-right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1&amp;&amp;1   is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26771"/>
                  </a:ext>
                </a:extLst>
              </a:tr>
              <a:tr h="243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1&amp;&amp;0   is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295013"/>
                  </a:ext>
                </a:extLst>
              </a:tr>
              <a:tr h="1219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0&amp;&amp;1   is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425487"/>
                  </a:ext>
                </a:extLst>
              </a:tr>
              <a:tr h="185420">
                <a:tc rowSpan="3">
                  <a:txBody>
                    <a:bodyPr/>
                    <a:lstStyle/>
                    <a:p>
                      <a:r>
                        <a:rPr lang="en-US" dirty="0"/>
                        <a:t>||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Logical OR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r>
                        <a:rPr lang="en-US" dirty="0"/>
                        <a:t>Left-to-right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1||1     is    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5756442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1||0     </a:t>
                      </a:r>
                      <a:r>
                        <a:rPr lang="en-US"/>
                        <a:t>is     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112088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0||0     is    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2596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6037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C3D4-0C7B-D145-9468-048EE4601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56837-F92A-254F-83B3-8C846F92D7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Short-circuit evaluation</a:t>
            </a:r>
          </a:p>
          <a:p>
            <a:pPr lvl="1"/>
            <a:r>
              <a:rPr lang="en-US" dirty="0"/>
              <a:t>&amp;&amp; (AND) operator, if one operand is false, return false</a:t>
            </a:r>
          </a:p>
          <a:p>
            <a:pPr lvl="2"/>
            <a:r>
              <a:rPr lang="en-US" dirty="0"/>
              <a:t>(false) &amp;&amp; (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) -&gt; false, the second operand (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) is “short-circuited”/not evaluated</a:t>
            </a:r>
          </a:p>
          <a:p>
            <a:pPr lvl="2"/>
            <a:r>
              <a:rPr lang="en-US" dirty="0"/>
              <a:t>E.g., </a:t>
            </a:r>
          </a:p>
          <a:p>
            <a:pPr marL="914400" lvl="2" indent="0">
              <a:buNone/>
            </a:pPr>
            <a:r>
              <a:rPr lang="en-US" dirty="0"/>
              <a:t>	int x = 0, y = 1; </a:t>
            </a:r>
          </a:p>
          <a:p>
            <a:pPr marL="914400" lvl="2" indent="0">
              <a:buNone/>
            </a:pPr>
            <a:r>
              <a:rPr lang="en-US" dirty="0"/>
              <a:t>	int z = (x &lt; 0) &amp;&amp; (++y); </a:t>
            </a:r>
          </a:p>
          <a:p>
            <a:pPr lvl="2"/>
            <a:r>
              <a:rPr lang="en-US" dirty="0"/>
              <a:t>What’s the value of z and y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dirty="0"/>
              <a:t>|| (OR) operator, if one operand is true, return true</a:t>
            </a:r>
          </a:p>
          <a:p>
            <a:pPr lvl="2"/>
            <a:r>
              <a:rPr lang="en-US" dirty="0"/>
              <a:t>(true) || (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) -&gt; true, the second operand (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) is “short-circuited”/not evaluated</a:t>
            </a:r>
          </a:p>
          <a:p>
            <a:pPr lvl="2"/>
            <a:r>
              <a:rPr lang="en-US" dirty="0"/>
              <a:t>E.g., </a:t>
            </a:r>
          </a:p>
          <a:p>
            <a:pPr marL="914400" lvl="2" indent="0">
              <a:buNone/>
            </a:pPr>
            <a:r>
              <a:rPr lang="en-US" dirty="0"/>
              <a:t>	int x = 0, y = 1;</a:t>
            </a:r>
          </a:p>
          <a:p>
            <a:pPr marL="914400" lvl="2" indent="0">
              <a:buNone/>
            </a:pPr>
            <a:r>
              <a:rPr lang="en-US" dirty="0"/>
              <a:t>	int z = (x &gt;= 0) || (y--);</a:t>
            </a:r>
          </a:p>
          <a:p>
            <a:pPr lvl="2"/>
            <a:r>
              <a:rPr lang="en-US" dirty="0"/>
              <a:t>What’s the value of z and y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186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C0C33-7FED-F84C-BE91-3FA5FDDA9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common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8F9D-A2CC-CE42-99FE-E6EFC3BBB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Address-of operator: &amp;</a:t>
            </a:r>
          </a:p>
          <a:p>
            <a:pPr lvl="1"/>
            <a:r>
              <a:rPr lang="en-US" dirty="0"/>
              <a:t>To fetch the memory address of a variable, e.g., </a:t>
            </a:r>
            <a:r>
              <a:rPr lang="en-US" dirty="0" err="1"/>
              <a:t>scanf</a:t>
            </a:r>
            <a:r>
              <a:rPr lang="en-US" dirty="0"/>
              <a:t>(“%d”, &amp;x); </a:t>
            </a:r>
          </a:p>
          <a:p>
            <a:pPr lvl="1"/>
            <a:r>
              <a:rPr lang="en-US" dirty="0"/>
              <a:t>Doesn’t work on constants, e.g., &amp;3, &amp;'a'</a:t>
            </a:r>
          </a:p>
          <a:p>
            <a:pPr lvl="1"/>
            <a:r>
              <a:rPr lang="en-US" dirty="0"/>
              <a:t>Doesn’t work on expression &amp;(x + y)</a:t>
            </a:r>
          </a:p>
          <a:p>
            <a:r>
              <a:rPr lang="en-US" dirty="0"/>
              <a:t>Ternary operator</a:t>
            </a:r>
          </a:p>
          <a:p>
            <a:pPr lvl="1"/>
            <a:r>
              <a:rPr lang="en-US" dirty="0"/>
              <a:t>A </a:t>
            </a:r>
            <a:r>
              <a:rPr lang="en-US" b="1" dirty="0">
                <a:solidFill>
                  <a:srgbClr val="00B050"/>
                </a:solidFill>
              </a:rPr>
              <a:t>?</a:t>
            </a:r>
            <a:r>
              <a:rPr lang="en-US" dirty="0"/>
              <a:t> B 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 C, if A is true then return B, otherwise return C</a:t>
            </a:r>
          </a:p>
          <a:p>
            <a:pPr lvl="1"/>
            <a:r>
              <a:rPr lang="en-US" dirty="0"/>
              <a:t>int x = (1&lt;2) </a:t>
            </a:r>
            <a:r>
              <a:rPr lang="en-US" b="1" dirty="0">
                <a:solidFill>
                  <a:srgbClr val="00B050"/>
                </a:solidFill>
              </a:rPr>
              <a:t>?</a:t>
            </a:r>
            <a:r>
              <a:rPr lang="en-US" dirty="0"/>
              <a:t> 3 </a:t>
            </a:r>
            <a:r>
              <a:rPr lang="en-US" b="1" dirty="0">
                <a:solidFill>
                  <a:srgbClr val="00B050"/>
                </a:solidFill>
              </a:rPr>
              <a:t>:</a:t>
            </a:r>
            <a:r>
              <a:rPr lang="en-US" dirty="0"/>
              <a:t> -3; </a:t>
            </a:r>
            <a:r>
              <a:rPr lang="en-US" dirty="0">
                <a:sym typeface="Wingdings" pitchFamily="2" charset="2"/>
              </a:rPr>
              <a:t> if 1&lt;2 is true, assign 3 to x, otherwise assign -3 to x</a:t>
            </a:r>
            <a:endParaRPr lang="en-US" dirty="0"/>
          </a:p>
          <a:p>
            <a:r>
              <a:rPr lang="en-US" dirty="0"/>
              <a:t>Bitwise operator</a:t>
            </a:r>
          </a:p>
          <a:p>
            <a:pPr lvl="1"/>
            <a:r>
              <a:rPr lang="en-US" dirty="0"/>
              <a:t>Designated to operate on integral types</a:t>
            </a:r>
          </a:p>
          <a:p>
            <a:pPr lvl="1"/>
            <a:r>
              <a:rPr lang="en-US" dirty="0"/>
              <a:t>Value of integral types in C are represented in binary numbers with 1s and 0s</a:t>
            </a:r>
          </a:p>
          <a:p>
            <a:pPr lvl="1"/>
            <a:r>
              <a:rPr lang="en-US" dirty="0"/>
              <a:t>Bitwise operator apply to the bits of integral values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To be introduced in detail after midterm</a:t>
            </a:r>
          </a:p>
        </p:txBody>
      </p:sp>
    </p:spTree>
    <p:extLst>
      <p:ext uri="{BB962C8B-B14F-4D97-AF65-F5344CB8AC3E}">
        <p14:creationId xmlns:p14="http://schemas.microsoft.com/office/powerpoint/2010/main" val="72767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6B60-8E57-5D45-A4B1-944EDD0B1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Precedence &amp; Associativity of all operators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463EC-A623-F64A-A851-B14E1D749F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Operators are listed top to bottom in descending precedence</a:t>
            </a:r>
          </a:p>
          <a:p>
            <a:r>
              <a:rPr lang="en-US" dirty="0"/>
              <a:t>Increment/decrement &gt; arithmetic &gt; relational &gt; logical &gt; assignment operators</a:t>
            </a:r>
          </a:p>
          <a:p>
            <a:r>
              <a:rPr lang="en-US" dirty="0"/>
              <a:t>Source:</a:t>
            </a:r>
          </a:p>
          <a:p>
            <a:pPr lvl="1"/>
            <a:r>
              <a:rPr lang="en-US" dirty="0">
                <a:hlinkClick r:id="rId2"/>
              </a:rPr>
              <a:t>https://en.cppreference.com/w/c/language/operator_precedence</a:t>
            </a:r>
            <a:r>
              <a:rPr lang="en-US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74FF2-CD3B-A241-BA57-3A539C8DB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7570" y="1524707"/>
            <a:ext cx="4520334" cy="49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777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034D0-0424-D16A-3938-17F0472EB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conversion/casting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F6239C-E850-E7DA-27B1-B3DC983C5C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type conversions</a:t>
            </a:r>
          </a:p>
          <a:p>
            <a:pPr lvl="1"/>
            <a:r>
              <a:rPr lang="en-US" dirty="0"/>
              <a:t>Expressions with mixed types operands</a:t>
            </a:r>
          </a:p>
          <a:p>
            <a:pPr lvl="1"/>
            <a:r>
              <a:rPr lang="en-US" dirty="0"/>
              <a:t>Assignment expressions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 input arguments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Function return arguments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Explicit type conversions</a:t>
            </a:r>
          </a:p>
          <a:p>
            <a:pPr lvl="1"/>
            <a:r>
              <a:rPr lang="en-US" dirty="0"/>
              <a:t>Type conversion/casting </a:t>
            </a:r>
            <a:r>
              <a:rPr lang="en-US" dirty="0">
                <a:solidFill>
                  <a:srgbClr val="00B050"/>
                </a:solidFill>
              </a:rPr>
              <a:t>operator</a:t>
            </a:r>
            <a:r>
              <a:rPr lang="en-US" dirty="0"/>
              <a:t>:  </a:t>
            </a:r>
            <a:r>
              <a:rPr lang="en-US" dirty="0">
                <a:solidFill>
                  <a:srgbClr val="00B050"/>
                </a:solidFill>
              </a:rPr>
              <a:t>(type)</a:t>
            </a:r>
            <a:r>
              <a:rPr lang="en-US" dirty="0"/>
              <a:t> operand</a:t>
            </a:r>
          </a:p>
        </p:txBody>
      </p:sp>
    </p:spTree>
    <p:extLst>
      <p:ext uri="{BB962C8B-B14F-4D97-AF65-F5344CB8AC3E}">
        <p14:creationId xmlns:p14="http://schemas.microsoft.com/office/powerpoint/2010/main" val="3791678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1713-802B-0443-87FF-DF745E3C0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– implicit conversion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41C8E-F0D2-2646-9E02-0A2B061F6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Implicit conversion is done by the compiler automatically, the programmer does not need to type extra code to make it happen</a:t>
            </a:r>
          </a:p>
          <a:p>
            <a:r>
              <a:rPr lang="en-US" dirty="0"/>
              <a:t>Implicit type conversion generally take place when expressions have operands of different data types </a:t>
            </a:r>
            <a:r>
              <a:rPr lang="en-US" dirty="0">
                <a:sym typeface="Wingdings" pitchFamily="2" charset="2"/>
              </a:rPr>
              <a:t> all the data types are promoted to the largest type of variable occurred in the expression (</a:t>
            </a:r>
            <a:r>
              <a:rPr lang="en-US" dirty="0">
                <a:solidFill>
                  <a:srgbClr val="00B050"/>
                </a:solidFill>
                <a:sym typeface="Wingdings" pitchFamily="2" charset="2"/>
              </a:rPr>
              <a:t>except for assignment expression</a:t>
            </a:r>
            <a:r>
              <a:rPr lang="en-US" dirty="0">
                <a:sym typeface="Wingdings" pitchFamily="2" charset="2"/>
              </a:rPr>
              <a:t>)</a:t>
            </a:r>
            <a:endParaRPr lang="en-US" dirty="0"/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A8F1A2C-BD02-DA4E-8EB6-AE307DB3561F}"/>
              </a:ext>
            </a:extLst>
          </p:cNvPr>
          <p:cNvGrpSpPr/>
          <p:nvPr/>
        </p:nvGrpSpPr>
        <p:grpSpPr>
          <a:xfrm>
            <a:off x="1202428" y="4728125"/>
            <a:ext cx="9787144" cy="1935468"/>
            <a:chOff x="1305706" y="4376432"/>
            <a:chExt cx="9787144" cy="19354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18209CF-8193-AF40-B4D5-38FD17B28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5706" y="4376432"/>
              <a:ext cx="5149265" cy="1238921"/>
            </a:xfrm>
            <a:prstGeom prst="rect">
              <a:avLst/>
            </a:prstGeom>
          </p:spPr>
        </p:pic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530BB572-7BED-F44E-AC7C-D14F4046D262}"/>
                </a:ext>
              </a:extLst>
            </p:cNvPr>
            <p:cNvSpPr/>
            <p:nvPr/>
          </p:nvSpPr>
          <p:spPr>
            <a:xfrm rot="16200000">
              <a:off x="5732587" y="5319941"/>
              <a:ext cx="245011" cy="832338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7A6805-E737-D74D-8D93-C4F3A0B6D447}"/>
                </a:ext>
              </a:extLst>
            </p:cNvPr>
            <p:cNvSpPr txBox="1"/>
            <p:nvPr/>
          </p:nvSpPr>
          <p:spPr>
            <a:xfrm>
              <a:off x="5544178" y="5942568"/>
              <a:ext cx="621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int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20FFC17-9785-E345-9EC0-F15C25C3127B}"/>
                </a:ext>
              </a:extLst>
            </p:cNvPr>
            <p:cNvSpPr txBox="1"/>
            <p:nvPr/>
          </p:nvSpPr>
          <p:spPr>
            <a:xfrm>
              <a:off x="4254890" y="5942568"/>
              <a:ext cx="832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double</a:t>
              </a: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38946D3B-83DB-8749-BB31-2612EE1F592A}"/>
                </a:ext>
              </a:extLst>
            </p:cNvPr>
            <p:cNvSpPr/>
            <p:nvPr/>
          </p:nvSpPr>
          <p:spPr>
            <a:xfrm rot="16200000">
              <a:off x="4548554" y="5314573"/>
              <a:ext cx="245011" cy="832338"/>
            </a:xfrm>
            <a:prstGeom prst="leftBrac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576C7-D20D-DE4D-AB7F-8FDE305B1006}"/>
                </a:ext>
              </a:extLst>
            </p:cNvPr>
            <p:cNvCxnSpPr>
              <a:cxnSpLocks/>
              <a:stCxn id="6" idx="1"/>
              <a:endCxn id="7" idx="3"/>
            </p:cNvCxnSpPr>
            <p:nvPr/>
          </p:nvCxnSpPr>
          <p:spPr>
            <a:xfrm flipH="1">
              <a:off x="5087229" y="6127234"/>
              <a:ext cx="456949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B47F537-9FD5-304E-849B-9F28D5D92C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03227" y="4726005"/>
              <a:ext cx="4189623" cy="535882"/>
            </a:xfrm>
            <a:prstGeom prst="rect">
              <a:avLst/>
            </a:prstGeom>
          </p:spPr>
        </p:pic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9F6E244-334D-1E44-A927-2C5F566AC479}"/>
                </a:ext>
              </a:extLst>
            </p:cNvPr>
            <p:cNvCxnSpPr>
              <a:cxnSpLocks/>
              <a:stCxn id="4" idx="3"/>
              <a:endCxn id="13" idx="1"/>
            </p:cNvCxnSpPr>
            <p:nvPr/>
          </p:nvCxnSpPr>
          <p:spPr>
            <a:xfrm flipV="1">
              <a:off x="6454971" y="4993946"/>
              <a:ext cx="448256" cy="194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525873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CB4B95CE-EDAC-1A44-A4F1-E7F1981E9C6A}"/>
              </a:ext>
            </a:extLst>
          </p:cNvPr>
          <p:cNvGrpSpPr/>
          <p:nvPr/>
        </p:nvGrpSpPr>
        <p:grpSpPr>
          <a:xfrm>
            <a:off x="6850966" y="2671761"/>
            <a:ext cx="4802765" cy="2882900"/>
            <a:chOff x="6461698" y="3294063"/>
            <a:chExt cx="4802765" cy="288290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695CF5A-6932-9D4B-A6FC-6ADD4920D126}"/>
                </a:ext>
              </a:extLst>
            </p:cNvPr>
            <p:cNvGrpSpPr/>
            <p:nvPr/>
          </p:nvGrpSpPr>
          <p:grpSpPr>
            <a:xfrm>
              <a:off x="6461698" y="3294063"/>
              <a:ext cx="4344097" cy="2882900"/>
              <a:chOff x="6461698" y="3294063"/>
              <a:chExt cx="4344097" cy="28829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7B7A7B7A-7D7B-E84A-BE4A-852F28D397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61698" y="3294063"/>
                <a:ext cx="4344097" cy="2882900"/>
              </a:xfrm>
              <a:prstGeom prst="rect">
                <a:avLst/>
              </a:prstGeom>
            </p:spPr>
          </p:pic>
          <p:sp>
            <p:nvSpPr>
              <p:cNvPr id="7" name="Down Arrow 6">
                <a:extLst>
                  <a:ext uri="{FF2B5EF4-FFF2-40B4-BE49-F238E27FC236}">
                    <a16:creationId xmlns:a16="http://schemas.microsoft.com/office/drawing/2014/main" id="{9BC2243E-F3AB-0047-B498-8CECBE578D55}"/>
                  </a:ext>
                </a:extLst>
              </p:cNvPr>
              <p:cNvSpPr/>
              <p:nvPr/>
            </p:nvSpPr>
            <p:spPr>
              <a:xfrm rot="10800000">
                <a:off x="10728677" y="3429000"/>
                <a:ext cx="77118" cy="2192356"/>
              </a:xfrm>
              <a:prstGeom prst="downArrow">
                <a:avLst/>
              </a:prstGeom>
              <a:solidFill>
                <a:srgbClr val="27A149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E50A824-32CE-2341-96CF-6C6566D98E7F}"/>
                </a:ext>
              </a:extLst>
            </p:cNvPr>
            <p:cNvSpPr txBox="1"/>
            <p:nvPr/>
          </p:nvSpPr>
          <p:spPr>
            <a:xfrm rot="5400000">
              <a:off x="10487583" y="4340512"/>
              <a:ext cx="11844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promotion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2281525-3E12-984A-B480-FA7A826E25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– conversion rank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C23F7-4A7B-9F41-A12A-2382E2221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6012767" cy="4575175"/>
          </a:xfrm>
        </p:spPr>
        <p:txBody>
          <a:bodyPr>
            <a:normAutofit/>
          </a:bodyPr>
          <a:lstStyle/>
          <a:p>
            <a:r>
              <a:rPr lang="en-US" sz="2000" dirty="0"/>
              <a:t>An expression with mixed data types:</a:t>
            </a:r>
          </a:p>
          <a:p>
            <a:pPr lvl="1"/>
            <a:r>
              <a:rPr lang="en-US" sz="1800" dirty="0"/>
              <a:t>Promotion: low-rank type (small type) convert to high-rank type (large type)</a:t>
            </a:r>
          </a:p>
          <a:p>
            <a:pPr lvl="1"/>
            <a:r>
              <a:rPr lang="en-US" sz="1800" dirty="0"/>
              <a:t>Demotion: high-rank type converts to low-rank type</a:t>
            </a:r>
          </a:p>
          <a:p>
            <a:pPr lvl="1"/>
            <a:r>
              <a:rPr lang="en-US" sz="1800" dirty="0"/>
              <a:t>Promotion will not lose precision of the the original value in general</a:t>
            </a:r>
          </a:p>
          <a:p>
            <a:pPr lvl="1"/>
            <a:r>
              <a:rPr lang="en-US" sz="1800" dirty="0"/>
              <a:t>Demotion will not lose precision of the original value if the original value is within the range of the new type</a:t>
            </a:r>
          </a:p>
          <a:p>
            <a:r>
              <a:rPr lang="en-US" sz="2000" dirty="0"/>
              <a:t>Lower rank types will be </a:t>
            </a:r>
            <a:r>
              <a:rPr lang="en-US" sz="2000" dirty="0">
                <a:solidFill>
                  <a:srgbClr val="00B050"/>
                </a:solidFill>
              </a:rPr>
              <a:t>promoted</a:t>
            </a:r>
            <a:r>
              <a:rPr lang="en-US" sz="2000" dirty="0"/>
              <a:t> to higher rank types automatically</a:t>
            </a:r>
          </a:p>
          <a:p>
            <a:pPr lvl="1"/>
            <a:r>
              <a:rPr lang="en-US" sz="1600" dirty="0"/>
              <a:t>Except for assignment expressions</a:t>
            </a:r>
          </a:p>
          <a:p>
            <a:pPr lvl="1"/>
            <a:r>
              <a:rPr lang="en-US" sz="1600" dirty="0"/>
              <a:t>Right operand of the </a:t>
            </a:r>
            <a:r>
              <a:rPr lang="en-US" sz="1600" dirty="0">
                <a:solidFill>
                  <a:srgbClr val="00B0F0"/>
                </a:solidFill>
              </a:rPr>
              <a:t>assignment operator </a:t>
            </a:r>
            <a:r>
              <a:rPr lang="en-US" sz="1600" dirty="0"/>
              <a:t>will be cast to the type of the left operand</a:t>
            </a:r>
          </a:p>
          <a:p>
            <a:pPr lvl="1"/>
            <a:r>
              <a:rPr lang="en-US" sz="1600" dirty="0"/>
              <a:t>E.g.,</a:t>
            </a:r>
            <a:r>
              <a:rPr lang="en-US" sz="1600" dirty="0">
                <a:solidFill>
                  <a:srgbClr val="FF0000"/>
                </a:solidFill>
              </a:rPr>
              <a:t> left_operand</a:t>
            </a:r>
            <a:r>
              <a:rPr lang="en-US" sz="1600" dirty="0"/>
              <a:t> </a:t>
            </a:r>
            <a:r>
              <a:rPr lang="en-US" sz="1600" b="1" dirty="0">
                <a:solidFill>
                  <a:srgbClr val="00B0F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right_operand</a:t>
            </a:r>
          </a:p>
          <a:p>
            <a:pPr lvl="1"/>
            <a:r>
              <a:rPr lang="en-US" sz="1600" dirty="0"/>
              <a:t>E.g.,</a:t>
            </a:r>
            <a:r>
              <a:rPr lang="en-US" sz="1600" dirty="0">
                <a:solidFill>
                  <a:srgbClr val="FF0000"/>
                </a:solidFill>
              </a:rPr>
              <a:t> left_operand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F0"/>
                </a:solidFill>
              </a:rPr>
              <a:t>/</a:t>
            </a:r>
            <a:r>
              <a:rPr lang="en-US" sz="1600" b="1" dirty="0">
                <a:solidFill>
                  <a:srgbClr val="00B0F0"/>
                </a:solidFill>
              </a:rPr>
              <a:t>=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B050"/>
                </a:solidFill>
              </a:rPr>
              <a:t>right_operand</a:t>
            </a:r>
          </a:p>
          <a:p>
            <a:pPr lvl="1"/>
            <a:endParaRPr lang="en-US" sz="1600" dirty="0"/>
          </a:p>
          <a:p>
            <a:pPr lvl="1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325493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E0AE7-F133-914C-936E-99550CFAD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556E2-FE7E-C745-AA4C-7730FF277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Operator, some symbol(s) that perform specific math or logical function: </a:t>
            </a:r>
          </a:p>
          <a:p>
            <a:pPr lvl="1"/>
            <a:r>
              <a:rPr lang="en-US" dirty="0"/>
              <a:t>e.g., addition (+), subtraction (-), multiplication (*), division (/)</a:t>
            </a:r>
          </a:p>
          <a:p>
            <a:r>
              <a:rPr lang="en-US" dirty="0"/>
              <a:t>Operand, the object or quantity that the operator is operating on</a:t>
            </a:r>
          </a:p>
          <a:p>
            <a:pPr lvl="1"/>
            <a:r>
              <a:rPr lang="en-US" dirty="0"/>
              <a:t>e.g., 3 + 4, the addition operator is adding up 3 and 4, the two operands</a:t>
            </a:r>
          </a:p>
          <a:p>
            <a:r>
              <a:rPr lang="en-US" dirty="0"/>
              <a:t>Expression, two or more operands are connected by one operator, will evaluate to a value, an expression itself can act as an operand in nested expression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solidFill>
                  <a:srgbClr val="00B050"/>
                </a:solidFill>
              </a:rPr>
              <a:t>3 + 4 is an expression</a:t>
            </a:r>
            <a:r>
              <a:rPr lang="en-US" dirty="0"/>
              <a:t> with two operands 3 and 4 connected by the + operator, 3+4 will evaluate to 7 (the value of the expression)</a:t>
            </a:r>
          </a:p>
          <a:p>
            <a:pPr lvl="1"/>
            <a:r>
              <a:rPr lang="en-US" dirty="0"/>
              <a:t>e.g., nested expression (3+4)*5 + 1, where </a:t>
            </a:r>
            <a:r>
              <a:rPr lang="en-US" dirty="0">
                <a:solidFill>
                  <a:srgbClr val="00B050"/>
                </a:solidFill>
              </a:rPr>
              <a:t>(3+4)</a:t>
            </a:r>
            <a:r>
              <a:rPr lang="en-US" dirty="0"/>
              <a:t> is an expression, and it acts as an operand in the overall expression: </a:t>
            </a:r>
            <a:r>
              <a:rPr lang="en-US" dirty="0">
                <a:solidFill>
                  <a:srgbClr val="00B050"/>
                </a:solidFill>
              </a:rPr>
              <a:t>(3+4)</a:t>
            </a:r>
            <a:r>
              <a:rPr lang="en-US" dirty="0"/>
              <a:t>*5 + 1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05002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F2B59-1F62-254B-8F02-3747D96C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DCCE2-0199-3B4D-82B6-20DDB28AA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62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Implicit promotion</a:t>
            </a:r>
          </a:p>
          <a:p>
            <a:pPr lvl="1"/>
            <a:r>
              <a:rPr lang="en-US" dirty="0"/>
              <a:t>int x with value 2 is promoted to double with value 2.0</a:t>
            </a:r>
          </a:p>
          <a:p>
            <a:pPr lvl="1"/>
            <a:r>
              <a:rPr lang="en-US" dirty="0"/>
              <a:t>y/x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5.0/2.0 </a:t>
            </a:r>
            <a:r>
              <a:rPr lang="en-US" dirty="0">
                <a:sym typeface="Wingdings" pitchFamily="2" charset="2"/>
              </a:rPr>
              <a:t> 2.5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Implicit demotion</a:t>
            </a:r>
          </a:p>
          <a:p>
            <a:pPr lvl="1"/>
            <a:r>
              <a:rPr lang="en-US" dirty="0"/>
              <a:t>x = y / 2 is an assignment expression</a:t>
            </a:r>
          </a:p>
          <a:p>
            <a:pPr lvl="1"/>
            <a:r>
              <a:rPr lang="en-US" dirty="0"/>
              <a:t>Assignment expression enforce type of right operand/expression to be converted to type of left operand </a:t>
            </a:r>
          </a:p>
          <a:p>
            <a:pPr lvl="1"/>
            <a:r>
              <a:rPr lang="en-US" dirty="0"/>
              <a:t>Right expression: y/2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5.0/2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5.0/2.0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2.5</a:t>
            </a:r>
          </a:p>
          <a:p>
            <a:pPr lvl="1"/>
            <a:r>
              <a:rPr lang="en-US" dirty="0"/>
              <a:t>Overall expression: x = 2.5, but x is of integral type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left operand is int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demote the right operand (2.5) to int </a:t>
            </a:r>
            <a:r>
              <a:rPr lang="en-US" dirty="0">
                <a:sym typeface="Wingdings" pitchFamily="2" charset="2"/>
              </a:rPr>
              <a:t> x = 2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6FC6FA-7FF2-414F-8874-2A455F3AB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459" y="1825625"/>
            <a:ext cx="4787627" cy="381552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4C69A00-1EB3-644A-82CE-B9E0C409DD68}"/>
              </a:ext>
            </a:extLst>
          </p:cNvPr>
          <p:cNvCxnSpPr>
            <a:cxnSpLocks/>
          </p:cNvCxnSpPr>
          <p:nvPr/>
        </p:nvCxnSpPr>
        <p:spPr>
          <a:xfrm flipH="1" flipV="1">
            <a:off x="4417255" y="2630658"/>
            <a:ext cx="2383204" cy="798342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5E6AB1-7DC2-4F4E-8A24-0973A395BD1E}"/>
              </a:ext>
            </a:extLst>
          </p:cNvPr>
          <p:cNvCxnSpPr>
            <a:cxnSpLocks/>
          </p:cNvCxnSpPr>
          <p:nvPr/>
        </p:nvCxnSpPr>
        <p:spPr>
          <a:xfrm flipH="1" flipV="1">
            <a:off x="5391542" y="3831138"/>
            <a:ext cx="1408917" cy="89560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7941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ACD78-F70C-5C41-ACB1-94B53907A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429F-C6BC-E842-95D3-617E46A09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Constants are also affected by type conversion rules</a:t>
            </a:r>
          </a:p>
          <a:p>
            <a:pPr lvl="1"/>
            <a:r>
              <a:rPr lang="en-US" dirty="0"/>
              <a:t>2 is constant integer</a:t>
            </a:r>
          </a:p>
          <a:p>
            <a:pPr lvl="1"/>
            <a:r>
              <a:rPr lang="en-US" dirty="0"/>
              <a:t>2.0 is constant real number, or constant floating-point number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What’s the value of 5 / 2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lvl="1"/>
            <a:r>
              <a:rPr lang="en-US" dirty="0"/>
              <a:t>What’s the value of 5/2.0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F44311-146C-D642-83FA-A3F5882CC9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626" y="3429000"/>
            <a:ext cx="6057901" cy="1266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6632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A65C-ECB1-9C4D-88D6-494239179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4ACF1-4549-B145-B428-F8EC2EBA6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263245" cy="4351338"/>
          </a:xfrm>
        </p:spPr>
        <p:txBody>
          <a:bodyPr/>
          <a:lstStyle/>
          <a:p>
            <a:r>
              <a:rPr lang="en-US" dirty="0"/>
              <a:t>Value of the assignment expression</a:t>
            </a:r>
          </a:p>
          <a:p>
            <a:pPr lvl="1"/>
            <a:r>
              <a:rPr lang="en-US" dirty="0"/>
              <a:t>y = 5.5 as an assignment expression has the same value of left operand of the assignment operator, i.e., same value as 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 is an int </a:t>
            </a:r>
            <a:r>
              <a:rPr lang="en-US" dirty="0">
                <a:sym typeface="Wingdings" pitchFamily="2" charset="2"/>
              </a:rPr>
              <a:t> y = 5.5 will cast 5.5 to 5  y = 5  expression (y=5.5) has value of 5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Since y = 5, x = (y = 5.5) /2 </a:t>
            </a:r>
            <a:r>
              <a:rPr lang="en-US" dirty="0">
                <a:sym typeface="Wingdings" pitchFamily="2" charset="2"/>
              </a:rPr>
              <a:t> x = 5 / 2 =?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D4E0FB-A655-0C41-9CFA-0D3D3654F9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7971" y="1825624"/>
            <a:ext cx="3835077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5287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C9ADB-6F29-6541-833B-F5FEA8C5B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5D8B1-8C8F-054B-A760-2F5BB457AF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Revisiting example in slides 12 but add type conversions induced by assignment operator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Because variable e is declared as an integer, even though 5.0/2 has a value of 2.5, it is demoted to integer 2 in the assignment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BA848-0433-7649-8053-7C3677E73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6542" y="3102380"/>
            <a:ext cx="3832938" cy="1822656"/>
          </a:xfrm>
          <a:prstGeom prst="rect">
            <a:avLst/>
          </a:prstGeom>
        </p:spPr>
      </p:pic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943E812-82E8-8C47-812A-A7D02AA53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1207391"/>
              </p:ext>
            </p:extLst>
          </p:nvPr>
        </p:nvGraphicFramePr>
        <p:xfrm>
          <a:off x="5350924" y="2699996"/>
          <a:ext cx="55565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8281">
                  <a:extLst>
                    <a:ext uri="{9D8B030D-6E8A-4147-A177-3AD203B41FA5}">
                      <a16:colId xmlns:a16="http://schemas.microsoft.com/office/drawing/2014/main" val="663767977"/>
                    </a:ext>
                  </a:extLst>
                </a:gridCol>
                <a:gridCol w="2778281">
                  <a:extLst>
                    <a:ext uri="{9D8B030D-6E8A-4147-A177-3AD203B41FA5}">
                      <a16:colId xmlns:a16="http://schemas.microsoft.com/office/drawing/2014/main" val="2993725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 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Expression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9296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5987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63814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0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3783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2.5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573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2390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3DF-A4E0-DE4A-ABC4-38823844B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- explicit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3C041-C3B8-D84F-B438-6ED613BDD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certain cases, you can’t rely on compilers to do implicit type conversions </a:t>
            </a:r>
          </a:p>
          <a:p>
            <a:pPr lvl="1"/>
            <a:r>
              <a:rPr lang="en-US" dirty="0"/>
              <a:t>e.g., average of a list of integers, the values in a list are all integers, no implicit promotion to double when computing the average</a:t>
            </a:r>
          </a:p>
          <a:p>
            <a:endParaRPr lang="en-US" dirty="0"/>
          </a:p>
          <a:p>
            <a:r>
              <a:rPr lang="en-US" dirty="0"/>
              <a:t>Use the cast operator to convert data types explicitly: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(type keyword)</a:t>
            </a:r>
            <a:r>
              <a:rPr lang="en-US" dirty="0"/>
              <a:t> expression;</a:t>
            </a:r>
          </a:p>
          <a:p>
            <a:pPr lvl="1"/>
            <a:r>
              <a:rPr lang="en-US" dirty="0"/>
              <a:t>double x = </a:t>
            </a:r>
            <a:r>
              <a:rPr lang="en-US" dirty="0">
                <a:solidFill>
                  <a:srgbClr val="00B050"/>
                </a:solidFill>
              </a:rPr>
              <a:t>(double)</a:t>
            </a:r>
            <a:r>
              <a:rPr lang="en-US" dirty="0"/>
              <a:t> 5/2; </a:t>
            </a:r>
          </a:p>
          <a:p>
            <a:pPr lvl="1"/>
            <a:r>
              <a:rPr lang="en-US" dirty="0"/>
              <a:t>(double) will cast 5 to 5.0</a:t>
            </a:r>
          </a:p>
          <a:p>
            <a:pPr lvl="1"/>
            <a:r>
              <a:rPr lang="en-US" dirty="0"/>
              <a:t>5.0/2 will trigger implicit conversion of 2 to 2.0</a:t>
            </a:r>
          </a:p>
          <a:p>
            <a:pPr lvl="1"/>
            <a:r>
              <a:rPr lang="en-US" dirty="0"/>
              <a:t>Eventually, double x = 5.0/2.0, both sides of = are real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D1D69-CA96-1D43-92F3-AD15BAE1D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7800" y="1825625"/>
            <a:ext cx="4191000" cy="1066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2141DCD-18B8-1C43-B544-41F7DF444C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16487" y="3327071"/>
            <a:ext cx="2333625" cy="30480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36758D-320C-BE4E-8252-7DDC768A8CAC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783300" y="2892425"/>
            <a:ext cx="0" cy="434646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5BCE46D-B426-0C49-8D3D-866B6BC07D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6337" y="4066517"/>
            <a:ext cx="4733925" cy="108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99EF46-790B-A447-9808-456E8F046E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21249" y="5568040"/>
            <a:ext cx="2324100" cy="3238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468E1D0-0250-4D4F-9F93-C940E3926AD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8783299" y="5152367"/>
            <a:ext cx="1" cy="415673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3837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3EDF1-0A76-F749-B8A9-FA6C5B5D3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and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C56B8-8350-B049-9807-9F13B0E41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1151"/>
            <a:ext cx="10515600" cy="492172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Precedence:</a:t>
            </a:r>
          </a:p>
          <a:p>
            <a:pPr lvl="1"/>
            <a:r>
              <a:rPr lang="en-US" sz="1800" dirty="0"/>
              <a:t>If an </a:t>
            </a:r>
            <a:r>
              <a:rPr lang="en-US" sz="1800" dirty="0">
                <a:solidFill>
                  <a:srgbClr val="00B0F0"/>
                </a:solidFill>
              </a:rPr>
              <a:t>operand</a:t>
            </a:r>
            <a:r>
              <a:rPr lang="en-US" sz="1800" dirty="0"/>
              <a:t> is accompanied by operators </a:t>
            </a:r>
            <a:r>
              <a:rPr lang="en-US" sz="1800" dirty="0">
                <a:solidFill>
                  <a:srgbClr val="00B050"/>
                </a:solidFill>
              </a:rPr>
              <a:t>of different precedence</a:t>
            </a:r>
            <a:r>
              <a:rPr lang="en-US" sz="1800" dirty="0"/>
              <a:t> on both sides, which operator will be applied to the operand first?</a:t>
            </a:r>
          </a:p>
          <a:p>
            <a:pPr lvl="1"/>
            <a:r>
              <a:rPr lang="en-US" sz="1800" dirty="0"/>
              <a:t>Multiplication has higher precedence than addition, e.g., 15 </a:t>
            </a:r>
            <a:r>
              <a:rPr lang="en-US" sz="1800" dirty="0">
                <a:solidFill>
                  <a:srgbClr val="FF0000"/>
                </a:solidFill>
              </a:rPr>
              <a:t>+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F0"/>
                </a:solidFill>
              </a:rPr>
              <a:t>5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* </a:t>
            </a:r>
            <a:r>
              <a:rPr lang="en-US" sz="1800" dirty="0"/>
              <a:t>2 = 15 </a:t>
            </a:r>
            <a:r>
              <a:rPr lang="en-US" sz="1800" dirty="0">
                <a:solidFill>
                  <a:srgbClr val="FF0000"/>
                </a:solidFill>
              </a:rPr>
              <a:t>+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00B050"/>
                </a:solidFill>
              </a:rPr>
              <a:t>(5*2) </a:t>
            </a:r>
            <a:r>
              <a:rPr lang="en-US" sz="1800" dirty="0"/>
              <a:t>= 15 + 10 = 25</a:t>
            </a:r>
          </a:p>
          <a:p>
            <a:pPr lvl="1"/>
            <a:r>
              <a:rPr lang="en-US" sz="1800" dirty="0"/>
              <a:t>Parentheses can be used to overwrite other operator precedence, e.g., </a:t>
            </a:r>
            <a:r>
              <a:rPr lang="en-US" sz="1800" b="1" dirty="0">
                <a:solidFill>
                  <a:srgbClr val="FF0000"/>
                </a:solidFill>
              </a:rPr>
              <a:t>(</a:t>
            </a:r>
            <a:r>
              <a:rPr lang="en-US" sz="1800" dirty="0"/>
              <a:t>15 + 5</a:t>
            </a:r>
            <a:r>
              <a:rPr lang="en-US" sz="1800" b="1" dirty="0">
                <a:solidFill>
                  <a:srgbClr val="FF0000"/>
                </a:solidFill>
              </a:rPr>
              <a:t>)</a:t>
            </a:r>
            <a:r>
              <a:rPr lang="en-US" sz="1800" dirty="0"/>
              <a:t> * 2 = 20*2 = 40</a:t>
            </a:r>
          </a:p>
          <a:p>
            <a:r>
              <a:rPr lang="en-US" sz="2000" dirty="0"/>
              <a:t>Associativity: </a:t>
            </a:r>
            <a:r>
              <a:rPr lang="en-US" sz="2000" u="sng" dirty="0"/>
              <a:t>left-to-right</a:t>
            </a:r>
            <a:r>
              <a:rPr lang="en-US" sz="2000" dirty="0"/>
              <a:t> or </a:t>
            </a:r>
            <a:r>
              <a:rPr lang="en-US" sz="2000" u="sng" dirty="0"/>
              <a:t>right-to-left</a:t>
            </a:r>
          </a:p>
          <a:p>
            <a:pPr lvl="1"/>
            <a:r>
              <a:rPr lang="en-US" sz="1800" dirty="0"/>
              <a:t>If an </a:t>
            </a:r>
            <a:r>
              <a:rPr lang="en-US" sz="1800" dirty="0">
                <a:solidFill>
                  <a:srgbClr val="00B0F0"/>
                </a:solidFill>
              </a:rPr>
              <a:t>operand</a:t>
            </a:r>
            <a:r>
              <a:rPr lang="en-US" sz="1800" dirty="0"/>
              <a:t> is accompanied by operators </a:t>
            </a:r>
            <a:r>
              <a:rPr lang="en-US" sz="1800" dirty="0">
                <a:solidFill>
                  <a:srgbClr val="00B050"/>
                </a:solidFill>
              </a:rPr>
              <a:t>of same precedence</a:t>
            </a:r>
            <a:r>
              <a:rPr lang="en-US" sz="1800" dirty="0"/>
              <a:t> on both sides, which operator does the operand associated with?</a:t>
            </a:r>
          </a:p>
          <a:p>
            <a:pPr lvl="1"/>
            <a:r>
              <a:rPr lang="en-US" sz="1800" dirty="0"/>
              <a:t>Multiplication and division operators have the same precedence</a:t>
            </a:r>
          </a:p>
          <a:p>
            <a:pPr lvl="1"/>
            <a:r>
              <a:rPr lang="en-US" sz="1800" dirty="0"/>
              <a:t>e.g., 15 / </a:t>
            </a:r>
            <a:r>
              <a:rPr lang="en-US" sz="1800" dirty="0">
                <a:solidFill>
                  <a:srgbClr val="00B0F0"/>
                </a:solidFill>
              </a:rPr>
              <a:t>5</a:t>
            </a:r>
            <a:r>
              <a:rPr lang="en-US" sz="1800" dirty="0"/>
              <a:t> / 3 =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  <a:endParaRPr lang="en-US" sz="1200" dirty="0"/>
          </a:p>
          <a:p>
            <a:pPr lvl="1"/>
            <a:r>
              <a:rPr lang="en-US" sz="1800" dirty="0"/>
              <a:t>e.g., 15 / </a:t>
            </a:r>
            <a:r>
              <a:rPr lang="en-US" sz="1800" dirty="0">
                <a:solidFill>
                  <a:srgbClr val="00B0F0"/>
                </a:solidFill>
              </a:rPr>
              <a:t>5</a:t>
            </a:r>
            <a:r>
              <a:rPr lang="en-US" sz="1800" dirty="0"/>
              <a:t> * 2 =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</a:rPr>
              <a:t>?</a:t>
            </a:r>
            <a:endParaRPr lang="en-US" sz="1200" dirty="0"/>
          </a:p>
          <a:p>
            <a:r>
              <a:rPr lang="en-US" sz="2000" dirty="0"/>
              <a:t>Precedence and associativity specify how to parse an expression consists of multiple operators</a:t>
            </a:r>
          </a:p>
          <a:p>
            <a:r>
              <a:rPr lang="en-US" sz="2000" b="1" dirty="0"/>
              <a:t>Operators of the same precedence are guaranteed to have the same associativity</a:t>
            </a:r>
            <a:r>
              <a:rPr lang="en-US" sz="2000" dirty="0"/>
              <a:t> </a:t>
            </a:r>
          </a:p>
          <a:p>
            <a:r>
              <a:rPr lang="en-US" sz="2000" dirty="0"/>
              <a:t>List of C operators' precedence and associativity</a:t>
            </a:r>
          </a:p>
          <a:p>
            <a:pPr lvl="1"/>
            <a:r>
              <a:rPr lang="en-US" sz="1800" dirty="0">
                <a:hlinkClick r:id="rId3"/>
              </a:rPr>
              <a:t>https://en.cppreference.com/w/c/language/operator_precedence</a:t>
            </a:r>
            <a:r>
              <a:rPr lang="en-US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4151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94F3D-860F-A34E-9BF0-8CFEEFFA0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6441-50FC-5E4F-8F42-79CE8F28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89" y="1443660"/>
            <a:ext cx="11750211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Number of operands:</a:t>
            </a:r>
          </a:p>
          <a:p>
            <a:pPr lvl="1"/>
            <a:r>
              <a:rPr lang="en-US" dirty="0"/>
              <a:t>Unary operator, takes one operand, e.g., </a:t>
            </a:r>
            <a:r>
              <a:rPr lang="en-US">
                <a:solidFill>
                  <a:srgbClr val="00B050"/>
                </a:solidFill>
              </a:rPr>
              <a:t>++</a:t>
            </a:r>
            <a:r>
              <a:rPr lang="en-US"/>
              <a:t>x (increment), </a:t>
            </a:r>
            <a:r>
              <a:rPr lang="en-US">
                <a:solidFill>
                  <a:srgbClr val="00B050"/>
                </a:solidFill>
              </a:rPr>
              <a:t>--</a:t>
            </a:r>
            <a:r>
              <a:rPr lang="en-US"/>
              <a:t>x (decrement), </a:t>
            </a:r>
            <a:r>
              <a:rPr lang="en-US" dirty="0">
                <a:solidFill>
                  <a:srgbClr val="00B050"/>
                </a:solidFill>
              </a:rPr>
              <a:t>(type)</a:t>
            </a:r>
            <a:r>
              <a:rPr lang="en-US" dirty="0"/>
              <a:t>x, </a:t>
            </a:r>
            <a:r>
              <a:rPr lang="en-US" dirty="0" err="1">
                <a:solidFill>
                  <a:srgbClr val="00B050"/>
                </a:solidFill>
              </a:rPr>
              <a:t>sizeof</a:t>
            </a:r>
            <a:r>
              <a:rPr lang="en-US" dirty="0">
                <a:solidFill>
                  <a:srgbClr val="00B050"/>
                </a:solidFill>
              </a:rPr>
              <a:t>(</a:t>
            </a:r>
            <a:r>
              <a:rPr lang="en-US" dirty="0"/>
              <a:t>x</a:t>
            </a:r>
            <a:r>
              <a:rPr lang="en-US" dirty="0">
                <a:solidFill>
                  <a:srgbClr val="00B050"/>
                </a:solidFill>
              </a:rPr>
              <a:t>)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Binary operator, takes two operands, e.g., x </a:t>
            </a:r>
            <a:r>
              <a:rPr lang="en-US" dirty="0">
                <a:solidFill>
                  <a:srgbClr val="00B050"/>
                </a:solidFill>
              </a:rPr>
              <a:t>+ </a:t>
            </a:r>
            <a:r>
              <a:rPr lang="en-US" dirty="0"/>
              <a:t>y, x </a:t>
            </a:r>
            <a:r>
              <a:rPr lang="en-US" dirty="0">
                <a:solidFill>
                  <a:srgbClr val="00B050"/>
                </a:solidFill>
              </a:rPr>
              <a:t>- </a:t>
            </a:r>
            <a:r>
              <a:rPr lang="en-US" dirty="0"/>
              <a:t>y , x </a:t>
            </a:r>
            <a:r>
              <a:rPr lang="en-US" dirty="0">
                <a:solidFill>
                  <a:srgbClr val="00B050"/>
                </a:solidFill>
              </a:rPr>
              <a:t>* </a:t>
            </a:r>
            <a:r>
              <a:rPr lang="en-US" dirty="0"/>
              <a:t>y, x </a:t>
            </a:r>
            <a:r>
              <a:rPr lang="en-US" dirty="0">
                <a:solidFill>
                  <a:srgbClr val="00B050"/>
                </a:solidFill>
              </a:rPr>
              <a:t>/ </a:t>
            </a:r>
            <a:r>
              <a:rPr lang="en-US" dirty="0"/>
              <a:t>y, x </a:t>
            </a:r>
            <a:r>
              <a:rPr lang="en-US" dirty="0">
                <a:solidFill>
                  <a:srgbClr val="00B050"/>
                </a:solidFill>
              </a:rPr>
              <a:t>% </a:t>
            </a:r>
            <a:r>
              <a:rPr lang="en-US" dirty="0"/>
              <a:t>y</a:t>
            </a:r>
          </a:p>
          <a:p>
            <a:pPr lvl="1"/>
            <a:r>
              <a:rPr lang="en-US" dirty="0"/>
              <a:t>Ternary operator, takes three operands, e.g.,  z </a:t>
            </a:r>
            <a:r>
              <a:rPr lang="en-US" dirty="0">
                <a:solidFill>
                  <a:srgbClr val="00B050"/>
                </a:solidFill>
              </a:rPr>
              <a:t>?</a:t>
            </a:r>
            <a:r>
              <a:rPr lang="en-US" dirty="0"/>
              <a:t> x </a:t>
            </a:r>
            <a:r>
              <a:rPr lang="en-US">
                <a:solidFill>
                  <a:srgbClr val="00B050"/>
                </a:solidFill>
              </a:rPr>
              <a:t>:</a:t>
            </a:r>
            <a:r>
              <a:rPr lang="en-US"/>
              <a:t> y (a simpler replacement for if else statement)</a:t>
            </a:r>
            <a:endParaRPr lang="en-US" dirty="0"/>
          </a:p>
          <a:p>
            <a:r>
              <a:rPr lang="en-US" dirty="0"/>
              <a:t>Purpose of the operators</a:t>
            </a:r>
          </a:p>
          <a:p>
            <a:pPr lvl="1"/>
            <a:r>
              <a:rPr lang="en-US" dirty="0"/>
              <a:t>Assignment operators, e.g., =, +=, -=, *=, /=, %= </a:t>
            </a:r>
          </a:p>
          <a:p>
            <a:pPr lvl="1"/>
            <a:r>
              <a:rPr lang="en-US" dirty="0"/>
              <a:t>Arithmetic operators, e.g., +, -, *, /, %</a:t>
            </a:r>
          </a:p>
          <a:p>
            <a:pPr lvl="1"/>
            <a:r>
              <a:rPr lang="en-US" dirty="0"/>
              <a:t>Relational operators, e.g., &lt;, &lt;=, ==, !=, &gt;, &gt;=</a:t>
            </a:r>
          </a:p>
          <a:p>
            <a:pPr lvl="1"/>
            <a:r>
              <a:rPr lang="en-US" dirty="0"/>
              <a:t>Logical operators, e.g., &amp;&amp;, ||, !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Bitwise operators, e.g., &amp;, |, ^, &lt;&lt;, &gt;&gt;, ~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Others: (type), &amp;(get address),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sizeof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(), etc.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49A4F6-081D-2AFC-76CE-F58B690AEF7D}"/>
              </a:ext>
            </a:extLst>
          </p:cNvPr>
          <p:cNvSpPr txBox="1"/>
          <p:nvPr/>
        </p:nvSpPr>
        <p:spPr>
          <a:xfrm>
            <a:off x="838200" y="5988734"/>
            <a:ext cx="83191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:) For people struggling about the ASCII pronunciation rules like me, here’s a useful link:</a:t>
            </a:r>
          </a:p>
          <a:p>
            <a:r>
              <a:rPr lang="en-US" altLang="zh-CN" dirty="0">
                <a:hlinkClick r:id="rId2"/>
              </a:rPr>
              <a:t>https://blog.codinghorror.com/ascii-pronunciation-rules-for-programmers/</a:t>
            </a:r>
            <a:r>
              <a:rPr lang="en-US" altLang="zh-CN" dirty="0"/>
              <a:t>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6795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DC9A8-E7B8-2A4D-989C-3492704DA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A825EB-F0DD-934E-ABA9-9825C350E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Assign/change the value of its left operand</a:t>
            </a:r>
          </a:p>
          <a:p>
            <a:r>
              <a:rPr lang="en-US" dirty="0"/>
              <a:t>The operators are listed top to bottom, in descending precedence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15C464D-D841-C061-C44D-0BDBA64A24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24615"/>
              </p:ext>
            </p:extLst>
          </p:nvPr>
        </p:nvGraphicFramePr>
        <p:xfrm>
          <a:off x="838200" y="3030570"/>
          <a:ext cx="10515600" cy="336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8809">
                  <a:extLst>
                    <a:ext uri="{9D8B030D-6E8A-4147-A177-3AD203B41FA5}">
                      <a16:colId xmlns:a16="http://schemas.microsoft.com/office/drawing/2014/main" val="1488965852"/>
                    </a:ext>
                  </a:extLst>
                </a:gridCol>
                <a:gridCol w="2997431">
                  <a:extLst>
                    <a:ext uri="{9D8B030D-6E8A-4147-A177-3AD203B41FA5}">
                      <a16:colId xmlns:a16="http://schemas.microsoft.com/office/drawing/2014/main" val="1997173846"/>
                    </a:ext>
                  </a:extLst>
                </a:gridCol>
                <a:gridCol w="1309601">
                  <a:extLst>
                    <a:ext uri="{9D8B030D-6E8A-4147-A177-3AD203B41FA5}">
                      <a16:colId xmlns:a16="http://schemas.microsoft.com/office/drawing/2014/main" val="2357741605"/>
                    </a:ext>
                  </a:extLst>
                </a:gridCol>
                <a:gridCol w="1423554">
                  <a:extLst>
                    <a:ext uri="{9D8B030D-6E8A-4147-A177-3AD203B41FA5}">
                      <a16:colId xmlns:a16="http://schemas.microsoft.com/office/drawing/2014/main" val="130054974"/>
                    </a:ext>
                  </a:extLst>
                </a:gridCol>
                <a:gridCol w="3576205">
                  <a:extLst>
                    <a:ext uri="{9D8B030D-6E8A-4147-A177-3AD203B41FA5}">
                      <a16:colId xmlns:a16="http://schemas.microsoft.com/office/drawing/2014/main" val="1498288719"/>
                    </a:ext>
                  </a:extLst>
                </a:gridCol>
              </a:tblGrid>
              <a:tr h="312475">
                <a:tc>
                  <a:txBody>
                    <a:bodyPr/>
                    <a:lstStyle/>
                    <a:p>
                      <a:r>
                        <a:rPr lang="en-US" sz="1600" dirty="0"/>
                        <a:t>Operator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Precedence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Associativity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Example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0861056"/>
                  </a:ext>
                </a:extLst>
              </a:tr>
              <a:tr h="312475"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Simple assignment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r>
                        <a:rPr lang="en-US" sz="1600" dirty="0"/>
                        <a:t>Right-to-left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= 1 (assign 1 to variable x)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490838"/>
                  </a:ext>
                </a:extLst>
              </a:tr>
              <a:tr h="539729">
                <a:tc>
                  <a:txBody>
                    <a:bodyPr/>
                    <a:lstStyle/>
                    <a:p>
                      <a:r>
                        <a:rPr lang="en-US" sz="1600" dirty="0"/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by sum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+= 1 (increase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0985985"/>
                  </a:ext>
                </a:extLst>
              </a:tr>
              <a:tr h="539729">
                <a:tc>
                  <a:txBody>
                    <a:bodyPr/>
                    <a:lstStyle/>
                    <a:p>
                      <a:r>
                        <a:rPr lang="en-US" sz="1600" dirty="0"/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by difference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-= 1 (decrease value of x by 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767779"/>
                  </a:ext>
                </a:extLst>
              </a:tr>
              <a:tr h="539729">
                <a:tc>
                  <a:txBody>
                    <a:bodyPr/>
                    <a:lstStyle/>
                    <a:p>
                      <a:r>
                        <a:rPr lang="en-US" sz="1600" dirty="0"/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by product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r>
                        <a:rPr lang="en-US" sz="1600" dirty="0"/>
                        <a:t>same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*= 2 (multiply value of x by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2399015"/>
                  </a:ext>
                </a:extLst>
              </a:tr>
              <a:tr h="539729">
                <a:tc>
                  <a:txBody>
                    <a:bodyPr/>
                    <a:lstStyle/>
                    <a:p>
                      <a:r>
                        <a:rPr lang="en-US" sz="1600" dirty="0"/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by quotient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/= 2 (divide value of x by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5912776"/>
                  </a:ext>
                </a:extLst>
              </a:tr>
              <a:tr h="539729">
                <a:tc>
                  <a:txBody>
                    <a:bodyPr/>
                    <a:lstStyle/>
                    <a:p>
                      <a:r>
                        <a:rPr lang="en-US" sz="1600" dirty="0"/>
                        <a:t>%=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 by remainder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x %= 2 (modulo value of x by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01570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9392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AA2EB-6A43-1DA1-7398-B3A9777E4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2C08-C5B9-EBCA-602E-A10478A8C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1574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assignment operator =</a:t>
            </a:r>
          </a:p>
          <a:p>
            <a:pPr lvl="1"/>
            <a:r>
              <a:rPr lang="en-US" dirty="0"/>
              <a:t>Assigning right operand value to left operand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Declare an int variable, then assign it an integer value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Declare &amp; assign in one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Declare and assign multiple variables of the same type in one line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6C4D04-A9BE-8E2B-96F0-61CBE5556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090" y="2293792"/>
            <a:ext cx="2735126" cy="14573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F3EFAA-D060-0D61-EECE-68488D5E09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6090" y="4111480"/>
            <a:ext cx="2735126" cy="97225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37E1129-A405-2D46-A5F8-2818A32139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6090" y="5444094"/>
            <a:ext cx="2735126" cy="601256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8447E2-101F-F2D0-440E-E38041A4B4B9}"/>
              </a:ext>
            </a:extLst>
          </p:cNvPr>
          <p:cNvCxnSpPr>
            <a:endCxn id="7" idx="1"/>
          </p:cNvCxnSpPr>
          <p:nvPr/>
        </p:nvCxnSpPr>
        <p:spPr>
          <a:xfrm flipV="1">
            <a:off x="4956464" y="3022455"/>
            <a:ext cx="1529626" cy="245486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08BDD67-1961-FAF2-3DDE-40E243F347B1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847359" y="4275859"/>
            <a:ext cx="1638731" cy="321747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F9E3307-4BAF-CCD3-1A08-2AF8F35C3693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424055" y="5340927"/>
            <a:ext cx="1062035" cy="403795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5623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5C66-F4C7-150D-1CE8-6FD8ABE5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096E-6F77-04C1-F0E0-95E04038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Assignment by sum (+=), difference (-=), product (*=), quotient (/=), or remainder (%=)</a:t>
            </a:r>
          </a:p>
          <a:p>
            <a:pPr lvl="1"/>
            <a:r>
              <a:rPr lang="en-US" dirty="0"/>
              <a:t>Require the left operand to have a valid value before the assignment</a:t>
            </a:r>
          </a:p>
          <a:p>
            <a:pPr lvl="1"/>
            <a:r>
              <a:rPr lang="en-US" dirty="0"/>
              <a:t>They are effectively syntactic sugar:</a:t>
            </a:r>
          </a:p>
          <a:p>
            <a:pPr lvl="2"/>
            <a:r>
              <a:rPr lang="en-US" dirty="0">
                <a:solidFill>
                  <a:srgbClr val="00B050"/>
                </a:solidFill>
              </a:rPr>
              <a:t>x += 1;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 x = x + 1</a:t>
            </a:r>
            <a:r>
              <a:rPr lang="en-US" dirty="0">
                <a:sym typeface="Wingdings" panose="05000000000000000000" pitchFamily="2" charset="2"/>
              </a:rPr>
              <a:t>;  // the value of (x+1) is assigned to x. Therefore, there must be a valid 		        		   // value stored in x, when we evaluate (x+1) in the first place</a:t>
            </a:r>
          </a:p>
          <a:p>
            <a:pPr lvl="2"/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x /= 2;  x = x / 2</a:t>
            </a:r>
            <a:r>
              <a:rPr lang="en-US" dirty="0">
                <a:sym typeface="Wingdings" panose="05000000000000000000" pitchFamily="2" charset="2"/>
              </a:rPr>
              <a:t>;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The same rule applies to -=, *=, and %=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Simple assignment operator = has lower precedence than +, -, *, /, % operators</a:t>
            </a:r>
          </a:p>
          <a:p>
            <a:r>
              <a:rPr lang="en-US" dirty="0">
                <a:sym typeface="Wingdings" panose="05000000000000000000" pitchFamily="2" charset="2"/>
              </a:rPr>
              <a:t>Associativity: right-to-left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int x = 2, y = 5;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x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+=</a:t>
            </a:r>
            <a:r>
              <a:rPr lang="en-US" dirty="0">
                <a:sym typeface="Wingdings" panose="05000000000000000000" pitchFamily="2" charset="2"/>
              </a:rPr>
              <a:t> y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+=</a:t>
            </a:r>
            <a:r>
              <a:rPr lang="en-US" dirty="0">
                <a:sym typeface="Wingdings" panose="05000000000000000000" pitchFamily="2" charset="2"/>
              </a:rPr>
              <a:t> 3; 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do we group (x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+=</a:t>
            </a:r>
            <a:r>
              <a:rPr lang="en-US" dirty="0">
                <a:sym typeface="Wingdings" panose="05000000000000000000" pitchFamily="2" charset="2"/>
              </a:rPr>
              <a:t> y) first or (y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+=</a:t>
            </a:r>
            <a:r>
              <a:rPr lang="en-US" dirty="0">
                <a:sym typeface="Wingdings" panose="05000000000000000000" pitchFamily="2" charset="2"/>
              </a:rPr>
              <a:t> 3) first?  Do we associate operand y with its </a:t>
            </a:r>
            <a:r>
              <a:rPr lang="en-US" dirty="0">
                <a:solidFill>
                  <a:srgbClr val="00B0F0"/>
                </a:solidFill>
                <a:sym typeface="Wingdings" panose="05000000000000000000" pitchFamily="2" charset="2"/>
              </a:rPr>
              <a:t>left += </a:t>
            </a:r>
            <a:r>
              <a:rPr lang="en-US" dirty="0">
                <a:sym typeface="Wingdings" panose="05000000000000000000" pitchFamily="2" charset="2"/>
              </a:rPr>
              <a:t>operator first or its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right += </a:t>
            </a:r>
            <a:r>
              <a:rPr lang="en-US" dirty="0">
                <a:sym typeface="Wingdings" panose="05000000000000000000" pitchFamily="2" charset="2"/>
              </a:rPr>
              <a:t>operator first?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x =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y =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?</a:t>
            </a:r>
            <a:r>
              <a:rPr lang="en-US" dirty="0">
                <a:sym typeface="Wingdings" panose="05000000000000000000" pitchFamily="2" charset="2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68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D5C66-F4C7-150D-1CE8-6FD8ABE55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operators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A096E-6F77-04C1-F0E0-95E04038F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400" dirty="0"/>
              <a:t>Assignment by sum (+=), difference (-=), product (*=), quotient (/=), or remainder (%=)</a:t>
            </a:r>
          </a:p>
          <a:p>
            <a:pPr lvl="1"/>
            <a:r>
              <a:rPr lang="en-US" sz="2000" dirty="0"/>
              <a:t>Require the left operand to have a valid value before the assignment</a:t>
            </a:r>
          </a:p>
          <a:p>
            <a:pPr lvl="1"/>
            <a:r>
              <a:rPr lang="en-US" sz="2000" dirty="0"/>
              <a:t>They are effectively syntactic sugar:</a:t>
            </a:r>
          </a:p>
          <a:p>
            <a:pPr lvl="2"/>
            <a:r>
              <a:rPr lang="en-US" sz="1800" dirty="0"/>
              <a:t>x += 1; </a:t>
            </a:r>
            <a:r>
              <a:rPr lang="en-US" sz="1800" dirty="0">
                <a:sym typeface="Wingdings" panose="05000000000000000000" pitchFamily="2" charset="2"/>
              </a:rPr>
              <a:t> x = x + 1;  // the value of (x+1) is assigned to x. Therefore, there must be a valid 		                      		   // value stored in x, when we evaluate (x+1) in the first place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x /= 2;  x = x / 2;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The same rule applies to -=, *=, and %=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Simple assignment operator = has lower precedence than +, -, *, /, % operators</a:t>
            </a:r>
          </a:p>
          <a:p>
            <a:r>
              <a:rPr lang="en-US" sz="2400" dirty="0">
                <a:sym typeface="Wingdings" panose="05000000000000000000" pitchFamily="2" charset="2"/>
              </a:rPr>
              <a:t>Precedence: +=, -= ,*=, /=, %= all have the same precedence -&gt; follow their associativity to determine which expression to evaluate first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int x = 2, y = 5;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x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-=</a:t>
            </a:r>
            <a:r>
              <a:rPr lang="en-US" sz="2000" dirty="0">
                <a:sym typeface="Wingdings" panose="05000000000000000000" pitchFamily="2" charset="2"/>
              </a:rPr>
              <a:t> y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*=</a:t>
            </a:r>
            <a:r>
              <a:rPr lang="en-US" sz="2000" dirty="0">
                <a:sym typeface="Wingdings" panose="05000000000000000000" pitchFamily="2" charset="2"/>
              </a:rPr>
              <a:t> 3;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do we group (x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-=</a:t>
            </a:r>
            <a:r>
              <a:rPr lang="en-US" sz="2000" dirty="0">
                <a:sym typeface="Wingdings" panose="05000000000000000000" pitchFamily="2" charset="2"/>
              </a:rPr>
              <a:t> y) first or (y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*=</a:t>
            </a:r>
            <a:r>
              <a:rPr lang="en-US" sz="2000" dirty="0">
                <a:sym typeface="Wingdings" panose="05000000000000000000" pitchFamily="2" charset="2"/>
              </a:rPr>
              <a:t> 3) first?  Does </a:t>
            </a:r>
            <a:r>
              <a:rPr lang="en-US" sz="2000" dirty="0">
                <a:solidFill>
                  <a:srgbClr val="00B0F0"/>
                </a:solidFill>
                <a:sym typeface="Wingdings" panose="05000000000000000000" pitchFamily="2" charset="2"/>
              </a:rPr>
              <a:t>-=</a:t>
            </a:r>
            <a:r>
              <a:rPr lang="en-US" sz="2000" dirty="0">
                <a:sym typeface="Wingdings" panose="05000000000000000000" pitchFamily="2" charset="2"/>
              </a:rPr>
              <a:t> have a higher precedence than </a:t>
            </a:r>
            <a:r>
              <a:rPr lang="en-US" sz="2000" dirty="0">
                <a:solidFill>
                  <a:srgbClr val="00B050"/>
                </a:solidFill>
                <a:sym typeface="Wingdings" panose="05000000000000000000" pitchFamily="2" charset="2"/>
              </a:rPr>
              <a:t>*=</a:t>
            </a:r>
            <a:r>
              <a:rPr lang="en-US" sz="2000" dirty="0">
                <a:sym typeface="Wingdings" panose="05000000000000000000" pitchFamily="2" charset="2"/>
              </a:rPr>
              <a:t>? If no, what’s the associativity of these operators?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x =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?</a:t>
            </a:r>
          </a:p>
          <a:p>
            <a:pPr lvl="2"/>
            <a:r>
              <a:rPr lang="en-US" sz="1800" dirty="0">
                <a:sym typeface="Wingdings" panose="05000000000000000000" pitchFamily="2" charset="2"/>
              </a:rPr>
              <a:t>y = </a:t>
            </a:r>
            <a:r>
              <a:rPr lang="en-US" sz="1800" b="1" dirty="0">
                <a:solidFill>
                  <a:srgbClr val="FF0000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?</a:t>
            </a:r>
            <a:r>
              <a:rPr lang="en-US" sz="1800" dirty="0">
                <a:sym typeface="Wingdings" panose="05000000000000000000" pitchFamily="2" charset="2"/>
              </a:rPr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6426998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4017</TotalTime>
  <Words>3565</Words>
  <Application>Microsoft Office PowerPoint</Application>
  <PresentationFormat>Widescreen</PresentationFormat>
  <Paragraphs>510</Paragraphs>
  <Slides>34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8" baseType="lpstr">
      <vt:lpstr>Arial</vt:lpstr>
      <vt:lpstr>Calibri</vt:lpstr>
      <vt:lpstr>Calibri Light</vt:lpstr>
      <vt:lpstr>Office Theme</vt:lpstr>
      <vt:lpstr>CSE 2451 Operators and Expressions</vt:lpstr>
      <vt:lpstr>Overview </vt:lpstr>
      <vt:lpstr>Terminology</vt:lpstr>
      <vt:lpstr>Association and precedence</vt:lpstr>
      <vt:lpstr>Operators</vt:lpstr>
      <vt:lpstr>Assignment operators</vt:lpstr>
      <vt:lpstr>Assignment operators</vt:lpstr>
      <vt:lpstr>Assignment operators</vt:lpstr>
      <vt:lpstr>Assignment operators</vt:lpstr>
      <vt:lpstr>Arithmetic operators</vt:lpstr>
      <vt:lpstr>Arithmetic operators</vt:lpstr>
      <vt:lpstr>Arithmetic operators</vt:lpstr>
      <vt:lpstr>Common unary operators</vt:lpstr>
      <vt:lpstr>postfix increment/decrement </vt:lpstr>
      <vt:lpstr>postfix increment/decrement </vt:lpstr>
      <vt:lpstr>prefix increment/decrement </vt:lpstr>
      <vt:lpstr>prefix increment/decrement </vt:lpstr>
      <vt:lpstr>Arithmetic operators – undefined behavior</vt:lpstr>
      <vt:lpstr>Arithmetic operators </vt:lpstr>
      <vt:lpstr>Relational operators</vt:lpstr>
      <vt:lpstr>Relational operators</vt:lpstr>
      <vt:lpstr>Logical operators – Boolean type</vt:lpstr>
      <vt:lpstr>Logical operators</vt:lpstr>
      <vt:lpstr>Logical operators</vt:lpstr>
      <vt:lpstr>Other common operators</vt:lpstr>
      <vt:lpstr>Precedence &amp; Associativity of all operators </vt:lpstr>
      <vt:lpstr>Type conversion/casting</vt:lpstr>
      <vt:lpstr>Type conversion – implicit conversion </vt:lpstr>
      <vt:lpstr>Type conversion – conversion rank</vt:lpstr>
      <vt:lpstr>Type conversion</vt:lpstr>
      <vt:lpstr>Type conversion - constants</vt:lpstr>
      <vt:lpstr>Type conversion - example</vt:lpstr>
      <vt:lpstr>Type conversion - example</vt:lpstr>
      <vt:lpstr>Type conversion - explicit conversion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2451 Variables</dc:title>
  <dc:creator>Liang Tong</dc:creator>
  <cp:lastModifiedBy>Zhang, Zichen</cp:lastModifiedBy>
  <cp:revision>532</cp:revision>
  <dcterms:created xsi:type="dcterms:W3CDTF">2022-08-16T19:41:06Z</dcterms:created>
  <dcterms:modified xsi:type="dcterms:W3CDTF">2023-09-10T02:17:23Z</dcterms:modified>
</cp:coreProperties>
</file>