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91" r:id="rId12"/>
    <p:sldId id="267" r:id="rId13"/>
    <p:sldId id="268" r:id="rId14"/>
    <p:sldId id="270" r:id="rId15"/>
    <p:sldId id="269" r:id="rId16"/>
    <p:sldId id="271" r:id="rId17"/>
    <p:sldId id="272" r:id="rId18"/>
    <p:sldId id="277" r:id="rId19"/>
    <p:sldId id="278" r:id="rId20"/>
    <p:sldId id="273" r:id="rId21"/>
    <p:sldId id="274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2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2"/>
    <p:restoredTop sz="82196" autoAdjust="0"/>
  </p:normalViewPr>
  <p:slideViewPr>
    <p:cSldViewPr snapToGrid="0">
      <p:cViewPr varScale="1">
        <p:scale>
          <a:sx n="68" d="100"/>
          <a:sy n="68" d="100"/>
        </p:scale>
        <p:origin x="132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5EFA94-98F8-4D2A-B13B-8F248919CE36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E4DC0D-9023-4FE7-9413-D825214474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506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4230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149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83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445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5548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354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672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19633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2598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5894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20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0501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9671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519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0592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27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Exit vs abort vs assert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/understanding-exit-abort-and-assert/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830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32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37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0376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E4DC0D-9023-4FE7-9413-D8252144744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09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B666-28DF-ECDC-2303-48D85B4857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0CD8E1-E9DF-8C9B-60B7-738AE5B133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0AB16-FCDD-CD3F-F5A4-16EF53229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D8BB-92C5-7490-DB18-61AEF2985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2FBD7-8CDE-4233-C8FA-BE0CFEC38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9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8B3E4-B504-9932-0489-4B288433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41A4C8-9D20-8D8A-D014-0C11C753CA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EF794-C770-008A-E789-8AFB3BCF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79B6-0D26-FB87-E273-FEFC74A7F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9A04C5-A84B-E28A-CD9E-68F26172E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08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ACBEF4-C98E-7BC1-01D6-292B4B7A16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3E500C-0DB3-651F-DB92-8D02EB7696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8F0873-6B97-0FC4-9850-16D96F12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62F20-FB30-BC7D-E312-F4474ADC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189F7-A6A2-0A6F-D258-DE46620FB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8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3F8A5-751D-B63F-E1A9-0696B5B06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1BE89-00A1-45D3-A09C-3AB77081C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F1BEE3-8049-F90C-979E-9E2F021F0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9AE7CE-64E1-2A37-C5DF-B346E632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5BEF1-9E09-E14F-E7F2-52F654E87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406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3478E-EC58-1CB7-6522-1CED065DB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F86491-2229-98D4-0B9E-296FF2B4D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B4B7A-3A11-1AEC-39D7-7BF51E6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6D5DD-54CA-A086-1CDD-6D04037C0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6FE0A-E67E-B7C2-3B71-875206157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1512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8A636-71CB-0359-7C32-D536BFC055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3E216-5A96-9D1C-8A59-4ACAE33EB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52779-99F6-2209-41D8-8BB4290CD2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9D3759-346A-3857-521D-82FCF6903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F187BD-918A-6060-DDCE-89D3DD871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63929-4B12-DCED-09A2-B6211439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9770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9BF-7251-1168-63C9-3F1D6D505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A0E5E7-6DB3-C1A7-D808-E40C95187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981988-B94C-E7E1-5F82-A5CCC2C1A9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A2B40E-332C-677B-D4F0-03376EFB27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9834C1-5010-138A-BDBD-44CFAE92A0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EA4394-78D4-F06F-4124-C1D867571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09FB88-480E-3520-929E-E3788492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53B166-63D6-8F34-5C23-D6D90466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961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5B458-38A9-BD7A-BC0E-F6FF80F5B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314B60-27FF-D85A-0C2A-AD4E90A38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EC342A-B564-060F-FEB5-4A71FC57A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A977C-C273-0CF6-9FD3-86D3E5992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4845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2B05EA-09D9-9974-AE12-78180A9A7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2B5810-6123-D95D-50F3-15199D8E0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396067-504B-4E73-2BF1-005CBE0F4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842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E9EC7-490B-8657-5066-189FC0A19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228BC-97EF-91DB-920E-A403592F7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EB9080-C317-CB2C-1FBD-18FBD8B8FC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D86B2-F970-0948-9091-B9AC58C4C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87351-8D23-994C-4C1D-419FAE05A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C278E-DE82-D1BB-432D-C641D9B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DA2-C82C-85B5-C36E-8FD921552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655E6E-3FFD-8047-0E47-D202EA74E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407B4-54D9-1510-EE38-C4B84485F5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DD468-A6C3-03DE-38BF-31858FDBE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B0802-A02F-F5A9-EDCE-64F5CD0C2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9B2A52-651C-E3D6-3C31-F4A705C91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57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4A3DE1-CFA3-D1CB-5D05-3D3F3B60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84AE1F-0FA7-0F41-3763-E5DA2B34FB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948BE-540E-1D83-9707-29D6F3CCB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34E763-6172-489A-9CCC-C0FFADA378BE}" type="datetimeFigureOut">
              <a:rPr lang="en-US" smtClean="0"/>
              <a:t>8/19/2023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0FD43B-5682-D9D0-E901-F978FE115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DA6E9E-098F-DBA5-8B9D-131ADA7E3F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98CFC2-04D1-4BB4-8E94-A65C84759E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0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BBA0C-47D2-159B-23F5-A443F465A3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CSE 2451</a:t>
            </a:r>
            <a:br>
              <a:rPr lang="en-US" dirty="0"/>
            </a:br>
            <a:r>
              <a:rPr lang="en-US" altLang="zh-CN" dirty="0"/>
              <a:t>File I/O</a:t>
            </a:r>
            <a:r>
              <a:rPr lang="en-US" dirty="0"/>
              <a:t>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482BFE-007C-3367-81A6-8A6469941C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26794"/>
            <a:ext cx="9144000" cy="1231006"/>
          </a:xfrm>
        </p:spPr>
        <p:txBody>
          <a:bodyPr/>
          <a:lstStyle/>
          <a:p>
            <a:r>
              <a:rPr lang="en-US" altLang="zh-CN"/>
              <a:t>Zichen Zhang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29421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519ED-CE8A-D944-9679-8855CF8DC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Pair fopen() and fclose() – example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284845B-DCA8-6036-AB93-EC5A56F5085A}"/>
              </a:ext>
            </a:extLst>
          </p:cNvPr>
          <p:cNvGrpSpPr/>
          <p:nvPr/>
        </p:nvGrpSpPr>
        <p:grpSpPr>
          <a:xfrm>
            <a:off x="838199" y="1511283"/>
            <a:ext cx="10825977" cy="4925837"/>
            <a:chOff x="838199" y="1511283"/>
            <a:chExt cx="10825977" cy="4925837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AD1CA2ED-092A-534D-8A54-FA4AB0B8B77F}"/>
                </a:ext>
              </a:extLst>
            </p:cNvPr>
            <p:cNvGrpSpPr/>
            <p:nvPr/>
          </p:nvGrpSpPr>
          <p:grpSpPr>
            <a:xfrm>
              <a:off x="838199" y="1511283"/>
              <a:ext cx="10825977" cy="4925837"/>
              <a:chOff x="838199" y="1511283"/>
              <a:chExt cx="10825977" cy="4925837"/>
            </a:xfrm>
          </p:grpSpPr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id="{C89BA108-7830-004F-840F-43C10F7938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38199" y="1511283"/>
                <a:ext cx="5125949" cy="4925837"/>
              </a:xfrm>
              <a:prstGeom prst="rect">
                <a:avLst/>
              </a:prstGeom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B82BE08-1775-BE48-9747-799ADBBFA5F5}"/>
                  </a:ext>
                </a:extLst>
              </p:cNvPr>
              <p:cNvSpPr txBox="1"/>
              <p:nvPr/>
            </p:nvSpPr>
            <p:spPr>
              <a:xfrm>
                <a:off x="7400884" y="2395677"/>
                <a:ext cx="2918583" cy="17691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Use </a:t>
                </a:r>
                <a:r>
                  <a:rPr lang="en-US" b="1" dirty="0">
                    <a:solidFill>
                      <a:srgbClr val="FF0000"/>
                    </a:solidFill>
                  </a:rPr>
                  <a:t>double quote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rgbClr val="FF0000"/>
                    </a:solidFill>
                  </a:rPr>
                  <a:t>“r”</a:t>
                </a:r>
                <a:r>
                  <a:rPr lang="en-US" dirty="0"/>
                  <a:t>, for mode, this enforce the mode to be a constant string instead of a constant character </a:t>
                </a:r>
                <a:r>
                  <a:rPr lang="en-US" b="1" dirty="0">
                    <a:solidFill>
                      <a:srgbClr val="00B050"/>
                    </a:solidFill>
                  </a:rPr>
                  <a:t>‘r’</a:t>
                </a:r>
                <a:r>
                  <a:rPr lang="en-US" dirty="0"/>
                  <a:t> (avoid implicit integer promotion)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5CAF9A8-876E-6545-BCEB-4F4C0F7F8692}"/>
                  </a:ext>
                </a:extLst>
              </p:cNvPr>
              <p:cNvSpPr txBox="1"/>
              <p:nvPr/>
            </p:nvSpPr>
            <p:spPr>
              <a:xfrm>
                <a:off x="7400883" y="4413799"/>
                <a:ext cx="4263293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assert</a:t>
                </a:r>
                <a:r>
                  <a:rPr lang="en-US" dirty="0"/>
                  <a:t>(expression):</a:t>
                </a:r>
              </a:p>
              <a:p>
                <a:r>
                  <a:rPr lang="en-US" dirty="0"/>
                  <a:t>#include &lt;</a:t>
                </a:r>
                <a:r>
                  <a:rPr lang="en-US" dirty="0" err="1"/>
                  <a:t>assert.h</a:t>
                </a:r>
                <a:r>
                  <a:rPr lang="en-US" dirty="0"/>
                  <a:t>&gt;, if expression evaluates to 0 (false), then the expression, the source code file name, and the line number of assert() are sent to </a:t>
                </a:r>
                <a:r>
                  <a:rPr lang="en-US" dirty="0">
                    <a:solidFill>
                      <a:srgbClr val="FF0000"/>
                    </a:solidFill>
                  </a:rPr>
                  <a:t>stderr</a:t>
                </a:r>
                <a:r>
                  <a:rPr lang="en-US" dirty="0"/>
                  <a:t>, then </a:t>
                </a:r>
                <a:r>
                  <a:rPr lang="en-US" dirty="0">
                    <a:solidFill>
                      <a:srgbClr val="00B050"/>
                    </a:solidFill>
                  </a:rPr>
                  <a:t>abort</a:t>
                </a:r>
                <a:r>
                  <a:rPr lang="en-US" dirty="0"/>
                  <a:t>() is called to stop the program execution </a:t>
                </a:r>
              </a:p>
            </p:txBody>
          </p:sp>
          <p:sp>
            <p:nvSpPr>
              <p:cNvPr id="23" name="Rounded Rectangle 22">
                <a:extLst>
                  <a:ext uri="{FF2B5EF4-FFF2-40B4-BE49-F238E27FC236}">
                    <a16:creationId xmlns:a16="http://schemas.microsoft.com/office/drawing/2014/main" id="{A626F16A-1387-DB42-92F2-6D077781DBD1}"/>
                  </a:ext>
                </a:extLst>
              </p:cNvPr>
              <p:cNvSpPr/>
              <p:nvPr/>
            </p:nvSpPr>
            <p:spPr>
              <a:xfrm>
                <a:off x="4873083" y="3311912"/>
                <a:ext cx="356839" cy="36799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A94234E6-AA61-5646-8F86-160AAC48436F}"/>
                  </a:ext>
                </a:extLst>
              </p:cNvPr>
              <p:cNvSpPr/>
              <p:nvPr/>
            </p:nvSpPr>
            <p:spPr>
              <a:xfrm>
                <a:off x="1334430" y="3907786"/>
                <a:ext cx="2590799" cy="367990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C15C5601-F3F8-4845-BB4E-4DC1003FC12E}"/>
                  </a:ext>
                </a:extLst>
              </p:cNvPr>
              <p:cNvSpPr/>
              <p:nvPr/>
            </p:nvSpPr>
            <p:spPr>
              <a:xfrm>
                <a:off x="1334430" y="3253569"/>
                <a:ext cx="4196575" cy="504391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ounded Rectangle 26">
                <a:extLst>
                  <a:ext uri="{FF2B5EF4-FFF2-40B4-BE49-F238E27FC236}">
                    <a16:creationId xmlns:a16="http://schemas.microsoft.com/office/drawing/2014/main" id="{0AF4AA2F-A93A-3B43-97DD-B44C49A3AA93}"/>
                  </a:ext>
                </a:extLst>
              </p:cNvPr>
              <p:cNvSpPr/>
              <p:nvPr/>
            </p:nvSpPr>
            <p:spPr>
              <a:xfrm>
                <a:off x="1334429" y="5068645"/>
                <a:ext cx="4196575" cy="504391"/>
              </a:xfrm>
              <a:prstGeom prst="roundRect">
                <a:avLst/>
              </a:prstGeom>
              <a:noFill/>
              <a:ln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882DDF8C-4556-B546-9781-4EA9BA26D803}"/>
                  </a:ext>
                </a:extLst>
              </p:cNvPr>
              <p:cNvCxnSpPr>
                <a:stCxn id="23" idx="3"/>
                <a:endCxn id="7" idx="1"/>
              </p:cNvCxnSpPr>
              <p:nvPr/>
            </p:nvCxnSpPr>
            <p:spPr>
              <a:xfrm flipV="1">
                <a:off x="5229922" y="3280236"/>
                <a:ext cx="2170962" cy="21567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69EE14C0-3210-054F-A0CA-01ADF21F268B}"/>
                  </a:ext>
                </a:extLst>
              </p:cNvPr>
              <p:cNvCxnSpPr>
                <a:cxnSpLocks/>
                <a:stCxn id="24" idx="3"/>
                <a:endCxn id="20" idx="1"/>
              </p:cNvCxnSpPr>
              <p:nvPr/>
            </p:nvCxnSpPr>
            <p:spPr>
              <a:xfrm>
                <a:off x="3925229" y="4091781"/>
                <a:ext cx="3475654" cy="1199181"/>
              </a:xfrm>
              <a:prstGeom prst="straightConnector1">
                <a:avLst/>
              </a:prstGeom>
              <a:ln w="12700">
                <a:solidFill>
                  <a:srgbClr val="FF0000"/>
                </a:solidFill>
                <a:prstDash val="sys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BF05425-AE30-6D0B-5F67-89936CDAE7A8}"/>
                </a:ext>
              </a:extLst>
            </p:cNvPr>
            <p:cNvSpPr/>
            <p:nvPr/>
          </p:nvSpPr>
          <p:spPr>
            <a:xfrm>
              <a:off x="1913283" y="1853648"/>
              <a:ext cx="1247360" cy="21369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&lt;assert.h&gt;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3973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4F425-5C6E-BDEB-D852-256297CE6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F4BE0-93C0-57BB-D1D4-FAE2040EE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you write or read a file, you move forward, i.e., the file handle is moving towards the end of file</a:t>
            </a:r>
          </a:p>
        </p:txBody>
      </p:sp>
      <p:sp>
        <p:nvSpPr>
          <p:cNvPr id="4" name="Google Shape;200;p30">
            <a:extLst>
              <a:ext uri="{FF2B5EF4-FFF2-40B4-BE49-F238E27FC236}">
                <a16:creationId xmlns:a16="http://schemas.microsoft.com/office/drawing/2014/main" id="{C704F332-0CE6-7D2D-93E0-EE679F952FF2}"/>
              </a:ext>
            </a:extLst>
          </p:cNvPr>
          <p:cNvSpPr/>
          <p:nvPr/>
        </p:nvSpPr>
        <p:spPr>
          <a:xfrm>
            <a:off x="2301676" y="3530520"/>
            <a:ext cx="7198503" cy="4642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Grace Hopper was a pioneer of computer programming.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" name="Google Shape;201;p30">
            <a:extLst>
              <a:ext uri="{FF2B5EF4-FFF2-40B4-BE49-F238E27FC236}">
                <a16:creationId xmlns:a16="http://schemas.microsoft.com/office/drawing/2014/main" id="{0E09DEDB-8C8A-3861-7210-42BF3EA06F43}"/>
              </a:ext>
            </a:extLst>
          </p:cNvPr>
          <p:cNvSpPr txBox="1"/>
          <p:nvPr/>
        </p:nvSpPr>
        <p:spPr>
          <a:xfrm>
            <a:off x="1177229" y="2775142"/>
            <a:ext cx="60618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Ubuntu Mono"/>
                <a:ea typeface="Ubuntu Mono"/>
                <a:cs typeface="Ubuntu Mono"/>
                <a:sym typeface="Ubuntu Mono"/>
              </a:rPr>
              <a:t>FILE *file = </a:t>
            </a:r>
            <a:r>
              <a:rPr lang="en-US" sz="2300" dirty="0" err="1">
                <a:latin typeface="Ubuntu Mono"/>
                <a:ea typeface="Ubuntu Mono"/>
                <a:cs typeface="Ubuntu Mono"/>
                <a:sym typeface="Ubuntu Mono"/>
              </a:rPr>
              <a:t>fopen</a:t>
            </a:r>
            <a:r>
              <a:rPr lang="en-US" sz="2300" dirty="0">
                <a:latin typeface="Ubuntu Mono"/>
                <a:ea typeface="Ubuntu Mono"/>
                <a:cs typeface="Ubuntu Mono"/>
                <a:sym typeface="Ubuntu Mono"/>
              </a:rPr>
              <a:t>("hopper.txt", "r+")</a:t>
            </a:r>
            <a:endParaRPr sz="23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" name="Google Shape;202;p30">
            <a:extLst>
              <a:ext uri="{FF2B5EF4-FFF2-40B4-BE49-F238E27FC236}">
                <a16:creationId xmlns:a16="http://schemas.microsoft.com/office/drawing/2014/main" id="{39503D86-E111-B2D9-319D-8ABF377DAB3E}"/>
              </a:ext>
            </a:extLst>
          </p:cNvPr>
          <p:cNvCxnSpPr>
            <a:cxnSpLocks/>
          </p:cNvCxnSpPr>
          <p:nvPr/>
        </p:nvCxnSpPr>
        <p:spPr>
          <a:xfrm>
            <a:off x="2381189" y="3223835"/>
            <a:ext cx="0" cy="453643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" name="Google Shape;210;p31">
            <a:extLst>
              <a:ext uri="{FF2B5EF4-FFF2-40B4-BE49-F238E27FC236}">
                <a16:creationId xmlns:a16="http://schemas.microsoft.com/office/drawing/2014/main" id="{48BBA6F1-A873-C4A5-2AFE-EC0B371CBA30}"/>
              </a:ext>
            </a:extLst>
          </p:cNvPr>
          <p:cNvSpPr txBox="1"/>
          <p:nvPr/>
        </p:nvSpPr>
        <p:spPr>
          <a:xfrm>
            <a:off x="1175400" y="4193056"/>
            <a:ext cx="49206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>
                <a:latin typeface="Ubuntu Mono"/>
                <a:ea typeface="Ubuntu Mono"/>
                <a:cs typeface="Ubuntu Mono"/>
                <a:sym typeface="Ubuntu Mono"/>
              </a:rPr>
              <a:t>char arr[13];</a:t>
            </a:r>
            <a:endParaRPr sz="23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 err="1">
                <a:latin typeface="Ubuntu Mono"/>
                <a:ea typeface="Ubuntu Mono"/>
                <a:cs typeface="Ubuntu Mono"/>
                <a:sym typeface="Ubuntu Mono"/>
              </a:rPr>
              <a:t>fgets</a:t>
            </a:r>
            <a:r>
              <a:rPr lang="en-US" sz="2300" dirty="0">
                <a:latin typeface="Ubuntu Mono"/>
                <a:ea typeface="Ubuntu Mono"/>
                <a:cs typeface="Ubuntu Mono"/>
                <a:sym typeface="Ubuntu Mono"/>
              </a:rPr>
              <a:t>(arr, 13, file);</a:t>
            </a:r>
            <a:endParaRPr sz="23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9" name="Google Shape;200;p30">
            <a:extLst>
              <a:ext uri="{FF2B5EF4-FFF2-40B4-BE49-F238E27FC236}">
                <a16:creationId xmlns:a16="http://schemas.microsoft.com/office/drawing/2014/main" id="{C53A321F-BCC1-42C9-ACDB-E8DEFC4147B7}"/>
              </a:ext>
            </a:extLst>
          </p:cNvPr>
          <p:cNvSpPr/>
          <p:nvPr/>
        </p:nvSpPr>
        <p:spPr>
          <a:xfrm>
            <a:off x="2301675" y="5253791"/>
            <a:ext cx="7198503" cy="46423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Ubuntu Mono"/>
                <a:ea typeface="Ubuntu Mono"/>
                <a:cs typeface="Ubuntu Mono"/>
                <a:sym typeface="Ubuntu Mono"/>
              </a:rPr>
              <a:t>Grace Hopper was a pioneer of computer programming.</a:t>
            </a:r>
            <a:endParaRPr sz="20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10" name="Google Shape;202;p30">
            <a:extLst>
              <a:ext uri="{FF2B5EF4-FFF2-40B4-BE49-F238E27FC236}">
                <a16:creationId xmlns:a16="http://schemas.microsoft.com/office/drawing/2014/main" id="{E6D48F26-0B51-A4FB-DFC8-F54649C0B5C3}"/>
              </a:ext>
            </a:extLst>
          </p:cNvPr>
          <p:cNvCxnSpPr>
            <a:cxnSpLocks/>
          </p:cNvCxnSpPr>
          <p:nvPr/>
        </p:nvCxnSpPr>
        <p:spPr>
          <a:xfrm>
            <a:off x="3811657" y="4959626"/>
            <a:ext cx="119269" cy="526280"/>
          </a:xfrm>
          <a:prstGeom prst="straightConnector1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31BEAE4-9EF3-386C-F747-D2657BA69A81}"/>
              </a:ext>
            </a:extLst>
          </p:cNvPr>
          <p:cNvSpPr txBox="1"/>
          <p:nvPr/>
        </p:nvSpPr>
        <p:spPr>
          <a:xfrm>
            <a:off x="1175400" y="5962087"/>
            <a:ext cx="4748322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fgets</a:t>
            </a:r>
            <a:r>
              <a:rPr lang="en-US" dirty="0"/>
              <a:t>() is a function reading a string from file stream, we will cover it in the later slides</a:t>
            </a:r>
          </a:p>
        </p:txBody>
      </p:sp>
    </p:spTree>
    <p:extLst>
      <p:ext uri="{BB962C8B-B14F-4D97-AF65-F5344CB8AC3E}">
        <p14:creationId xmlns:p14="http://schemas.microsoft.com/office/powerpoint/2010/main" val="694961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11B-CD6E-9D49-85F1-BD9CD2A2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412-7FB3-F341-8B86-0835BD21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r>
              <a:rPr lang="en-US" sz="2000" dirty="0"/>
              <a:t>fscanf() is similar to scanf() but not limited to take input from stdin</a:t>
            </a:r>
          </a:p>
          <a:p>
            <a:pPr lvl="1"/>
            <a:r>
              <a:rPr lang="en-US" sz="1800" dirty="0"/>
              <a:t>scanf(“%d”, &amp;num); is the same as fscanf(</a:t>
            </a:r>
            <a:r>
              <a:rPr lang="en-US" sz="1800" dirty="0">
                <a:solidFill>
                  <a:srgbClr val="00B050"/>
                </a:solidFill>
              </a:rPr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”%d”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&amp;num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Read numbers/characters/strings from </a:t>
            </a:r>
            <a:r>
              <a:rPr lang="en-US" sz="1800" dirty="0">
                <a:solidFill>
                  <a:srgbClr val="00B050"/>
                </a:solidFill>
              </a:rPr>
              <a:t>stream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format</a:t>
            </a:r>
            <a:r>
              <a:rPr lang="en-US" sz="1800" dirty="0"/>
              <a:t> string: specify the format of the input:</a:t>
            </a:r>
          </a:p>
          <a:p>
            <a:pPr lvl="2"/>
            <a:r>
              <a:rPr lang="en-US" sz="1600" dirty="0"/>
              <a:t>”%d”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 integer</a:t>
            </a:r>
          </a:p>
          <a:p>
            <a:pPr lvl="2"/>
            <a:r>
              <a:rPr lang="en-US" sz="1600" dirty="0"/>
              <a:t>“%d, %f” </a:t>
            </a:r>
            <a:r>
              <a:rPr lang="en-US" sz="1600" dirty="0">
                <a:sym typeface="Wingdings" pitchFamily="2" charset="2"/>
              </a:rPr>
              <a:t> 1 integer followed by a comma and a whitespace, then followed by a float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…</a:t>
            </a:r>
            <a:r>
              <a:rPr lang="en-US" sz="1800" dirty="0">
                <a:sym typeface="Wingdings" pitchFamily="2" charset="2"/>
              </a:rPr>
              <a:t>: variable length input arguments: fscanf(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file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“%d %d”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&amp;num1, &amp;num2</a:t>
            </a:r>
            <a:r>
              <a:rPr lang="en-US" sz="1800" dirty="0">
                <a:sym typeface="Wingdings" pitchFamily="2" charset="2"/>
              </a:rPr>
              <a:t>);</a:t>
            </a:r>
          </a:p>
          <a:p>
            <a:pPr lvl="1"/>
            <a:r>
              <a:rPr lang="en-US" sz="1800" dirty="0">
                <a:sym typeface="Wingdings" pitchFamily="2" charset="2"/>
              </a:rPr>
              <a:t>return (1) the number of input items successfully assigned, or (2) EOF if input failure occurs before 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receiving argument was assigned</a:t>
            </a:r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7B48D96-B8B7-0D4E-BD57-9CB82EC09DDD}"/>
              </a:ext>
            </a:extLst>
          </p:cNvPr>
          <p:cNvGrpSpPr/>
          <p:nvPr/>
        </p:nvGrpSpPr>
        <p:grpSpPr>
          <a:xfrm>
            <a:off x="1233583" y="3909308"/>
            <a:ext cx="8977570" cy="2836586"/>
            <a:chOff x="935864" y="3814762"/>
            <a:chExt cx="9457073" cy="298809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55759EB-49EF-CC40-BE2E-0926DAE50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5864" y="3970879"/>
              <a:ext cx="4695502" cy="2831975"/>
            </a:xfrm>
            <a:prstGeom prst="rect">
              <a:avLst/>
            </a:prstGeom>
          </p:spPr>
        </p:pic>
        <p:sp>
          <p:nvSpPr>
            <p:cNvPr id="5" name="Rectangle: Rounded Corners 8">
              <a:extLst>
                <a:ext uri="{FF2B5EF4-FFF2-40B4-BE49-F238E27FC236}">
                  <a16:creationId xmlns:a16="http://schemas.microsoft.com/office/drawing/2014/main" id="{47870A1E-D584-5046-9A1A-154230AC1C8C}"/>
                </a:ext>
              </a:extLst>
            </p:cNvPr>
            <p:cNvSpPr/>
            <p:nvPr/>
          </p:nvSpPr>
          <p:spPr>
            <a:xfrm>
              <a:off x="3352799" y="5394897"/>
              <a:ext cx="1403797" cy="296694"/>
            </a:xfrm>
            <a:prstGeom prst="roundRect">
              <a:avLst/>
            </a:prstGeom>
            <a:noFill/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2B3C8E4B-1CC0-7E42-A265-2DA1F67BC979}"/>
                </a:ext>
              </a:extLst>
            </p:cNvPr>
            <p:cNvCxnSpPr>
              <a:cxnSpLocks/>
              <a:stCxn id="5" idx="3"/>
              <a:endCxn id="7" idx="1"/>
            </p:cNvCxnSpPr>
            <p:nvPr/>
          </p:nvCxnSpPr>
          <p:spPr>
            <a:xfrm flipV="1">
              <a:off x="4756596" y="5500029"/>
              <a:ext cx="1339404" cy="4321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4195919-CBC8-C141-BE26-51C21216DC84}"/>
                </a:ext>
              </a:extLst>
            </p:cNvPr>
            <p:cNvSpPr txBox="1"/>
            <p:nvPr/>
          </p:nvSpPr>
          <p:spPr>
            <a:xfrm>
              <a:off x="6096000" y="5176863"/>
              <a:ext cx="429693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Extracting one integer “%d” from stdin stream and save it to variable </a:t>
              </a:r>
              <a:r>
                <a:rPr lang="en-US" dirty="0">
                  <a:solidFill>
                    <a:srgbClr val="00B0F0"/>
                  </a:solidFill>
                </a:rPr>
                <a:t>num</a:t>
              </a:r>
              <a:endParaRPr lang="en-US" b="1" dirty="0">
                <a:solidFill>
                  <a:srgbClr val="00B0F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3081B9A-CC6D-8449-A9E0-1C1CA85CF972}"/>
                </a:ext>
              </a:extLst>
            </p:cNvPr>
            <p:cNvCxnSpPr>
              <a:cxnSpLocks/>
              <a:stCxn id="5" idx="0"/>
              <a:endCxn id="9" idx="1"/>
            </p:cNvCxnSpPr>
            <p:nvPr/>
          </p:nvCxnSpPr>
          <p:spPr>
            <a:xfrm flipV="1">
              <a:off x="4054698" y="4291816"/>
              <a:ext cx="2270175" cy="1103081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1F40E21-451A-1942-A080-E7879FF25E2D}"/>
                </a:ext>
              </a:extLst>
            </p:cNvPr>
            <p:cNvSpPr txBox="1"/>
            <p:nvPr/>
          </p:nvSpPr>
          <p:spPr>
            <a:xfrm>
              <a:off x="6324873" y="3814762"/>
              <a:ext cx="3945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Your format string </a:t>
              </a:r>
              <a:r>
                <a:rPr lang="en-US" dirty="0">
                  <a:solidFill>
                    <a:srgbClr val="7030A0"/>
                  </a:solidFill>
                </a:rPr>
                <a:t>“%d”</a:t>
              </a:r>
              <a:r>
                <a:rPr lang="en-US" dirty="0"/>
                <a:t> and your input needs to match with each other for a successful extraction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581720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11B-CD6E-9D49-85F1-BD9CD2A2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412-7FB3-F341-8B86-0835BD21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r>
              <a:rPr lang="en-US" sz="2000" dirty="0"/>
              <a:t>fscanf() is similar to scanf() but not limited to take input from stdin</a:t>
            </a:r>
          </a:p>
          <a:p>
            <a:pPr lvl="1"/>
            <a:r>
              <a:rPr lang="en-US" sz="1800" dirty="0"/>
              <a:t>scanf(“%d”, &amp;num); is the same as fscanf(</a:t>
            </a:r>
            <a:r>
              <a:rPr lang="en-US" sz="1800" dirty="0">
                <a:solidFill>
                  <a:srgbClr val="00B050"/>
                </a:solidFill>
              </a:rPr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”%d”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&amp;num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Read numbers/characters/strings from </a:t>
            </a:r>
            <a:r>
              <a:rPr lang="en-US" sz="1800" dirty="0">
                <a:solidFill>
                  <a:srgbClr val="00B050"/>
                </a:solidFill>
              </a:rPr>
              <a:t>stream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format</a:t>
            </a:r>
            <a:r>
              <a:rPr lang="en-US" sz="1800" dirty="0"/>
              <a:t> string: specify the format of the input:</a:t>
            </a:r>
          </a:p>
          <a:p>
            <a:pPr lvl="2"/>
            <a:r>
              <a:rPr lang="en-US" sz="1600" dirty="0"/>
              <a:t>”%d”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 integer</a:t>
            </a:r>
          </a:p>
          <a:p>
            <a:pPr lvl="2"/>
            <a:r>
              <a:rPr lang="en-US" sz="1600" dirty="0"/>
              <a:t>“%d, %f” </a:t>
            </a:r>
            <a:r>
              <a:rPr lang="en-US" sz="1600" dirty="0">
                <a:sym typeface="Wingdings" pitchFamily="2" charset="2"/>
              </a:rPr>
              <a:t> 1 integer followed by a comma and a whitespace, then followed by a float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…</a:t>
            </a:r>
            <a:r>
              <a:rPr lang="en-US" sz="1800" dirty="0">
                <a:sym typeface="Wingdings" pitchFamily="2" charset="2"/>
              </a:rPr>
              <a:t>: variable length input arguments: fscanf(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file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“%d %d”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&amp;num1, &amp;num2</a:t>
            </a:r>
            <a:r>
              <a:rPr lang="en-US" sz="1800" dirty="0">
                <a:sym typeface="Wingdings" pitchFamily="2" charset="2"/>
              </a:rPr>
              <a:t>);</a:t>
            </a:r>
          </a:p>
          <a:p>
            <a:pPr lvl="1"/>
            <a:r>
              <a:rPr lang="en-US" sz="1800" dirty="0">
                <a:sym typeface="Wingdings" pitchFamily="2" charset="2"/>
              </a:rPr>
              <a:t>return (1) the number of input items successfully assigned, or (2) EOF if input failure occurs before 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receiving argument was assigned</a:t>
            </a:r>
            <a:endParaRPr lang="en-US" sz="1600" dirty="0"/>
          </a:p>
          <a:p>
            <a:pPr lvl="2"/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06C6CF-D263-0E4C-8D05-75223E36F734}"/>
              </a:ext>
            </a:extLst>
          </p:cNvPr>
          <p:cNvGrpSpPr/>
          <p:nvPr/>
        </p:nvGrpSpPr>
        <p:grpSpPr>
          <a:xfrm>
            <a:off x="1280491" y="3968616"/>
            <a:ext cx="9334817" cy="2771287"/>
            <a:chOff x="894008" y="3364481"/>
            <a:chExt cx="10097405" cy="299768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02BECC7-9146-EE49-B13F-C12B58E523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4008" y="3364481"/>
              <a:ext cx="6531791" cy="2997682"/>
            </a:xfrm>
            <a:prstGeom prst="rect">
              <a:avLst/>
            </a:prstGeom>
          </p:spPr>
        </p:pic>
        <p:sp>
          <p:nvSpPr>
            <p:cNvPr id="11" name="Rectangle: Rounded Corners 6">
              <a:extLst>
                <a:ext uri="{FF2B5EF4-FFF2-40B4-BE49-F238E27FC236}">
                  <a16:creationId xmlns:a16="http://schemas.microsoft.com/office/drawing/2014/main" id="{7AA1AD85-4D94-CB4C-BA29-0CC4CFC2DE3B}"/>
                </a:ext>
              </a:extLst>
            </p:cNvPr>
            <p:cNvSpPr/>
            <p:nvPr/>
          </p:nvSpPr>
          <p:spPr>
            <a:xfrm>
              <a:off x="3430073" y="4864886"/>
              <a:ext cx="2713150" cy="2966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7319B8E-9652-B146-9A72-F552A11E3174}"/>
                </a:ext>
              </a:extLst>
            </p:cNvPr>
            <p:cNvCxnSpPr>
              <a:cxnSpLocks/>
              <a:stCxn id="11" idx="3"/>
              <a:endCxn id="13" idx="1"/>
            </p:cNvCxnSpPr>
            <p:nvPr/>
          </p:nvCxnSpPr>
          <p:spPr>
            <a:xfrm>
              <a:off x="6143223" y="5013233"/>
              <a:ext cx="1977980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BF2155D-B7AC-0046-BF9A-3FB49E256E6B}"/>
                </a:ext>
              </a:extLst>
            </p:cNvPr>
            <p:cNvSpPr txBox="1"/>
            <p:nvPr/>
          </p:nvSpPr>
          <p:spPr>
            <a:xfrm>
              <a:off x="8121203" y="4643901"/>
              <a:ext cx="287021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Extracting 2 integers “%d %d” and save it to variables num1 and num2 respectively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4125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11B-CD6E-9D49-85F1-BD9CD2A2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412-7FB3-F341-8B86-0835BD21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r>
              <a:rPr lang="en-US" sz="2000" dirty="0"/>
              <a:t>fscanf() is similar to scanf() but not limited to take input from stdin</a:t>
            </a:r>
          </a:p>
          <a:p>
            <a:pPr lvl="1"/>
            <a:r>
              <a:rPr lang="en-US" sz="1800" dirty="0"/>
              <a:t>scanf(“%d”, &amp;num); is the same as fscanf(</a:t>
            </a:r>
            <a:r>
              <a:rPr lang="en-US" sz="1800" dirty="0">
                <a:solidFill>
                  <a:srgbClr val="00B050"/>
                </a:solidFill>
              </a:rPr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”%d”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&amp;num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Read numbers/characters/strings from </a:t>
            </a:r>
            <a:r>
              <a:rPr lang="en-US" sz="1800" dirty="0">
                <a:solidFill>
                  <a:srgbClr val="00B050"/>
                </a:solidFill>
              </a:rPr>
              <a:t>stream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format</a:t>
            </a:r>
            <a:r>
              <a:rPr lang="en-US" sz="1800" dirty="0"/>
              <a:t> string: specify the format of the input:</a:t>
            </a:r>
          </a:p>
          <a:p>
            <a:pPr lvl="2"/>
            <a:r>
              <a:rPr lang="en-US" sz="1600" dirty="0"/>
              <a:t>”%d”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 integer</a:t>
            </a:r>
          </a:p>
          <a:p>
            <a:pPr lvl="2"/>
            <a:r>
              <a:rPr lang="en-US" sz="1600" dirty="0"/>
              <a:t>“%d, %f” </a:t>
            </a:r>
            <a:r>
              <a:rPr lang="en-US" sz="1600" dirty="0">
                <a:sym typeface="Wingdings" pitchFamily="2" charset="2"/>
              </a:rPr>
              <a:t> 1 integer followed by a comma and a whitespace, then followed by a float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…</a:t>
            </a:r>
            <a:r>
              <a:rPr lang="en-US" sz="1800" dirty="0">
                <a:sym typeface="Wingdings" pitchFamily="2" charset="2"/>
              </a:rPr>
              <a:t>: variable length input arguments: fscanf(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file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“%d %d”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&amp;num1, &amp;num2</a:t>
            </a:r>
            <a:r>
              <a:rPr lang="en-US" sz="1800" dirty="0">
                <a:sym typeface="Wingdings" pitchFamily="2" charset="2"/>
              </a:rPr>
              <a:t>);</a:t>
            </a:r>
          </a:p>
          <a:p>
            <a:pPr lvl="1"/>
            <a:r>
              <a:rPr lang="en-US" sz="1800" dirty="0">
                <a:sym typeface="Wingdings" pitchFamily="2" charset="2"/>
              </a:rPr>
              <a:t>return (1) the number of input items successfully assigned, or (2) EOF if input failure occurs before 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receiving argument was assigned</a:t>
            </a:r>
            <a:endParaRPr lang="en-US" sz="1600" dirty="0"/>
          </a:p>
          <a:p>
            <a:pPr lvl="1"/>
            <a:endParaRPr lang="en-US" sz="1800" dirty="0"/>
          </a:p>
          <a:p>
            <a:pPr lvl="2"/>
            <a:endParaRPr lang="en-US" sz="16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845ABDC-88EA-F548-A5CF-BD789FC328B9}"/>
              </a:ext>
            </a:extLst>
          </p:cNvPr>
          <p:cNvGrpSpPr/>
          <p:nvPr/>
        </p:nvGrpSpPr>
        <p:grpSpPr>
          <a:xfrm>
            <a:off x="1365096" y="3966948"/>
            <a:ext cx="8608823" cy="2872797"/>
            <a:chOff x="838200" y="3275751"/>
            <a:chExt cx="8872324" cy="2960729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212EB28-091F-B148-A557-E4DCE41D71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75751"/>
              <a:ext cx="6107815" cy="2901212"/>
            </a:xfrm>
            <a:prstGeom prst="rect">
              <a:avLst/>
            </a:prstGeom>
          </p:spPr>
        </p:pic>
        <p:sp>
          <p:nvSpPr>
            <p:cNvPr id="15" name="Rectangle: Rounded Corners 6">
              <a:extLst>
                <a:ext uri="{FF2B5EF4-FFF2-40B4-BE49-F238E27FC236}">
                  <a16:creationId xmlns:a16="http://schemas.microsoft.com/office/drawing/2014/main" id="{89E74D64-6298-9B4B-B074-0B7E5CBC1487}"/>
                </a:ext>
              </a:extLst>
            </p:cNvPr>
            <p:cNvSpPr/>
            <p:nvPr/>
          </p:nvSpPr>
          <p:spPr>
            <a:xfrm>
              <a:off x="2717443" y="4864886"/>
              <a:ext cx="2455572" cy="296694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3E63061-761D-DD4F-9D55-81AA054148D2}"/>
                </a:ext>
              </a:extLst>
            </p:cNvPr>
            <p:cNvCxnSpPr>
              <a:cxnSpLocks/>
              <a:stCxn id="15" idx="3"/>
              <a:endCxn id="17" idx="1"/>
            </p:cNvCxnSpPr>
            <p:nvPr/>
          </p:nvCxnSpPr>
          <p:spPr>
            <a:xfrm>
              <a:off x="5173015" y="5013233"/>
              <a:ext cx="1836314" cy="31923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4BDE65-7687-354F-8555-7FC0949CE662}"/>
                </a:ext>
              </a:extLst>
            </p:cNvPr>
            <p:cNvSpPr txBox="1"/>
            <p:nvPr/>
          </p:nvSpPr>
          <p:spPr>
            <a:xfrm>
              <a:off x="7009329" y="4428457"/>
              <a:ext cx="2701195" cy="18080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You can specify different format to interpret the sequence of characters read from stdin and save them to the respective types variables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293286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EA11B-CD6E-9D49-85F1-BD9CD2A2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09412-7FB3-F341-8B86-0835BD21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4332"/>
            <a:ext cx="10515600" cy="4972631"/>
          </a:xfrm>
        </p:spPr>
        <p:txBody>
          <a:bodyPr>
            <a:normAutofit/>
          </a:bodyPr>
          <a:lstStyle/>
          <a:p>
            <a:r>
              <a:rPr lang="en-US" sz="2000" dirty="0"/>
              <a:t>fscanf() is similar to scanf() but not limited to take input from stdin</a:t>
            </a:r>
          </a:p>
          <a:p>
            <a:pPr lvl="1"/>
            <a:r>
              <a:rPr lang="en-US" sz="1800" dirty="0"/>
              <a:t>scanf(“%d”, &amp;num); is the same as fscanf(</a:t>
            </a:r>
            <a:r>
              <a:rPr lang="en-US" sz="1800" dirty="0">
                <a:solidFill>
                  <a:srgbClr val="00B050"/>
                </a:solidFill>
              </a:rPr>
              <a:t>stdin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7030A0"/>
                </a:solidFill>
              </a:rPr>
              <a:t>”%d”</a:t>
            </a:r>
            <a:r>
              <a:rPr lang="en-US" sz="1800" dirty="0"/>
              <a:t>, </a:t>
            </a:r>
            <a:r>
              <a:rPr lang="en-US" sz="1800" dirty="0">
                <a:solidFill>
                  <a:srgbClr val="00B0F0"/>
                </a:solidFill>
              </a:rPr>
              <a:t>&amp;num</a:t>
            </a:r>
            <a:r>
              <a:rPr lang="en-US" sz="1800" dirty="0"/>
              <a:t>);</a:t>
            </a:r>
          </a:p>
          <a:p>
            <a:pPr lvl="1"/>
            <a:r>
              <a:rPr lang="en-US" sz="1800" dirty="0"/>
              <a:t>Read numbers/characters/strings from </a:t>
            </a:r>
            <a:r>
              <a:rPr lang="en-US" sz="1800" dirty="0">
                <a:solidFill>
                  <a:srgbClr val="00B050"/>
                </a:solidFill>
              </a:rPr>
              <a:t>stream</a:t>
            </a:r>
          </a:p>
          <a:p>
            <a:pPr lvl="1"/>
            <a:r>
              <a:rPr lang="en-US" sz="1800" dirty="0">
                <a:solidFill>
                  <a:srgbClr val="7030A0"/>
                </a:solidFill>
              </a:rPr>
              <a:t>format</a:t>
            </a:r>
            <a:r>
              <a:rPr lang="en-US" sz="1800" dirty="0"/>
              <a:t> string: specify the format of the input:</a:t>
            </a:r>
          </a:p>
          <a:p>
            <a:pPr lvl="2"/>
            <a:r>
              <a:rPr lang="en-US" sz="1600" dirty="0"/>
              <a:t>”%d” </a:t>
            </a:r>
            <a:r>
              <a:rPr lang="en-US" sz="1600" dirty="0">
                <a:sym typeface="Wingdings" pitchFamily="2" charset="2"/>
              </a:rPr>
              <a:t> </a:t>
            </a:r>
            <a:r>
              <a:rPr lang="en-US" sz="1600" dirty="0"/>
              <a:t>1 integer</a:t>
            </a:r>
          </a:p>
          <a:p>
            <a:pPr lvl="2"/>
            <a:r>
              <a:rPr lang="en-US" sz="1600" dirty="0"/>
              <a:t>“%d, %f” </a:t>
            </a:r>
            <a:r>
              <a:rPr lang="en-US" sz="1600" dirty="0">
                <a:sym typeface="Wingdings" pitchFamily="2" charset="2"/>
              </a:rPr>
              <a:t> 1 integer followed by a comma and a whitespace, then followed by a float</a:t>
            </a:r>
          </a:p>
          <a:p>
            <a:pPr lvl="1"/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…</a:t>
            </a:r>
            <a:r>
              <a:rPr lang="en-US" sz="1800" dirty="0">
                <a:sym typeface="Wingdings" pitchFamily="2" charset="2"/>
              </a:rPr>
              <a:t>: variable length input arguments: fscanf(</a:t>
            </a:r>
            <a:r>
              <a:rPr lang="en-US" sz="1800" dirty="0">
                <a:solidFill>
                  <a:srgbClr val="00B050"/>
                </a:solidFill>
                <a:sym typeface="Wingdings" pitchFamily="2" charset="2"/>
              </a:rPr>
              <a:t>file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7030A0"/>
                </a:solidFill>
                <a:sym typeface="Wingdings" pitchFamily="2" charset="2"/>
              </a:rPr>
              <a:t>“%d %d”</a:t>
            </a:r>
            <a:r>
              <a:rPr lang="en-US" sz="1800" dirty="0">
                <a:sym typeface="Wingdings" pitchFamily="2" charset="2"/>
              </a:rPr>
              <a:t>, </a:t>
            </a:r>
            <a:r>
              <a:rPr lang="en-US" sz="1800" dirty="0">
                <a:solidFill>
                  <a:srgbClr val="00B0F0"/>
                </a:solidFill>
                <a:sym typeface="Wingdings" pitchFamily="2" charset="2"/>
              </a:rPr>
              <a:t>&amp;num1, &amp;num2</a:t>
            </a:r>
            <a:r>
              <a:rPr lang="en-US" sz="1800" dirty="0">
                <a:sym typeface="Wingdings" pitchFamily="2" charset="2"/>
              </a:rPr>
              <a:t>);</a:t>
            </a:r>
          </a:p>
          <a:p>
            <a:pPr lvl="1"/>
            <a:r>
              <a:rPr lang="en-US" sz="1800" dirty="0">
                <a:sym typeface="Wingdings" pitchFamily="2" charset="2"/>
              </a:rPr>
              <a:t>return (1) the number of input items successfully assigned, or (2) EOF if input failure occurs before 1</a:t>
            </a:r>
            <a:r>
              <a:rPr lang="en-US" sz="1800" baseline="30000" dirty="0">
                <a:sym typeface="Wingdings" pitchFamily="2" charset="2"/>
              </a:rPr>
              <a:t>st</a:t>
            </a:r>
            <a:r>
              <a:rPr lang="en-US" sz="1800" dirty="0">
                <a:sym typeface="Wingdings" pitchFamily="2" charset="2"/>
              </a:rPr>
              <a:t> receiving argument was assigned</a:t>
            </a:r>
            <a:endParaRPr lang="en-US" sz="1600" dirty="0"/>
          </a:p>
          <a:p>
            <a:pPr lvl="1"/>
            <a:endParaRPr lang="en-US" sz="1800" dirty="0"/>
          </a:p>
          <a:p>
            <a:pPr lvl="2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B73844-0333-7743-B035-40761390C895}"/>
              </a:ext>
            </a:extLst>
          </p:cNvPr>
          <p:cNvGrpSpPr/>
          <p:nvPr/>
        </p:nvGrpSpPr>
        <p:grpSpPr>
          <a:xfrm>
            <a:off x="1364611" y="3990717"/>
            <a:ext cx="7342068" cy="2709028"/>
            <a:chOff x="838198" y="3309512"/>
            <a:chExt cx="8128012" cy="2999020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C55F59E-44FA-904B-B525-68F27623E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198" y="3309512"/>
              <a:ext cx="4942464" cy="2999020"/>
            </a:xfrm>
            <a:prstGeom prst="rect">
              <a:avLst/>
            </a:prstGeom>
          </p:spPr>
        </p:pic>
        <p:sp>
          <p:nvSpPr>
            <p:cNvPr id="20" name="Rectangle: Rounded Corners 6">
              <a:extLst>
                <a:ext uri="{FF2B5EF4-FFF2-40B4-BE49-F238E27FC236}">
                  <a16:creationId xmlns:a16="http://schemas.microsoft.com/office/drawing/2014/main" id="{C0AE7EAA-44E3-424C-937F-669B09143281}"/>
                </a:ext>
              </a:extLst>
            </p:cNvPr>
            <p:cNvSpPr/>
            <p:nvPr/>
          </p:nvSpPr>
          <p:spPr>
            <a:xfrm>
              <a:off x="1363719" y="4001036"/>
              <a:ext cx="2894895" cy="2323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D336949-D0DF-9B4A-8E5B-FBD552B569DE}"/>
                </a:ext>
              </a:extLst>
            </p:cNvPr>
            <p:cNvCxnSpPr>
              <a:cxnSpLocks/>
              <a:stCxn id="20" idx="3"/>
              <a:endCxn id="22" idx="1"/>
            </p:cNvCxnSpPr>
            <p:nvPr/>
          </p:nvCxnSpPr>
          <p:spPr>
            <a:xfrm>
              <a:off x="4258614" y="4117198"/>
              <a:ext cx="1837386" cy="6259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BB59EBF-2BBD-4542-9FF8-E814FCD65D6D}"/>
                </a:ext>
              </a:extLst>
            </p:cNvPr>
            <p:cNvSpPr txBox="1"/>
            <p:nvPr/>
          </p:nvSpPr>
          <p:spPr>
            <a:xfrm>
              <a:off x="6096000" y="3532420"/>
              <a:ext cx="2870210" cy="12947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/>
                <a:t>You can replace stdin with other file streams opened with </a:t>
              </a:r>
              <a:r>
                <a:rPr lang="en-US" sz="1400" dirty="0" err="1"/>
                <a:t>fopen</a:t>
              </a:r>
              <a:r>
                <a:rPr lang="en-US" sz="1400" dirty="0"/>
                <a:t>()</a:t>
              </a:r>
            </a:p>
            <a:p>
              <a:endParaRPr lang="en-US" sz="1400" b="1" dirty="0">
                <a:solidFill>
                  <a:srgbClr val="FF0000"/>
                </a:solidFill>
              </a:endParaRPr>
            </a:p>
            <a:p>
              <a:r>
                <a:rPr lang="en-US" sz="1400" dirty="0">
                  <a:solidFill>
                    <a:schemeClr val="tx1"/>
                  </a:solidFill>
                </a:rPr>
                <a:t>Remember to close the file after usage</a:t>
              </a:r>
            </a:p>
          </p:txBody>
        </p:sp>
        <p:sp>
          <p:nvSpPr>
            <p:cNvPr id="23" name="Rectangle: Rounded Corners 19">
              <a:extLst>
                <a:ext uri="{FF2B5EF4-FFF2-40B4-BE49-F238E27FC236}">
                  <a16:creationId xmlns:a16="http://schemas.microsoft.com/office/drawing/2014/main" id="{ABD8CB90-5CCB-8243-918A-F9FC9A9AD482}"/>
                </a:ext>
              </a:extLst>
            </p:cNvPr>
            <p:cNvSpPr/>
            <p:nvPr/>
          </p:nvSpPr>
          <p:spPr>
            <a:xfrm>
              <a:off x="1901780" y="4992736"/>
              <a:ext cx="429296" cy="2323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788198D-891A-044C-AEA3-B2C0C7D2F5B8}"/>
                </a:ext>
              </a:extLst>
            </p:cNvPr>
            <p:cNvCxnSpPr>
              <a:cxnSpLocks/>
              <a:stCxn id="23" idx="3"/>
              <a:endCxn id="22" idx="1"/>
            </p:cNvCxnSpPr>
            <p:nvPr/>
          </p:nvCxnSpPr>
          <p:spPr>
            <a:xfrm flipV="1">
              <a:off x="2331076" y="4179794"/>
              <a:ext cx="3764924" cy="929103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5" name="Rectangle: Rounded Corners 23">
              <a:extLst>
                <a:ext uri="{FF2B5EF4-FFF2-40B4-BE49-F238E27FC236}">
                  <a16:creationId xmlns:a16="http://schemas.microsoft.com/office/drawing/2014/main" id="{918A5FD5-5C49-7D42-8ED8-BC2115B4A5AA}"/>
                </a:ext>
              </a:extLst>
            </p:cNvPr>
            <p:cNvSpPr/>
            <p:nvPr/>
          </p:nvSpPr>
          <p:spPr>
            <a:xfrm>
              <a:off x="1865290" y="5752115"/>
              <a:ext cx="429296" cy="23232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54D2C3B9-32F8-3842-870D-B20C1378800D}"/>
                </a:ext>
              </a:extLst>
            </p:cNvPr>
            <p:cNvCxnSpPr>
              <a:cxnSpLocks/>
              <a:stCxn id="25" idx="3"/>
              <a:endCxn id="22" idx="1"/>
            </p:cNvCxnSpPr>
            <p:nvPr/>
          </p:nvCxnSpPr>
          <p:spPr>
            <a:xfrm flipV="1">
              <a:off x="2294587" y="4179794"/>
              <a:ext cx="3801413" cy="1688482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7" name="Rectangle: Rounded Corners 25">
              <a:extLst>
                <a:ext uri="{FF2B5EF4-FFF2-40B4-BE49-F238E27FC236}">
                  <a16:creationId xmlns:a16="http://schemas.microsoft.com/office/drawing/2014/main" id="{7471CDE6-2F1F-E446-AE99-BC034405F0A8}"/>
                </a:ext>
              </a:extLst>
            </p:cNvPr>
            <p:cNvSpPr/>
            <p:nvPr/>
          </p:nvSpPr>
          <p:spPr>
            <a:xfrm>
              <a:off x="6371677" y="5251967"/>
              <a:ext cx="1754377" cy="1015147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93.5 Tom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E9255C-5C90-C74E-AFE1-DF4FBD357E37}"/>
                </a:ext>
              </a:extLst>
            </p:cNvPr>
            <p:cNvSpPr txBox="1"/>
            <p:nvPr/>
          </p:nvSpPr>
          <p:spPr>
            <a:xfrm>
              <a:off x="6173468" y="4809022"/>
              <a:ext cx="21372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mytext.txt file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8273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4227C-ED23-6B40-80D3-2E4E92588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int fscanf(FILE *</a:t>
            </a:r>
            <a:r>
              <a:rPr lang="en-US" sz="4000" dirty="0">
                <a:solidFill>
                  <a:srgbClr val="00B050"/>
                </a:solidFill>
              </a:rPr>
              <a:t>stream</a:t>
            </a:r>
            <a:r>
              <a:rPr lang="en-US" sz="4000" dirty="0"/>
              <a:t>, const char *</a:t>
            </a:r>
            <a:r>
              <a:rPr lang="en-US" sz="4000" dirty="0">
                <a:solidFill>
                  <a:srgbClr val="7030A0"/>
                </a:solidFill>
              </a:rPr>
              <a:t>format</a:t>
            </a:r>
            <a:r>
              <a:rPr lang="en-US" sz="4000" dirty="0"/>
              <a:t>, </a:t>
            </a:r>
            <a:r>
              <a:rPr lang="en-US" sz="4000" dirty="0">
                <a:solidFill>
                  <a:srgbClr val="00B0F0"/>
                </a:solidFill>
              </a:rPr>
              <a:t>…</a:t>
            </a:r>
            <a:r>
              <a:rPr lang="en-US" sz="4000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FC0FB-1168-914A-B321-954256D4C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228600" lvl="0" indent="-25209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ct val="100000"/>
              <a:buChar char="•"/>
            </a:pPr>
            <a:r>
              <a:rPr lang="en-US" dirty="0"/>
              <a:t>If there are any spaces in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/>
              <a:t>, it will look for some amount of  </a:t>
            </a:r>
            <a:r>
              <a:rPr lang="en-US" dirty="0">
                <a:solidFill>
                  <a:srgbClr val="FF0000"/>
                </a:solidFill>
              </a:rPr>
              <a:t>whitespace</a:t>
            </a:r>
            <a:r>
              <a:rPr lang="en-US" dirty="0"/>
              <a:t> (spaces, tabs, new lines)</a:t>
            </a:r>
          </a:p>
          <a:p>
            <a:pPr lvl="1" indent="-252095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dirty="0"/>
              <a:t>If your input looks like </a:t>
            </a:r>
            <a:r>
              <a:rPr lang="en-US" dirty="0">
                <a:solidFill>
                  <a:srgbClr val="FF0000"/>
                </a:solidFill>
              </a:rPr>
              <a:t>“10    52     32” </a:t>
            </a:r>
            <a:r>
              <a:rPr lang="en-US" dirty="0"/>
              <a:t>then you can use </a:t>
            </a:r>
            <a:r>
              <a:rPr lang="en-US" dirty="0">
                <a:solidFill>
                  <a:srgbClr val="FF0000"/>
                </a:solidFill>
              </a:rPr>
              <a:t>“%d %d %d” </a:t>
            </a:r>
            <a:r>
              <a:rPr lang="en-US" dirty="0"/>
              <a:t>to read it, since the extra whitespaces will be skipped by fscanf() function</a:t>
            </a:r>
          </a:p>
          <a:p>
            <a:pPr lvl="1" indent="-252095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dirty="0"/>
              <a:t>This rule does NOT apply to “%c” format specifier as whilespace character is also considered as a character to extract</a:t>
            </a:r>
          </a:p>
          <a:p>
            <a:pPr lvl="1" indent="-252095">
              <a:lnSpc>
                <a:spcPct val="115000"/>
              </a:lnSpc>
              <a:spcBef>
                <a:spcPts val="1000"/>
              </a:spcBef>
              <a:buSzPct val="100000"/>
            </a:pPr>
            <a:r>
              <a:rPr lang="en-US" dirty="0"/>
              <a:t>Whitespace characters are not included in string format specifier “%s”</a:t>
            </a:r>
          </a:p>
          <a:p>
            <a:pPr marL="228600" lvl="0" indent="-188595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there are any characters in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format</a:t>
            </a:r>
            <a:r>
              <a:rPr lang="en-US" dirty="0"/>
              <a:t> other than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dirty="0"/>
              <a:t>,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%f</a:t>
            </a:r>
            <a:r>
              <a:rPr lang="en-US" dirty="0"/>
              <a:t> etc., it will read and skip these characters</a:t>
            </a:r>
          </a:p>
          <a:p>
            <a:pPr marL="685800" lvl="1" indent="-1943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your input looks like </a:t>
            </a:r>
            <a:r>
              <a:rPr lang="en-US" dirty="0">
                <a:solidFill>
                  <a:srgbClr val="FF0000"/>
                </a:solidFill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-US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52</a:t>
            </a:r>
            <a:r>
              <a:rPr lang="en-US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32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/>
              <a:t>then you can use 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"%d</a:t>
            </a:r>
            <a:r>
              <a:rPr lang="en-US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b="1" dirty="0">
                <a:solidFill>
                  <a:srgbClr val="00B0F0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lang="en-US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%d</a:t>
            </a:r>
            <a:r>
              <a:rPr lang="en-US" dirty="0">
                <a:solidFill>
                  <a:srgbClr val="FF0000"/>
                </a:solidFill>
              </a:rPr>
              <a:t>" </a:t>
            </a:r>
            <a:r>
              <a:rPr lang="en-US" dirty="0"/>
              <a:t>to read it</a:t>
            </a:r>
          </a:p>
          <a:p>
            <a:pPr marL="685800" lvl="1" indent="-194309" algn="l" rtl="0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dirty="0"/>
              <a:t>If those characters (commas in the above example) don't exist, then the read will fail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72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8CF746-1702-B341-BBAB-7CB9D417E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scanf/fscanf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BA5A4-C392-6F4A-9783-0A82A5989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Everything in the stream is initially just plain characters, format is used to parse these characters into different types of data</a:t>
            </a:r>
          </a:p>
          <a:p>
            <a:r>
              <a:rPr lang="en-US" dirty="0"/>
              <a:t>scanf(const char *</a:t>
            </a:r>
            <a:r>
              <a:rPr lang="en-US" b="1" dirty="0">
                <a:solidFill>
                  <a:srgbClr val="FF0000"/>
                </a:solidFill>
              </a:rPr>
              <a:t>format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scanf(“%d”,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num); // extract a decimal integer, save to num</a:t>
            </a:r>
          </a:p>
          <a:p>
            <a:pPr lvl="1"/>
            <a:r>
              <a:rPr lang="en-US" dirty="0"/>
              <a:t>scanf(“%s”, str); // extract a string, save to str</a:t>
            </a:r>
          </a:p>
          <a:p>
            <a:pPr lvl="1"/>
            <a:r>
              <a:rPr lang="en-US" dirty="0"/>
              <a:t>scanf(“%d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dirty="0"/>
              <a:t>%lf”,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cnt,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price); // extract a decimal and a floating-point number, save them to cnt and price, respectively</a:t>
            </a:r>
          </a:p>
          <a:p>
            <a:r>
              <a:rPr lang="en-US" dirty="0"/>
              <a:t>fscanf(FILE *stream, const char *</a:t>
            </a:r>
            <a:r>
              <a:rPr lang="en-US" b="1" dirty="0">
                <a:solidFill>
                  <a:srgbClr val="FF0000"/>
                </a:solidFill>
              </a:rPr>
              <a:t>format</a:t>
            </a:r>
            <a:r>
              <a:rPr lang="en-US" dirty="0"/>
              <a:t>, …)</a:t>
            </a:r>
          </a:p>
          <a:p>
            <a:pPr lvl="1"/>
            <a:r>
              <a:rPr lang="en-US" dirty="0"/>
              <a:t>fscanf(fp, “%d”,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num); </a:t>
            </a:r>
          </a:p>
          <a:p>
            <a:pPr lvl="1"/>
            <a:r>
              <a:rPr lang="en-US" dirty="0"/>
              <a:t>fscanf(fp, “%s”, str); </a:t>
            </a:r>
          </a:p>
          <a:p>
            <a:pPr lvl="1"/>
            <a:r>
              <a:rPr lang="en-US" dirty="0"/>
              <a:t>fscanf(fp, “%d</a:t>
            </a:r>
            <a:r>
              <a:rPr lang="en-US" b="1" dirty="0">
                <a:solidFill>
                  <a:srgbClr val="FF0000"/>
                </a:solidFill>
              </a:rPr>
              <a:t>, </a:t>
            </a:r>
            <a:r>
              <a:rPr lang="en-US" dirty="0"/>
              <a:t>%lf”,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cnt, </a:t>
            </a:r>
            <a:r>
              <a:rPr lang="en-US" b="1" dirty="0">
                <a:solidFill>
                  <a:srgbClr val="FF0000"/>
                </a:solidFill>
              </a:rPr>
              <a:t>&amp;</a:t>
            </a:r>
            <a:r>
              <a:rPr lang="en-US" dirty="0"/>
              <a:t>price);</a:t>
            </a:r>
          </a:p>
        </p:txBody>
      </p:sp>
    </p:spTree>
    <p:extLst>
      <p:ext uri="{BB962C8B-B14F-4D97-AF65-F5344CB8AC3E}">
        <p14:creationId xmlns:p14="http://schemas.microsoft.com/office/powerpoint/2010/main" val="26208081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53D-0670-CCC8-8193-2FBDF426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</a:t>
            </a:r>
            <a:r>
              <a:rPr lang="en-US" dirty="0" err="1"/>
              <a:t>scanf</a:t>
            </a:r>
            <a:r>
              <a:rPr lang="en-US" dirty="0"/>
              <a:t>/fscanf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 dirty="0"/>
              <a:t> </a:t>
            </a:r>
          </a:p>
        </p:txBody>
      </p:sp>
      <p:sp>
        <p:nvSpPr>
          <p:cNvPr id="4" name="Google Shape;127;p20">
            <a:extLst>
              <a:ext uri="{FF2B5EF4-FFF2-40B4-BE49-F238E27FC236}">
                <a16:creationId xmlns:a16="http://schemas.microsoft.com/office/drawing/2014/main" id="{7F849253-E405-3F15-D101-2CF1D2242826}"/>
              </a:ext>
            </a:extLst>
          </p:cNvPr>
          <p:cNvSpPr txBox="1">
            <a:spLocks/>
          </p:cNvSpPr>
          <p:nvPr/>
        </p:nvSpPr>
        <p:spPr>
          <a:xfrm>
            <a:off x="838200" y="1690688"/>
            <a:ext cx="10515600" cy="4351200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Read an integer in decimal format (123456789)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%d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Read an integer in any format (123456789, or 0x0A2F36)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%i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Read a floating-point number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%f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Read a long integer in decimal format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en-US" sz="2100" dirty="0" err="1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ld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&amp;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// Read a “long” float (</a:t>
            </a:r>
            <a:r>
              <a:rPr lang="en-US" sz="2100" b="1" dirty="0">
                <a:solidFill>
                  <a:srgbClr val="FF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double</a:t>
            </a: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endParaRPr lang="en-US" sz="2100" dirty="0">
              <a:highlight>
                <a:schemeClr val="lt1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en-US" sz="2100" b="1" dirty="0" err="1">
                <a:solidFill>
                  <a:srgbClr val="0000E6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lf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&amp;num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solidFill>
                <a:srgbClr val="800080"/>
              </a:solidFill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28795598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A653D-0670-CCC8-8193-2FBDF4265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</a:t>
            </a:r>
            <a:r>
              <a:rPr lang="en-US" dirty="0" err="1"/>
              <a:t>scanf</a:t>
            </a:r>
            <a:r>
              <a:rPr lang="en-US" dirty="0"/>
              <a:t>/fscanf –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example</a:t>
            </a:r>
            <a:r>
              <a:rPr lang="en-US" dirty="0"/>
              <a:t> </a:t>
            </a:r>
          </a:p>
        </p:txBody>
      </p:sp>
      <p:sp>
        <p:nvSpPr>
          <p:cNvPr id="3" name="Google Shape;132;p21">
            <a:extLst>
              <a:ext uri="{FF2B5EF4-FFF2-40B4-BE49-F238E27FC236}">
                <a16:creationId xmlns:a16="http://schemas.microsoft.com/office/drawing/2014/main" id="{3ADAC773-0B36-CB16-3A02-E3E0BDAE3D20}"/>
              </a:ext>
            </a:extLst>
          </p:cNvPr>
          <p:cNvSpPr txBox="1">
            <a:spLocks/>
          </p:cNvSpPr>
          <p:nvPr/>
        </p:nvSpPr>
        <p:spPr>
          <a:xfrm>
            <a:off x="884300" y="1470991"/>
            <a:ext cx="10515600" cy="3321133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Keep reading while next character is 'a', 'b', or 'c'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%[</a:t>
            </a:r>
            <a:r>
              <a:rPr lang="en-US" sz="1600" dirty="0" err="1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abc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]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Keep reading while next character is a lowercase letter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%[a-z]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Keep reading while next character is NOT a lowercase letter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%[^a-z]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Keep reading while next character is NOT ','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%[^,]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str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Only read up to 19 characters (save 1 space for null terminator '\0')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char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my_arr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[</a:t>
            </a:r>
            <a:r>
              <a:rPr lang="en-US" sz="1600" dirty="0">
                <a:solidFill>
                  <a:srgbClr val="008C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20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]=“”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7997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%19s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my_arr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Windows only, avoid!</a:t>
            </a:r>
            <a:endParaRPr lang="en-US" sz="16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dirty="0" err="1">
                <a:solidFill>
                  <a:srgbClr val="4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fscanf_s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007997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%s</a:t>
            </a:r>
            <a:r>
              <a:rPr lang="en-US" sz="16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 err="1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my_arr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16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1600" dirty="0">
                <a:solidFill>
                  <a:srgbClr val="008C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20</a:t>
            </a:r>
            <a:r>
              <a:rPr lang="en-US" sz="16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16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</p:spTree>
    <p:extLst>
      <p:ext uri="{BB962C8B-B14F-4D97-AF65-F5344CB8AC3E}">
        <p14:creationId xmlns:p14="http://schemas.microsoft.com/office/powerpoint/2010/main" val="79642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B7F9-84E4-114C-A583-280109E51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E7B7F-93B6-CE4B-9E7C-F1AFED2F8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/>
              <a:t>File in Unix/Linux</a:t>
            </a:r>
          </a:p>
          <a:p>
            <a:r>
              <a:rPr lang="en-US" altLang="zh-CN" dirty="0"/>
              <a:t>stream</a:t>
            </a:r>
          </a:p>
          <a:p>
            <a:pPr lvl="1"/>
            <a:r>
              <a:rPr lang="en-US" altLang="zh-CN" dirty="0"/>
              <a:t>Standard input stream</a:t>
            </a:r>
          </a:p>
          <a:p>
            <a:pPr lvl="1"/>
            <a:r>
              <a:rPr lang="en-US" altLang="zh-CN" dirty="0"/>
              <a:t>Standard output stream</a:t>
            </a:r>
          </a:p>
          <a:p>
            <a:pPr lvl="1"/>
            <a:r>
              <a:rPr lang="en-US" altLang="zh-CN" dirty="0"/>
              <a:t>File stream</a:t>
            </a:r>
          </a:p>
          <a:p>
            <a:r>
              <a:rPr lang="en-US" altLang="zh-CN" dirty="0"/>
              <a:t>Common functions</a:t>
            </a:r>
          </a:p>
          <a:p>
            <a:pPr lvl="1"/>
            <a:r>
              <a:rPr lang="en-US" altLang="zh-CN" dirty="0"/>
              <a:t>fopen</a:t>
            </a:r>
          </a:p>
          <a:p>
            <a:pPr lvl="1"/>
            <a:r>
              <a:rPr lang="en-US" altLang="zh-CN" dirty="0" err="1"/>
              <a:t>Fclose</a:t>
            </a:r>
            <a:endParaRPr lang="en-US" altLang="zh-CN" dirty="0"/>
          </a:p>
          <a:p>
            <a:pPr lvl="1"/>
            <a:r>
              <a:rPr lang="en-US" altLang="zh-CN" dirty="0"/>
              <a:t>Positioning</a:t>
            </a:r>
          </a:p>
          <a:p>
            <a:pPr lvl="1"/>
            <a:r>
              <a:rPr lang="en-US" altLang="zh-CN" dirty="0"/>
              <a:t>fscanf/scanf</a:t>
            </a:r>
          </a:p>
          <a:p>
            <a:pPr lvl="1"/>
            <a:r>
              <a:rPr lang="en-US" altLang="zh-CN" dirty="0"/>
              <a:t>fprintf/printf</a:t>
            </a:r>
          </a:p>
          <a:p>
            <a:pPr lvl="1"/>
            <a:r>
              <a:rPr lang="en-US" altLang="zh-CN" dirty="0" err="1"/>
              <a:t>fgets</a:t>
            </a:r>
            <a:r>
              <a:rPr lang="en-US" altLang="zh-CN" dirty="0"/>
              <a:t>/gets</a:t>
            </a:r>
          </a:p>
          <a:p>
            <a:pPr lvl="1"/>
            <a:r>
              <a:rPr lang="en-US" altLang="zh-CN" dirty="0" err="1"/>
              <a:t>fputs</a:t>
            </a:r>
            <a:r>
              <a:rPr lang="en-US" altLang="zh-CN" dirty="0"/>
              <a:t>/puts</a:t>
            </a:r>
          </a:p>
          <a:p>
            <a:r>
              <a:rPr lang="en-US" altLang="zh-CN" dirty="0"/>
              <a:t>File operations</a:t>
            </a:r>
          </a:p>
          <a:p>
            <a:pPr lvl="1"/>
            <a:r>
              <a:rPr lang="en-US" altLang="zh-CN" dirty="0"/>
              <a:t>remove</a:t>
            </a:r>
          </a:p>
          <a:p>
            <a:pPr lvl="1"/>
            <a:r>
              <a:rPr lang="en-US" altLang="zh-CN" dirty="0"/>
              <a:t>rename</a:t>
            </a:r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16634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A2D-FC95-8AD3-BDF5-D75A951E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int fprintf(FILE *</a:t>
            </a:r>
            <a:r>
              <a:rPr lang="en-US" altLang="zh-CN" sz="4000" dirty="0">
                <a:solidFill>
                  <a:srgbClr val="00B050"/>
                </a:solidFill>
              </a:rPr>
              <a:t>stream</a:t>
            </a:r>
            <a:r>
              <a:rPr lang="en-US" altLang="zh-CN" sz="4000" dirty="0"/>
              <a:t>, const char * </a:t>
            </a:r>
            <a:r>
              <a:rPr lang="en-US" altLang="zh-CN" sz="4000" dirty="0">
                <a:solidFill>
                  <a:srgbClr val="7030A0"/>
                </a:solidFill>
              </a:rPr>
              <a:t>format</a:t>
            </a:r>
            <a:r>
              <a:rPr lang="en-US" altLang="zh-CN" sz="4000" dirty="0"/>
              <a:t>, </a:t>
            </a:r>
            <a:r>
              <a:rPr lang="en-US" altLang="zh-CN" sz="4000" dirty="0">
                <a:solidFill>
                  <a:srgbClr val="00B0F0"/>
                </a:solidFill>
              </a:rPr>
              <a:t>…</a:t>
            </a:r>
            <a:r>
              <a:rPr lang="en-US" altLang="zh-CN" sz="4000" dirty="0"/>
              <a:t>);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C33B-3C44-109A-F456-CF2E93B6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>
            <a:normAutofit/>
          </a:bodyPr>
          <a:lstStyle/>
          <a:p>
            <a:r>
              <a:rPr lang="en-US" sz="2000" dirty="0"/>
              <a:t>fprintf() is similar to printf but not limited to stdout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sym typeface="Consolas"/>
              </a:rPr>
              <a:t>printf("%d", num);</a:t>
            </a:r>
            <a:r>
              <a:rPr lang="en-US" sz="1800" dirty="0"/>
              <a:t> is the same as </a:t>
            </a:r>
            <a:r>
              <a:rPr lang="en-US" sz="1800" dirty="0">
                <a:sym typeface="Consolas"/>
              </a:rPr>
              <a:t>fprintf(stdout, "</a:t>
            </a:r>
            <a:r>
              <a:rPr lang="en-US" sz="1800" b="1" dirty="0">
                <a:solidFill>
                  <a:srgbClr val="FF0000"/>
                </a:solidFill>
                <a:sym typeface="Consolas"/>
              </a:rPr>
              <a:t>%d</a:t>
            </a:r>
            <a:r>
              <a:rPr lang="en-US" sz="1800" dirty="0">
                <a:sym typeface="Consolas"/>
              </a:rPr>
              <a:t>", num);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 dirty="0">
                <a:solidFill>
                  <a:srgbClr val="00B050"/>
                </a:solidFill>
                <a:sym typeface="Consolas"/>
              </a:rPr>
              <a:t>stream</a:t>
            </a:r>
            <a:r>
              <a:rPr lang="en-US" sz="1800" dirty="0">
                <a:sym typeface="Consolas"/>
              </a:rPr>
              <a:t> is either stdout or a file stream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 dirty="0">
                <a:solidFill>
                  <a:srgbClr val="7030A0"/>
                </a:solidFill>
                <a:sym typeface="Consolas"/>
              </a:rPr>
              <a:t>format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/>
              <a:t>is the C string that contains the text to be written to the stream. It can optionally contain embedded format tags </a:t>
            </a:r>
            <a:r>
              <a:rPr lang="en-US" sz="1800" b="1" dirty="0">
                <a:solidFill>
                  <a:srgbClr val="FF0000"/>
                </a:solidFill>
              </a:rPr>
              <a:t>(%d, %c, %s, %f) </a:t>
            </a:r>
            <a:r>
              <a:rPr lang="en-US" sz="1800" dirty="0"/>
              <a:t>that are replaced by the values specified in </a:t>
            </a:r>
            <a:r>
              <a:rPr lang="en-US" sz="1800" b="1" dirty="0">
                <a:solidFill>
                  <a:srgbClr val="00B0F0"/>
                </a:solidFill>
              </a:rPr>
              <a:t>subsequent additional arguments (…)</a:t>
            </a:r>
            <a:r>
              <a:rPr lang="en-US" sz="1800" dirty="0"/>
              <a:t> and formatted as requested</a:t>
            </a:r>
            <a:endParaRPr lang="en-US" sz="1800" dirty="0">
              <a:sym typeface="Consola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sym typeface="Consolas"/>
              </a:rPr>
              <a:t>return: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successful, the total number of characters written is returned otherwise,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negative number is returned</a:t>
            </a:r>
            <a:r>
              <a:rPr lang="en-US" sz="1800" dirty="0">
                <a:sym typeface="Consolas"/>
              </a:rPr>
              <a:t> </a:t>
            </a:r>
            <a:endParaRPr lang="en-US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A7C6B-A6FB-E093-93CF-4471612CF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8149" y="3478279"/>
            <a:ext cx="4675493" cy="285136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32F5DFC-94CD-2F0B-33B1-2703A996E7C2}"/>
              </a:ext>
            </a:extLst>
          </p:cNvPr>
          <p:cNvSpPr/>
          <p:nvPr/>
        </p:nvSpPr>
        <p:spPr>
          <a:xfrm>
            <a:off x="1868556" y="5600701"/>
            <a:ext cx="3771153" cy="2487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6677D0C-D491-A95B-A065-99502A66807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5639710" y="4966070"/>
            <a:ext cx="888642" cy="74872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D5D14A0-98FD-BA84-5C6E-628C0D735A26}"/>
              </a:ext>
            </a:extLst>
          </p:cNvPr>
          <p:cNvSpPr txBox="1"/>
          <p:nvPr/>
        </p:nvSpPr>
        <p:spPr>
          <a:xfrm>
            <a:off x="6528352" y="3950407"/>
            <a:ext cx="46754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You can replace printf() with fprintf() and specify the file stream to be stdout, everything else will stay the same as printf() function.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You can also replace stdout with some other file stream opened with the write or append mode to write to the associated files</a:t>
            </a:r>
          </a:p>
        </p:txBody>
      </p:sp>
    </p:spTree>
    <p:extLst>
      <p:ext uri="{BB962C8B-B14F-4D97-AF65-F5344CB8AC3E}">
        <p14:creationId xmlns:p14="http://schemas.microsoft.com/office/powerpoint/2010/main" val="40785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33A2D-FC95-8AD3-BDF5-D75A951E2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int fprintf(FILE *</a:t>
            </a:r>
            <a:r>
              <a:rPr lang="en-US" altLang="zh-CN" sz="4000" dirty="0">
                <a:solidFill>
                  <a:srgbClr val="00B050"/>
                </a:solidFill>
              </a:rPr>
              <a:t>stream</a:t>
            </a:r>
            <a:r>
              <a:rPr lang="en-US" altLang="zh-CN" sz="4000" dirty="0"/>
              <a:t>, const char * </a:t>
            </a:r>
            <a:r>
              <a:rPr lang="en-US" altLang="zh-CN" sz="4000" dirty="0">
                <a:solidFill>
                  <a:srgbClr val="7030A0"/>
                </a:solidFill>
              </a:rPr>
              <a:t>format</a:t>
            </a:r>
            <a:r>
              <a:rPr lang="en-US" altLang="zh-CN" sz="4000" dirty="0"/>
              <a:t>, </a:t>
            </a:r>
            <a:r>
              <a:rPr lang="en-US" altLang="zh-CN" sz="4000" dirty="0">
                <a:solidFill>
                  <a:srgbClr val="00B0F0"/>
                </a:solidFill>
              </a:rPr>
              <a:t>…</a:t>
            </a:r>
            <a:r>
              <a:rPr lang="en-US" altLang="zh-CN" sz="4000" dirty="0"/>
              <a:t>);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1C33B-3C44-109A-F456-CF2E93B63B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2635"/>
            <a:ext cx="10515600" cy="4974328"/>
          </a:xfrm>
        </p:spPr>
        <p:txBody>
          <a:bodyPr>
            <a:normAutofit/>
          </a:bodyPr>
          <a:lstStyle/>
          <a:p>
            <a:r>
              <a:rPr lang="en-US" sz="2000" dirty="0"/>
              <a:t>fprintf() is similar to printf but not limited to stdout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sym typeface="Consolas"/>
              </a:rPr>
              <a:t>printf("%d", num);</a:t>
            </a:r>
            <a:r>
              <a:rPr lang="en-US" sz="1800" dirty="0"/>
              <a:t> is the same as </a:t>
            </a:r>
            <a:r>
              <a:rPr lang="en-US" sz="1800" dirty="0">
                <a:sym typeface="Consolas"/>
              </a:rPr>
              <a:t>fprintf(stdout, "</a:t>
            </a:r>
            <a:r>
              <a:rPr lang="en-US" sz="1800" b="1" dirty="0">
                <a:solidFill>
                  <a:srgbClr val="FF0000"/>
                </a:solidFill>
                <a:sym typeface="Consolas"/>
              </a:rPr>
              <a:t>%d</a:t>
            </a:r>
            <a:r>
              <a:rPr lang="en-US" sz="1800" dirty="0">
                <a:sym typeface="Consolas"/>
              </a:rPr>
              <a:t>", num);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 dirty="0">
                <a:solidFill>
                  <a:srgbClr val="00B050"/>
                </a:solidFill>
                <a:sym typeface="Consolas"/>
              </a:rPr>
              <a:t>stream</a:t>
            </a:r>
            <a:r>
              <a:rPr lang="en-US" sz="1800" dirty="0">
                <a:sym typeface="Consolas"/>
              </a:rPr>
              <a:t> is either stdout or a file stream 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b="1" dirty="0">
                <a:solidFill>
                  <a:srgbClr val="7030A0"/>
                </a:solidFill>
                <a:sym typeface="Consolas"/>
              </a:rPr>
              <a:t>format</a:t>
            </a:r>
            <a:r>
              <a:rPr lang="en-US" sz="1800" dirty="0">
                <a:sym typeface="Consolas"/>
              </a:rPr>
              <a:t> </a:t>
            </a:r>
            <a:r>
              <a:rPr lang="en-US" sz="1800" dirty="0"/>
              <a:t>is the C string that contains the text to be written to the stream. It can optionally contain embedded format tags </a:t>
            </a:r>
            <a:r>
              <a:rPr lang="en-US" sz="1800" b="1" dirty="0">
                <a:solidFill>
                  <a:srgbClr val="FF0000"/>
                </a:solidFill>
              </a:rPr>
              <a:t>(%d, %c, %s, %f) </a:t>
            </a:r>
            <a:r>
              <a:rPr lang="en-US" sz="1800" dirty="0"/>
              <a:t>that are replaced by the values specified in </a:t>
            </a:r>
            <a:r>
              <a:rPr lang="en-US" sz="1800" b="1" dirty="0">
                <a:solidFill>
                  <a:srgbClr val="00B0F0"/>
                </a:solidFill>
              </a:rPr>
              <a:t>subsequent additional arguments (…)</a:t>
            </a:r>
            <a:r>
              <a:rPr lang="en-US" sz="1800" dirty="0"/>
              <a:t> and formatted as requested</a:t>
            </a:r>
            <a:endParaRPr lang="en-US" sz="1800" dirty="0">
              <a:sym typeface="Consolas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800" dirty="0">
                <a:sym typeface="Consolas"/>
              </a:rPr>
              <a:t>return: 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successful, the total number of characters written is returned otherwise, </a:t>
            </a:r>
            <a:r>
              <a:rPr lang="en-US" sz="14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 negative number is returned</a:t>
            </a:r>
            <a:r>
              <a:rPr lang="en-US" sz="1800" dirty="0">
                <a:sym typeface="Consolas"/>
              </a:rPr>
              <a:t> </a:t>
            </a:r>
            <a:endParaRPr lang="en-US" sz="1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FF31F5-65B5-6DB8-4FFD-3B5D48BC8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086" y="3641207"/>
            <a:ext cx="4679724" cy="2619956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A825F3E-3EB6-1CAF-03EF-EBA3CBAB8E79}"/>
              </a:ext>
            </a:extLst>
          </p:cNvPr>
          <p:cNvSpPr/>
          <p:nvPr/>
        </p:nvSpPr>
        <p:spPr>
          <a:xfrm>
            <a:off x="2349064" y="4964689"/>
            <a:ext cx="416417" cy="15025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277E1-66B9-631F-C85F-135F5015DB69}"/>
              </a:ext>
            </a:extLst>
          </p:cNvPr>
          <p:cNvSpPr txBox="1"/>
          <p:nvPr/>
        </p:nvSpPr>
        <p:spPr>
          <a:xfrm>
            <a:off x="6487475" y="3641207"/>
            <a:ext cx="4584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 fprintf() to print to stderr instead of </a:t>
            </a:r>
            <a:r>
              <a:rPr lang="en-US" dirty="0" err="1"/>
              <a:t>stdout</a:t>
            </a:r>
            <a:r>
              <a:rPr lang="en-US" dirty="0"/>
              <a:t> if you want to debug your source code in a print-debugging fashion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 to stdout will move the “to be printed content” to a buffer in heap segment first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Print to stderr will immediately print out the content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62ED3520-FC0E-F0DB-6946-8D77FA7F061C}"/>
              </a:ext>
            </a:extLst>
          </p:cNvPr>
          <p:cNvCxnSpPr>
            <a:stCxn id="9" idx="2"/>
            <a:endCxn id="11" idx="1"/>
          </p:cNvCxnSpPr>
          <p:nvPr/>
        </p:nvCxnSpPr>
        <p:spPr>
          <a:xfrm rot="5400000" flipH="1" flipV="1">
            <a:off x="4431837" y="3059305"/>
            <a:ext cx="181074" cy="3930202"/>
          </a:xfrm>
          <a:prstGeom prst="curvedConnector4">
            <a:avLst>
              <a:gd name="adj1" fmla="val -249749"/>
              <a:gd name="adj2" fmla="val 49868"/>
            </a:avLst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532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8053-1F1C-6E52-47E6-23BBD6AF8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of printf/fprintf – example</a:t>
            </a:r>
          </a:p>
        </p:txBody>
      </p:sp>
      <p:sp>
        <p:nvSpPr>
          <p:cNvPr id="4" name="Google Shape;145;p23">
            <a:extLst>
              <a:ext uri="{FF2B5EF4-FFF2-40B4-BE49-F238E27FC236}">
                <a16:creationId xmlns:a16="http://schemas.microsoft.com/office/drawing/2014/main" id="{F42A901C-5307-B10C-B904-800DB32A4A11}"/>
              </a:ext>
            </a:extLst>
          </p:cNvPr>
          <p:cNvSpPr txBox="1">
            <a:spLocks/>
          </p:cNvSpPr>
          <p:nvPr/>
        </p:nvSpPr>
        <p:spPr>
          <a:xfrm>
            <a:off x="884300" y="1630017"/>
            <a:ext cx="10515600" cy="4097508"/>
          </a:xfrm>
          <a:prstGeom prst="rect">
            <a:avLst/>
          </a:prstGeom>
        </p:spPr>
        <p:txBody>
          <a:bodyPr spcFirstLastPara="1" vert="horz" wrap="square" lIns="91425" tIns="45700" rIns="91425" bIns="4570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Print an integer (%i also works, but does the same thing)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fprintf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%d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// Print a long integer in decimal format</a:t>
            </a:r>
            <a:endParaRPr lang="en-US" sz="2100" dirty="0">
              <a:highlight>
                <a:srgbClr val="FFFFFF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fprintf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%</a:t>
            </a:r>
            <a:r>
              <a:rPr lang="en-US" sz="2100" dirty="0" err="1">
                <a:solidFill>
                  <a:srgbClr val="0000E6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ld</a:t>
            </a:r>
            <a:r>
              <a:rPr lang="en-US" sz="2100" dirty="0">
                <a:solidFill>
                  <a:srgbClr val="80000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num</a:t>
            </a:r>
            <a:r>
              <a:rPr lang="en-US" sz="2100" dirty="0">
                <a:solidFill>
                  <a:srgbClr val="80803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rgbClr val="FFFFFF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// Same as fscanf for float and double too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solidFill>
                <a:srgbClr val="696969"/>
              </a:solidFill>
              <a:highlight>
                <a:schemeClr val="lt1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// Pad to 5 characters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fprintf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%5d\n%5d\n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1234, 12345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100" dirty="0">
              <a:solidFill>
                <a:srgbClr val="696969"/>
              </a:solidFill>
              <a:highlight>
                <a:schemeClr val="lt1"/>
              </a:highlight>
              <a:latin typeface="Ubuntu Mono"/>
              <a:ea typeface="Ubuntu Mono"/>
              <a:cs typeface="Ubuntu Mono"/>
              <a:sym typeface="Ubuntu Mono"/>
            </a:endParaRP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 dirty="0">
                <a:solidFill>
                  <a:srgbClr val="696969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// Print only 3 digits after the point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100" dirty="0">
                <a:solidFill>
                  <a:srgbClr val="603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fprintf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(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file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0000E6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%.3f</a:t>
            </a:r>
            <a:r>
              <a:rPr lang="en-US" sz="2100" dirty="0">
                <a:solidFill>
                  <a:srgbClr val="80000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"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,</a:t>
            </a:r>
            <a:r>
              <a:rPr lang="en-US" sz="2100" dirty="0"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 123.456789</a:t>
            </a:r>
            <a:r>
              <a:rPr lang="en-US" sz="2100" dirty="0">
                <a:solidFill>
                  <a:srgbClr val="80803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)</a:t>
            </a:r>
            <a:r>
              <a:rPr lang="en-US" sz="2100" dirty="0">
                <a:solidFill>
                  <a:srgbClr val="800080"/>
                </a:solidFill>
                <a:highlight>
                  <a:schemeClr val="lt1"/>
                </a:highlight>
                <a:latin typeface="Ubuntu Mono"/>
                <a:ea typeface="Ubuntu Mono"/>
                <a:cs typeface="Ubuntu Mono"/>
                <a:sym typeface="Ubuntu Mono"/>
              </a:rPr>
              <a:t>;</a:t>
            </a:r>
            <a:endParaRPr lang="en-US" sz="21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" name="Google Shape;146;p23">
            <a:extLst>
              <a:ext uri="{FF2B5EF4-FFF2-40B4-BE49-F238E27FC236}">
                <a16:creationId xmlns:a16="http://schemas.microsoft.com/office/drawing/2014/main" id="{3BE2FD3C-32EC-13CF-DB4A-CF219811BDA7}"/>
              </a:ext>
            </a:extLst>
          </p:cNvPr>
          <p:cNvSpPr txBox="1"/>
          <p:nvPr/>
        </p:nvSpPr>
        <p:spPr>
          <a:xfrm>
            <a:off x="8109831" y="3943113"/>
            <a:ext cx="36174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Ubuntu Mono"/>
                <a:ea typeface="Ubuntu Mono"/>
                <a:cs typeface="Ubuntu Mono"/>
                <a:sym typeface="Ubuntu Mono"/>
              </a:rPr>
              <a:t>Prints: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Ubuntu Mono"/>
                <a:ea typeface="Ubuntu Mono"/>
                <a:cs typeface="Ubuntu Mono"/>
                <a:sym typeface="Ubuntu Mono"/>
              </a:rPr>
              <a:t> 1234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Ubuntu Mono"/>
                <a:ea typeface="Ubuntu Mono"/>
                <a:cs typeface="Ubuntu Mono"/>
                <a:sym typeface="Ubuntu Mono"/>
              </a:rPr>
              <a:t>12345</a:t>
            </a:r>
            <a:endParaRPr sz="16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" name="Google Shape;147;p23">
            <a:extLst>
              <a:ext uri="{FF2B5EF4-FFF2-40B4-BE49-F238E27FC236}">
                <a16:creationId xmlns:a16="http://schemas.microsoft.com/office/drawing/2014/main" id="{31023A80-382F-813F-F029-43F9134AAC0E}"/>
              </a:ext>
            </a:extLst>
          </p:cNvPr>
          <p:cNvCxnSpPr/>
          <p:nvPr/>
        </p:nvCxnSpPr>
        <p:spPr>
          <a:xfrm rot="10800000" flipH="1">
            <a:off x="6539781" y="4527313"/>
            <a:ext cx="1438200" cy="3327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" name="Google Shape;148;p23">
            <a:extLst>
              <a:ext uri="{FF2B5EF4-FFF2-40B4-BE49-F238E27FC236}">
                <a16:creationId xmlns:a16="http://schemas.microsoft.com/office/drawing/2014/main" id="{B007F78D-EEC8-7F32-CBBA-6F0167141C76}"/>
              </a:ext>
            </a:extLst>
          </p:cNvPr>
          <p:cNvSpPr txBox="1"/>
          <p:nvPr/>
        </p:nvSpPr>
        <p:spPr>
          <a:xfrm>
            <a:off x="7345331" y="5577638"/>
            <a:ext cx="3617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Prints: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latin typeface="Ubuntu Mono"/>
                <a:ea typeface="Ubuntu Mono"/>
                <a:cs typeface="Ubuntu Mono"/>
                <a:sym typeface="Ubuntu Mono"/>
              </a:rPr>
              <a:t>123.456</a:t>
            </a:r>
            <a:endParaRPr sz="1600" dirty="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" name="Google Shape;149;p23">
            <a:extLst>
              <a:ext uri="{FF2B5EF4-FFF2-40B4-BE49-F238E27FC236}">
                <a16:creationId xmlns:a16="http://schemas.microsoft.com/office/drawing/2014/main" id="{7B7D33A4-E910-DC73-4458-44B164FF64FF}"/>
              </a:ext>
            </a:extLst>
          </p:cNvPr>
          <p:cNvCxnSpPr/>
          <p:nvPr/>
        </p:nvCxnSpPr>
        <p:spPr>
          <a:xfrm rot="10800000" flipH="1">
            <a:off x="5622881" y="6040713"/>
            <a:ext cx="1620300" cy="94200"/>
          </a:xfrm>
          <a:prstGeom prst="straightConnector1">
            <a:avLst/>
          </a:prstGeom>
          <a:noFill/>
          <a:ln w="1270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9480442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3915C-51B9-8A67-0FB8-91906F838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processing a file -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5B8A1-DA75-C4FA-6C46-ADA6AF5880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87348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Declare a FILE pointer</a:t>
            </a:r>
          </a:p>
          <a:p>
            <a:pPr marL="514350" indent="-514350">
              <a:buAutoNum type="arabicPeriod"/>
            </a:pPr>
            <a:r>
              <a:rPr lang="en-US" dirty="0"/>
              <a:t>Open a file using </a:t>
            </a:r>
            <a:r>
              <a:rPr lang="en-US" dirty="0" err="1"/>
              <a:t>fopen</a:t>
            </a:r>
            <a:r>
              <a:rPr lang="en-US" dirty="0"/>
              <a:t>() function</a:t>
            </a:r>
          </a:p>
          <a:p>
            <a:pPr marL="514350" indent="-514350">
              <a:buAutoNum type="arabicPeriod"/>
            </a:pPr>
            <a:r>
              <a:rPr lang="en-US" dirty="0"/>
              <a:t>Process the file using proper functions</a:t>
            </a:r>
          </a:p>
          <a:p>
            <a:pPr marL="514350" indent="-514350">
              <a:buAutoNum type="arabicPeriod"/>
            </a:pPr>
            <a:r>
              <a:rPr lang="en-US" dirty="0"/>
              <a:t>Close the file using </a:t>
            </a:r>
            <a:r>
              <a:rPr lang="en-US" dirty="0" err="1"/>
              <a:t>fclose</a:t>
            </a:r>
            <a:r>
              <a:rPr lang="en-US" dirty="0"/>
              <a:t>() function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8A3EAF-6851-F78A-E4DC-16FA1E8559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3741" y="1825625"/>
            <a:ext cx="5136368" cy="353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144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C29E-F90E-495D-3ECD-2F539767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with fscanf -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1522E8-17D2-2921-5F6B-9AFC20A71A71}"/>
              </a:ext>
            </a:extLst>
          </p:cNvPr>
          <p:cNvGrpSpPr/>
          <p:nvPr/>
        </p:nvGrpSpPr>
        <p:grpSpPr>
          <a:xfrm>
            <a:off x="894535" y="1690688"/>
            <a:ext cx="9901225" cy="4672012"/>
            <a:chOff x="859748" y="1428750"/>
            <a:chExt cx="9901225" cy="4672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D50370-D9CC-5B45-BED6-A7BD5C53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9748" y="1428750"/>
              <a:ext cx="5496040" cy="4672012"/>
            </a:xfrm>
            <a:prstGeom prst="rect">
              <a:avLst/>
            </a:prstGeom>
          </p:spPr>
        </p:pic>
        <p:sp>
          <p:nvSpPr>
            <p:cNvPr id="5" name="Google Shape;162;p25">
              <a:extLst>
                <a:ext uri="{FF2B5EF4-FFF2-40B4-BE49-F238E27FC236}">
                  <a16:creationId xmlns:a16="http://schemas.microsoft.com/office/drawing/2014/main" id="{4ED9B4E7-CB00-D63B-1E80-C3524AB50440}"/>
                </a:ext>
              </a:extLst>
            </p:cNvPr>
            <p:cNvSpPr txBox="1"/>
            <p:nvPr/>
          </p:nvSpPr>
          <p:spPr>
            <a:xfrm>
              <a:off x="8087012" y="1428750"/>
              <a:ext cx="10919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 file: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1 2 3 4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5 6 7 8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4;p25">
              <a:extLst>
                <a:ext uri="{FF2B5EF4-FFF2-40B4-BE49-F238E27FC236}">
                  <a16:creationId xmlns:a16="http://schemas.microsoft.com/office/drawing/2014/main" id="{0DD31390-271B-0337-107B-A94D65C53806}"/>
                </a:ext>
              </a:extLst>
            </p:cNvPr>
            <p:cNvSpPr txBox="1"/>
            <p:nvPr/>
          </p:nvSpPr>
          <p:spPr>
            <a:xfrm>
              <a:off x="9356585" y="1428750"/>
              <a:ext cx="140438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Output: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latin typeface="Calibri"/>
                  <a:ea typeface="Calibri"/>
                  <a:cs typeface="Calibri"/>
                  <a:sym typeface="Calibri"/>
                </a:rPr>
                <a:t>sum is 36</a:t>
              </a: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A8E3E2-8DBF-1739-1CF6-0DB192267581}"/>
                </a:ext>
              </a:extLst>
            </p:cNvPr>
            <p:cNvSpPr/>
            <p:nvPr/>
          </p:nvSpPr>
          <p:spPr>
            <a:xfrm>
              <a:off x="5329238" y="3128964"/>
              <a:ext cx="585787" cy="4357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97490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0C29E-F90E-495D-3ECD-2F539767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with fscanf - example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21522E8-17D2-2921-5F6B-9AFC20A71A71}"/>
              </a:ext>
            </a:extLst>
          </p:cNvPr>
          <p:cNvGrpSpPr/>
          <p:nvPr/>
        </p:nvGrpSpPr>
        <p:grpSpPr>
          <a:xfrm>
            <a:off x="894535" y="1690688"/>
            <a:ext cx="9826055" cy="4672012"/>
            <a:chOff x="859748" y="1428750"/>
            <a:chExt cx="9826055" cy="467201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8CD50370-D9CC-5B45-BED6-A7BD5C53E0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59748" y="1428750"/>
              <a:ext cx="5496040" cy="4672012"/>
            </a:xfrm>
            <a:prstGeom prst="rect">
              <a:avLst/>
            </a:prstGeom>
          </p:spPr>
        </p:pic>
        <p:sp>
          <p:nvSpPr>
            <p:cNvPr id="5" name="Google Shape;162;p25">
              <a:extLst>
                <a:ext uri="{FF2B5EF4-FFF2-40B4-BE49-F238E27FC236}">
                  <a16:creationId xmlns:a16="http://schemas.microsoft.com/office/drawing/2014/main" id="{4ED9B4E7-CB00-D63B-1E80-C3524AB50440}"/>
                </a:ext>
              </a:extLst>
            </p:cNvPr>
            <p:cNvSpPr txBox="1"/>
            <p:nvPr/>
          </p:nvSpPr>
          <p:spPr>
            <a:xfrm>
              <a:off x="8011842" y="1519490"/>
              <a:ext cx="1091966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0" i="0" u="none" strike="noStrike" cap="none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Input file: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1 2 3 4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 </a:t>
              </a:r>
              <a:r>
                <a:rPr lang="en-US" sz="18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h</a:t>
              </a: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 7 8</a:t>
              </a:r>
              <a:endParaRPr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" name="Google Shape;164;p25">
              <a:extLst>
                <a:ext uri="{FF2B5EF4-FFF2-40B4-BE49-F238E27FC236}">
                  <a16:creationId xmlns:a16="http://schemas.microsoft.com/office/drawing/2014/main" id="{0DD31390-271B-0337-107B-A94D65C53806}"/>
                </a:ext>
              </a:extLst>
            </p:cNvPr>
            <p:cNvSpPr txBox="1"/>
            <p:nvPr/>
          </p:nvSpPr>
          <p:spPr>
            <a:xfrm>
              <a:off x="9281415" y="1519490"/>
              <a:ext cx="1404388" cy="64629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Output:</a:t>
              </a:r>
              <a:endParaRPr dirty="0"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15</a:t>
              </a:r>
              <a:endParaRPr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8A8E3E2-8DBF-1739-1CF6-0DB192267581}"/>
                </a:ext>
              </a:extLst>
            </p:cNvPr>
            <p:cNvSpPr/>
            <p:nvPr/>
          </p:nvSpPr>
          <p:spPr>
            <a:xfrm>
              <a:off x="5329238" y="3128964"/>
              <a:ext cx="585787" cy="435768"/>
            </a:xfrm>
            <a:prstGeom prst="rect">
              <a:avLst/>
            </a:prstGeom>
            <a:noFill/>
            <a:ln w="127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91709D-762E-E039-E092-9E3DE390AFD5}"/>
                </a:ext>
              </a:extLst>
            </p:cNvPr>
            <p:cNvSpPr txBox="1"/>
            <p:nvPr/>
          </p:nvSpPr>
          <p:spPr>
            <a:xfrm>
              <a:off x="7889807" y="3429000"/>
              <a:ext cx="2428001" cy="2062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fscanf returns number of successful match:</a:t>
              </a:r>
            </a:p>
            <a:p>
              <a:r>
                <a:rPr lang="en-US" sz="1600" dirty="0">
                  <a:solidFill>
                    <a:srgbClr val="FF0000"/>
                  </a:solidFill>
                </a:rPr>
                <a:t>At h, fscanf will return 0, break out of the while loop</a:t>
              </a:r>
            </a:p>
            <a:p>
              <a:endParaRPr lang="en-US" sz="1600" dirty="0">
                <a:solidFill>
                  <a:srgbClr val="FF0000"/>
                </a:solidFill>
              </a:endParaRPr>
            </a:p>
            <a:p>
              <a:r>
                <a:rPr lang="en-US" sz="1600" dirty="0">
                  <a:solidFill>
                    <a:srgbClr val="FF0000"/>
                  </a:solidFill>
                </a:rPr>
                <a:t>And h is stuck in the file stream, i.e.,  </a:t>
              </a:r>
              <a:r>
                <a:rPr lang="en-US" sz="1600" dirty="0" err="1">
                  <a:solidFill>
                    <a:srgbClr val="FF0000"/>
                  </a:solidFill>
                </a:rPr>
                <a:t>fp</a:t>
              </a:r>
              <a:r>
                <a:rPr lang="en-US" sz="1600" dirty="0">
                  <a:solidFill>
                    <a:srgbClr val="FF0000"/>
                  </a:solidFill>
                </a:rPr>
                <a:t> is still pointing to h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2476BB8-FAFB-8F2E-7B48-F77DC3B56ADC}"/>
                </a:ext>
              </a:extLst>
            </p:cNvPr>
            <p:cNvCxnSpPr>
              <a:cxnSpLocks/>
              <a:stCxn id="7" idx="3"/>
              <a:endCxn id="8" idx="1"/>
            </p:cNvCxnSpPr>
            <p:nvPr/>
          </p:nvCxnSpPr>
          <p:spPr>
            <a:xfrm>
              <a:off x="5915025" y="3346848"/>
              <a:ext cx="1974782" cy="1113204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7500205-8C1F-0F55-B582-5660703294B2}"/>
                </a:ext>
              </a:extLst>
            </p:cNvPr>
            <p:cNvCxnSpPr>
              <a:cxnSpLocks/>
              <a:stCxn id="8" idx="0"/>
            </p:cNvCxnSpPr>
            <p:nvPr/>
          </p:nvCxnSpPr>
          <p:spPr>
            <a:xfrm flipH="1" flipV="1">
              <a:off x="8338930" y="2655197"/>
              <a:ext cx="764878" cy="773803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01294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F1630-A6B0-0C2E-72FF-A89FC435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EOF test and error test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B94E5-688D-300A-5FD9-9480AE9CC1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int feof ( FILE *stream);</a:t>
            </a:r>
            <a:endParaRPr lang="en-US" dirty="0"/>
          </a:p>
          <a:p>
            <a:pPr lvl="1"/>
            <a:r>
              <a:rPr lang="en-US" dirty="0"/>
              <a:t>Tests the end-of-file indicator for the stream</a:t>
            </a:r>
          </a:p>
          <a:p>
            <a:pPr lvl="1"/>
            <a:r>
              <a:rPr lang="en-US" dirty="0"/>
              <a:t>stream: the pointer to a FILE object (file handler)</a:t>
            </a:r>
          </a:p>
          <a:p>
            <a:pPr lvl="1"/>
            <a:r>
              <a:rPr lang="en-US" dirty="0"/>
              <a:t>return: a </a:t>
            </a:r>
            <a:r>
              <a:rPr lang="en-US" u="sng" dirty="0"/>
              <a:t>non-zero int value</a:t>
            </a:r>
            <a:r>
              <a:rPr lang="en-US" dirty="0"/>
              <a:t> when End-Of-File of the stream is reached, otherwise return 0</a:t>
            </a:r>
          </a:p>
          <a:p>
            <a:r>
              <a:rPr lang="en-US" sz="2800" dirty="0">
                <a:latin typeface="Consolas"/>
                <a:ea typeface="Consolas"/>
                <a:cs typeface="Consolas"/>
                <a:sym typeface="Consolas"/>
              </a:rPr>
              <a:t>int ferror ( FILE *stream);</a:t>
            </a:r>
            <a:endParaRPr lang="en-US" dirty="0"/>
          </a:p>
          <a:p>
            <a:pPr lvl="1"/>
            <a:r>
              <a:rPr lang="en-US" dirty="0"/>
              <a:t>Tests the error indicator for the stream</a:t>
            </a:r>
          </a:p>
          <a:p>
            <a:pPr lvl="1"/>
            <a:r>
              <a:rPr lang="en-US" dirty="0"/>
              <a:t>stream: the pointer to a FILE object (file handler)</a:t>
            </a:r>
          </a:p>
          <a:p>
            <a:pPr lvl="1"/>
            <a:r>
              <a:rPr lang="en-US" dirty="0"/>
              <a:t>return: a </a:t>
            </a:r>
            <a:r>
              <a:rPr lang="en-US" u="sng" dirty="0"/>
              <a:t>non-zero int value</a:t>
            </a:r>
            <a:r>
              <a:rPr lang="en-US" dirty="0"/>
              <a:t> when the error indicator associated with the stream was set (e.g., mismatch between </a:t>
            </a:r>
            <a:r>
              <a:rPr lang="en-US" dirty="0" err="1"/>
              <a:t>fopen</a:t>
            </a:r>
            <a:r>
              <a:rPr lang="en-US" dirty="0"/>
              <a:t> mode and subsequent operations, open with “r” mode, but trying to write to the file)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73332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1A6F5-BF2B-863D-93CB-853EAA5F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file with fscanf + feof – example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9D5B59-C648-98A3-9695-7182D105B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868" y="1467753"/>
            <a:ext cx="6232305" cy="4929187"/>
          </a:xfrm>
          <a:prstGeom prst="rect">
            <a:avLst/>
          </a:prstGeom>
        </p:spPr>
      </p:pic>
      <p:sp>
        <p:nvSpPr>
          <p:cNvPr id="5" name="Google Shape;162;p25">
            <a:extLst>
              <a:ext uri="{FF2B5EF4-FFF2-40B4-BE49-F238E27FC236}">
                <a16:creationId xmlns:a16="http://schemas.microsoft.com/office/drawing/2014/main" id="{A19D8654-86F2-8AD9-60B2-C857DBB5DF72}"/>
              </a:ext>
            </a:extLst>
          </p:cNvPr>
          <p:cNvSpPr txBox="1"/>
          <p:nvPr/>
        </p:nvSpPr>
        <p:spPr>
          <a:xfrm>
            <a:off x="7372247" y="1610230"/>
            <a:ext cx="109196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1 2 3 4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 </a:t>
            </a: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h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7 8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4;p25">
            <a:extLst>
              <a:ext uri="{FF2B5EF4-FFF2-40B4-BE49-F238E27FC236}">
                <a16:creationId xmlns:a16="http://schemas.microsoft.com/office/drawing/2014/main" id="{13BE4F34-F12C-A692-3317-AABA6D87AC56}"/>
              </a:ext>
            </a:extLst>
          </p:cNvPr>
          <p:cNvSpPr txBox="1"/>
          <p:nvPr/>
        </p:nvSpPr>
        <p:spPr>
          <a:xfrm>
            <a:off x="8464213" y="1610230"/>
            <a:ext cx="3608725" cy="9232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15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error occurred before reaching </a:t>
            </a:r>
            <a:r>
              <a:rPr lang="en-US" sz="1800" b="1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eof</a:t>
            </a:r>
            <a:endParaRPr sz="1800" b="1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37F30A-92D2-BA39-73BF-87BBA2999F36}"/>
              </a:ext>
            </a:extLst>
          </p:cNvPr>
          <p:cNvSpPr/>
          <p:nvPr/>
        </p:nvSpPr>
        <p:spPr>
          <a:xfrm>
            <a:off x="1685925" y="4186239"/>
            <a:ext cx="5388248" cy="557212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546CC8-046A-63E8-9CD5-FD6F9373B636}"/>
              </a:ext>
            </a:extLst>
          </p:cNvPr>
          <p:cNvSpPr txBox="1"/>
          <p:nvPr/>
        </p:nvSpPr>
        <p:spPr>
          <a:xfrm>
            <a:off x="7918230" y="3678110"/>
            <a:ext cx="24280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Use feof() to check if we exit the while-loop without any error caused by mismatch between format &amp; input data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5B6FC33-CEE0-BDB6-1AD4-06AB3405EDD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7074173" y="4462940"/>
            <a:ext cx="844057" cy="1905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81CC12-1D55-3D9A-583D-40E00AFC2A42}"/>
              </a:ext>
            </a:extLst>
          </p:cNvPr>
          <p:cNvCxnSpPr>
            <a:cxnSpLocks/>
            <a:stCxn id="8" idx="0"/>
            <a:endCxn id="6" idx="2"/>
          </p:cNvCxnSpPr>
          <p:nvPr/>
        </p:nvCxnSpPr>
        <p:spPr>
          <a:xfrm flipV="1">
            <a:off x="9132231" y="2533519"/>
            <a:ext cx="1136345" cy="1144591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292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F9D19-3621-1A93-A23F-5652D0F36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fgetc (FILE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3A449-DCF5-8088-4C42-AEDA08ADFE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722743" cy="4351338"/>
          </a:xfrm>
        </p:spPr>
        <p:txBody>
          <a:bodyPr/>
          <a:lstStyle/>
          <a:p>
            <a:r>
              <a:rPr lang="en-US" dirty="0"/>
              <a:t>Read a single character from the file stream</a:t>
            </a:r>
          </a:p>
          <a:p>
            <a:r>
              <a:rPr lang="en-US" dirty="0"/>
              <a:t>Returns the character that was read, or EOF when reaching the end of the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39BA61-543B-5EA1-4A9F-814B3A404B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0699" y="1825625"/>
            <a:ext cx="5758449" cy="4865356"/>
          </a:xfrm>
          <a:prstGeom prst="rect">
            <a:avLst/>
          </a:prstGeom>
        </p:spPr>
      </p:pic>
      <p:sp>
        <p:nvSpPr>
          <p:cNvPr id="5" name="Google Shape;162;p25">
            <a:extLst>
              <a:ext uri="{FF2B5EF4-FFF2-40B4-BE49-F238E27FC236}">
                <a16:creationId xmlns:a16="http://schemas.microsoft.com/office/drawing/2014/main" id="{EDE21A77-4264-6CE5-59C6-C71790C0289B}"/>
              </a:ext>
            </a:extLst>
          </p:cNvPr>
          <p:cNvSpPr txBox="1"/>
          <p:nvPr/>
        </p:nvSpPr>
        <p:spPr>
          <a:xfrm>
            <a:off x="1140180" y="4105698"/>
            <a:ext cx="1545249" cy="120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Hello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!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4;p25">
            <a:extLst>
              <a:ext uri="{FF2B5EF4-FFF2-40B4-BE49-F238E27FC236}">
                <a16:creationId xmlns:a16="http://schemas.microsoft.com/office/drawing/2014/main" id="{47375207-3412-DAA2-2734-35BB0688C75E}"/>
              </a:ext>
            </a:extLst>
          </p:cNvPr>
          <p:cNvSpPr txBox="1"/>
          <p:nvPr/>
        </p:nvSpPr>
        <p:spPr>
          <a:xfrm>
            <a:off x="2749090" y="4105698"/>
            <a:ext cx="2638862" cy="258528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‘H’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‘e’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‘l’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‘l’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‘o’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newline character</a:t>
            </a:r>
          </a:p>
          <a:p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 a character: ‘!’</a:t>
            </a:r>
          </a:p>
        </p:txBody>
      </p:sp>
    </p:spTree>
    <p:extLst>
      <p:ext uri="{BB962C8B-B14F-4D97-AF65-F5344CB8AC3E}">
        <p14:creationId xmlns:p14="http://schemas.microsoft.com/office/powerpoint/2010/main" val="7149598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3BC6F-D737-5A39-CF52-E6200A7AF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fputc</a:t>
            </a:r>
            <a:r>
              <a:rPr lang="en-US" dirty="0"/>
              <a:t> (int </a:t>
            </a:r>
            <a:r>
              <a:rPr lang="en-US" dirty="0" err="1"/>
              <a:t>ch</a:t>
            </a:r>
            <a:r>
              <a:rPr lang="en-US" dirty="0"/>
              <a:t>, 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456DE-2398-68E7-B1B9-D6F9A7B64C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76191" cy="4351338"/>
          </a:xfrm>
        </p:spPr>
        <p:txBody>
          <a:bodyPr/>
          <a:lstStyle/>
          <a:p>
            <a:r>
              <a:rPr lang="en-US" dirty="0"/>
              <a:t>Write a single character to the file stream</a:t>
            </a:r>
          </a:p>
          <a:p>
            <a:r>
              <a:rPr lang="en-US" dirty="0"/>
              <a:t>Returns the character that was written, or EOF if there was an error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0FD34A-D1C9-968E-F559-E7BC16EBC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838" y="1825625"/>
            <a:ext cx="5592790" cy="4325488"/>
          </a:xfrm>
          <a:prstGeom prst="rect">
            <a:avLst/>
          </a:prstGeom>
        </p:spPr>
      </p:pic>
      <p:sp>
        <p:nvSpPr>
          <p:cNvPr id="5" name="Google Shape;162;p25">
            <a:extLst>
              <a:ext uri="{FF2B5EF4-FFF2-40B4-BE49-F238E27FC236}">
                <a16:creationId xmlns:a16="http://schemas.microsoft.com/office/drawing/2014/main" id="{19CDADA0-4954-2C69-83BA-8F04CB3E7A2A}"/>
              </a:ext>
            </a:extLst>
          </p:cNvPr>
          <p:cNvSpPr txBox="1"/>
          <p:nvPr/>
        </p:nvSpPr>
        <p:spPr>
          <a:xfrm>
            <a:off x="1070606" y="4331689"/>
            <a:ext cx="1545249" cy="120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 file: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src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code file itself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64;p25">
            <a:extLst>
              <a:ext uri="{FF2B5EF4-FFF2-40B4-BE49-F238E27FC236}">
                <a16:creationId xmlns:a16="http://schemas.microsoft.com/office/drawing/2014/main" id="{C811C70E-A8A4-81C7-A9AD-648B80C48660}"/>
              </a:ext>
            </a:extLst>
          </p:cNvPr>
          <p:cNvSpPr txBox="1"/>
          <p:nvPr/>
        </p:nvSpPr>
        <p:spPr>
          <a:xfrm>
            <a:off x="2788019" y="4331689"/>
            <a:ext cx="2638862" cy="12002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copy of the source code file</a:t>
            </a:r>
          </a:p>
        </p:txBody>
      </p:sp>
    </p:spTree>
    <p:extLst>
      <p:ext uri="{BB962C8B-B14F-4D97-AF65-F5344CB8AC3E}">
        <p14:creationId xmlns:p14="http://schemas.microsoft.com/office/powerpoint/2010/main" val="227613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1D0AC-FE29-4840-874B-1374CBFCA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Unix, everything is a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E9E952-27F7-2E4C-B18B-AD8BBF555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User input and output are files</a:t>
            </a:r>
          </a:p>
          <a:p>
            <a:r>
              <a:rPr lang="en-US" dirty="0"/>
              <a:t>Hard drives and USB drives are files</a:t>
            </a:r>
          </a:p>
          <a:p>
            <a:pPr lvl="1"/>
            <a:r>
              <a:rPr lang="en-US" dirty="0"/>
              <a:t>/dev/</a:t>
            </a:r>
            <a:r>
              <a:rPr lang="en-US" dirty="0" err="1"/>
              <a:t>sd</a:t>
            </a:r>
            <a:r>
              <a:rPr lang="en-US" dirty="0"/>
              <a:t>*</a:t>
            </a:r>
          </a:p>
          <a:p>
            <a:r>
              <a:rPr lang="en-US" dirty="0"/>
              <a:t>system statistics are files</a:t>
            </a:r>
          </a:p>
          <a:p>
            <a:pPr lvl="1"/>
            <a:r>
              <a:rPr lang="en-US" dirty="0"/>
              <a:t>/proc/</a:t>
            </a:r>
            <a:r>
              <a:rPr lang="en-US" dirty="0" err="1"/>
              <a:t>meminfo</a:t>
            </a:r>
            <a:endParaRPr lang="en-US" dirty="0"/>
          </a:p>
          <a:p>
            <a:pPr lvl="1"/>
            <a:r>
              <a:rPr lang="en-US" dirty="0"/>
              <a:t>/proc/</a:t>
            </a:r>
            <a:r>
              <a:rPr lang="en-US" dirty="0" err="1"/>
              <a:t>cpuinfo</a:t>
            </a:r>
            <a:endParaRPr lang="en-US" dirty="0"/>
          </a:p>
          <a:p>
            <a:r>
              <a:rPr lang="en-US" dirty="0"/>
              <a:t>Mouse and keyboard are files</a:t>
            </a:r>
          </a:p>
          <a:p>
            <a:pPr lvl="1"/>
            <a:r>
              <a:rPr lang="en-US" dirty="0"/>
              <a:t>/dev/input/event*</a:t>
            </a:r>
          </a:p>
          <a:p>
            <a:r>
              <a:rPr lang="en-US" dirty="0"/>
              <a:t>Random number generators are files</a:t>
            </a:r>
          </a:p>
          <a:p>
            <a:pPr lvl="1"/>
            <a:r>
              <a:rPr lang="en-US" dirty="0"/>
              <a:t>/dev/random</a:t>
            </a:r>
          </a:p>
          <a:p>
            <a:pPr lvl="1"/>
            <a:r>
              <a:rPr lang="en-US" dirty="0"/>
              <a:t>/dev/</a:t>
            </a:r>
            <a:r>
              <a:rPr lang="en-US" dirty="0" err="1"/>
              <a:t>urandom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13421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F92C7-74AE-DA8A-E223-A5D633BC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 *</a:t>
            </a:r>
            <a:r>
              <a:rPr lang="en-US" dirty="0" err="1"/>
              <a:t>fgets</a:t>
            </a:r>
            <a:r>
              <a:rPr lang="en-US" dirty="0"/>
              <a:t> (char *str, int num, 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09AFDF-9524-10D8-3D83-C3AD6326FF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18483" cy="4351338"/>
          </a:xfrm>
        </p:spPr>
        <p:txBody>
          <a:bodyPr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/>
              <a:t>Reads a string from 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stream</a:t>
            </a:r>
            <a:r>
              <a:rPr lang="en-US" sz="1600" dirty="0"/>
              <a:t> into </a:t>
            </a:r>
            <a:r>
              <a:rPr lang="en-US" sz="1600" dirty="0">
                <a:latin typeface="Consolas"/>
                <a:ea typeface="Consolas"/>
                <a:cs typeface="Consolas"/>
                <a:sym typeface="Consolas"/>
              </a:rPr>
              <a:t>str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/>
              <a:t>It will read until either: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400" dirty="0"/>
              <a:t>It reads </a:t>
            </a:r>
            <a:r>
              <a:rPr lang="en-US" sz="1400" b="1" dirty="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num-1</a:t>
            </a:r>
            <a:r>
              <a:rPr lang="en-US" sz="1400" dirty="0"/>
              <a:t> characters (last char is set to ‘\0’)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400" b="1" dirty="0"/>
              <a:t>It encounters a newline (</a:t>
            </a:r>
            <a:r>
              <a:rPr lang="en-US" sz="1400" b="1" dirty="0">
                <a:latin typeface="Consolas"/>
                <a:ea typeface="Consolas"/>
                <a:cs typeface="Consolas"/>
                <a:sym typeface="Consolas"/>
              </a:rPr>
              <a:t>'\n'</a:t>
            </a:r>
            <a:r>
              <a:rPr lang="en-US" sz="1400" b="1" dirty="0"/>
              <a:t>)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1400" dirty="0"/>
              <a:t>It reaches the end of the file (</a:t>
            </a:r>
            <a:r>
              <a:rPr lang="en-US" sz="1400" dirty="0">
                <a:latin typeface="Consolas"/>
                <a:ea typeface="Consolas"/>
                <a:cs typeface="Consolas"/>
                <a:sym typeface="Consolas"/>
              </a:rPr>
              <a:t>EOF</a:t>
            </a:r>
            <a:r>
              <a:rPr lang="en-US" sz="1400" dirty="0"/>
              <a:t>)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/>
              <a:t>If it fails to read, it will </a:t>
            </a:r>
            <a:r>
              <a:rPr lang="en-US" sz="1600" b="1" dirty="0">
                <a:solidFill>
                  <a:srgbClr val="FF0000"/>
                </a:solidFill>
              </a:rPr>
              <a:t>return </a:t>
            </a:r>
            <a:r>
              <a:rPr lang="en-US" sz="16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NULL</a:t>
            </a:r>
            <a:r>
              <a:rPr lang="en-US" sz="1600" dirty="0"/>
              <a:t>, otherwise </a:t>
            </a:r>
            <a:r>
              <a:rPr lang="en-US" sz="1600" b="1" dirty="0">
                <a:solidFill>
                  <a:srgbClr val="FF0000"/>
                </a:solidFill>
                <a:latin typeface="Ubuntu Mono"/>
                <a:ea typeface="Ubuntu Mono"/>
                <a:cs typeface="Ubuntu Mono"/>
                <a:sym typeface="Ubuntu Mono"/>
              </a:rPr>
              <a:t>str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>
                <a:sym typeface="Ubuntu Mono"/>
              </a:rPr>
              <a:t>If it reached </a:t>
            </a:r>
            <a:r>
              <a:rPr lang="en-US" sz="1600" b="1" dirty="0">
                <a:solidFill>
                  <a:srgbClr val="FF0000"/>
                </a:solidFill>
                <a:sym typeface="Ubuntu Mono"/>
              </a:rPr>
              <a:t>EOF</a:t>
            </a:r>
            <a:r>
              <a:rPr lang="en-US" sz="1600" dirty="0">
                <a:sym typeface="Ubuntu Mono"/>
              </a:rPr>
              <a:t>, str will remain unchanged, </a:t>
            </a:r>
            <a:r>
              <a:rPr lang="en-US" sz="1600" b="1" dirty="0">
                <a:solidFill>
                  <a:srgbClr val="FF0000"/>
                </a:solidFill>
                <a:sym typeface="Ubuntu Mono"/>
              </a:rPr>
              <a:t>return</a:t>
            </a:r>
            <a:r>
              <a:rPr lang="en-US" sz="1600" dirty="0">
                <a:sym typeface="Ubuntu Mono"/>
              </a:rPr>
              <a:t> </a:t>
            </a:r>
            <a:r>
              <a:rPr lang="en-US" sz="1600" b="1" dirty="0">
                <a:solidFill>
                  <a:srgbClr val="FF0000"/>
                </a:solidFill>
                <a:sym typeface="Ubuntu Mono"/>
              </a:rPr>
              <a:t>NULL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1600" dirty="0"/>
              <a:t>If encounters a newline, </a:t>
            </a:r>
            <a:r>
              <a:rPr lang="en-US" sz="1600" b="1" dirty="0"/>
              <a:t>the newline will be included in str</a:t>
            </a:r>
            <a:endParaRPr lang="en-US" sz="1600" b="1" dirty="0">
              <a:latin typeface="Consolas"/>
              <a:ea typeface="Consolas"/>
              <a:cs typeface="Consolas"/>
              <a:sym typeface="Consolas"/>
            </a:endParaRPr>
          </a:p>
          <a:p>
            <a:endParaRPr lang="en-US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659AE9-2AD5-F49B-BB40-5F6774E9EB7D}"/>
              </a:ext>
            </a:extLst>
          </p:cNvPr>
          <p:cNvSpPr/>
          <p:nvPr/>
        </p:nvSpPr>
        <p:spPr>
          <a:xfrm>
            <a:off x="838200" y="4705648"/>
            <a:ext cx="5158491" cy="114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/>
              <a:t>Different from </a:t>
            </a:r>
            <a:r>
              <a:rPr lang="en-US" sz="1800" b="1" dirty="0"/>
              <a:t>char gets(char *str)</a:t>
            </a:r>
            <a:r>
              <a:rPr lang="en-US" sz="1800" dirty="0"/>
              <a:t>, gets() is more flexible/dangerous: No buffer protection, doesn’t include newline character in the storage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5A9D484-22FB-D8F4-ABDB-CC7F8ABBC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8957" y="1826168"/>
            <a:ext cx="3859665" cy="2579624"/>
          </a:xfrm>
          <a:prstGeom prst="rect">
            <a:avLst/>
          </a:prstGeom>
        </p:spPr>
      </p:pic>
      <p:sp>
        <p:nvSpPr>
          <p:cNvPr id="6" name="Google Shape;193;p29">
            <a:extLst>
              <a:ext uri="{FF2B5EF4-FFF2-40B4-BE49-F238E27FC236}">
                <a16:creationId xmlns:a16="http://schemas.microsoft.com/office/drawing/2014/main" id="{948D0E91-9359-7711-69EC-E2B4325E6D2E}"/>
              </a:ext>
            </a:extLst>
          </p:cNvPr>
          <p:cNvSpPr txBox="1"/>
          <p:nvPr/>
        </p:nvSpPr>
        <p:spPr>
          <a:xfrm>
            <a:off x="9276283" y="4820653"/>
            <a:ext cx="2211696" cy="1508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 coffee</a:t>
            </a:r>
            <a:endParaRPr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coffee</a:t>
            </a:r>
            <a:endParaRPr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Input: chocolate</a:t>
            </a:r>
            <a:endParaRPr sz="1400"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Output: </a:t>
            </a: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chocola</a:t>
            </a:r>
            <a:endParaRPr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A9F6CF-98BF-4EB7-816D-6B33AD214816}"/>
              </a:ext>
            </a:extLst>
          </p:cNvPr>
          <p:cNvSpPr txBox="1"/>
          <p:nvPr/>
        </p:nvSpPr>
        <p:spPr>
          <a:xfrm>
            <a:off x="7078348" y="4906497"/>
            <a:ext cx="18138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Buffer protection, read at most 7 characters and leave 1 extra character for ‘\0’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F48FBE-459E-CC77-3B46-6F0D4B5A9310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7985253" y="3250096"/>
            <a:ext cx="1382377" cy="1656401"/>
          </a:xfrm>
          <a:prstGeom prst="straightConnector1">
            <a:avLst/>
          </a:prstGeom>
          <a:ln w="127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8705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50C-296E-6074-83E9-2C8220DB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fputs</a:t>
            </a:r>
            <a:r>
              <a:rPr lang="en-US" dirty="0"/>
              <a:t> (const char *str, 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F126-833D-D912-78A3-62DEF083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72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int puts(const char *str);</a:t>
            </a:r>
          </a:p>
          <a:p>
            <a:r>
              <a:rPr lang="en-US" sz="2000" dirty="0"/>
              <a:t>Writes the null-terminated string str to the output stream</a:t>
            </a:r>
          </a:p>
          <a:p>
            <a:r>
              <a:rPr lang="en-US" sz="2000" dirty="0"/>
              <a:t>If an error occurs, </a:t>
            </a:r>
            <a:r>
              <a:rPr lang="en-US" sz="2000" dirty="0" err="1"/>
              <a:t>fputs</a:t>
            </a:r>
            <a:r>
              <a:rPr lang="en-US" sz="2000" dirty="0"/>
              <a:t> returns EOF. Otherwise, </a:t>
            </a:r>
            <a:r>
              <a:rPr lang="en-US" sz="2000" dirty="0" err="1"/>
              <a:t>fputs</a:t>
            </a:r>
            <a:r>
              <a:rPr lang="en-US" sz="2000" dirty="0"/>
              <a:t> returns a non-negative integer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3A23196-1C04-2091-46B3-2D8D6DC431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55" y="3727174"/>
            <a:ext cx="4750199" cy="28926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73C06CA-76DB-9A5E-5C71-C6AD5864D25E}"/>
              </a:ext>
            </a:extLst>
          </p:cNvPr>
          <p:cNvSpPr/>
          <p:nvPr/>
        </p:nvSpPr>
        <p:spPr>
          <a:xfrm>
            <a:off x="6665762" y="1825625"/>
            <a:ext cx="5158491" cy="114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/>
              <a:t>puts()</a:t>
            </a:r>
            <a:r>
              <a:rPr lang="en-US" sz="1800" dirty="0"/>
              <a:t> writes the string str and appends </a:t>
            </a:r>
            <a:r>
              <a:rPr lang="en-US" sz="1800" b="1" dirty="0"/>
              <a:t>‘\n’</a:t>
            </a:r>
            <a:r>
              <a:rPr lang="en-US" sz="1800" dirty="0"/>
              <a:t> character to the </a:t>
            </a:r>
            <a:r>
              <a:rPr lang="en-US" sz="1800" dirty="0" err="1"/>
              <a:t>stdout</a:t>
            </a:r>
            <a:r>
              <a:rPr lang="en-US" sz="1800" dirty="0"/>
              <a:t> stream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C043251-6324-0446-CD94-0772E8DD028D}"/>
              </a:ext>
            </a:extLst>
          </p:cNvPr>
          <p:cNvSpPr/>
          <p:nvPr/>
        </p:nvSpPr>
        <p:spPr>
          <a:xfrm>
            <a:off x="6665762" y="3161725"/>
            <a:ext cx="1655379" cy="10264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/>
              <a:t>stdin:</a:t>
            </a:r>
          </a:p>
          <a:p>
            <a:r>
              <a:rPr lang="en-US" sz="1800" b="1" dirty="0"/>
              <a:t>123</a:t>
            </a:r>
          </a:p>
          <a:p>
            <a:r>
              <a:rPr lang="en-US" sz="1800" b="1" dirty="0" err="1"/>
              <a:t>abc</a:t>
            </a:r>
            <a:endParaRPr lang="en-US" sz="18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9330D7-B3DF-9823-0C19-DE6C1A0F87AB}"/>
              </a:ext>
            </a:extLst>
          </p:cNvPr>
          <p:cNvSpPr/>
          <p:nvPr/>
        </p:nvSpPr>
        <p:spPr>
          <a:xfrm>
            <a:off x="6665762" y="4467566"/>
            <a:ext cx="3135250" cy="21522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/>
              <a:t>stdout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123</a:t>
            </a:r>
          </a:p>
          <a:p>
            <a:endParaRPr lang="en-US" sz="1800" b="1" dirty="0"/>
          </a:p>
          <a:p>
            <a:r>
              <a:rPr lang="en-US" sz="1800" b="1" dirty="0" err="1"/>
              <a:t>abc</a:t>
            </a:r>
            <a:endParaRPr lang="en-US" sz="1800" b="1" dirty="0"/>
          </a:p>
          <a:p>
            <a:endParaRPr lang="en-US" sz="1800" b="1" dirty="0"/>
          </a:p>
          <a:p>
            <a:r>
              <a:rPr lang="en-US" sz="1800" b="1" dirty="0"/>
              <a:t>reading with </a:t>
            </a:r>
            <a:r>
              <a:rPr lang="en-US" sz="1800" b="1" dirty="0" err="1"/>
              <a:t>fgets</a:t>
            </a:r>
            <a:r>
              <a:rPr lang="en-US" sz="1800" b="1" dirty="0"/>
              <a:t>() done.</a:t>
            </a:r>
          </a:p>
        </p:txBody>
      </p:sp>
    </p:spTree>
    <p:extLst>
      <p:ext uri="{BB962C8B-B14F-4D97-AF65-F5344CB8AC3E}">
        <p14:creationId xmlns:p14="http://schemas.microsoft.com/office/powerpoint/2010/main" val="3572896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2150C-296E-6074-83E9-2C8220DB0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fputs</a:t>
            </a:r>
            <a:r>
              <a:rPr lang="en-US" dirty="0"/>
              <a:t> (const char *str, FILE *stream);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2F126-833D-D912-78A3-62DEF0832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2722" cy="4351338"/>
          </a:xfrm>
        </p:spPr>
        <p:txBody>
          <a:bodyPr>
            <a:normAutofit/>
          </a:bodyPr>
          <a:lstStyle/>
          <a:p>
            <a:r>
              <a:rPr lang="en-US" sz="2000" dirty="0"/>
              <a:t>int puts(const char *str);</a:t>
            </a:r>
          </a:p>
          <a:p>
            <a:r>
              <a:rPr lang="en-US" sz="2000" dirty="0"/>
              <a:t>Writes the null-terminated string str to the output stream</a:t>
            </a:r>
          </a:p>
          <a:p>
            <a:r>
              <a:rPr lang="en-US" sz="2000" dirty="0"/>
              <a:t>If an error occurs, </a:t>
            </a:r>
            <a:r>
              <a:rPr lang="en-US" sz="2000" dirty="0" err="1"/>
              <a:t>fputs</a:t>
            </a:r>
            <a:r>
              <a:rPr lang="en-US" sz="2000" dirty="0"/>
              <a:t> returns EOF. Otherwise, </a:t>
            </a:r>
            <a:r>
              <a:rPr lang="en-US" sz="2000" dirty="0" err="1"/>
              <a:t>fputs</a:t>
            </a:r>
            <a:r>
              <a:rPr lang="en-US" sz="2000" dirty="0"/>
              <a:t> returns a non-negative integer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7527E6-DDFA-073C-CF95-337413958487}"/>
              </a:ext>
            </a:extLst>
          </p:cNvPr>
          <p:cNvSpPr/>
          <p:nvPr/>
        </p:nvSpPr>
        <p:spPr>
          <a:xfrm>
            <a:off x="6665762" y="1825625"/>
            <a:ext cx="5158491" cy="1143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/>
              <a:t>fputs</a:t>
            </a:r>
            <a:r>
              <a:rPr lang="en-US" sz="1800" b="1" dirty="0"/>
              <a:t>()</a:t>
            </a:r>
            <a:r>
              <a:rPr lang="en-US" sz="1800" dirty="0"/>
              <a:t> writes the string str to the </a:t>
            </a:r>
            <a:r>
              <a:rPr lang="en-US" sz="1800" dirty="0" err="1"/>
              <a:t>stdout</a:t>
            </a:r>
            <a:r>
              <a:rPr lang="en-US" sz="1800" dirty="0"/>
              <a:t> stream </a:t>
            </a:r>
            <a:r>
              <a:rPr lang="en-US" sz="1800" b="1" dirty="0"/>
              <a:t>without appending a ‘\n’ in the 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0EBA666-BE91-D402-D527-16D3F3667BDA}"/>
              </a:ext>
            </a:extLst>
          </p:cNvPr>
          <p:cNvSpPr/>
          <p:nvPr/>
        </p:nvSpPr>
        <p:spPr>
          <a:xfrm>
            <a:off x="6665762" y="3667170"/>
            <a:ext cx="1655379" cy="102642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/>
              <a:t>stdin:</a:t>
            </a:r>
          </a:p>
          <a:p>
            <a:r>
              <a:rPr lang="en-US" sz="1800" b="1" dirty="0"/>
              <a:t>123</a:t>
            </a:r>
          </a:p>
          <a:p>
            <a:r>
              <a:rPr lang="en-US" sz="1800" b="1" dirty="0" err="1"/>
              <a:t>abc</a:t>
            </a:r>
            <a:endParaRPr lang="en-US" sz="1800" b="1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84CF852-70F6-6C77-29EF-6A2A82C9BCD0}"/>
              </a:ext>
            </a:extLst>
          </p:cNvPr>
          <p:cNvSpPr/>
          <p:nvPr/>
        </p:nvSpPr>
        <p:spPr>
          <a:xfrm>
            <a:off x="6665762" y="4870755"/>
            <a:ext cx="3103719" cy="1507510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 err="1"/>
              <a:t>stdout</a:t>
            </a:r>
            <a:r>
              <a:rPr lang="en-US" sz="1800" b="1" dirty="0"/>
              <a:t>:</a:t>
            </a:r>
          </a:p>
          <a:p>
            <a:r>
              <a:rPr lang="en-US" sz="1800" b="1" dirty="0"/>
              <a:t>123</a:t>
            </a:r>
          </a:p>
          <a:p>
            <a:r>
              <a:rPr lang="en-US" sz="1800" b="1" dirty="0" err="1"/>
              <a:t>abc</a:t>
            </a:r>
            <a:endParaRPr lang="en-US" sz="1800" b="1" dirty="0"/>
          </a:p>
          <a:p>
            <a:r>
              <a:rPr lang="en-US" sz="1800" b="1" dirty="0"/>
              <a:t>reading with </a:t>
            </a:r>
            <a:r>
              <a:rPr lang="en-US" sz="1800" b="1" dirty="0" err="1"/>
              <a:t>fgets</a:t>
            </a:r>
            <a:r>
              <a:rPr lang="en-US" sz="1800" b="1" dirty="0"/>
              <a:t>() done.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3EBF4B-0B43-3864-1C0D-14D23A57D7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512" y="3682934"/>
            <a:ext cx="4544307" cy="2809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7541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ADA7-9EA2-6213-C36D-58D6CF867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fgets</a:t>
            </a:r>
            <a:r>
              <a:rPr lang="en-US" dirty="0"/>
              <a:t>/</a:t>
            </a:r>
            <a:r>
              <a:rPr lang="en-US" dirty="0" err="1"/>
              <a:t>fputs</a:t>
            </a:r>
            <a:r>
              <a:rPr lang="en-US" dirty="0"/>
              <a:t> and gets/puts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6F2EA-A095-212C-EFA3-B25EB28B6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gets() </a:t>
            </a:r>
            <a:r>
              <a:rPr lang="en-US" dirty="0">
                <a:solidFill>
                  <a:srgbClr val="FF0000"/>
                </a:solidFill>
              </a:rPr>
              <a:t>pairs</a:t>
            </a:r>
            <a:r>
              <a:rPr lang="en-US" dirty="0"/>
              <a:t> with puts()</a:t>
            </a:r>
          </a:p>
          <a:p>
            <a:pPr lvl="1"/>
            <a:r>
              <a:rPr lang="en-US" dirty="0"/>
              <a:t>Limited to standard streams</a:t>
            </a:r>
          </a:p>
          <a:p>
            <a:pPr lvl="1"/>
            <a:r>
              <a:rPr lang="en-US" dirty="0"/>
              <a:t>gets() will </a:t>
            </a:r>
            <a:r>
              <a:rPr lang="en-US" dirty="0">
                <a:solidFill>
                  <a:srgbClr val="FF0000"/>
                </a:solidFill>
              </a:rPr>
              <a:t>ignore</a:t>
            </a:r>
            <a:r>
              <a:rPr lang="en-US" dirty="0"/>
              <a:t> ‘\n’ character in stdin</a:t>
            </a:r>
          </a:p>
          <a:p>
            <a:pPr lvl="1"/>
            <a:r>
              <a:rPr lang="en-US" dirty="0"/>
              <a:t>puts() will append additional ‘\n’ character to the string before write to stdout</a:t>
            </a:r>
          </a:p>
          <a:p>
            <a:endParaRPr lang="en-US" dirty="0"/>
          </a:p>
          <a:p>
            <a:r>
              <a:rPr lang="en-US" dirty="0" err="1"/>
              <a:t>fgets</a:t>
            </a:r>
            <a:r>
              <a:rPr lang="en-US" dirty="0"/>
              <a:t>() </a:t>
            </a:r>
            <a:r>
              <a:rPr lang="en-US" dirty="0">
                <a:solidFill>
                  <a:srgbClr val="FF0000"/>
                </a:solidFill>
              </a:rPr>
              <a:t>pairs</a:t>
            </a:r>
            <a:r>
              <a:rPr lang="en-US" dirty="0"/>
              <a:t> with </a:t>
            </a:r>
            <a:r>
              <a:rPr lang="en-US" dirty="0" err="1"/>
              <a:t>fputs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Not limited to standard streams, you can replace them with file streams</a:t>
            </a:r>
          </a:p>
          <a:p>
            <a:pPr lvl="1"/>
            <a:r>
              <a:rPr lang="en-US" dirty="0" err="1"/>
              <a:t>fgets</a:t>
            </a:r>
            <a:r>
              <a:rPr lang="en-US" dirty="0"/>
              <a:t>() will include ‘\n’ character from the stream</a:t>
            </a:r>
          </a:p>
          <a:p>
            <a:pPr lvl="1"/>
            <a:r>
              <a:rPr lang="en-US" dirty="0" err="1"/>
              <a:t>fputs</a:t>
            </a:r>
            <a:r>
              <a:rPr lang="en-US" dirty="0"/>
              <a:t>() will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append additional ‘\n’ character to the string before write to the stream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57046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C7BC-E5B9-3B9F-C854-10870E915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3ADD5D-ADE3-BF84-1BBA-CDEF1DE8D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 remove ( const char * filename );</a:t>
            </a: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Deletes the file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Return 0 if success, return -1 if an error occurred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int rename ( const char * </a:t>
            </a:r>
            <a:r>
              <a:rPr lang="en-US" dirty="0" err="1">
                <a:latin typeface="Consolas"/>
                <a:ea typeface="Consolas"/>
                <a:cs typeface="Consolas"/>
                <a:sym typeface="Consolas"/>
              </a:rPr>
              <a:t>oldname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, const char * newname );</a:t>
            </a:r>
            <a:endParaRPr lang="en-US" dirty="0"/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Renames the file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dirty="0"/>
              <a:t>If </a:t>
            </a:r>
            <a:r>
              <a:rPr lang="en-US" dirty="0">
                <a:latin typeface="Consolas"/>
                <a:ea typeface="Consolas"/>
                <a:cs typeface="Consolas"/>
                <a:sym typeface="Consolas"/>
              </a:rPr>
              <a:t>newname</a:t>
            </a:r>
            <a:r>
              <a:rPr lang="en-US" dirty="0"/>
              <a:t> is in a different directory, the file will be moved there</a:t>
            </a:r>
          </a:p>
          <a:p>
            <a:pPr marL="685800" lvl="1" indent="-228600">
              <a:buSzPts val="2400"/>
            </a:pPr>
            <a:r>
              <a:rPr lang="en-US" dirty="0"/>
              <a:t>Return 0 if success, return -1 if an error occurred</a:t>
            </a:r>
          </a:p>
          <a:p>
            <a:pPr marL="685800" lvl="1" indent="-228600">
              <a:buSzPts val="2400"/>
            </a:pPr>
            <a:endParaRPr lang="en-US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dirty="0"/>
              <a:t>Note that these accept the path of the file, </a:t>
            </a:r>
            <a:r>
              <a:rPr lang="en-US" dirty="0">
                <a:solidFill>
                  <a:srgbClr val="FF0000"/>
                </a:solidFill>
              </a:rPr>
              <a:t>NOT</a:t>
            </a:r>
            <a:r>
              <a:rPr lang="en-US" dirty="0"/>
              <a:t> the file handle</a:t>
            </a:r>
            <a:endParaRPr lang="en-US" b="1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/>
              <a:t>The file handle must be closed before deleting or renaming the 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37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46AD3-F091-764D-817E-DF71CE57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Files vs Text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EA8438-8CC8-CB47-ACDB-CDDEA9BF0F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Binary files are designed to be read only by programs (bit sequence)</a:t>
            </a:r>
          </a:p>
          <a:p>
            <a:pPr lvl="1"/>
            <a:r>
              <a:rPr lang="en-US" dirty="0"/>
              <a:t>Images (JPG, PNG, GIF), videos (MP4, MKV), music (MP3, FLAC), compressed files (zip, 7z, </a:t>
            </a:r>
            <a:r>
              <a:rPr lang="en-US" dirty="0" err="1"/>
              <a:t>gz</a:t>
            </a:r>
            <a:r>
              <a:rPr lang="en-US" dirty="0"/>
              <a:t>), compiled executables (.exe, .o, .jar), etc. </a:t>
            </a:r>
          </a:p>
          <a:p>
            <a:pPr lvl="1"/>
            <a:r>
              <a:rPr lang="en-US" dirty="0"/>
              <a:t>Can contain any kind of data</a:t>
            </a:r>
          </a:p>
          <a:p>
            <a:r>
              <a:rPr lang="en-US" dirty="0"/>
              <a:t>Text files are designed to be human readable, but can be used by programs too</a:t>
            </a:r>
          </a:p>
          <a:p>
            <a:pPr lvl="1"/>
            <a:r>
              <a:rPr lang="en-US" dirty="0"/>
              <a:t>txt, markdown, RST</a:t>
            </a:r>
          </a:p>
          <a:p>
            <a:pPr lvl="1"/>
            <a:r>
              <a:rPr lang="en-US" dirty="0"/>
              <a:t>XML, HTML, CSV, JSON</a:t>
            </a:r>
          </a:p>
          <a:p>
            <a:pPr lvl="1"/>
            <a:r>
              <a:rPr lang="en-US" dirty="0"/>
              <a:t>.c, .</a:t>
            </a:r>
            <a:r>
              <a:rPr lang="en-US" dirty="0" err="1"/>
              <a:t>cpp</a:t>
            </a:r>
            <a:r>
              <a:rPr lang="en-US" dirty="0"/>
              <a:t>, .java, .</a:t>
            </a:r>
            <a:r>
              <a:rPr lang="en-US" dirty="0" err="1"/>
              <a:t>py</a:t>
            </a:r>
            <a:endParaRPr lang="en-US" dirty="0"/>
          </a:p>
          <a:p>
            <a:pPr lvl="1"/>
            <a:r>
              <a:rPr lang="en-US" dirty="0"/>
              <a:t>Should only contain human readable characters (a-z, punctuation, numbers, etc.)</a:t>
            </a:r>
          </a:p>
          <a:p>
            <a:r>
              <a:rPr lang="en-US" dirty="0"/>
              <a:t>Unix and Linux make no distinction between text and binary files</a:t>
            </a:r>
          </a:p>
          <a:p>
            <a:pPr lvl="1"/>
            <a:r>
              <a:rPr lang="en-US" dirty="0"/>
              <a:t>Windows does</a:t>
            </a:r>
          </a:p>
        </p:txBody>
      </p:sp>
    </p:spTree>
    <p:extLst>
      <p:ext uri="{BB962C8B-B14F-4D97-AF65-F5344CB8AC3E}">
        <p14:creationId xmlns:p14="http://schemas.microsoft.com/office/powerpoint/2010/main" val="181521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9D327-8BA3-B141-BF6F-F89D89F06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with files using file 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8FE37-9EAC-2C43-BBE7-EDCAAEB586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0020"/>
            <a:ext cx="10515600" cy="4626943"/>
          </a:xfrm>
        </p:spPr>
        <p:txBody>
          <a:bodyPr>
            <a:normAutofit/>
          </a:bodyPr>
          <a:lstStyle/>
          <a:p>
            <a:r>
              <a:rPr lang="en-US" sz="2000" dirty="0"/>
              <a:t>Stream is a sequence of characters with functions to take characters out of one end and put characters into the other end</a:t>
            </a:r>
          </a:p>
          <a:p>
            <a:r>
              <a:rPr lang="en-US" sz="2000" dirty="0"/>
              <a:t>C interacts with files (including user input/output files) through file streams. </a:t>
            </a:r>
          </a:p>
          <a:p>
            <a:r>
              <a:rPr lang="en-US" sz="2000" dirty="0"/>
              <a:t>The standard input (stdin),  standard output (stdout) streams, and standard error (stderr) stream are pre-opened streams in #include &lt;</a:t>
            </a:r>
            <a:r>
              <a:rPr lang="en-US" sz="2000" dirty="0" err="1"/>
              <a:t>stdio.h</a:t>
            </a:r>
            <a:r>
              <a:rPr lang="en-US" sz="2000" dirty="0"/>
              <a:t>&gt;</a:t>
            </a:r>
          </a:p>
          <a:p>
            <a:r>
              <a:rPr lang="en-US" sz="2000" dirty="0"/>
              <a:t>Standard input stream: </a:t>
            </a:r>
            <a:r>
              <a:rPr lang="en-US" sz="2000" dirty="0">
                <a:solidFill>
                  <a:srgbClr val="00B050"/>
                </a:solidFill>
              </a:rPr>
              <a:t>stdin</a:t>
            </a:r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Standard output stream: </a:t>
            </a:r>
            <a:r>
              <a:rPr lang="en-US" sz="2000" dirty="0">
                <a:solidFill>
                  <a:srgbClr val="00B050"/>
                </a:solidFill>
              </a:rPr>
              <a:t>stdout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8D6D20-957F-DB40-A028-7C2FD02C07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7115" y="3743670"/>
            <a:ext cx="3802853" cy="1174410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ED317349-E788-624F-8FD5-30470E5D7AFB}"/>
              </a:ext>
            </a:extLst>
          </p:cNvPr>
          <p:cNvGrpSpPr/>
          <p:nvPr/>
        </p:nvGrpSpPr>
        <p:grpSpPr>
          <a:xfrm>
            <a:off x="5370363" y="4070044"/>
            <a:ext cx="6087413" cy="848036"/>
            <a:chOff x="5847090" y="4012525"/>
            <a:chExt cx="6087413" cy="848036"/>
          </a:xfrm>
        </p:grpSpPr>
        <p:sp>
          <p:nvSpPr>
            <p:cNvPr id="4" name="Rectangle: Rounded Corners 1">
              <a:extLst>
                <a:ext uri="{FF2B5EF4-FFF2-40B4-BE49-F238E27FC236}">
                  <a16:creationId xmlns:a16="http://schemas.microsoft.com/office/drawing/2014/main" id="{E0606F63-D6B8-D04B-AD39-A2C450720157}"/>
                </a:ext>
              </a:extLst>
            </p:cNvPr>
            <p:cNvSpPr/>
            <p:nvPr/>
          </p:nvSpPr>
          <p:spPr>
            <a:xfrm>
              <a:off x="7632960" y="4551464"/>
              <a:ext cx="218495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standard Input stream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9986AC0-FE66-AD4A-B18A-C633F79250D1}"/>
                </a:ext>
              </a:extLst>
            </p:cNvPr>
            <p:cNvSpPr/>
            <p:nvPr/>
          </p:nvSpPr>
          <p:spPr>
            <a:xfrm>
              <a:off x="5847090" y="4551464"/>
              <a:ext cx="145853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program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5C74122-BADB-D04F-AB8F-AFBF19E76920}"/>
                </a:ext>
              </a:extLst>
            </p:cNvPr>
            <p:cNvSpPr/>
            <p:nvPr/>
          </p:nvSpPr>
          <p:spPr>
            <a:xfrm>
              <a:off x="10182977" y="4551468"/>
              <a:ext cx="1751526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Input device (file)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829952-5997-114A-BED7-D9A04B6696A5}"/>
                </a:ext>
              </a:extLst>
            </p:cNvPr>
            <p:cNvCxnSpPr>
              <a:stCxn id="4" idx="1"/>
              <a:endCxn id="5" idx="3"/>
            </p:cNvCxnSpPr>
            <p:nvPr/>
          </p:nvCxnSpPr>
          <p:spPr>
            <a:xfrm flipH="1">
              <a:off x="7305622" y="4706011"/>
              <a:ext cx="32733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234FA73A-FC55-4E40-9B74-58972FACA217}"/>
                </a:ext>
              </a:extLst>
            </p:cNvPr>
            <p:cNvCxnSpPr>
              <a:cxnSpLocks/>
              <a:stCxn id="6" idx="1"/>
              <a:endCxn id="4" idx="3"/>
            </p:cNvCxnSpPr>
            <p:nvPr/>
          </p:nvCxnSpPr>
          <p:spPr>
            <a:xfrm flipH="1" flipV="1">
              <a:off x="9817912" y="4706011"/>
              <a:ext cx="365065" cy="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8C74311-FAA8-6348-B7F0-6070BFC5AD4C}"/>
                </a:ext>
              </a:extLst>
            </p:cNvPr>
            <p:cNvSpPr txBox="1"/>
            <p:nvPr/>
          </p:nvSpPr>
          <p:spPr>
            <a:xfrm>
              <a:off x="5847090" y="4012525"/>
              <a:ext cx="550786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olidFill>
                    <a:srgbClr val="FF0000"/>
                  </a:solidFill>
                </a:rPr>
                <a:t>scanf() is internally connected to stdin</a:t>
              </a:r>
              <a:endParaRPr lang="en-US" sz="1600" b="1" dirty="0">
                <a:solidFill>
                  <a:srgbClr val="FF0000"/>
                </a:solidFill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5D1F1BC-F7FF-6A47-92AE-E2D5601FE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115" y="5323723"/>
            <a:ext cx="3533715" cy="117441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B4209339-523A-644D-ABFD-0A169E3978BE}"/>
              </a:ext>
            </a:extLst>
          </p:cNvPr>
          <p:cNvGrpSpPr/>
          <p:nvPr/>
        </p:nvGrpSpPr>
        <p:grpSpPr>
          <a:xfrm>
            <a:off x="5370363" y="5520854"/>
            <a:ext cx="6111989" cy="756302"/>
            <a:chOff x="5805261" y="5268780"/>
            <a:chExt cx="6111989" cy="756302"/>
          </a:xfrm>
        </p:grpSpPr>
        <p:sp>
          <p:nvSpPr>
            <p:cNvPr id="13" name="Rectangle: Rounded Corners 17">
              <a:extLst>
                <a:ext uri="{FF2B5EF4-FFF2-40B4-BE49-F238E27FC236}">
                  <a16:creationId xmlns:a16="http://schemas.microsoft.com/office/drawing/2014/main" id="{E88EBF77-AB3C-D64D-8ED1-277745A96A90}"/>
                </a:ext>
              </a:extLst>
            </p:cNvPr>
            <p:cNvSpPr/>
            <p:nvPr/>
          </p:nvSpPr>
          <p:spPr>
            <a:xfrm>
              <a:off x="7591131" y="5715985"/>
              <a:ext cx="218495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standard output stream</a:t>
              </a:r>
            </a:p>
          </p:txBody>
        </p:sp>
        <p:sp>
          <p:nvSpPr>
            <p:cNvPr id="14" name="Rectangle: Rounded Corners 18">
              <a:extLst>
                <a:ext uri="{FF2B5EF4-FFF2-40B4-BE49-F238E27FC236}">
                  <a16:creationId xmlns:a16="http://schemas.microsoft.com/office/drawing/2014/main" id="{89D544B1-E532-3C4E-A250-28BFA6CAF397}"/>
                </a:ext>
              </a:extLst>
            </p:cNvPr>
            <p:cNvSpPr/>
            <p:nvPr/>
          </p:nvSpPr>
          <p:spPr>
            <a:xfrm>
              <a:off x="5805261" y="5715985"/>
              <a:ext cx="145853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program</a:t>
              </a:r>
            </a:p>
          </p:txBody>
        </p:sp>
        <p:sp>
          <p:nvSpPr>
            <p:cNvPr id="15" name="Rectangle: Rounded Corners 19">
              <a:extLst>
                <a:ext uri="{FF2B5EF4-FFF2-40B4-BE49-F238E27FC236}">
                  <a16:creationId xmlns:a16="http://schemas.microsoft.com/office/drawing/2014/main" id="{CBA6F41A-2EB2-F84D-B882-F67EC61945E2}"/>
                </a:ext>
              </a:extLst>
            </p:cNvPr>
            <p:cNvSpPr/>
            <p:nvPr/>
          </p:nvSpPr>
          <p:spPr>
            <a:xfrm>
              <a:off x="10141147" y="5715989"/>
              <a:ext cx="1776103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display device (file)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990B1EF-BB25-B74B-A5C1-3E46707D7379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7263793" y="5870532"/>
              <a:ext cx="327338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4DAF129-5DDB-3847-A732-9F11E3A6209B}"/>
                </a:ext>
              </a:extLst>
            </p:cNvPr>
            <p:cNvCxnSpPr>
              <a:cxnSpLocks/>
              <a:stCxn id="13" idx="3"/>
              <a:endCxn id="15" idx="1"/>
            </p:cNvCxnSpPr>
            <p:nvPr/>
          </p:nvCxnSpPr>
          <p:spPr>
            <a:xfrm>
              <a:off x="9776083" y="5870532"/>
              <a:ext cx="365064" cy="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39554A6-9D68-2946-BA29-9FDBA087F483}"/>
                </a:ext>
              </a:extLst>
            </p:cNvPr>
            <p:cNvSpPr txBox="1"/>
            <p:nvPr/>
          </p:nvSpPr>
          <p:spPr>
            <a:xfrm>
              <a:off x="5892503" y="5268780"/>
              <a:ext cx="55078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FF0000"/>
                  </a:solidFill>
                </a:rPr>
                <a:t>printf() is internally connected to stdout</a:t>
              </a:r>
              <a:endParaRPr lang="en-US" sz="14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5220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A13E-BA7C-6D47-8EEA-24B8DEA4F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a file as file stream for read/write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3B2C7-536A-4A46-9F2A-7B69AF56E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a file as file stream for subsequent interactions</a:t>
            </a:r>
          </a:p>
          <a:p>
            <a:pPr lvl="1"/>
            <a:r>
              <a:rPr lang="en-US" dirty="0"/>
              <a:t>FILE * fopen(const char *filename, const char *</a:t>
            </a:r>
            <a:r>
              <a:rPr lang="en-US" dirty="0">
                <a:solidFill>
                  <a:srgbClr val="FF0000"/>
                </a:solidFill>
              </a:rPr>
              <a:t>mode</a:t>
            </a:r>
            <a:r>
              <a:rPr lang="en-US" dirty="0"/>
              <a:t>);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Close the file stream after the interactions are completed</a:t>
            </a:r>
          </a:p>
          <a:p>
            <a:pPr lvl="1"/>
            <a:r>
              <a:rPr lang="en-US" dirty="0"/>
              <a:t>int fclose(FILE * stream);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CB5D468-BD49-3A4D-BD6A-E21D1282B0C6}"/>
              </a:ext>
            </a:extLst>
          </p:cNvPr>
          <p:cNvGrpSpPr/>
          <p:nvPr/>
        </p:nvGrpSpPr>
        <p:grpSpPr>
          <a:xfrm>
            <a:off x="2389588" y="3137059"/>
            <a:ext cx="7412823" cy="1728469"/>
            <a:chOff x="2589821" y="2843531"/>
            <a:chExt cx="6637984" cy="1352003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F0F070B1-B7F7-D144-AC69-6F03B71CB5DA}"/>
                </a:ext>
              </a:extLst>
            </p:cNvPr>
            <p:cNvSpPr/>
            <p:nvPr/>
          </p:nvSpPr>
          <p:spPr>
            <a:xfrm>
              <a:off x="4765976" y="2843531"/>
              <a:ext cx="218495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 stream</a:t>
              </a:r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66E06C2C-957D-D746-8238-BE495D6BBF25}"/>
                </a:ext>
              </a:extLst>
            </p:cNvPr>
            <p:cNvSpPr/>
            <p:nvPr/>
          </p:nvSpPr>
          <p:spPr>
            <a:xfrm>
              <a:off x="2589821" y="2844604"/>
              <a:ext cx="1458532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program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049839D-011A-8E43-A6CB-2D90B8179E98}"/>
                </a:ext>
              </a:extLst>
            </p:cNvPr>
            <p:cNvSpPr/>
            <p:nvPr/>
          </p:nvSpPr>
          <p:spPr>
            <a:xfrm>
              <a:off x="7668551" y="2844604"/>
              <a:ext cx="1559254" cy="309093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file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F39FA0C-3F13-1243-B0EF-183337D338EB}"/>
                </a:ext>
              </a:extLst>
            </p:cNvPr>
            <p:cNvCxnSpPr>
              <a:stCxn id="5" idx="3"/>
              <a:endCxn id="4" idx="1"/>
            </p:cNvCxnSpPr>
            <p:nvPr/>
          </p:nvCxnSpPr>
          <p:spPr>
            <a:xfrm flipV="1">
              <a:off x="4048353" y="2998078"/>
              <a:ext cx="717623" cy="10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8DED8D7-1578-E045-98CE-0B07B1B139AA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6950928" y="2998078"/>
              <a:ext cx="717623" cy="1073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2F740DD9-4BE3-A846-8EFF-9199CE9A8849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4396788" y="2998077"/>
              <a:ext cx="690985" cy="82812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6A63C35-766E-7F47-8AE8-5DDFC160F60A}"/>
                </a:ext>
              </a:extLst>
            </p:cNvPr>
            <p:cNvCxnSpPr>
              <a:cxnSpLocks/>
              <a:endCxn id="11" idx="3"/>
            </p:cNvCxnSpPr>
            <p:nvPr/>
          </p:nvCxnSpPr>
          <p:spPr>
            <a:xfrm flipH="1">
              <a:off x="6597024" y="2998078"/>
              <a:ext cx="723092" cy="828124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56ED738-5A77-FA4F-A119-DD69504D5FF5}"/>
                </a:ext>
              </a:extLst>
            </p:cNvPr>
            <p:cNvSpPr txBox="1"/>
            <p:nvPr/>
          </p:nvSpPr>
          <p:spPr>
            <a:xfrm>
              <a:off x="5087773" y="3456870"/>
              <a:ext cx="1509251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mode</a:t>
              </a:r>
              <a:r>
                <a:rPr lang="en-US" dirty="0"/>
                <a:t> controls the direction of interaction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14407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EF6E-DF59-D847-8BEE-E97B7FFC3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* fopen (const char *filename, const char *mode)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376C7-0ABE-F341-B1BB-26500D76B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51876"/>
            <a:ext cx="10515600" cy="4340999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Opens a file as file stream</a:t>
            </a:r>
          </a:p>
          <a:p>
            <a:pPr lvl="1"/>
            <a:r>
              <a:rPr lang="en-US" sz="2000" dirty="0"/>
              <a:t>FILE * is called a file handle (pointer)</a:t>
            </a:r>
          </a:p>
          <a:p>
            <a:pPr lvl="1"/>
            <a:r>
              <a:rPr lang="en-US" sz="2000" dirty="0"/>
              <a:t>Returns a pointer to the file stream</a:t>
            </a:r>
          </a:p>
          <a:p>
            <a:pPr lvl="1"/>
            <a:r>
              <a:rPr lang="en-US" sz="2000" dirty="0"/>
              <a:t>Returns NULL if fopen fails (file doesn’t exist)</a:t>
            </a:r>
          </a:p>
          <a:p>
            <a:r>
              <a:rPr lang="en-US" sz="2400" dirty="0"/>
              <a:t>filename can be: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Just a name: "myfile.txt"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Checks the </a:t>
            </a:r>
            <a:r>
              <a:rPr lang="en-US" sz="1800" b="1" dirty="0">
                <a:solidFill>
                  <a:srgbClr val="FF0000"/>
                </a:solidFill>
              </a:rPr>
              <a:t>current working directory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Relative path: "</a:t>
            </a:r>
            <a:r>
              <a:rPr lang="en-US" sz="2000" dirty="0">
                <a:solidFill>
                  <a:srgbClr val="FF0000"/>
                </a:solidFill>
              </a:rPr>
              <a:t>somedir</a:t>
            </a:r>
            <a:r>
              <a:rPr lang="en-US" sz="2000" dirty="0"/>
              <a:t>/myfileA.txt" or "</a:t>
            </a:r>
            <a:r>
              <a:rPr lang="en-US" sz="2000" dirty="0">
                <a:solidFill>
                  <a:srgbClr val="FF0000"/>
                </a:solidFill>
              </a:rPr>
              <a:t>..</a:t>
            </a:r>
            <a:r>
              <a:rPr lang="en-US" sz="2000" dirty="0"/>
              <a:t>/myfileB.txt"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The file named "myfileA.txt" inside directory "</a:t>
            </a:r>
            <a:r>
              <a:rPr lang="en-US" sz="1800" dirty="0">
                <a:solidFill>
                  <a:srgbClr val="FF0000"/>
                </a:solidFill>
              </a:rPr>
              <a:t>somedir</a:t>
            </a:r>
            <a:r>
              <a:rPr lang="en-US" sz="1800" dirty="0"/>
              <a:t>" inside current directory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The file named “myfileB.txt“ is one level outside of the current directory</a:t>
            </a:r>
          </a:p>
          <a:p>
            <a:pPr marL="6858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000" dirty="0"/>
              <a:t>Absolute path: "</a:t>
            </a:r>
            <a:r>
              <a:rPr lang="en-US" sz="2000" b="1" dirty="0">
                <a:solidFill>
                  <a:srgbClr val="FF0000"/>
                </a:solidFill>
              </a:rPr>
              <a:t>/</a:t>
            </a:r>
            <a:r>
              <a:rPr lang="en-US" sz="2000" dirty="0"/>
              <a:t>dev/random.txt"</a:t>
            </a:r>
          </a:p>
          <a:p>
            <a:pPr marL="11430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1800" dirty="0"/>
              <a:t>The file named "random.txt" inside directory "dev", which is at the top level</a:t>
            </a:r>
          </a:p>
          <a:p>
            <a:pPr>
              <a:buClr>
                <a:schemeClr val="dk1"/>
              </a:buClr>
              <a:buSzPts val="2000"/>
            </a:pPr>
            <a:r>
              <a:rPr lang="en-US" sz="2400" dirty="0"/>
              <a:t>Close the file stream with fclose(FILE *) after usage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2C7971-F5FA-2A49-8B9C-7340D54E44E8}"/>
              </a:ext>
            </a:extLst>
          </p:cNvPr>
          <p:cNvSpPr txBox="1"/>
          <p:nvPr/>
        </p:nvSpPr>
        <p:spPr>
          <a:xfrm>
            <a:off x="7270596" y="1690688"/>
            <a:ext cx="4638906" cy="2554545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/>
              <a:t>Current working directory is where the executable is run, not where the executable is stored.</a:t>
            </a:r>
          </a:p>
          <a:p>
            <a:endParaRPr lang="en-US" sz="1600" dirty="0"/>
          </a:p>
          <a:p>
            <a:r>
              <a:rPr lang="en-US" sz="1600" dirty="0"/>
              <a:t># run prog in its storing directory</a:t>
            </a:r>
          </a:p>
          <a:p>
            <a:r>
              <a:rPr lang="en-US" sz="1600" dirty="0">
                <a:solidFill>
                  <a:srgbClr val="00B050"/>
                </a:solidFill>
              </a:rPr>
              <a:t>./prog</a:t>
            </a:r>
          </a:p>
          <a:p>
            <a:endParaRPr lang="en-US" sz="1600" dirty="0"/>
          </a:p>
          <a:p>
            <a:r>
              <a:rPr lang="en-US" sz="1600" dirty="0"/>
              <a:t># run prog in the parent directory of its storing directory</a:t>
            </a:r>
          </a:p>
          <a:p>
            <a:r>
              <a:rPr lang="en-US" sz="1600" dirty="0" err="1">
                <a:solidFill>
                  <a:srgbClr val="00B050"/>
                </a:solidFill>
              </a:rPr>
              <a:t>src_dir</a:t>
            </a:r>
            <a:r>
              <a:rPr lang="en-US" sz="1600" dirty="0">
                <a:solidFill>
                  <a:srgbClr val="00B050"/>
                </a:solidFill>
              </a:rPr>
              <a:t>/prog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790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B6FC3-CC35-B641-98F0-B5A9CAC6C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FILE * fopen (const char *filename, const char *mode)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324E-85E8-0642-893C-6E8ACB96F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16205"/>
            <a:ext cx="10515600" cy="3044283"/>
          </a:xfrm>
        </p:spPr>
        <p:txBody>
          <a:bodyPr>
            <a:normAutofit/>
          </a:bodyPr>
          <a:lstStyle/>
          <a:p>
            <a:r>
              <a:rPr lang="en-US" sz="2400" dirty="0"/>
              <a:t>mode is used to choose what you will do with the file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graphicFrame>
        <p:nvGraphicFramePr>
          <p:cNvPr id="4" name="Table 2">
            <a:extLst>
              <a:ext uri="{FF2B5EF4-FFF2-40B4-BE49-F238E27FC236}">
                <a16:creationId xmlns:a16="http://schemas.microsoft.com/office/drawing/2014/main" id="{F3924C42-3F44-9748-A7C7-72C688FB93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60740"/>
              </p:ext>
            </p:extLst>
          </p:nvPr>
        </p:nvGraphicFramePr>
        <p:xfrm>
          <a:off x="1015223" y="1903724"/>
          <a:ext cx="9798870" cy="24564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3145">
                  <a:extLst>
                    <a:ext uri="{9D8B030D-6E8A-4147-A177-3AD203B41FA5}">
                      <a16:colId xmlns:a16="http://schemas.microsoft.com/office/drawing/2014/main" val="1452113320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762468321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3771058364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2428280424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2221365332"/>
                    </a:ext>
                  </a:extLst>
                </a:gridCol>
                <a:gridCol w="1633145">
                  <a:extLst>
                    <a:ext uri="{9D8B030D-6E8A-4147-A177-3AD203B41FA5}">
                      <a16:colId xmlns:a16="http://schemas.microsoft.com/office/drawing/2014/main" val="3916663914"/>
                    </a:ext>
                  </a:extLst>
                </a:gridCol>
              </a:tblGrid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mode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read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write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create new file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truncate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pointer loc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3268059333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1398968284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w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1481713038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a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last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3854704152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r+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1305056561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w+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  <a:r>
                        <a:rPr lang="en-US" sz="1200" baseline="30000" dirty="0"/>
                        <a:t>st</a:t>
                      </a:r>
                      <a:r>
                        <a:rPr lang="en-US" sz="1200" dirty="0"/>
                        <a:t>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358579936"/>
                  </a:ext>
                </a:extLst>
              </a:tr>
              <a:tr h="350915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a+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0</a:t>
                      </a:r>
                    </a:p>
                  </a:txBody>
                  <a:tcPr marL="81942" marR="81942" marT="40971" marB="40971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last character</a:t>
                      </a:r>
                    </a:p>
                  </a:txBody>
                  <a:tcPr marL="81942" marR="81942" marT="40971" marB="40971"/>
                </a:tc>
                <a:extLst>
                  <a:ext uri="{0D108BD9-81ED-4DB2-BD59-A6C34878D82A}">
                    <a16:rowId xmlns:a16="http://schemas.microsoft.com/office/drawing/2014/main" val="11470987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D54DDD-523F-C643-A07D-39055FD406D5}"/>
              </a:ext>
            </a:extLst>
          </p:cNvPr>
          <p:cNvSpPr txBox="1"/>
          <p:nvPr/>
        </p:nvSpPr>
        <p:spPr>
          <a:xfrm>
            <a:off x="1015222" y="4461651"/>
            <a:ext cx="4358268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create new file:</a:t>
            </a:r>
          </a:p>
          <a:p>
            <a:pPr lvl="1"/>
            <a:r>
              <a:rPr lang="en-US" dirty="0"/>
              <a:t>1: create new file if it doesn’t exist</a:t>
            </a:r>
          </a:p>
          <a:p>
            <a:pPr lvl="1"/>
            <a:r>
              <a:rPr lang="en-US" dirty="0"/>
              <a:t>0: return NULL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061EA7-18A4-7F49-9C27-D4DBA0A0375F}"/>
              </a:ext>
            </a:extLst>
          </p:cNvPr>
          <p:cNvSpPr txBox="1"/>
          <p:nvPr/>
        </p:nvSpPr>
        <p:spPr>
          <a:xfrm>
            <a:off x="6096000" y="4455841"/>
            <a:ext cx="59696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truncate:</a:t>
            </a:r>
          </a:p>
          <a:p>
            <a:pPr lvl="1"/>
            <a:r>
              <a:rPr lang="en-US" dirty="0"/>
              <a:t>1: if the file already exists, truncate its length to 0</a:t>
            </a:r>
          </a:p>
          <a:p>
            <a:pPr lvl="1"/>
            <a:r>
              <a:rPr lang="en-US" dirty="0"/>
              <a:t>0: if the file already exists, its content will be preserved</a:t>
            </a:r>
          </a:p>
          <a:p>
            <a:endParaRPr lang="en-US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61812-F7F1-9F44-8F59-939838878E52}"/>
              </a:ext>
            </a:extLst>
          </p:cNvPr>
          <p:cNvSpPr txBox="1"/>
          <p:nvPr/>
        </p:nvSpPr>
        <p:spPr>
          <a:xfrm>
            <a:off x="838200" y="5692757"/>
            <a:ext cx="100899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Pointer loc: returned pointer location if fopen() is successful, otherwise return NULL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add b to existing modes for binary files (e.g., </a:t>
            </a:r>
            <a:r>
              <a:rPr lang="en-US" sz="2000" dirty="0" err="1"/>
              <a:t>rb</a:t>
            </a:r>
            <a:r>
              <a:rPr lang="en-US" sz="2000" dirty="0"/>
              <a:t>, </a:t>
            </a:r>
            <a:r>
              <a:rPr lang="en-US" sz="2000" dirty="0" err="1"/>
              <a:t>wb</a:t>
            </a:r>
            <a:r>
              <a:rPr lang="en-US" sz="2000" dirty="0"/>
              <a:t>, ab, etc.)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8296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33B1F-7068-1540-8E5D-8D944057C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 fclose(FILE * stream);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D40F6-2D53-3340-8588-8856E9A32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Close a file stream opened with fopen()</a:t>
            </a:r>
          </a:p>
          <a:p>
            <a:pPr lvl="1"/>
            <a:r>
              <a:rPr lang="en-US" dirty="0"/>
              <a:t>Returns 0 if succeeded</a:t>
            </a:r>
          </a:p>
          <a:p>
            <a:pPr lvl="1"/>
            <a:r>
              <a:rPr lang="en-US" dirty="0"/>
              <a:t>Returns EOF if failed</a:t>
            </a:r>
          </a:p>
          <a:p>
            <a:pPr lvl="1"/>
            <a:r>
              <a:rPr lang="en-US" dirty="0"/>
              <a:t>EOF: keyword for end-of-file, defined by #define macro</a:t>
            </a:r>
          </a:p>
          <a:p>
            <a:r>
              <a:rPr lang="en-US" dirty="0"/>
              <a:t>How to type EOF as user input with keyboard</a:t>
            </a:r>
          </a:p>
          <a:p>
            <a:pPr lvl="1"/>
            <a:r>
              <a:rPr lang="en-US" dirty="0"/>
              <a:t>Linux: “Control + d”</a:t>
            </a:r>
          </a:p>
          <a:p>
            <a:pPr lvl="1"/>
            <a:r>
              <a:rPr lang="en-US" dirty="0"/>
              <a:t>Windows: “Control + z”</a:t>
            </a:r>
          </a:p>
          <a:p>
            <a:r>
              <a:rPr lang="en-US" dirty="0"/>
              <a:t>Potential issues if forgetting to use fclose() on file stream</a:t>
            </a:r>
          </a:p>
          <a:p>
            <a:pPr lvl="1"/>
            <a:r>
              <a:rPr lang="en-US" dirty="0"/>
              <a:t>If you forget to close a file handle after usage and try to open this file again later in your program, the 2</a:t>
            </a:r>
            <a:r>
              <a:rPr lang="en-US" baseline="30000" dirty="0"/>
              <a:t>nd</a:t>
            </a:r>
            <a:r>
              <a:rPr lang="en-US" dirty="0"/>
              <a:t> fopen() may fail depending on the modes</a:t>
            </a:r>
          </a:p>
        </p:txBody>
      </p:sp>
    </p:spTree>
    <p:extLst>
      <p:ext uri="{BB962C8B-B14F-4D97-AF65-F5344CB8AC3E}">
        <p14:creationId xmlns:p14="http://schemas.microsoft.com/office/powerpoint/2010/main" val="1886878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15621</TotalTime>
  <Words>3670</Words>
  <Application>Microsoft Office PowerPoint</Application>
  <PresentationFormat>Widescreen</PresentationFormat>
  <Paragraphs>453</Paragraphs>
  <Slides>34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Consolas</vt:lpstr>
      <vt:lpstr>Ubuntu Mono</vt:lpstr>
      <vt:lpstr>Office Theme</vt:lpstr>
      <vt:lpstr>CSE 2451 File I/O </vt:lpstr>
      <vt:lpstr>Overview </vt:lpstr>
      <vt:lpstr>In Unix, everything is a file </vt:lpstr>
      <vt:lpstr>Binary Files vs Text Files</vt:lpstr>
      <vt:lpstr>Interaction with files using file stream</vt:lpstr>
      <vt:lpstr>Open a file as file stream for read/write</vt:lpstr>
      <vt:lpstr>FILE * fopen (const char *filename, const char *mode)</vt:lpstr>
      <vt:lpstr>FILE * fopen (const char *filename, const char *mode)</vt:lpstr>
      <vt:lpstr>int fclose(FILE * stream);</vt:lpstr>
      <vt:lpstr>Pair fopen() and fclose() – example </vt:lpstr>
      <vt:lpstr>Positioning</vt:lpstr>
      <vt:lpstr>int fscanf(FILE *stream, const char *format, …)</vt:lpstr>
      <vt:lpstr>int fscanf(FILE *stream, const char *format, …)</vt:lpstr>
      <vt:lpstr>int fscanf(FILE *stream, const char *format, …)</vt:lpstr>
      <vt:lpstr>int fscanf(FILE *stream, const char *format, …)</vt:lpstr>
      <vt:lpstr>int fscanf(FILE *stream, const char *format, …)</vt:lpstr>
      <vt:lpstr>format of scanf/fscanf</vt:lpstr>
      <vt:lpstr>format of scanf/fscanf – example </vt:lpstr>
      <vt:lpstr>format of scanf/fscanf – example </vt:lpstr>
      <vt:lpstr>int fprintf(FILE *stream, const char * format, …);</vt:lpstr>
      <vt:lpstr>int fprintf(FILE *stream, const char * format, …);</vt:lpstr>
      <vt:lpstr>format of printf/fprintf – example</vt:lpstr>
      <vt:lpstr>Steps for processing a file - summary</vt:lpstr>
      <vt:lpstr>Reading file with fscanf - example</vt:lpstr>
      <vt:lpstr>Reading file with fscanf - example</vt:lpstr>
      <vt:lpstr>EOF test and error test</vt:lpstr>
      <vt:lpstr>Reading file with fscanf + feof – example </vt:lpstr>
      <vt:lpstr>int fgetc (FILE *stream);</vt:lpstr>
      <vt:lpstr>int fputc (int ch, FILE *stream);</vt:lpstr>
      <vt:lpstr>char *fgets (char *str, int num, FILE *stream);</vt:lpstr>
      <vt:lpstr>int fputs (const char *str, FILE *stream);</vt:lpstr>
      <vt:lpstr>int fputs (const char *str, FILE *stream);</vt:lpstr>
      <vt:lpstr>fgets/fputs and gets/puts</vt:lpstr>
      <vt:lpstr>File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 Programming Introduction</dc:title>
  <dc:creator>Liang Tong</dc:creator>
  <cp:lastModifiedBy>Zhang, Zichen</cp:lastModifiedBy>
  <cp:revision>1650</cp:revision>
  <dcterms:created xsi:type="dcterms:W3CDTF">2022-08-14T18:29:45Z</dcterms:created>
  <dcterms:modified xsi:type="dcterms:W3CDTF">2023-08-19T16:18:55Z</dcterms:modified>
</cp:coreProperties>
</file>