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4"/>
  </p:sldMasterIdLst>
  <p:notesMasterIdLst>
    <p:notesMasterId r:id="rId49"/>
  </p:notesMasterIdLst>
  <p:sldIdLst>
    <p:sldId id="256" r:id="rId5"/>
    <p:sldId id="284" r:id="rId6"/>
    <p:sldId id="257" r:id="rId7"/>
    <p:sldId id="258" r:id="rId8"/>
    <p:sldId id="259" r:id="rId9"/>
    <p:sldId id="260" r:id="rId10"/>
    <p:sldId id="261" r:id="rId11"/>
    <p:sldId id="262" r:id="rId12"/>
    <p:sldId id="322" r:id="rId13"/>
    <p:sldId id="285" r:id="rId14"/>
    <p:sldId id="286" r:id="rId15"/>
    <p:sldId id="273" r:id="rId16"/>
    <p:sldId id="287" r:id="rId17"/>
    <p:sldId id="288" r:id="rId18"/>
    <p:sldId id="289" r:id="rId19"/>
    <p:sldId id="292" r:id="rId20"/>
    <p:sldId id="291" r:id="rId21"/>
    <p:sldId id="290" r:id="rId22"/>
    <p:sldId id="293" r:id="rId23"/>
    <p:sldId id="294" r:id="rId24"/>
    <p:sldId id="295" r:id="rId25"/>
    <p:sldId id="297" r:id="rId26"/>
    <p:sldId id="308" r:id="rId27"/>
    <p:sldId id="309" r:id="rId28"/>
    <p:sldId id="314" r:id="rId29"/>
    <p:sldId id="320" r:id="rId30"/>
    <p:sldId id="315" r:id="rId31"/>
    <p:sldId id="316" r:id="rId32"/>
    <p:sldId id="317" r:id="rId33"/>
    <p:sldId id="318" r:id="rId34"/>
    <p:sldId id="319" r:id="rId35"/>
    <p:sldId id="321" r:id="rId36"/>
    <p:sldId id="323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10" r:id="rId45"/>
    <p:sldId id="311" r:id="rId46"/>
    <p:sldId id="312" r:id="rId47"/>
    <p:sldId id="283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BF9B4-24F9-297F-4777-56F35BB7B452}" v="5" dt="2022-07-06T15:02:55.671"/>
    <p1510:client id="{16648175-E0BA-3D2B-0313-062E370EDD6A}" v="755" dt="2022-07-06T14:36:45.429"/>
    <p1510:client id="{189B9E31-8548-CF61-5FE3-73F97BE42A10}" v="293" dt="2022-07-06T07:20:06.584"/>
    <p1510:client id="{25FD01A8-3EF4-EFF8-44CE-C3EE254A5455}" v="5" dt="2022-07-06T08:09:15.013"/>
    <p1510:client id="{4D9D74FC-AEC8-4B52-A2E6-4C13F8C560E2}" v="41" dt="2022-07-06T13:28:24.372"/>
    <p1510:client id="{4EE89AFD-61E8-D071-7C9B-85F0E8C9AB00}" v="31" dt="2022-07-06T03:14:02.687"/>
    <p1510:client id="{71B9B6D0-6D32-DA9F-7B74-DCD84CAC9AFE}" v="2" dt="2022-07-06T13:07:37.766"/>
    <p1510:client id="{7463000F-AABE-9241-CBE4-7BB3378B21A7}" v="200" dt="2022-07-06T06:57:03.586"/>
    <p1510:client id="{98EB3DF1-5EDD-1B9C-4CE8-DF6C8D01EAD2}" v="773" dt="2022-07-06T06:53:56.703"/>
    <p1510:client id="{9C8DB28C-570C-9FF3-0F00-6DD6BD2FD8D8}" v="124" dt="2022-07-06T14:34:48.880"/>
    <p1510:client id="{A4E5A8F3-A76D-7579-50C8-97A91B4D49E8}" v="24" dt="2022-07-06T14:22:18.152"/>
    <p1510:client id="{B19E5C0D-40B4-CF80-C328-C4A405ED6785}" v="9" dt="2022-07-06T14:13:08.218"/>
    <p1510:client id="{B56468A1-C4D6-35C8-A90B-E2FDD591FC80}" v="1421" dt="2022-07-06T10:30:28.201"/>
    <p1510:client id="{D1619FF5-7E7E-3C83-A6CA-77C12F087970}" v="1508" dt="2022-07-06T09:39:31.868"/>
    <p1510:client id="{E3E9AA59-4CE7-320B-2F04-2F31A2BCF1BA}" v="394" dt="2022-07-06T20:10:14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de447b79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1de447b79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de447b7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de447b7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928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de447b795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de447b795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de447b795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11de447b795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de447b795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de447b795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de447b795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de447b795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de447b795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de447b795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de447b795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de447b795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de447b795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de447b795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de447b7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de447b7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de447b7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de447b7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8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de447b7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de447b7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18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115371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sz="44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32349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88950" y="-654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88950" y="1009650"/>
            <a:ext cx="8026500" cy="3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488950" y="-654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 rot="5400000">
            <a:off x="2663700" y="-1165200"/>
            <a:ext cx="36768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88950" y="-65486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88950" y="1009650"/>
            <a:ext cx="8026500" cy="3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ctrTitle"/>
          </p:nvPr>
        </p:nvSpPr>
        <p:spPr>
          <a:xfrm>
            <a:off x="964141" y="936721"/>
            <a:ext cx="7407797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3600">
                <a:solidFill>
                  <a:schemeClr val="tx1"/>
                </a:solidFill>
                <a:latin typeface="Arial"/>
                <a:ea typeface="Arial"/>
                <a:cs typeface="Arial"/>
              </a:rPr>
              <a:t>Machine Learning Capstone</a:t>
            </a:r>
            <a:r>
              <a:rPr lang="en-US" sz="36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project:</a:t>
            </a:r>
            <a:br>
              <a:rPr lang="en-US" sz="3600">
                <a:latin typeface="Arial"/>
                <a:ea typeface="Arial"/>
                <a:cs typeface="Arial"/>
              </a:rPr>
            </a:br>
            <a:r>
              <a:rPr lang="en-US" sz="36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Hanoi house price prediction</a:t>
            </a:r>
            <a:endParaRPr lang="en-US" sz="360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2ABAB-3778-C56D-B38A-E84614EBD710}"/>
              </a:ext>
            </a:extLst>
          </p:cNvPr>
          <p:cNvSpPr txBox="1"/>
          <p:nvPr/>
        </p:nvSpPr>
        <p:spPr>
          <a:xfrm>
            <a:off x="5055968" y="4614591"/>
            <a:ext cx="40336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Instructor: Assoc. Prof. Than Quang </a:t>
            </a:r>
            <a:r>
              <a:rPr lang="en-US" sz="1600" err="1">
                <a:solidFill>
                  <a:schemeClr val="bg1"/>
                </a:solidFill>
              </a:rPr>
              <a:t>Khoat</a:t>
            </a:r>
            <a:endParaRPr 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488950" y="-162103"/>
            <a:ext cx="80265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</a:t>
            </a:r>
            <a:endParaRPr/>
          </a:p>
        </p:txBody>
      </p:sp>
      <p:pic>
        <p:nvPicPr>
          <p:cNvPr id="9" name="Picture 8" descr="Chart, bar chart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34" y="697965"/>
            <a:ext cx="2240280" cy="184658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556" y="678915"/>
            <a:ext cx="2856865" cy="188468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84" y="2858168"/>
            <a:ext cx="2297430" cy="1689100"/>
          </a:xfrm>
          <a:prstGeom prst="rect">
            <a:avLst/>
          </a:prstGeom>
        </p:spPr>
      </p:pic>
      <p:pic>
        <p:nvPicPr>
          <p:cNvPr id="12" name="Picture 11" descr="A picture containing chart&#10;&#10;Description automatically generated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556" y="2799430"/>
            <a:ext cx="2539365" cy="1806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7778" y="2562047"/>
            <a:ext cx="330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 1: Number of floors count plot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4556" y="2563595"/>
            <a:ext cx="3176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 2: Number of bedrooms count plot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3541" y="4564770"/>
            <a:ext cx="2683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 3: Boxplot of Price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0641" y="4564770"/>
            <a:ext cx="2695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 4: Boxplot of Area</a:t>
            </a:r>
          </a:p>
        </p:txBody>
      </p:sp>
    </p:spTree>
    <p:extLst>
      <p:ext uri="{BB962C8B-B14F-4D97-AF65-F5344CB8AC3E}">
        <p14:creationId xmlns:p14="http://schemas.microsoft.com/office/powerpoint/2010/main" val="365825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64;p31"/>
          <p:cNvSpPr txBox="1">
            <a:spLocks noGrp="1"/>
          </p:cNvSpPr>
          <p:nvPr>
            <p:ph type="title"/>
          </p:nvPr>
        </p:nvSpPr>
        <p:spPr>
          <a:xfrm>
            <a:off x="549108" y="-210229"/>
            <a:ext cx="80265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165;p3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49108" y="725731"/>
                <a:ext cx="8026500" cy="4401274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82550" lvl="0" indent="0" algn="l" rtl="0">
                  <a:spcBef>
                    <a:spcPts val="750"/>
                  </a:spcBef>
                  <a:spcAft>
                    <a:spcPts val="0"/>
                  </a:spcAft>
                  <a:buSzPts val="2300"/>
                  <a:buNone/>
                </a:pPr>
                <a:r>
                  <a:rPr lang="en-US" sz="2600"/>
                  <a:t>IQR outlier detection:</a:t>
                </a:r>
              </a:p>
              <a:p>
                <a:pPr marL="114300" indent="0">
                  <a:buNone/>
                </a:pPr>
                <a:r>
                  <a:rPr lang="en-US" sz="2600">
                    <a:latin typeface="+mn-lt"/>
                  </a:rPr>
                  <a:t> </a:t>
                </a:r>
                <a:r>
                  <a:rPr lang="en-US">
                    <a:latin typeface="+mn-lt"/>
                  </a:rPr>
                  <a:t>We see that the Price variable have some extreme outliers, so we need to remove outliers of price. We run IQR outlier detection on price column by removing the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>
                    <a:latin typeface="+mn-lt"/>
                  </a:rPr>
                  <a:t> that: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−1.5∗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+1.5∗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𝐼𝑄𝑅</m:t>
                    </m:r>
                  </m:oMath>
                </a14:m>
                <a:endParaRPr lang="en-US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>
                    <a:latin typeface="+mn-lt"/>
                  </a:rPr>
                  <a:t> percentiles,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>
                    <a:latin typeface="+mn-lt"/>
                  </a:rPr>
                  <a:t> percentiles,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>
                    <a:latin typeface="+mn-lt"/>
                  </a:rPr>
                  <a:t>. </a:t>
                </a:r>
              </a:p>
              <a:p>
                <a:pPr marL="82550" lvl="0" indent="0" algn="l" rtl="0">
                  <a:spcBef>
                    <a:spcPts val="750"/>
                  </a:spcBef>
                  <a:spcAft>
                    <a:spcPts val="0"/>
                  </a:spcAft>
                  <a:buSzPts val="2300"/>
                  <a:buNone/>
                </a:pPr>
                <a:endParaRPr sz="2600"/>
              </a:p>
            </p:txBody>
          </p:sp>
        </mc:Choice>
        <mc:Fallback xmlns="">
          <p:sp>
            <p:nvSpPr>
              <p:cNvPr id="16" name="Google Shape;165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9108" y="725731"/>
                <a:ext cx="8026500" cy="4401274"/>
              </a:xfrm>
              <a:prstGeom prst="rect">
                <a:avLst/>
              </a:prstGeom>
              <a:blipFill>
                <a:blip r:embed="rId3"/>
                <a:stretch>
                  <a:fillRect l="-304" r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Chart, box and whisker chart&#10;&#10;Description automatically generated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70" y="3013242"/>
            <a:ext cx="2609850" cy="173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2411" y="4753142"/>
            <a:ext cx="3609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 5: Boxplot on Price after running IQR</a:t>
            </a:r>
          </a:p>
        </p:txBody>
      </p:sp>
    </p:spTree>
    <p:extLst>
      <p:ext uri="{BB962C8B-B14F-4D97-AF65-F5344CB8AC3E}">
        <p14:creationId xmlns:p14="http://schemas.microsoft.com/office/powerpoint/2010/main" val="318824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>
            <a:spLocks noGrp="1"/>
          </p:cNvSpPr>
          <p:nvPr>
            <p:ph type="title"/>
          </p:nvPr>
        </p:nvSpPr>
        <p:spPr>
          <a:xfrm>
            <a:off x="488950" y="-65486"/>
            <a:ext cx="80265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Content</a:t>
            </a:r>
            <a:endParaRPr/>
          </a:p>
        </p:txBody>
      </p:sp>
      <p:sp>
        <p:nvSpPr>
          <p:cNvPr id="243" name="Google Shape;243;p42"/>
          <p:cNvSpPr txBox="1">
            <a:spLocks noGrp="1"/>
          </p:cNvSpPr>
          <p:nvPr>
            <p:ph type="body" idx="1"/>
          </p:nvPr>
        </p:nvSpPr>
        <p:spPr>
          <a:xfrm>
            <a:off x="488950" y="1259925"/>
            <a:ext cx="8026500" cy="36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31800"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Introduction.</a:t>
            </a:r>
          </a:p>
          <a:p>
            <a:pPr lvl="0" indent="-431800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Data analysis and data preprocessing</a:t>
            </a:r>
          </a:p>
          <a:p>
            <a:pPr lvl="0" indent="-431800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rgbClr val="FF0000"/>
                </a:solidFill>
              </a:rPr>
              <a:t>Machine learning approaches</a:t>
            </a:r>
          </a:p>
          <a:p>
            <a:pPr lvl="0" indent="-431800">
              <a:spcBef>
                <a:spcPts val="0"/>
              </a:spcBef>
              <a:buSzPts val="3200"/>
              <a:buAutoNum type="arabicPeriod"/>
            </a:pPr>
            <a:r>
              <a:rPr lang="en-US" sz="3200"/>
              <a:t>Experiment</a:t>
            </a:r>
          </a:p>
          <a:p>
            <a:pPr lvl="0" indent="-431800">
              <a:spcBef>
                <a:spcPts val="0"/>
              </a:spcBef>
              <a:buSzPts val="3200"/>
              <a:buAutoNum type="arabicPeriod"/>
            </a:pPr>
            <a:r>
              <a:rPr lang="en-US" sz="3200"/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9A37-1C63-0443-D91B-CEA3C090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29780"/>
            <a:ext cx="8026500" cy="994200"/>
          </a:xfrm>
        </p:spPr>
        <p:txBody>
          <a:bodyPr/>
          <a:lstStyle/>
          <a:p>
            <a:r>
              <a:rPr lang="en-US"/>
              <a:t>3.1. Random forest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>
                <a:latin typeface="Arial"/>
              </a:rPr>
              <a:t>3.1.1. Decision tree regressor</a:t>
            </a:r>
          </a:p>
          <a:p>
            <a:pPr marL="114300" indent="0">
              <a:buNone/>
            </a:pPr>
            <a:r>
              <a:rPr lang="en-US" sz="2400">
                <a:latin typeface="Arial"/>
              </a:rPr>
              <a:t>- CART (Classification and Regression Trees) algorithm to handle both numeric and categorical data. The idea is choosing an attribute at each sub-tree to split into left and right branch</a:t>
            </a:r>
          </a:p>
          <a:p>
            <a:pPr marL="114300" indent="0">
              <a:buNone/>
            </a:pPr>
            <a:r>
              <a:rPr lang="en-US" sz="2400">
                <a:latin typeface="Arial"/>
              </a:rPr>
              <a:t>- For our house price problem, we use the loss function:</a:t>
            </a:r>
          </a:p>
          <a:p>
            <a:pPr marL="114300" indent="0">
              <a:buNone/>
            </a:pPr>
            <a:endParaRPr lang="en-US">
              <a:latin typeface="Arial"/>
            </a:endParaRPr>
          </a:p>
          <a:p>
            <a:pPr marL="114300" indent="0">
              <a:buNone/>
            </a:pPr>
            <a:endParaRPr lang="en-US">
              <a:latin typeface="Arial"/>
            </a:endParaRPr>
          </a:p>
          <a:p>
            <a:pPr marL="114300" indent="0">
              <a:buNone/>
            </a:pPr>
            <a:endParaRPr lang="en-US">
              <a:latin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1F74026-ABF1-BF6A-23CB-81265C5C6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95" y="3383445"/>
            <a:ext cx="6164371" cy="752392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76ECBF8-F054-FC48-12EE-3D1E5AA9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673" y="4270366"/>
            <a:ext cx="2743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2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9A37-1C63-0443-D91B-CEA3C090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29780"/>
            <a:ext cx="8026500" cy="994200"/>
          </a:xfrm>
        </p:spPr>
        <p:txBody>
          <a:bodyPr/>
          <a:lstStyle/>
          <a:p>
            <a:r>
              <a:rPr lang="en-US"/>
              <a:t>3.1. Random forest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>
                <a:latin typeface="Arial"/>
              </a:rPr>
              <a:t>3.1.2. Random forest regressor</a:t>
            </a:r>
            <a:endParaRPr lang="en-US" b="1">
              <a:latin typeface="Arial"/>
            </a:endParaRPr>
          </a:p>
          <a:p>
            <a:pPr algn="just">
              <a:buNone/>
            </a:pPr>
            <a:r>
              <a:rPr lang="en-US">
                <a:latin typeface="Arial"/>
              </a:rPr>
              <a:t>We grow K decision trees when learning random forests:</a:t>
            </a:r>
          </a:p>
          <a:p>
            <a:pPr marL="285750" indent="-285750" algn="just"/>
            <a:r>
              <a:rPr lang="en-US">
                <a:latin typeface="Arial"/>
              </a:rPr>
              <a:t>For each tree, we generate a dataset  to train by sampling with replacement from .</a:t>
            </a:r>
          </a:p>
          <a:p>
            <a:pPr marL="285750" indent="-285750" algn="just"/>
            <a:r>
              <a:rPr lang="en-US">
                <a:latin typeface="Arial"/>
              </a:rPr>
              <a:t>When we grow each individual tree, when choosing attributes and threshold to split a node, we only consider from a subset of attributes.</a:t>
            </a:r>
          </a:p>
          <a:p>
            <a:pPr marL="285750" indent="-285750" algn="just"/>
            <a:r>
              <a:rPr lang="en-US">
                <a:latin typeface="Arial"/>
              </a:rPr>
              <a:t>We can limit the depth of each tree with a hyperparameter .</a:t>
            </a:r>
          </a:p>
          <a:p>
            <a:pPr marL="0" indent="0" algn="just">
              <a:buNone/>
            </a:pPr>
            <a:r>
              <a:rPr lang="en-US">
                <a:latin typeface="Arial"/>
              </a:rPr>
              <a:t>The final output is the average results obtained from those trees</a:t>
            </a:r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6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9A37-1C63-0443-D91B-CEA3C090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29780"/>
            <a:ext cx="8026500" cy="994200"/>
          </a:xfrm>
        </p:spPr>
        <p:txBody>
          <a:bodyPr/>
          <a:lstStyle/>
          <a:p>
            <a:r>
              <a:rPr lang="en-US"/>
              <a:t>3.2. Kernel Ridge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>
                <a:latin typeface="Arial"/>
              </a:rPr>
              <a:t>First, we recall the method of ridge regression:</a:t>
            </a:r>
          </a:p>
          <a:p>
            <a:pPr algn="just">
              <a:buNone/>
            </a:pPr>
            <a:r>
              <a:rPr lang="en-US" sz="2000">
                <a:latin typeface="Arial"/>
              </a:rPr>
              <a:t>- Suppose we have the set of inputs {(</a:t>
            </a:r>
            <a:r>
              <a:rPr lang="en-US" sz="2000" b="1">
                <a:latin typeface="Arial"/>
              </a:rPr>
              <a:t>X</a:t>
            </a:r>
            <a:r>
              <a:rPr lang="en-US" sz="2000" baseline="-25000">
                <a:latin typeface="Arial"/>
              </a:rPr>
              <a:t>i</a:t>
            </a:r>
            <a:r>
              <a:rPr lang="en-US" sz="2000">
                <a:latin typeface="Arial"/>
              </a:rPr>
              <a:t>, </a:t>
            </a:r>
            <a:r>
              <a:rPr lang="en-US" sz="2000" err="1">
                <a:latin typeface="Arial"/>
              </a:rPr>
              <a:t>y</a:t>
            </a:r>
            <a:r>
              <a:rPr lang="en-US" sz="2000" baseline="-25000" err="1">
                <a:latin typeface="Arial"/>
              </a:rPr>
              <a:t>i</a:t>
            </a:r>
            <a:r>
              <a:rPr lang="en-US" sz="2000">
                <a:latin typeface="Arial"/>
              </a:rPr>
              <a:t>)}. We need to minimize : </a:t>
            </a:r>
          </a:p>
          <a:p>
            <a:pPr algn="just">
              <a:buNone/>
            </a:pPr>
            <a:endParaRPr lang="en-US" sz="2000">
              <a:latin typeface="Arial"/>
            </a:endParaRPr>
          </a:p>
          <a:p>
            <a:pPr algn="just">
              <a:buNone/>
            </a:pPr>
            <a:r>
              <a:rPr lang="en-US" sz="2000">
                <a:latin typeface="Arial"/>
              </a:rPr>
              <a:t>                    </a:t>
            </a:r>
            <a:r>
              <a:rPr lang="en-US" sz="3200">
                <a:latin typeface="Arial"/>
              </a:rPr>
              <a:t>     L =</a:t>
            </a:r>
            <a:endParaRPr lang="en-US" sz="3200"/>
          </a:p>
          <a:p>
            <a:pPr algn="just">
              <a:buNone/>
            </a:pPr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9218394-C406-B19F-952B-13CC4E5BB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109650"/>
            <a:ext cx="2836068" cy="688457"/>
          </a:xfrm>
          <a:prstGeom prst="rect">
            <a:avLst/>
          </a:prstGeom>
        </p:spPr>
      </p:pic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A39867D4-A0E8-43DD-4C7E-BA80107C8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208" y="3150348"/>
            <a:ext cx="4700391" cy="102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9A37-1C63-0443-D91B-CEA3C090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29780"/>
            <a:ext cx="8026500" cy="994200"/>
          </a:xfrm>
        </p:spPr>
        <p:txBody>
          <a:bodyPr/>
          <a:lstStyle/>
          <a:p>
            <a:r>
              <a:rPr lang="en-US"/>
              <a:t>3.2. Kernel Ridge regressor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B8710BC4-BA70-0373-31BD-544A4ADF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859" y="1356909"/>
            <a:ext cx="2234331" cy="1145763"/>
          </a:xfrm>
          <a:prstGeom prst="rect">
            <a:avLst/>
          </a:prstGeom>
        </p:spPr>
      </p:pic>
      <p:pic>
        <p:nvPicPr>
          <p:cNvPr id="9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99575197-9C12-93B9-F9EB-35C56B893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681" y="2804028"/>
            <a:ext cx="3142467" cy="45923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000">
                <a:latin typeface="Arial"/>
              </a:rPr>
              <a:t>-  We can express w as a linear combination of all input vectors (using induction hypothesis):</a:t>
            </a:r>
            <a:endParaRPr lang="en-US"/>
          </a:p>
          <a:p>
            <a:pPr algn="just">
              <a:buNone/>
            </a:pPr>
            <a:endParaRPr lang="en-US" sz="2000">
              <a:latin typeface="Arial"/>
            </a:endParaRPr>
          </a:p>
          <a:p>
            <a:pPr algn="just">
              <a:buNone/>
            </a:pPr>
            <a:endParaRPr lang="en-US" sz="2000">
              <a:latin typeface="Arial"/>
            </a:endParaRPr>
          </a:p>
          <a:p>
            <a:pPr algn="just">
              <a:buNone/>
            </a:pPr>
            <a:r>
              <a:rPr lang="en-US" sz="2000">
                <a:latin typeface="Arial"/>
              </a:rPr>
              <a:t>-   We also have the solution of the ridge regression:</a:t>
            </a:r>
          </a:p>
          <a:p>
            <a:pPr algn="just">
              <a:buNone/>
            </a:pPr>
            <a:endParaRPr lang="en-US" sz="1800">
              <a:latin typeface="Arial"/>
            </a:endParaRPr>
          </a:p>
          <a:p>
            <a:pPr algn="just">
              <a:buNone/>
            </a:pPr>
            <a:endParaRPr lang="en-US" sz="2000">
              <a:latin typeface="Arial"/>
            </a:endParaRPr>
          </a:p>
          <a:p>
            <a:pPr algn="just">
              <a:buNone/>
            </a:pPr>
            <a:r>
              <a:rPr lang="en-US" sz="2000">
                <a:latin typeface="Arial"/>
              </a:rPr>
              <a:t>-   From two equations above, we can write</a:t>
            </a:r>
          </a:p>
          <a:p>
            <a:pPr algn="just">
              <a:buNone/>
            </a:pPr>
            <a:endParaRPr lang="en-US" sz="1800">
              <a:latin typeface="Arial"/>
            </a:endParaRPr>
          </a:p>
          <a:p>
            <a:pPr algn="just">
              <a:buNone/>
            </a:pPr>
            <a:endParaRPr lang="en-US" sz="1800">
              <a:latin typeface="Arial"/>
            </a:endParaRPr>
          </a:p>
          <a:p>
            <a:pPr algn="just">
              <a:buNone/>
            </a:pPr>
            <a:endParaRPr lang="en-US" sz="1800">
              <a:latin typeface="Arial"/>
            </a:endParaRPr>
          </a:p>
        </p:txBody>
      </p:sp>
      <p:pic>
        <p:nvPicPr>
          <p:cNvPr id="10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C8FA38EB-F4F7-DAC8-515A-3AAA10633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4097888"/>
            <a:ext cx="2743200" cy="45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20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9A37-1C63-0443-D91B-CEA3C090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29780"/>
            <a:ext cx="8026500" cy="994200"/>
          </a:xfrm>
        </p:spPr>
        <p:txBody>
          <a:bodyPr/>
          <a:lstStyle/>
          <a:p>
            <a:r>
              <a:rPr lang="en-US"/>
              <a:t>3.2. Kernel Ridge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>
                <a:latin typeface="Arial"/>
              </a:rPr>
              <a:t>Now, we can let                 and replace K by some kernel matrix such as :</a:t>
            </a:r>
            <a:endParaRPr lang="en-US" sz="2800" b="1">
              <a:latin typeface="Arial"/>
            </a:endParaRPr>
          </a:p>
          <a:p>
            <a:pPr marL="114300" indent="0">
              <a:buNone/>
            </a:pPr>
            <a:r>
              <a:rPr lang="en-US" sz="2000"/>
              <a:t> </a:t>
            </a:r>
            <a:r>
              <a:rPr lang="en-US" sz="2000" b="1"/>
              <a:t> </a:t>
            </a:r>
            <a:endParaRPr lang="en-US" b="1"/>
          </a:p>
        </p:txBody>
      </p:sp>
      <p:pic>
        <p:nvPicPr>
          <p:cNvPr id="5" name="Picture 6" descr="Text, letter&#10;&#10;Description automatically generated">
            <a:extLst>
              <a:ext uri="{FF2B5EF4-FFF2-40B4-BE49-F238E27FC236}">
                <a16:creationId xmlns:a16="http://schemas.microsoft.com/office/drawing/2014/main" id="{DB24552C-ECF8-D390-03E7-67923B683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" y="2129743"/>
            <a:ext cx="7893843" cy="1726975"/>
          </a:xfrm>
          <a:prstGeom prst="rect">
            <a:avLst/>
          </a:prstGeom>
        </p:spPr>
      </p:pic>
      <p:pic>
        <p:nvPicPr>
          <p:cNvPr id="7" name="Picture 7" descr="A picture containing text, furniture, seat, table&#10;&#10;Description automatically generated">
            <a:extLst>
              <a:ext uri="{FF2B5EF4-FFF2-40B4-BE49-F238E27FC236}">
                <a16:creationId xmlns:a16="http://schemas.microsoft.com/office/drawing/2014/main" id="{D3C9F136-BBC5-5CE3-B45F-294817A53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3" y="1081024"/>
            <a:ext cx="1464470" cy="43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6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9A37-1C63-0443-D91B-CEA3C090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29780"/>
            <a:ext cx="8026500" cy="994200"/>
          </a:xfrm>
        </p:spPr>
        <p:txBody>
          <a:bodyPr/>
          <a:lstStyle/>
          <a:p>
            <a:r>
              <a:rPr lang="en-US"/>
              <a:t>3.3. Gaussian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/>
              <a:t>In general, the posterior predictive distribution is given by the following formula:</a:t>
            </a:r>
            <a:endParaRPr lang="en-US"/>
          </a:p>
          <a:p>
            <a:pPr marL="114300" indent="0">
              <a:buNone/>
            </a:pPr>
            <a:endParaRPr lang="en-US" sz="2400"/>
          </a:p>
          <a:p>
            <a:pPr marL="114300" indent="0">
              <a:buNone/>
            </a:pPr>
            <a:endParaRPr lang="en-US" sz="2400"/>
          </a:p>
          <a:p>
            <a:pPr marL="114300" indent="0">
              <a:buNone/>
            </a:pPr>
            <a:r>
              <a:rPr lang="en-US" sz="2400"/>
              <a:t>- Ridge regression : Gaussian prior and likelihood, MAP</a:t>
            </a:r>
          </a:p>
          <a:p>
            <a:pPr marL="114300" indent="0">
              <a:buNone/>
            </a:pPr>
            <a:r>
              <a:rPr lang="en-US" sz="2400"/>
              <a:t>- Gaussian process: Learn all the function 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ED8B799-C7F8-5F6E-B764-D4A948143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780100"/>
            <a:ext cx="7886700" cy="73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86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9A37-1C63-0443-D91B-CEA3C090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29780"/>
            <a:ext cx="8026500" cy="994200"/>
          </a:xfrm>
        </p:spPr>
        <p:txBody>
          <a:bodyPr/>
          <a:lstStyle/>
          <a:p>
            <a:r>
              <a:rPr lang="en-US"/>
              <a:t>3.3. Gaussian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2400" b="1">
                <a:latin typeface="Arial"/>
              </a:rPr>
              <a:t>3.3.1. Gaussian Process definition</a:t>
            </a:r>
          </a:p>
          <a:p>
            <a:pPr marL="114300" indent="0">
              <a:buNone/>
            </a:pPr>
            <a:r>
              <a:rPr lang="en-US" sz="2000">
                <a:latin typeface="Arial"/>
              </a:rPr>
              <a:t>- We can define the mean function m(x)</a:t>
            </a:r>
            <a:r>
              <a:rPr lang="en-US" sz="2000" b="1">
                <a:latin typeface="Arial"/>
              </a:rPr>
              <a:t> </a:t>
            </a:r>
            <a:r>
              <a:rPr lang="en-US" sz="2000">
                <a:latin typeface="Arial"/>
              </a:rPr>
              <a:t>and their covariance matrix k(x, x') of a real process f(x)</a:t>
            </a:r>
            <a:r>
              <a:rPr lang="en-US" sz="2000" b="1">
                <a:latin typeface="Arial"/>
              </a:rPr>
              <a:t> </a:t>
            </a:r>
            <a:r>
              <a:rPr lang="en-US" sz="2000">
                <a:latin typeface="Arial"/>
              </a:rPr>
              <a:t>as:</a:t>
            </a:r>
            <a:r>
              <a:rPr lang="en-US" sz="2400">
                <a:latin typeface="Arial"/>
              </a:rPr>
              <a:t> </a:t>
            </a:r>
          </a:p>
          <a:p>
            <a:pPr marL="114300" indent="0">
              <a:buNone/>
            </a:pPr>
            <a:endParaRPr lang="en-US" sz="2400">
              <a:latin typeface="Arial"/>
            </a:endParaRPr>
          </a:p>
          <a:p>
            <a:pPr marL="114300" indent="0">
              <a:buNone/>
            </a:pPr>
            <a:endParaRPr lang="en-US" sz="2400">
              <a:latin typeface="Arial"/>
            </a:endParaRPr>
          </a:p>
          <a:p>
            <a:pPr marL="114300" indent="0">
              <a:buNone/>
            </a:pPr>
            <a:r>
              <a:rPr lang="en-US" sz="1800">
                <a:latin typeface="Arial"/>
              </a:rPr>
              <a:t>Without loss of generality, we usually take the mean function to be zero.</a:t>
            </a:r>
          </a:p>
          <a:p>
            <a:pPr marL="114300" indent="0">
              <a:buNone/>
            </a:pPr>
            <a:r>
              <a:rPr lang="en-US" sz="1800">
                <a:latin typeface="Arial"/>
              </a:rPr>
              <a:t>In detail, if we choose several input points, </a:t>
            </a:r>
            <a:r>
              <a:rPr lang="en-US" sz="1800" b="1">
                <a:latin typeface="Arial"/>
              </a:rPr>
              <a:t> we can generate a random Gaussian vector with covariance matrix </a:t>
            </a:r>
            <a:endParaRPr lang="en-US" sz="1800">
              <a:latin typeface="Arial"/>
            </a:endParaRPr>
          </a:p>
          <a:p>
            <a:pPr marL="114300" indent="0">
              <a:buNone/>
            </a:pPr>
            <a:endParaRPr lang="en-US" sz="2400"/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652A1B37-51E1-C43B-83BA-37C449403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932" y="2227381"/>
            <a:ext cx="5529262" cy="69588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3BBAADA-F53F-3F9E-69CD-56F9AF29B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681" y="4260972"/>
            <a:ext cx="2743200" cy="42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7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+mj-lt"/>
              </a:rPr>
              <a:t>Nguyen </a:t>
            </a:r>
            <a:r>
              <a:rPr lang="en-US" sz="2800" err="1">
                <a:latin typeface="+mj-lt"/>
              </a:rPr>
              <a:t>Trung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Hieu</a:t>
            </a:r>
            <a:r>
              <a:rPr lang="en-US" sz="2800">
                <a:latin typeface="+mj-lt"/>
              </a:rPr>
              <a:t> – 20204877</a:t>
            </a:r>
          </a:p>
          <a:p>
            <a:r>
              <a:rPr lang="en-US" sz="2800">
                <a:latin typeface="+mj-lt"/>
              </a:rPr>
              <a:t>Nguyen Lan </a:t>
            </a:r>
            <a:r>
              <a:rPr lang="en-US" sz="2800" err="1">
                <a:latin typeface="+mj-lt"/>
              </a:rPr>
              <a:t>Cuong</a:t>
            </a:r>
            <a:r>
              <a:rPr lang="en-US" sz="2800">
                <a:latin typeface="+mj-lt"/>
              </a:rPr>
              <a:t> – 20204872</a:t>
            </a:r>
          </a:p>
          <a:p>
            <a:r>
              <a:rPr lang="en-US" sz="2800">
                <a:latin typeface="+mj-lt"/>
              </a:rPr>
              <a:t>Tran </a:t>
            </a:r>
            <a:r>
              <a:rPr lang="en-US" sz="2800" err="1">
                <a:latin typeface="+mj-lt"/>
              </a:rPr>
              <a:t>Duc</a:t>
            </a:r>
            <a:r>
              <a:rPr lang="en-US" sz="2800">
                <a:latin typeface="+mj-lt"/>
              </a:rPr>
              <a:t> Tri – 20204893</a:t>
            </a:r>
          </a:p>
          <a:p>
            <a:r>
              <a:rPr lang="en-US" sz="2800">
                <a:latin typeface="+mj-lt"/>
              </a:rPr>
              <a:t>Nguyen </a:t>
            </a:r>
            <a:r>
              <a:rPr lang="en-US" sz="2800" err="1">
                <a:latin typeface="+mj-lt"/>
              </a:rPr>
              <a:t>Duc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Thanh</a:t>
            </a:r>
            <a:r>
              <a:rPr lang="en-US" sz="2800">
                <a:latin typeface="+mj-lt"/>
              </a:rPr>
              <a:t> – 20203913</a:t>
            </a:r>
          </a:p>
          <a:p>
            <a:r>
              <a:rPr lang="en-US" sz="2800">
                <a:latin typeface="+mj-lt"/>
              </a:rPr>
              <a:t>Cu </a:t>
            </a:r>
            <a:r>
              <a:rPr lang="en-US" sz="2800" err="1">
                <a:latin typeface="+mj-lt"/>
              </a:rPr>
              <a:t>Duy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Hiep</a:t>
            </a:r>
            <a:r>
              <a:rPr lang="en-US" sz="2800">
                <a:latin typeface="+mj-lt"/>
              </a:rPr>
              <a:t> - 20200212</a:t>
            </a:r>
          </a:p>
        </p:txBody>
      </p:sp>
    </p:spTree>
    <p:extLst>
      <p:ext uri="{BB962C8B-B14F-4D97-AF65-F5344CB8AC3E}">
        <p14:creationId xmlns:p14="http://schemas.microsoft.com/office/powerpoint/2010/main" val="553678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9A37-1C63-0443-D91B-CEA3C090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29780"/>
            <a:ext cx="8026500" cy="994200"/>
          </a:xfrm>
        </p:spPr>
        <p:txBody>
          <a:bodyPr/>
          <a:lstStyle/>
          <a:p>
            <a:r>
              <a:rPr lang="en-US"/>
              <a:t>3.3. Gaussian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/>
              <a:t>3.3.2. Gaussian Process prediction</a:t>
            </a:r>
            <a:endParaRPr lang="en-US" i="1"/>
          </a:p>
          <a:p>
            <a:pPr marL="114300" indent="0">
              <a:buNone/>
            </a:pPr>
            <a:r>
              <a:rPr lang="en-US" sz="2400" i="1"/>
              <a:t>- Prediction for noise – free observations</a:t>
            </a:r>
          </a:p>
          <a:p>
            <a:pPr marL="114300" indent="0">
              <a:buNone/>
            </a:pPr>
            <a:endParaRPr lang="en-US" sz="2400"/>
          </a:p>
          <a:p>
            <a:pPr marL="114300" indent="0">
              <a:buNone/>
            </a:pPr>
            <a:endParaRPr lang="en-US" sz="2400"/>
          </a:p>
          <a:p>
            <a:pPr marL="114300" indent="0">
              <a:buNone/>
            </a:pPr>
            <a:r>
              <a:rPr lang="en-US" sz="2400"/>
              <a:t>The distribution of </a:t>
            </a:r>
            <a:r>
              <a:rPr lang="en-US" sz="2400" b="1"/>
              <a:t> </a:t>
            </a:r>
            <a:r>
              <a:rPr lang="en-US" sz="2400"/>
              <a:t>conditioning on the observations can be written as follows</a:t>
            </a:r>
            <a:r>
              <a:rPr lang="en-US" sz="2400" b="1"/>
              <a:t>:</a:t>
            </a:r>
            <a:r>
              <a:rPr lang="en-US" sz="2400"/>
              <a:t> </a:t>
            </a:r>
            <a:endParaRPr lang="en-US"/>
          </a:p>
          <a:p>
            <a:pPr marL="114300" indent="0">
              <a:buNone/>
            </a:pPr>
            <a:endParaRPr lang="en-US" sz="240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B7F314C-5FC3-D92A-56DF-D81085C5D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979" y="1919227"/>
            <a:ext cx="3605841" cy="56249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22828F3-945A-2DAE-BFCE-4CAFCBDD6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46" y="3571501"/>
            <a:ext cx="8278138" cy="4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FE5D7A6-C9CE-4D33-255D-833F35F28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08" y="1850152"/>
            <a:ext cx="2656936" cy="545993"/>
          </a:xfrm>
          <a:prstGeom prst="rect">
            <a:avLst/>
          </a:prstGeom>
        </p:spPr>
      </p:pic>
      <p:pic>
        <p:nvPicPr>
          <p:cNvPr id="6" name="Picture 6" descr="A picture containing text, furniture, table, seat&#10;&#10;Description automatically generated">
            <a:extLst>
              <a:ext uri="{FF2B5EF4-FFF2-40B4-BE49-F238E27FC236}">
                <a16:creationId xmlns:a16="http://schemas.microsoft.com/office/drawing/2014/main" id="{8D2F4438-9E53-FC3F-9D6A-1AB837CB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108" y="1934324"/>
            <a:ext cx="3638190" cy="404084"/>
          </a:xfrm>
          <a:prstGeom prst="rect">
            <a:avLst/>
          </a:prstGeom>
        </p:spPr>
      </p:pic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C0C4DCF6-6FA4-31B6-FE7B-F4E6F27D9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999" y="2434413"/>
            <a:ext cx="5029200" cy="74698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7FEE9EE-B066-1D29-80CE-331DCE07B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694" y="3313918"/>
            <a:ext cx="254044" cy="308454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67AEB42-5F8A-F640-E8E5-6D24049F6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934" y="3686443"/>
            <a:ext cx="5585042" cy="7533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DB9A37-1C63-0443-D91B-CEA3C090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29780"/>
            <a:ext cx="8026500" cy="994200"/>
          </a:xfrm>
        </p:spPr>
        <p:txBody>
          <a:bodyPr/>
          <a:lstStyle/>
          <a:p>
            <a:r>
              <a:rPr lang="en-US"/>
              <a:t>3.3. Gaussian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1009650"/>
            <a:ext cx="8026500" cy="383337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>
                <a:latin typeface="Arial"/>
              </a:rPr>
              <a:t>3.3.2. Gaussian Process prediction</a:t>
            </a:r>
            <a:endParaRPr lang="en-US" b="1" i="1">
              <a:latin typeface="Arial"/>
            </a:endParaRPr>
          </a:p>
          <a:p>
            <a:pPr marL="114300" indent="0">
              <a:buNone/>
            </a:pPr>
            <a:r>
              <a:rPr lang="en-US" sz="2400" i="1">
                <a:latin typeface="Arial"/>
              </a:rPr>
              <a:t>- Prediction of noisy observation</a:t>
            </a:r>
            <a:r>
              <a:rPr lang="en-US" sz="2400">
                <a:latin typeface="Arial"/>
              </a:rPr>
              <a:t> </a:t>
            </a:r>
          </a:p>
          <a:p>
            <a:pPr marL="114300" indent="0">
              <a:buNone/>
            </a:pPr>
            <a:endParaRPr lang="en-US" sz="2400">
              <a:latin typeface="Arial"/>
            </a:endParaRPr>
          </a:p>
          <a:p>
            <a:pPr marL="114300" indent="0">
              <a:buNone/>
            </a:pPr>
            <a:endParaRPr lang="en-US" sz="2400">
              <a:latin typeface="Arial"/>
            </a:endParaRPr>
          </a:p>
          <a:p>
            <a:pPr marL="114300" indent="0">
              <a:buNone/>
            </a:pPr>
            <a:endParaRPr lang="en-US" sz="2400">
              <a:latin typeface="Arial"/>
            </a:endParaRPr>
          </a:p>
          <a:p>
            <a:pPr marL="114300" indent="0">
              <a:buNone/>
            </a:pPr>
            <a:r>
              <a:rPr lang="en-US" sz="2400">
                <a:latin typeface="Arial"/>
              </a:rPr>
              <a:t>We derive the mean and variance of </a:t>
            </a:r>
          </a:p>
        </p:txBody>
      </p:sp>
    </p:spTree>
    <p:extLst>
      <p:ext uri="{BB962C8B-B14F-4D97-AF65-F5344CB8AC3E}">
        <p14:creationId xmlns:p14="http://schemas.microsoft.com/office/powerpoint/2010/main" val="2344247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9A37-1C63-0443-D91B-CEA3C090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29780"/>
            <a:ext cx="8026500" cy="994200"/>
          </a:xfrm>
        </p:spPr>
        <p:txBody>
          <a:bodyPr/>
          <a:lstStyle/>
          <a:p>
            <a:r>
              <a:rPr lang="en-US"/>
              <a:t>3.3. Gaussian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859631"/>
            <a:ext cx="8464910" cy="433441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>
                <a:latin typeface="Arial"/>
              </a:rPr>
              <a:t>3.3.2. Gaussian Process prediction</a:t>
            </a:r>
          </a:p>
          <a:p>
            <a:pPr marL="114300" indent="0">
              <a:buNone/>
            </a:pPr>
            <a:r>
              <a:rPr lang="en-US" sz="1800" i="1">
                <a:latin typeface="Arial"/>
              </a:rPr>
              <a:t>- Cholesky factorization:</a:t>
            </a:r>
          </a:p>
          <a:p>
            <a:pPr marL="114300" indent="0">
              <a:buNone/>
            </a:pPr>
            <a:r>
              <a:rPr lang="en-US" sz="1800"/>
              <a:t>When</a:t>
            </a:r>
            <a:r>
              <a:rPr lang="en-US" sz="1800" b="1"/>
              <a:t> A </a:t>
            </a:r>
            <a:r>
              <a:rPr lang="en-US" sz="1800"/>
              <a:t>is a real symmetric positive-definite matrix, we can decompose it as </a:t>
            </a:r>
            <a:endParaRPr lang="en-US"/>
          </a:p>
          <a:p>
            <a:pPr marL="114300" indent="0">
              <a:buNone/>
            </a:pPr>
            <a:r>
              <a:rPr lang="en-US" sz="1800"/>
              <a:t>Where</a:t>
            </a:r>
            <a:r>
              <a:rPr lang="en-US" sz="1800" b="1"/>
              <a:t> L </a:t>
            </a:r>
            <a:r>
              <a:rPr lang="en-US" sz="1800"/>
              <a:t>is a real lower triangular matrix with positive diagonal entries.</a:t>
            </a:r>
            <a:endParaRPr lang="en-US"/>
          </a:p>
          <a:p>
            <a:pPr marL="114300" indent="0">
              <a:buNone/>
            </a:pPr>
            <a:r>
              <a:rPr lang="en-US" sz="1800" i="1"/>
              <a:t>- Algorithm for Gaussian Process regression</a:t>
            </a:r>
          </a:p>
          <a:p>
            <a:pPr marL="114300" indent="0">
              <a:buNone/>
            </a:pPr>
            <a:endParaRPr lang="en-US" sz="1800" i="1"/>
          </a:p>
          <a:p>
            <a:pPr marL="114300" indent="0">
              <a:buNone/>
            </a:pPr>
            <a:endParaRPr lang="en-US" sz="1800" i="1"/>
          </a:p>
          <a:p>
            <a:pPr marL="114300" indent="0">
              <a:buNone/>
            </a:pPr>
            <a:endParaRPr lang="en-US" sz="1800" i="1"/>
          </a:p>
          <a:p>
            <a:pPr marL="114300" indent="0">
              <a:buNone/>
            </a:pPr>
            <a:endParaRPr lang="en-US" sz="1800" i="1"/>
          </a:p>
          <a:p>
            <a:pPr marL="114300" indent="0">
              <a:buNone/>
            </a:pPr>
            <a:endParaRPr lang="en-US" sz="1800" i="1"/>
          </a:p>
          <a:p>
            <a:pPr marL="114300" indent="0">
              <a:buNone/>
            </a:pPr>
            <a:r>
              <a:rPr lang="en-US" sz="1800" i="1"/>
              <a:t>Where 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CE8FA17F-3641-D9F6-E64F-76D9C0F99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440" y="1734268"/>
            <a:ext cx="938278" cy="266961"/>
          </a:xfrm>
          <a:prstGeom prst="rect">
            <a:avLst/>
          </a:prstGeom>
        </p:spPr>
      </p:pic>
      <p:pic>
        <p:nvPicPr>
          <p:cNvPr id="10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4AA69EBA-4D7B-E691-B8E8-E15FC22DC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40" y="2777059"/>
            <a:ext cx="5765103" cy="1653240"/>
          </a:xfrm>
          <a:prstGeom prst="rect">
            <a:avLst/>
          </a:prstGeom>
        </p:spPr>
      </p:pic>
      <p:pic>
        <p:nvPicPr>
          <p:cNvPr id="11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CE80685F-9AE8-B05B-D735-F049D936F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928" y="4550712"/>
            <a:ext cx="2950368" cy="2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76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9A37-1C63-0443-D91B-CEA3C090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29780"/>
            <a:ext cx="8026500" cy="994200"/>
          </a:xfrm>
        </p:spPr>
        <p:txBody>
          <a:bodyPr/>
          <a:lstStyle/>
          <a:p>
            <a:r>
              <a:rPr lang="en-US"/>
              <a:t>3.3. Gaussian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859631"/>
            <a:ext cx="8464910" cy="437356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b="1">
                <a:latin typeface="Arial"/>
              </a:rPr>
              <a:t>3.3.3. The covariance function </a:t>
            </a:r>
          </a:p>
          <a:p>
            <a:pPr algn="just">
              <a:buNone/>
            </a:pPr>
            <a:r>
              <a:rPr lang="en-US" sz="2000">
                <a:latin typeface="Arial"/>
              </a:rPr>
              <a:t>There are three main ways to choose a good covariance function: </a:t>
            </a:r>
          </a:p>
          <a:p>
            <a:pPr marL="285750" indent="-285750" algn="just"/>
            <a:r>
              <a:rPr lang="en-US" sz="2400">
                <a:latin typeface="Arial"/>
              </a:rPr>
              <a:t> </a:t>
            </a:r>
            <a:r>
              <a:rPr lang="en-US" sz="2000">
                <a:latin typeface="Arial"/>
              </a:rPr>
              <a:t>Expert knowledge (awesome to have, difficult to get)</a:t>
            </a:r>
          </a:p>
          <a:p>
            <a:pPr marL="285750" indent="-285750" algn="just"/>
            <a:r>
              <a:rPr lang="en-US" sz="2000">
                <a:latin typeface="Arial"/>
              </a:rPr>
              <a:t> Bayesian model selection (more possibly to face intractable integrals)</a:t>
            </a:r>
          </a:p>
          <a:p>
            <a:pPr marL="342900" algn="just"/>
            <a:r>
              <a:rPr lang="en-US" sz="2000">
                <a:latin typeface="Arial"/>
              </a:rPr>
              <a:t>Cross-validation (time consuming but easy to implement)</a:t>
            </a:r>
          </a:p>
          <a:p>
            <a:pPr marL="0" indent="0" algn="just">
              <a:buNone/>
            </a:pPr>
            <a:r>
              <a:rPr lang="en-US" sz="2000">
                <a:latin typeface="Arial"/>
              </a:rPr>
              <a:t>We can choose the covariance matrix as a kernel matrix since there are many similar properties</a:t>
            </a:r>
          </a:p>
        </p:txBody>
      </p:sp>
    </p:spTree>
    <p:extLst>
      <p:ext uri="{BB962C8B-B14F-4D97-AF65-F5344CB8AC3E}">
        <p14:creationId xmlns:p14="http://schemas.microsoft.com/office/powerpoint/2010/main" val="4225342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9A37-1C63-0443-D91B-CEA3C090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29780"/>
            <a:ext cx="8026500" cy="994200"/>
          </a:xfrm>
        </p:spPr>
        <p:txBody>
          <a:bodyPr/>
          <a:lstStyle/>
          <a:p>
            <a:r>
              <a:rPr lang="en-US"/>
              <a:t>3.3. Gaussian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859631"/>
            <a:ext cx="8464910" cy="437356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b="1">
                <a:latin typeface="Arial"/>
              </a:rPr>
              <a:t>3.3.3. The covariance function </a:t>
            </a:r>
          </a:p>
          <a:p>
            <a:pPr marL="114300" indent="0">
              <a:buNone/>
            </a:pPr>
            <a:r>
              <a:rPr lang="en-US" sz="2000" b="1">
                <a:latin typeface="Arial"/>
              </a:rPr>
              <a:t>RBF kernel: </a:t>
            </a:r>
          </a:p>
          <a:p>
            <a:pPr marL="114300" indent="0">
              <a:buNone/>
            </a:pPr>
            <a:endParaRPr lang="en-US" sz="2000" b="1">
              <a:latin typeface="Arial"/>
            </a:endParaRPr>
          </a:p>
          <a:p>
            <a:pPr marL="114300" indent="0">
              <a:buNone/>
            </a:pPr>
            <a:r>
              <a:rPr lang="en-US" sz="2000" b="1">
                <a:latin typeface="Arial"/>
              </a:rPr>
              <a:t>Dot product and white kernel: </a:t>
            </a:r>
          </a:p>
          <a:p>
            <a:pPr marL="114300" indent="0">
              <a:buNone/>
            </a:pPr>
            <a:r>
              <a:rPr lang="en-US" sz="2000" b="1">
                <a:latin typeface="Arial"/>
              </a:rPr>
              <a:t>- Dot product kernels: </a:t>
            </a:r>
          </a:p>
          <a:p>
            <a:pPr marL="114300" indent="0">
              <a:buNone/>
            </a:pPr>
            <a:r>
              <a:rPr lang="en-US" sz="2000" b="1">
                <a:latin typeface="Arial"/>
              </a:rPr>
              <a:t>- White kernels: </a:t>
            </a:r>
          </a:p>
          <a:p>
            <a:pPr marL="114300" indent="0">
              <a:buNone/>
            </a:pPr>
            <a:endParaRPr lang="en-US" sz="2000" b="1">
              <a:latin typeface="Arial"/>
            </a:endParaRPr>
          </a:p>
          <a:p>
            <a:pPr marL="114300" indent="0">
              <a:buNone/>
            </a:pPr>
            <a:r>
              <a:rPr lang="en-US" sz="2000" b="1" err="1">
                <a:latin typeface="Arial"/>
              </a:rPr>
              <a:t>Matérn</a:t>
            </a:r>
            <a:r>
              <a:rPr lang="en-US" sz="2000" b="1">
                <a:latin typeface="Arial"/>
              </a:rPr>
              <a:t> kernel: </a:t>
            </a:r>
          </a:p>
          <a:p>
            <a:pPr marL="114300" indent="0">
              <a:buNone/>
            </a:pPr>
            <a:endParaRPr lang="en-US" sz="2000" b="1">
              <a:latin typeface="Arial"/>
            </a:endParaRPr>
          </a:p>
          <a:p>
            <a:pPr marL="114300" indent="0">
              <a:buNone/>
            </a:pPr>
            <a:r>
              <a:rPr lang="en-US" sz="2000" b="1">
                <a:latin typeface="Arial"/>
              </a:rPr>
              <a:t>Rational Quadratic kernel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0E67973-1AE1-45A1-FC36-4AF02B1C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06" y="1084674"/>
            <a:ext cx="2743200" cy="623455"/>
          </a:xfrm>
          <a:prstGeom prst="rect">
            <a:avLst/>
          </a:prstGeom>
        </p:spPr>
      </p:pic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FCCA7D57-4C26-4EA3-52AA-587B0D8A6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806" y="2386408"/>
            <a:ext cx="2743200" cy="429178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C872004-1A63-EE8C-2956-57753F2E2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806" y="2798711"/>
            <a:ext cx="2743200" cy="451556"/>
          </a:xfrm>
          <a:prstGeom prst="rect">
            <a:avLst/>
          </a:prstGeom>
        </p:spPr>
      </p:pic>
      <p:pic>
        <p:nvPicPr>
          <p:cNvPr id="7" name="Picture 7" descr="Text, whiteboard&#10;&#10;Description automatically generated">
            <a:extLst>
              <a:ext uri="{FF2B5EF4-FFF2-40B4-BE49-F238E27FC236}">
                <a16:creationId xmlns:a16="http://schemas.microsoft.com/office/drawing/2014/main" id="{B2C9C755-C685-13C4-F133-FADF457E0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559" y="3450289"/>
            <a:ext cx="3034341" cy="53570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B42E942-CB50-745D-DD32-E3A5D0A5D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181" y="4138704"/>
            <a:ext cx="2743200" cy="5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86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9A37-1C63-0443-D91B-CEA3C090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29780"/>
            <a:ext cx="8026500" cy="994200"/>
          </a:xfrm>
        </p:spPr>
        <p:txBody>
          <a:bodyPr/>
          <a:lstStyle/>
          <a:p>
            <a:r>
              <a:rPr lang="en-US"/>
              <a:t>3.4. Ensemble neural network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1B093D-9617-36E1-168D-94426777F71F}"/>
              </a:ext>
            </a:extLst>
          </p:cNvPr>
          <p:cNvGrpSpPr/>
          <p:nvPr/>
        </p:nvGrpSpPr>
        <p:grpSpPr>
          <a:xfrm>
            <a:off x="1601985" y="1989534"/>
            <a:ext cx="6173987" cy="1553765"/>
            <a:chOff x="1601985" y="1989534"/>
            <a:chExt cx="6173987" cy="155376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B2F26A-48E9-2618-CAC2-381933271A05}"/>
                </a:ext>
              </a:extLst>
            </p:cNvPr>
            <p:cNvGrpSpPr/>
            <p:nvPr/>
          </p:nvGrpSpPr>
          <p:grpSpPr>
            <a:xfrm>
              <a:off x="7004446" y="1989534"/>
              <a:ext cx="771526" cy="1553765"/>
              <a:chOff x="1209080" y="1846659"/>
              <a:chExt cx="646510" cy="155376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329F968-FE9A-AC05-4656-C12D06E7BD1E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B01B1C-1DE6-80CB-08FF-EF4639203F95}"/>
                  </a:ext>
                </a:extLst>
              </p:cNvPr>
              <p:cNvSpPr txBox="1"/>
              <p:nvPr/>
            </p:nvSpPr>
            <p:spPr>
              <a:xfrm>
                <a:off x="1209080" y="2468166"/>
                <a:ext cx="635794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/>
                  <a:t>Output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14AEDF-42E4-F8E3-73EB-0351BC15838B}"/>
                </a:ext>
              </a:extLst>
            </p:cNvPr>
            <p:cNvGrpSpPr/>
            <p:nvPr/>
          </p:nvGrpSpPr>
          <p:grpSpPr>
            <a:xfrm>
              <a:off x="1601985" y="1989534"/>
              <a:ext cx="771526" cy="1553765"/>
              <a:chOff x="1209080" y="1846659"/>
              <a:chExt cx="646510" cy="15537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6DE97C-DF35-7631-4B3E-F6E32A1E0C8A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5FCD4B-1409-E662-284A-B18AB221751A}"/>
                  </a:ext>
                </a:extLst>
              </p:cNvPr>
              <p:cNvSpPr txBox="1"/>
              <p:nvPr/>
            </p:nvSpPr>
            <p:spPr>
              <a:xfrm>
                <a:off x="1209080" y="2468166"/>
                <a:ext cx="635794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/>
                  <a:t>Input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9A8884-49A2-90E5-B00D-FCC6CFE95711}"/>
              </a:ext>
            </a:extLst>
          </p:cNvPr>
          <p:cNvGrpSpPr/>
          <p:nvPr/>
        </p:nvGrpSpPr>
        <p:grpSpPr>
          <a:xfrm>
            <a:off x="2863042" y="994994"/>
            <a:ext cx="3702613" cy="2548305"/>
            <a:chOff x="2863042" y="994994"/>
            <a:chExt cx="3702613" cy="25483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51DE72-38B4-4115-EAA9-EB771B287D5B}"/>
                </a:ext>
              </a:extLst>
            </p:cNvPr>
            <p:cNvGrpSpPr/>
            <p:nvPr/>
          </p:nvGrpSpPr>
          <p:grpSpPr>
            <a:xfrm>
              <a:off x="3003946" y="1989534"/>
              <a:ext cx="771526" cy="1553765"/>
              <a:chOff x="1209080" y="1846659"/>
              <a:chExt cx="646510" cy="155376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57A1BD-C03A-E5B6-724B-64BB4C266CBF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E385E9-0E12-52C6-5391-D10CF488A129}"/>
                  </a:ext>
                </a:extLst>
              </p:cNvPr>
              <p:cNvSpPr txBox="1"/>
              <p:nvPr/>
            </p:nvSpPr>
            <p:spPr>
              <a:xfrm>
                <a:off x="1209080" y="2361010"/>
                <a:ext cx="635794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/>
                  <a:t>Hidden Layer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6ACDC21-521D-416C-9B02-A731291F069A}"/>
                </a:ext>
              </a:extLst>
            </p:cNvPr>
            <p:cNvGrpSpPr/>
            <p:nvPr/>
          </p:nvGrpSpPr>
          <p:grpSpPr>
            <a:xfrm>
              <a:off x="4057648" y="1989534"/>
              <a:ext cx="771526" cy="1553765"/>
              <a:chOff x="1209080" y="1846659"/>
              <a:chExt cx="646510" cy="155376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33F56FD-9325-D8A0-9DA5-20EE80BDE279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B9A3E-9721-24AF-ACE7-DD1F2D7FC0E9}"/>
                  </a:ext>
                </a:extLst>
              </p:cNvPr>
              <p:cNvSpPr txBox="1"/>
              <p:nvPr/>
            </p:nvSpPr>
            <p:spPr>
              <a:xfrm>
                <a:off x="1209080" y="2361010"/>
                <a:ext cx="635794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/>
                  <a:t>Hidden Layer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6AA18F-0C11-D7FA-3728-ED9089D33876}"/>
                </a:ext>
              </a:extLst>
            </p:cNvPr>
            <p:cNvGrpSpPr/>
            <p:nvPr/>
          </p:nvGrpSpPr>
          <p:grpSpPr>
            <a:xfrm>
              <a:off x="5638203" y="1989534"/>
              <a:ext cx="771526" cy="1553765"/>
              <a:chOff x="1209080" y="1846659"/>
              <a:chExt cx="646510" cy="155376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9C44C58-CF7A-5E44-2BF7-4A48D2BAABBB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54D3A0-D1DC-EE80-8C46-4C4A249C7671}"/>
                  </a:ext>
                </a:extLst>
              </p:cNvPr>
              <p:cNvSpPr txBox="1"/>
              <p:nvPr/>
            </p:nvSpPr>
            <p:spPr>
              <a:xfrm>
                <a:off x="1209080" y="2361010"/>
                <a:ext cx="635794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/>
                  <a:t>Hidden Layer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37E780-D1B5-0AC7-0337-D52ABD13787B}"/>
                </a:ext>
              </a:extLst>
            </p:cNvPr>
            <p:cNvGrpSpPr/>
            <p:nvPr/>
          </p:nvGrpSpPr>
          <p:grpSpPr>
            <a:xfrm rot="5400000">
              <a:off x="5210449" y="2560851"/>
              <a:ext cx="53579" cy="428625"/>
              <a:chOff x="5204221" y="2525316"/>
              <a:chExt cx="53579" cy="42862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08CEBC-F43C-846C-7513-6434D87C819E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485A0B-FA26-405D-827F-1F044196D5F3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CBE055C-4855-81BA-891D-A17092F1B09A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F651F55-6F52-C433-A917-F94D1F5543BA}"/>
                </a:ext>
              </a:extLst>
            </p:cNvPr>
            <p:cNvGrpSpPr/>
            <p:nvPr/>
          </p:nvGrpSpPr>
          <p:grpSpPr>
            <a:xfrm>
              <a:off x="2863042" y="994994"/>
              <a:ext cx="3702613" cy="1027968"/>
              <a:chOff x="2863042" y="994994"/>
              <a:chExt cx="3702613" cy="10279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04636D1-A22B-E1F6-16ED-48B32E769162}"/>
                  </a:ext>
                </a:extLst>
              </p:cNvPr>
              <p:cNvGrpSpPr/>
              <p:nvPr/>
            </p:nvGrpSpPr>
            <p:grpSpPr>
              <a:xfrm>
                <a:off x="2863042" y="1707904"/>
                <a:ext cx="3702613" cy="315058"/>
                <a:chOff x="2855715" y="1158385"/>
                <a:chExt cx="3702613" cy="315058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D9DC3CBC-B8BA-08DF-0969-FAE1BF82F4F9}"/>
                    </a:ext>
                  </a:extLst>
                </p:cNvPr>
                <p:cNvCxnSpPr/>
                <p:nvPr/>
              </p:nvCxnSpPr>
              <p:spPr>
                <a:xfrm>
                  <a:off x="2855715" y="1160905"/>
                  <a:ext cx="3700323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56DA4DF-B17D-51F2-FED5-CCF3B8FAFB17}"/>
                    </a:ext>
                  </a:extLst>
                </p:cNvPr>
                <p:cNvCxnSpPr/>
                <p:nvPr/>
              </p:nvCxnSpPr>
              <p:spPr>
                <a:xfrm>
                  <a:off x="6558326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D04A117-F038-D178-F0D0-FD9765F49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8229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983776-4EAE-409F-0AB3-36DDE98012EC}"/>
                  </a:ext>
                </a:extLst>
              </p:cNvPr>
              <p:cNvSpPr txBox="1"/>
              <p:nvPr/>
            </p:nvSpPr>
            <p:spPr>
              <a:xfrm>
                <a:off x="4423995" y="994994"/>
                <a:ext cx="303334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0000"/>
                    </a:solidFill>
                  </a:rPr>
                  <a:t>A</a:t>
                </a:r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B3241F-6647-7A13-8629-6FB55F60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1264" y="1391381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CF383E-77A6-D086-373D-F89284E5B05D}"/>
              </a:ext>
            </a:extLst>
          </p:cNvPr>
          <p:cNvGrpSpPr/>
          <p:nvPr/>
        </p:nvGrpSpPr>
        <p:grpSpPr>
          <a:xfrm>
            <a:off x="2370992" y="2283068"/>
            <a:ext cx="4630190" cy="1018450"/>
            <a:chOff x="2370992" y="2283068"/>
            <a:chExt cx="4630190" cy="101845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A61DFD7-23AA-D41F-F840-E08B8E2F09FE}"/>
                </a:ext>
              </a:extLst>
            </p:cNvPr>
            <p:cNvCxnSpPr/>
            <p:nvPr/>
          </p:nvCxnSpPr>
          <p:spPr>
            <a:xfrm>
              <a:off x="2370993" y="2283068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D6B2BD0-E03C-1822-31F4-F75E9102A6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2480894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B21011-B1C8-4A52-C5A7-C9D2C907E41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2" y="3089029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204A32-116D-C78D-5D72-2D07180E1D4E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3294183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B38B7A7-1DF0-9306-5821-723096221F23}"/>
                </a:ext>
              </a:extLst>
            </p:cNvPr>
            <p:cNvGrpSpPr/>
            <p:nvPr/>
          </p:nvGrpSpPr>
          <p:grpSpPr>
            <a:xfrm>
              <a:off x="2661778" y="2605906"/>
              <a:ext cx="38926" cy="318721"/>
              <a:chOff x="5204221" y="2525316"/>
              <a:chExt cx="53579" cy="42862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EFB4213-FA67-2B76-8914-39FAAB8DBDE0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361C856-4C15-0ACD-CC59-D2AC7191D5E5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22EFD7-5C45-56B0-D25D-58815C473C93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8412DA7-9082-2C66-B65B-A033E0AB3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2904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369279-3586-518F-32A9-4FA0F67BD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4809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6B9251-33E8-7A6A-1E8E-E6E942970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1" y="3089038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398ABA8-6D8E-F4ED-C51E-C2733198C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3294192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2301DB7-94C7-D51C-89AA-C779CC57010F}"/>
                </a:ext>
              </a:extLst>
            </p:cNvPr>
            <p:cNvGrpSpPr/>
            <p:nvPr/>
          </p:nvGrpSpPr>
          <p:grpSpPr>
            <a:xfrm>
              <a:off x="3892701" y="2635213"/>
              <a:ext cx="38926" cy="318721"/>
              <a:chOff x="5204221" y="2525316"/>
              <a:chExt cx="53579" cy="42862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F4910B0-221D-9B35-1A2D-9A0E0F6EEF0C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45985F-E7F1-8607-ECDE-64B98BA2A91E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2DDCCB4-46B8-33E6-444A-B27A60E4D8C7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6A9E395-0D43-55D5-5025-157C55C47C6A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2977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3BFF04-FD70-73D7-F81E-CE5E894C635F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4882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5D08E22-5C60-05D2-8F19-7D5776F757B7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096353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8A653F8-244E-93C4-04CA-EC98855607BD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29417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E255D09-DC4E-29B0-4687-8F01C126A65A}"/>
                </a:ext>
              </a:extLst>
            </p:cNvPr>
            <p:cNvGrpSpPr/>
            <p:nvPr/>
          </p:nvGrpSpPr>
          <p:grpSpPr>
            <a:xfrm>
              <a:off x="6684258" y="2635213"/>
              <a:ext cx="38926" cy="318721"/>
              <a:chOff x="5204221" y="2525316"/>
              <a:chExt cx="53579" cy="42862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6492645-1EAC-F1F9-D737-41780DECFDDB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4B721D1-9CFF-C926-4A7D-A13CE6CDE9C6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90FFF89-F6A4-5F62-6CF3-BBADBDAD6D7D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1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9A37-1C63-0443-D91B-CEA3C090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29780"/>
            <a:ext cx="8026500" cy="994200"/>
          </a:xfrm>
        </p:spPr>
        <p:txBody>
          <a:bodyPr/>
          <a:lstStyle/>
          <a:p>
            <a:r>
              <a:rPr lang="en-US"/>
              <a:t>3.4. Ensemble neural network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B2F26A-48E9-2618-CAC2-381933271A05}"/>
              </a:ext>
            </a:extLst>
          </p:cNvPr>
          <p:cNvGrpSpPr/>
          <p:nvPr/>
        </p:nvGrpSpPr>
        <p:grpSpPr>
          <a:xfrm>
            <a:off x="7004446" y="1989534"/>
            <a:ext cx="771526" cy="1553765"/>
            <a:chOff x="1209080" y="1846659"/>
            <a:chExt cx="646510" cy="15537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29F968-FE9A-AC05-4656-C12D06E7BD1E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B01B1C-1DE6-80CB-08FF-EF4639203F95}"/>
                </a:ext>
              </a:extLst>
            </p:cNvPr>
            <p:cNvSpPr txBox="1"/>
            <p:nvPr/>
          </p:nvSpPr>
          <p:spPr>
            <a:xfrm>
              <a:off x="1209080" y="2468166"/>
              <a:ext cx="63579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Output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51DE72-38B4-4115-EAA9-EB771B287D5B}"/>
              </a:ext>
            </a:extLst>
          </p:cNvPr>
          <p:cNvGrpSpPr/>
          <p:nvPr/>
        </p:nvGrpSpPr>
        <p:grpSpPr>
          <a:xfrm>
            <a:off x="3003946" y="1989534"/>
            <a:ext cx="771526" cy="1553765"/>
            <a:chOff x="1209080" y="1846659"/>
            <a:chExt cx="646510" cy="15537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57A1BD-C03A-E5B6-724B-64BB4C266CBF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E385E9-0E12-52C6-5391-D10CF488A129}"/>
                </a:ext>
              </a:extLst>
            </p:cNvPr>
            <p:cNvSpPr txBox="1"/>
            <p:nvPr/>
          </p:nvSpPr>
          <p:spPr>
            <a:xfrm>
              <a:off x="1209080" y="2361010"/>
              <a:ext cx="63579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Hidden Layer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14AEDF-42E4-F8E3-73EB-0351BC15838B}"/>
              </a:ext>
            </a:extLst>
          </p:cNvPr>
          <p:cNvGrpSpPr/>
          <p:nvPr/>
        </p:nvGrpSpPr>
        <p:grpSpPr>
          <a:xfrm>
            <a:off x="1601985" y="1989534"/>
            <a:ext cx="771526" cy="1553765"/>
            <a:chOff x="1209080" y="1846659"/>
            <a:chExt cx="646510" cy="15537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6DE97C-DF35-7631-4B3E-F6E32A1E0C8A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5FCD4B-1409-E662-284A-B18AB221751A}"/>
                </a:ext>
              </a:extLst>
            </p:cNvPr>
            <p:cNvSpPr txBox="1"/>
            <p:nvPr/>
          </p:nvSpPr>
          <p:spPr>
            <a:xfrm>
              <a:off x="1209080" y="2468166"/>
              <a:ext cx="63579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Input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ACDC21-521D-416C-9B02-A731291F069A}"/>
              </a:ext>
            </a:extLst>
          </p:cNvPr>
          <p:cNvGrpSpPr/>
          <p:nvPr/>
        </p:nvGrpSpPr>
        <p:grpSpPr>
          <a:xfrm>
            <a:off x="4057648" y="1989534"/>
            <a:ext cx="771526" cy="1553765"/>
            <a:chOff x="1209080" y="1846659"/>
            <a:chExt cx="646510" cy="15537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3F56FD-9325-D8A0-9DA5-20EE80BDE279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B9A3E-9721-24AF-ACE7-DD1F2D7FC0E9}"/>
                </a:ext>
              </a:extLst>
            </p:cNvPr>
            <p:cNvSpPr txBox="1"/>
            <p:nvPr/>
          </p:nvSpPr>
          <p:spPr>
            <a:xfrm>
              <a:off x="1209080" y="2361010"/>
              <a:ext cx="63579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Hidden Layer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6AA18F-0C11-D7FA-3728-ED9089D33876}"/>
              </a:ext>
            </a:extLst>
          </p:cNvPr>
          <p:cNvGrpSpPr/>
          <p:nvPr/>
        </p:nvGrpSpPr>
        <p:grpSpPr>
          <a:xfrm>
            <a:off x="5638203" y="1989534"/>
            <a:ext cx="771526" cy="1553765"/>
            <a:chOff x="1209080" y="1846659"/>
            <a:chExt cx="646510" cy="15537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C44C58-CF7A-5E44-2BF7-4A48D2BAABBB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54D3A0-D1DC-EE80-8C46-4C4A249C7671}"/>
                </a:ext>
              </a:extLst>
            </p:cNvPr>
            <p:cNvSpPr txBox="1"/>
            <p:nvPr/>
          </p:nvSpPr>
          <p:spPr>
            <a:xfrm>
              <a:off x="1209080" y="2361010"/>
              <a:ext cx="63579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Hidden Layer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37E780-D1B5-0AC7-0337-D52ABD13787B}"/>
              </a:ext>
            </a:extLst>
          </p:cNvPr>
          <p:cNvGrpSpPr/>
          <p:nvPr/>
        </p:nvGrpSpPr>
        <p:grpSpPr>
          <a:xfrm rot="5400000">
            <a:off x="5210449" y="2560851"/>
            <a:ext cx="53579" cy="428625"/>
            <a:chOff x="5204221" y="2525316"/>
            <a:chExt cx="53579" cy="42862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08CEBC-F43C-846C-7513-6434D87C819E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485A0B-FA26-405D-827F-1F044196D5F3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CBE055C-4855-81BA-891D-A17092F1B09A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651F55-6F52-C433-A917-F94D1F5543BA}"/>
              </a:ext>
            </a:extLst>
          </p:cNvPr>
          <p:cNvGrpSpPr/>
          <p:nvPr/>
        </p:nvGrpSpPr>
        <p:grpSpPr>
          <a:xfrm>
            <a:off x="2863042" y="994994"/>
            <a:ext cx="3702613" cy="1027968"/>
            <a:chOff x="2863042" y="994994"/>
            <a:chExt cx="3702613" cy="102796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04636D1-A22B-E1F6-16ED-48B32E769162}"/>
                </a:ext>
              </a:extLst>
            </p:cNvPr>
            <p:cNvGrpSpPr/>
            <p:nvPr/>
          </p:nvGrpSpPr>
          <p:grpSpPr>
            <a:xfrm>
              <a:off x="2863042" y="1707904"/>
              <a:ext cx="3702613" cy="315058"/>
              <a:chOff x="2855715" y="1158385"/>
              <a:chExt cx="3702613" cy="31505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9DC3CBC-B8BA-08DF-0969-FAE1BF82F4F9}"/>
                  </a:ext>
                </a:extLst>
              </p:cNvPr>
              <p:cNvCxnSpPr/>
              <p:nvPr/>
            </p:nvCxnSpPr>
            <p:spPr>
              <a:xfrm>
                <a:off x="2855715" y="1160905"/>
                <a:ext cx="3700323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56DA4DF-B17D-51F2-FED5-CCF3B8FAFB17}"/>
                  </a:ext>
                </a:extLst>
              </p:cNvPr>
              <p:cNvCxnSpPr/>
              <p:nvPr/>
            </p:nvCxnSpPr>
            <p:spPr>
              <a:xfrm>
                <a:off x="6558326" y="1158385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D04A117-F038-D178-F0D0-FD9765F49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229" y="1158385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983776-4EAE-409F-0AB3-36DDE98012EC}"/>
                </a:ext>
              </a:extLst>
            </p:cNvPr>
            <p:cNvSpPr txBox="1"/>
            <p:nvPr/>
          </p:nvSpPr>
          <p:spPr>
            <a:xfrm>
              <a:off x="4423995" y="994994"/>
              <a:ext cx="303334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FF0000"/>
                  </a:solidFill>
                </a:rPr>
                <a:t>A</a:t>
              </a:r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BB3241F-6647-7A13-8629-6FB55F605950}"/>
                </a:ext>
              </a:extLst>
            </p:cNvPr>
            <p:cNvCxnSpPr>
              <a:cxnSpLocks/>
            </p:cNvCxnSpPr>
            <p:nvPr/>
          </p:nvCxnSpPr>
          <p:spPr>
            <a:xfrm>
              <a:off x="4571264" y="1391381"/>
              <a:ext cx="2" cy="315058"/>
            </a:xfrm>
            <a:prstGeom prst="straightConnector1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61DFD7-23AA-D41F-F840-E08B8E2F09FE}"/>
              </a:ext>
            </a:extLst>
          </p:cNvPr>
          <p:cNvCxnSpPr/>
          <p:nvPr/>
        </p:nvCxnSpPr>
        <p:spPr>
          <a:xfrm>
            <a:off x="2370993" y="2283068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6B2BD0-E03C-1822-31F4-F75E9102A66A}"/>
              </a:ext>
            </a:extLst>
          </p:cNvPr>
          <p:cNvCxnSpPr>
            <a:cxnSpLocks/>
          </p:cNvCxnSpPr>
          <p:nvPr/>
        </p:nvCxnSpPr>
        <p:spPr>
          <a:xfrm>
            <a:off x="2370993" y="2480894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B21011-B1C8-4A52-C5A7-C9D2C907E41B}"/>
              </a:ext>
            </a:extLst>
          </p:cNvPr>
          <p:cNvCxnSpPr>
            <a:cxnSpLocks/>
          </p:cNvCxnSpPr>
          <p:nvPr/>
        </p:nvCxnSpPr>
        <p:spPr>
          <a:xfrm>
            <a:off x="2370992" y="3089029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204A32-116D-C78D-5D72-2D07180E1D4E}"/>
              </a:ext>
            </a:extLst>
          </p:cNvPr>
          <p:cNvCxnSpPr>
            <a:cxnSpLocks/>
          </p:cNvCxnSpPr>
          <p:nvPr/>
        </p:nvCxnSpPr>
        <p:spPr>
          <a:xfrm>
            <a:off x="2370993" y="3294183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B38B7A7-1DF0-9306-5821-723096221F23}"/>
              </a:ext>
            </a:extLst>
          </p:cNvPr>
          <p:cNvGrpSpPr/>
          <p:nvPr/>
        </p:nvGrpSpPr>
        <p:grpSpPr>
          <a:xfrm>
            <a:off x="2661778" y="2605906"/>
            <a:ext cx="38926" cy="318721"/>
            <a:chOff x="5204221" y="2525316"/>
            <a:chExt cx="53579" cy="42862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EFB4213-FA67-2B76-8914-39FAAB8DBDE0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361C856-4C15-0ACD-CC59-D2AC7191D5E5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D22EFD7-5C45-56B0-D25D-58815C473C93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412DA7-9082-2C66-B65B-A033E0AB3695}"/>
              </a:ext>
            </a:extLst>
          </p:cNvPr>
          <p:cNvCxnSpPr>
            <a:cxnSpLocks/>
          </p:cNvCxnSpPr>
          <p:nvPr/>
        </p:nvCxnSpPr>
        <p:spPr>
          <a:xfrm flipV="1">
            <a:off x="3776372" y="2290404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369279-3586-518F-32A9-4FA0F67BD6CE}"/>
              </a:ext>
            </a:extLst>
          </p:cNvPr>
          <p:cNvCxnSpPr>
            <a:cxnSpLocks/>
          </p:cNvCxnSpPr>
          <p:nvPr/>
        </p:nvCxnSpPr>
        <p:spPr>
          <a:xfrm flipV="1">
            <a:off x="3776372" y="2480904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16B9251-33E8-7A6A-1E8E-E6E94297066C}"/>
              </a:ext>
            </a:extLst>
          </p:cNvPr>
          <p:cNvCxnSpPr>
            <a:cxnSpLocks/>
          </p:cNvCxnSpPr>
          <p:nvPr/>
        </p:nvCxnSpPr>
        <p:spPr>
          <a:xfrm flipV="1">
            <a:off x="3776371" y="3089038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98ABA8-6D8E-F4ED-C51E-C2733198C425}"/>
              </a:ext>
            </a:extLst>
          </p:cNvPr>
          <p:cNvCxnSpPr>
            <a:cxnSpLocks/>
          </p:cNvCxnSpPr>
          <p:nvPr/>
        </p:nvCxnSpPr>
        <p:spPr>
          <a:xfrm flipV="1">
            <a:off x="3776372" y="3294192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2301DB7-94C7-D51C-89AA-C779CC57010F}"/>
              </a:ext>
            </a:extLst>
          </p:cNvPr>
          <p:cNvGrpSpPr/>
          <p:nvPr/>
        </p:nvGrpSpPr>
        <p:grpSpPr>
          <a:xfrm>
            <a:off x="3892701" y="2635213"/>
            <a:ext cx="38926" cy="318721"/>
            <a:chOff x="5204221" y="2525316"/>
            <a:chExt cx="53579" cy="42862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F4910B0-221D-9B35-1A2D-9A0E0F6EEF0C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145985F-E7F1-8607-ECDE-64B98BA2A91E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2DDCCB4-46B8-33E6-444A-B27A60E4D8C7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A9E395-0D43-55D5-5025-157C55C47C6A}"/>
              </a:ext>
            </a:extLst>
          </p:cNvPr>
          <p:cNvCxnSpPr>
            <a:cxnSpLocks/>
          </p:cNvCxnSpPr>
          <p:nvPr/>
        </p:nvCxnSpPr>
        <p:spPr>
          <a:xfrm>
            <a:off x="6407702" y="2297719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3BFF04-FD70-73D7-F81E-CE5E894C635F}"/>
              </a:ext>
            </a:extLst>
          </p:cNvPr>
          <p:cNvCxnSpPr>
            <a:cxnSpLocks/>
          </p:cNvCxnSpPr>
          <p:nvPr/>
        </p:nvCxnSpPr>
        <p:spPr>
          <a:xfrm>
            <a:off x="6407702" y="2488219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D08E22-5C60-05D2-8F19-7D5776F757B7}"/>
              </a:ext>
            </a:extLst>
          </p:cNvPr>
          <p:cNvCxnSpPr>
            <a:cxnSpLocks/>
          </p:cNvCxnSpPr>
          <p:nvPr/>
        </p:nvCxnSpPr>
        <p:spPr>
          <a:xfrm>
            <a:off x="6407702" y="3096353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A653F8-244E-93C4-04CA-EC98855607BD}"/>
              </a:ext>
            </a:extLst>
          </p:cNvPr>
          <p:cNvCxnSpPr>
            <a:cxnSpLocks/>
          </p:cNvCxnSpPr>
          <p:nvPr/>
        </p:nvCxnSpPr>
        <p:spPr>
          <a:xfrm>
            <a:off x="6407702" y="3294179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255D09-DC4E-29B0-4687-8F01C126A65A}"/>
              </a:ext>
            </a:extLst>
          </p:cNvPr>
          <p:cNvGrpSpPr/>
          <p:nvPr/>
        </p:nvGrpSpPr>
        <p:grpSpPr>
          <a:xfrm>
            <a:off x="6684258" y="2635213"/>
            <a:ext cx="38926" cy="318721"/>
            <a:chOff x="5204221" y="2525316"/>
            <a:chExt cx="53579" cy="42862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6492645-1EAC-F1F9-D737-41780DECFDDB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B721D1-9CFF-C926-4A7D-A13CE6CDE9C6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90FFF89-F6A4-5F62-6CF3-BBADBDAD6D7D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5623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9A37-1C63-0443-D91B-CEA3C090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29780"/>
            <a:ext cx="8026500" cy="994200"/>
          </a:xfrm>
        </p:spPr>
        <p:txBody>
          <a:bodyPr/>
          <a:lstStyle/>
          <a:p>
            <a:r>
              <a:rPr lang="en-US"/>
              <a:t>3.4. Ensemble neural network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B2F26A-48E9-2618-CAC2-381933271A05}"/>
              </a:ext>
            </a:extLst>
          </p:cNvPr>
          <p:cNvGrpSpPr/>
          <p:nvPr/>
        </p:nvGrpSpPr>
        <p:grpSpPr>
          <a:xfrm>
            <a:off x="7004446" y="1989534"/>
            <a:ext cx="771526" cy="1553765"/>
            <a:chOff x="1209080" y="1846659"/>
            <a:chExt cx="646510" cy="15537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29F968-FE9A-AC05-4656-C12D06E7BD1E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B01B1C-1DE6-80CB-08FF-EF4639203F95}"/>
                </a:ext>
              </a:extLst>
            </p:cNvPr>
            <p:cNvSpPr txBox="1"/>
            <p:nvPr/>
          </p:nvSpPr>
          <p:spPr>
            <a:xfrm>
              <a:off x="1209080" y="2468166"/>
              <a:ext cx="63579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Output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51DE72-38B4-4115-EAA9-EB771B287D5B}"/>
              </a:ext>
            </a:extLst>
          </p:cNvPr>
          <p:cNvGrpSpPr/>
          <p:nvPr/>
        </p:nvGrpSpPr>
        <p:grpSpPr>
          <a:xfrm>
            <a:off x="3003946" y="1989534"/>
            <a:ext cx="771526" cy="1553765"/>
            <a:chOff x="1209080" y="1846659"/>
            <a:chExt cx="646510" cy="15537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57A1BD-C03A-E5B6-724B-64BB4C266CBF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E385E9-0E12-52C6-5391-D10CF488A129}"/>
                </a:ext>
              </a:extLst>
            </p:cNvPr>
            <p:cNvSpPr txBox="1"/>
            <p:nvPr/>
          </p:nvSpPr>
          <p:spPr>
            <a:xfrm>
              <a:off x="1209080" y="2361010"/>
              <a:ext cx="63579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Hidden Layer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14AEDF-42E4-F8E3-73EB-0351BC15838B}"/>
              </a:ext>
            </a:extLst>
          </p:cNvPr>
          <p:cNvGrpSpPr/>
          <p:nvPr/>
        </p:nvGrpSpPr>
        <p:grpSpPr>
          <a:xfrm>
            <a:off x="1601985" y="1989534"/>
            <a:ext cx="771526" cy="1553765"/>
            <a:chOff x="1209080" y="1846659"/>
            <a:chExt cx="646510" cy="15537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6DE97C-DF35-7631-4B3E-F6E32A1E0C8A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5FCD4B-1409-E662-284A-B18AB221751A}"/>
                </a:ext>
              </a:extLst>
            </p:cNvPr>
            <p:cNvSpPr txBox="1"/>
            <p:nvPr/>
          </p:nvSpPr>
          <p:spPr>
            <a:xfrm>
              <a:off x="1209080" y="2468166"/>
              <a:ext cx="63579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Input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ACDC21-521D-416C-9B02-A731291F069A}"/>
              </a:ext>
            </a:extLst>
          </p:cNvPr>
          <p:cNvGrpSpPr/>
          <p:nvPr/>
        </p:nvGrpSpPr>
        <p:grpSpPr>
          <a:xfrm>
            <a:off x="4057648" y="1989534"/>
            <a:ext cx="771526" cy="1553765"/>
            <a:chOff x="1209080" y="1846659"/>
            <a:chExt cx="646510" cy="15537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3F56FD-9325-D8A0-9DA5-20EE80BDE279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B9A3E-9721-24AF-ACE7-DD1F2D7FC0E9}"/>
                </a:ext>
              </a:extLst>
            </p:cNvPr>
            <p:cNvSpPr txBox="1"/>
            <p:nvPr/>
          </p:nvSpPr>
          <p:spPr>
            <a:xfrm>
              <a:off x="1209080" y="2361010"/>
              <a:ext cx="63579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Hidden Layer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6AA18F-0C11-D7FA-3728-ED9089D33876}"/>
              </a:ext>
            </a:extLst>
          </p:cNvPr>
          <p:cNvGrpSpPr/>
          <p:nvPr/>
        </p:nvGrpSpPr>
        <p:grpSpPr>
          <a:xfrm>
            <a:off x="5638203" y="1989534"/>
            <a:ext cx="771526" cy="1553765"/>
            <a:chOff x="1209080" y="1846659"/>
            <a:chExt cx="646510" cy="15537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C44C58-CF7A-5E44-2BF7-4A48D2BAABBB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54D3A0-D1DC-EE80-8C46-4C4A249C7671}"/>
                </a:ext>
              </a:extLst>
            </p:cNvPr>
            <p:cNvSpPr txBox="1"/>
            <p:nvPr/>
          </p:nvSpPr>
          <p:spPr>
            <a:xfrm>
              <a:off x="1209080" y="2361010"/>
              <a:ext cx="63579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Hidden Layer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37E780-D1B5-0AC7-0337-D52ABD13787B}"/>
              </a:ext>
            </a:extLst>
          </p:cNvPr>
          <p:cNvGrpSpPr/>
          <p:nvPr/>
        </p:nvGrpSpPr>
        <p:grpSpPr>
          <a:xfrm rot="5400000">
            <a:off x="5210449" y="2560851"/>
            <a:ext cx="53579" cy="428625"/>
            <a:chOff x="5204221" y="2525316"/>
            <a:chExt cx="53579" cy="42862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08CEBC-F43C-846C-7513-6434D87C819E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485A0B-FA26-405D-827F-1F044196D5F3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CBE055C-4855-81BA-891D-A17092F1B09A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651F55-6F52-C433-A917-F94D1F5543BA}"/>
              </a:ext>
            </a:extLst>
          </p:cNvPr>
          <p:cNvGrpSpPr/>
          <p:nvPr/>
        </p:nvGrpSpPr>
        <p:grpSpPr>
          <a:xfrm>
            <a:off x="2863042" y="994994"/>
            <a:ext cx="3702613" cy="1027968"/>
            <a:chOff x="2863042" y="994994"/>
            <a:chExt cx="3702613" cy="102796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04636D1-A22B-E1F6-16ED-48B32E769162}"/>
                </a:ext>
              </a:extLst>
            </p:cNvPr>
            <p:cNvGrpSpPr/>
            <p:nvPr/>
          </p:nvGrpSpPr>
          <p:grpSpPr>
            <a:xfrm>
              <a:off x="2863042" y="1707904"/>
              <a:ext cx="3702613" cy="315058"/>
              <a:chOff x="2855715" y="1158385"/>
              <a:chExt cx="3702613" cy="31505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9DC3CBC-B8BA-08DF-0969-FAE1BF82F4F9}"/>
                  </a:ext>
                </a:extLst>
              </p:cNvPr>
              <p:cNvCxnSpPr/>
              <p:nvPr/>
            </p:nvCxnSpPr>
            <p:spPr>
              <a:xfrm>
                <a:off x="2855715" y="1160905"/>
                <a:ext cx="3700323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56DA4DF-B17D-51F2-FED5-CCF3B8FAFB17}"/>
                  </a:ext>
                </a:extLst>
              </p:cNvPr>
              <p:cNvCxnSpPr/>
              <p:nvPr/>
            </p:nvCxnSpPr>
            <p:spPr>
              <a:xfrm>
                <a:off x="6558326" y="1158385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D04A117-F038-D178-F0D0-FD9765F49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229" y="1158385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983776-4EAE-409F-0AB3-36DDE98012EC}"/>
                </a:ext>
              </a:extLst>
            </p:cNvPr>
            <p:cNvSpPr txBox="1"/>
            <p:nvPr/>
          </p:nvSpPr>
          <p:spPr>
            <a:xfrm>
              <a:off x="4423995" y="994994"/>
              <a:ext cx="303334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FF0000"/>
                  </a:solidFill>
                </a:rPr>
                <a:t>A</a:t>
              </a:r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BB3241F-6647-7A13-8629-6FB55F605950}"/>
                </a:ext>
              </a:extLst>
            </p:cNvPr>
            <p:cNvCxnSpPr>
              <a:cxnSpLocks/>
            </p:cNvCxnSpPr>
            <p:nvPr/>
          </p:nvCxnSpPr>
          <p:spPr>
            <a:xfrm>
              <a:off x="4571264" y="1391381"/>
              <a:ext cx="2" cy="315058"/>
            </a:xfrm>
            <a:prstGeom prst="straightConnector1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61DFD7-23AA-D41F-F840-E08B8E2F09FE}"/>
              </a:ext>
            </a:extLst>
          </p:cNvPr>
          <p:cNvCxnSpPr/>
          <p:nvPr/>
        </p:nvCxnSpPr>
        <p:spPr>
          <a:xfrm>
            <a:off x="2370993" y="2283068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6B2BD0-E03C-1822-31F4-F75E9102A66A}"/>
              </a:ext>
            </a:extLst>
          </p:cNvPr>
          <p:cNvCxnSpPr>
            <a:cxnSpLocks/>
          </p:cNvCxnSpPr>
          <p:nvPr/>
        </p:nvCxnSpPr>
        <p:spPr>
          <a:xfrm>
            <a:off x="2370993" y="2480894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B21011-B1C8-4A52-C5A7-C9D2C907E41B}"/>
              </a:ext>
            </a:extLst>
          </p:cNvPr>
          <p:cNvCxnSpPr>
            <a:cxnSpLocks/>
          </p:cNvCxnSpPr>
          <p:nvPr/>
        </p:nvCxnSpPr>
        <p:spPr>
          <a:xfrm>
            <a:off x="2370992" y="3089029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204A32-116D-C78D-5D72-2D07180E1D4E}"/>
              </a:ext>
            </a:extLst>
          </p:cNvPr>
          <p:cNvCxnSpPr>
            <a:cxnSpLocks/>
          </p:cNvCxnSpPr>
          <p:nvPr/>
        </p:nvCxnSpPr>
        <p:spPr>
          <a:xfrm>
            <a:off x="2370993" y="3294183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B38B7A7-1DF0-9306-5821-723096221F23}"/>
              </a:ext>
            </a:extLst>
          </p:cNvPr>
          <p:cNvGrpSpPr/>
          <p:nvPr/>
        </p:nvGrpSpPr>
        <p:grpSpPr>
          <a:xfrm>
            <a:off x="2661778" y="2605906"/>
            <a:ext cx="38926" cy="318721"/>
            <a:chOff x="5204221" y="2525316"/>
            <a:chExt cx="53579" cy="42862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EFB4213-FA67-2B76-8914-39FAAB8DBDE0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361C856-4C15-0ACD-CC59-D2AC7191D5E5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D22EFD7-5C45-56B0-D25D-58815C473C93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412DA7-9082-2C66-B65B-A033E0AB3695}"/>
              </a:ext>
            </a:extLst>
          </p:cNvPr>
          <p:cNvCxnSpPr>
            <a:cxnSpLocks/>
          </p:cNvCxnSpPr>
          <p:nvPr/>
        </p:nvCxnSpPr>
        <p:spPr>
          <a:xfrm flipV="1">
            <a:off x="3776372" y="2290404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369279-3586-518F-32A9-4FA0F67BD6CE}"/>
              </a:ext>
            </a:extLst>
          </p:cNvPr>
          <p:cNvCxnSpPr>
            <a:cxnSpLocks/>
          </p:cNvCxnSpPr>
          <p:nvPr/>
        </p:nvCxnSpPr>
        <p:spPr>
          <a:xfrm flipV="1">
            <a:off x="3776372" y="2480904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16B9251-33E8-7A6A-1E8E-E6E94297066C}"/>
              </a:ext>
            </a:extLst>
          </p:cNvPr>
          <p:cNvCxnSpPr>
            <a:cxnSpLocks/>
          </p:cNvCxnSpPr>
          <p:nvPr/>
        </p:nvCxnSpPr>
        <p:spPr>
          <a:xfrm flipV="1">
            <a:off x="3776371" y="3089038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98ABA8-6D8E-F4ED-C51E-C2733198C425}"/>
              </a:ext>
            </a:extLst>
          </p:cNvPr>
          <p:cNvCxnSpPr>
            <a:cxnSpLocks/>
          </p:cNvCxnSpPr>
          <p:nvPr/>
        </p:nvCxnSpPr>
        <p:spPr>
          <a:xfrm flipV="1">
            <a:off x="3776372" y="3294192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2301DB7-94C7-D51C-89AA-C779CC57010F}"/>
              </a:ext>
            </a:extLst>
          </p:cNvPr>
          <p:cNvGrpSpPr/>
          <p:nvPr/>
        </p:nvGrpSpPr>
        <p:grpSpPr>
          <a:xfrm>
            <a:off x="3892701" y="2635213"/>
            <a:ext cx="38926" cy="318721"/>
            <a:chOff x="5204221" y="2525316"/>
            <a:chExt cx="53579" cy="42862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F4910B0-221D-9B35-1A2D-9A0E0F6EEF0C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145985F-E7F1-8607-ECDE-64B98BA2A91E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2DDCCB4-46B8-33E6-444A-B27A60E4D8C7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A9E395-0D43-55D5-5025-157C55C47C6A}"/>
              </a:ext>
            </a:extLst>
          </p:cNvPr>
          <p:cNvCxnSpPr>
            <a:cxnSpLocks/>
          </p:cNvCxnSpPr>
          <p:nvPr/>
        </p:nvCxnSpPr>
        <p:spPr>
          <a:xfrm>
            <a:off x="6407702" y="2297719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3BFF04-FD70-73D7-F81E-CE5E894C635F}"/>
              </a:ext>
            </a:extLst>
          </p:cNvPr>
          <p:cNvCxnSpPr>
            <a:cxnSpLocks/>
          </p:cNvCxnSpPr>
          <p:nvPr/>
        </p:nvCxnSpPr>
        <p:spPr>
          <a:xfrm>
            <a:off x="6407702" y="2488219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D08E22-5C60-05D2-8F19-7D5776F757B7}"/>
              </a:ext>
            </a:extLst>
          </p:cNvPr>
          <p:cNvCxnSpPr>
            <a:cxnSpLocks/>
          </p:cNvCxnSpPr>
          <p:nvPr/>
        </p:nvCxnSpPr>
        <p:spPr>
          <a:xfrm>
            <a:off x="6407702" y="3096353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A653F8-244E-93C4-04CA-EC98855607BD}"/>
              </a:ext>
            </a:extLst>
          </p:cNvPr>
          <p:cNvCxnSpPr>
            <a:cxnSpLocks/>
          </p:cNvCxnSpPr>
          <p:nvPr/>
        </p:nvCxnSpPr>
        <p:spPr>
          <a:xfrm>
            <a:off x="6407702" y="3294179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255D09-DC4E-29B0-4687-8F01C126A65A}"/>
              </a:ext>
            </a:extLst>
          </p:cNvPr>
          <p:cNvGrpSpPr/>
          <p:nvPr/>
        </p:nvGrpSpPr>
        <p:grpSpPr>
          <a:xfrm>
            <a:off x="6684258" y="2635213"/>
            <a:ext cx="38926" cy="318721"/>
            <a:chOff x="5204221" y="2525316"/>
            <a:chExt cx="53579" cy="42862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6492645-1EAC-F1F9-D737-41780DECFDDB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B721D1-9CFF-C926-4A7D-A13CE6CDE9C6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90FFF89-F6A4-5F62-6CF3-BBADBDAD6D7D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5404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9A37-1C63-0443-D91B-CEA3C090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29780"/>
            <a:ext cx="8026500" cy="994200"/>
          </a:xfrm>
        </p:spPr>
        <p:txBody>
          <a:bodyPr/>
          <a:lstStyle/>
          <a:p>
            <a:r>
              <a:rPr lang="en-US"/>
              <a:t>3.4. Ensemble neural network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B2F26A-48E9-2618-CAC2-381933271A05}"/>
              </a:ext>
            </a:extLst>
          </p:cNvPr>
          <p:cNvGrpSpPr/>
          <p:nvPr/>
        </p:nvGrpSpPr>
        <p:grpSpPr>
          <a:xfrm>
            <a:off x="7004446" y="1989534"/>
            <a:ext cx="771526" cy="1553765"/>
            <a:chOff x="1209080" y="1846659"/>
            <a:chExt cx="646510" cy="15537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29F968-FE9A-AC05-4656-C12D06E7BD1E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B01B1C-1DE6-80CB-08FF-EF4639203F95}"/>
                </a:ext>
              </a:extLst>
            </p:cNvPr>
            <p:cNvSpPr txBox="1"/>
            <p:nvPr/>
          </p:nvSpPr>
          <p:spPr>
            <a:xfrm>
              <a:off x="1209080" y="2468166"/>
              <a:ext cx="63579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Output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51DE72-38B4-4115-EAA9-EB771B287D5B}"/>
              </a:ext>
            </a:extLst>
          </p:cNvPr>
          <p:cNvGrpSpPr/>
          <p:nvPr/>
        </p:nvGrpSpPr>
        <p:grpSpPr>
          <a:xfrm>
            <a:off x="3003946" y="1989534"/>
            <a:ext cx="771526" cy="1553765"/>
            <a:chOff x="1209080" y="1846659"/>
            <a:chExt cx="646510" cy="15537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57A1BD-C03A-E5B6-724B-64BB4C266CBF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E385E9-0E12-52C6-5391-D10CF488A129}"/>
                </a:ext>
              </a:extLst>
            </p:cNvPr>
            <p:cNvSpPr txBox="1"/>
            <p:nvPr/>
          </p:nvSpPr>
          <p:spPr>
            <a:xfrm>
              <a:off x="1209080" y="2361010"/>
              <a:ext cx="63579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Hidden Layer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14AEDF-42E4-F8E3-73EB-0351BC15838B}"/>
              </a:ext>
            </a:extLst>
          </p:cNvPr>
          <p:cNvGrpSpPr/>
          <p:nvPr/>
        </p:nvGrpSpPr>
        <p:grpSpPr>
          <a:xfrm>
            <a:off x="1601985" y="1989534"/>
            <a:ext cx="771526" cy="1553765"/>
            <a:chOff x="1209080" y="1846659"/>
            <a:chExt cx="646510" cy="15537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6DE97C-DF35-7631-4B3E-F6E32A1E0C8A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5FCD4B-1409-E662-284A-B18AB221751A}"/>
                </a:ext>
              </a:extLst>
            </p:cNvPr>
            <p:cNvSpPr txBox="1"/>
            <p:nvPr/>
          </p:nvSpPr>
          <p:spPr>
            <a:xfrm>
              <a:off x="1209080" y="2468166"/>
              <a:ext cx="63579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Input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ACDC21-521D-416C-9B02-A731291F069A}"/>
              </a:ext>
            </a:extLst>
          </p:cNvPr>
          <p:cNvGrpSpPr/>
          <p:nvPr/>
        </p:nvGrpSpPr>
        <p:grpSpPr>
          <a:xfrm>
            <a:off x="4057648" y="1989534"/>
            <a:ext cx="771526" cy="1553765"/>
            <a:chOff x="1209080" y="1846659"/>
            <a:chExt cx="646510" cy="15537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3F56FD-9325-D8A0-9DA5-20EE80BDE279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B9A3E-9721-24AF-ACE7-DD1F2D7FC0E9}"/>
                </a:ext>
              </a:extLst>
            </p:cNvPr>
            <p:cNvSpPr txBox="1"/>
            <p:nvPr/>
          </p:nvSpPr>
          <p:spPr>
            <a:xfrm>
              <a:off x="1209080" y="2361010"/>
              <a:ext cx="63579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Hidden Layer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6AA18F-0C11-D7FA-3728-ED9089D33876}"/>
              </a:ext>
            </a:extLst>
          </p:cNvPr>
          <p:cNvGrpSpPr/>
          <p:nvPr/>
        </p:nvGrpSpPr>
        <p:grpSpPr>
          <a:xfrm>
            <a:off x="5638203" y="1989534"/>
            <a:ext cx="771526" cy="1553765"/>
            <a:chOff x="1209080" y="1846659"/>
            <a:chExt cx="646510" cy="15537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C44C58-CF7A-5E44-2BF7-4A48D2BAABBB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54D3A0-D1DC-EE80-8C46-4C4A249C7671}"/>
                </a:ext>
              </a:extLst>
            </p:cNvPr>
            <p:cNvSpPr txBox="1"/>
            <p:nvPr/>
          </p:nvSpPr>
          <p:spPr>
            <a:xfrm>
              <a:off x="1209080" y="2361010"/>
              <a:ext cx="63579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Hidden Layer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37E780-D1B5-0AC7-0337-D52ABD13787B}"/>
              </a:ext>
            </a:extLst>
          </p:cNvPr>
          <p:cNvGrpSpPr/>
          <p:nvPr/>
        </p:nvGrpSpPr>
        <p:grpSpPr>
          <a:xfrm rot="5400000">
            <a:off x="5210449" y="2560851"/>
            <a:ext cx="53579" cy="428625"/>
            <a:chOff x="5204221" y="2525316"/>
            <a:chExt cx="53579" cy="42862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08CEBC-F43C-846C-7513-6434D87C819E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485A0B-FA26-405D-827F-1F044196D5F3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CBE055C-4855-81BA-891D-A17092F1B09A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651F55-6F52-C433-A917-F94D1F5543BA}"/>
              </a:ext>
            </a:extLst>
          </p:cNvPr>
          <p:cNvGrpSpPr/>
          <p:nvPr/>
        </p:nvGrpSpPr>
        <p:grpSpPr>
          <a:xfrm>
            <a:off x="2863042" y="994994"/>
            <a:ext cx="3702613" cy="1027968"/>
            <a:chOff x="2863042" y="994994"/>
            <a:chExt cx="3702613" cy="102796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04636D1-A22B-E1F6-16ED-48B32E769162}"/>
                </a:ext>
              </a:extLst>
            </p:cNvPr>
            <p:cNvGrpSpPr/>
            <p:nvPr/>
          </p:nvGrpSpPr>
          <p:grpSpPr>
            <a:xfrm>
              <a:off x="2863042" y="1707904"/>
              <a:ext cx="3702613" cy="315058"/>
              <a:chOff x="2855715" y="1158385"/>
              <a:chExt cx="3702613" cy="31505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9DC3CBC-B8BA-08DF-0969-FAE1BF82F4F9}"/>
                  </a:ext>
                </a:extLst>
              </p:cNvPr>
              <p:cNvCxnSpPr/>
              <p:nvPr/>
            </p:nvCxnSpPr>
            <p:spPr>
              <a:xfrm>
                <a:off x="2855715" y="1160905"/>
                <a:ext cx="3700323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56DA4DF-B17D-51F2-FED5-CCF3B8FAFB17}"/>
                  </a:ext>
                </a:extLst>
              </p:cNvPr>
              <p:cNvCxnSpPr/>
              <p:nvPr/>
            </p:nvCxnSpPr>
            <p:spPr>
              <a:xfrm>
                <a:off x="6558326" y="1158385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D04A117-F038-D178-F0D0-FD9765F49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229" y="1158385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983776-4EAE-409F-0AB3-36DDE98012EC}"/>
                </a:ext>
              </a:extLst>
            </p:cNvPr>
            <p:cNvSpPr txBox="1"/>
            <p:nvPr/>
          </p:nvSpPr>
          <p:spPr>
            <a:xfrm>
              <a:off x="4423995" y="994994"/>
              <a:ext cx="303334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FF0000"/>
                  </a:solidFill>
                </a:rPr>
                <a:t>A</a:t>
              </a:r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BB3241F-6647-7A13-8629-6FB55F605950}"/>
                </a:ext>
              </a:extLst>
            </p:cNvPr>
            <p:cNvCxnSpPr>
              <a:cxnSpLocks/>
            </p:cNvCxnSpPr>
            <p:nvPr/>
          </p:nvCxnSpPr>
          <p:spPr>
            <a:xfrm>
              <a:off x="4571264" y="1391381"/>
              <a:ext cx="2" cy="315058"/>
            </a:xfrm>
            <a:prstGeom prst="straightConnector1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61DFD7-23AA-D41F-F840-E08B8E2F09FE}"/>
              </a:ext>
            </a:extLst>
          </p:cNvPr>
          <p:cNvCxnSpPr/>
          <p:nvPr/>
        </p:nvCxnSpPr>
        <p:spPr>
          <a:xfrm>
            <a:off x="2370993" y="2283068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6B2BD0-E03C-1822-31F4-F75E9102A66A}"/>
              </a:ext>
            </a:extLst>
          </p:cNvPr>
          <p:cNvCxnSpPr>
            <a:cxnSpLocks/>
          </p:cNvCxnSpPr>
          <p:nvPr/>
        </p:nvCxnSpPr>
        <p:spPr>
          <a:xfrm>
            <a:off x="2370993" y="2480894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B21011-B1C8-4A52-C5A7-C9D2C907E41B}"/>
              </a:ext>
            </a:extLst>
          </p:cNvPr>
          <p:cNvCxnSpPr>
            <a:cxnSpLocks/>
          </p:cNvCxnSpPr>
          <p:nvPr/>
        </p:nvCxnSpPr>
        <p:spPr>
          <a:xfrm>
            <a:off x="2370992" y="3089029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204A32-116D-C78D-5D72-2D07180E1D4E}"/>
              </a:ext>
            </a:extLst>
          </p:cNvPr>
          <p:cNvCxnSpPr>
            <a:cxnSpLocks/>
          </p:cNvCxnSpPr>
          <p:nvPr/>
        </p:nvCxnSpPr>
        <p:spPr>
          <a:xfrm>
            <a:off x="2370993" y="3294183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B38B7A7-1DF0-9306-5821-723096221F23}"/>
              </a:ext>
            </a:extLst>
          </p:cNvPr>
          <p:cNvGrpSpPr/>
          <p:nvPr/>
        </p:nvGrpSpPr>
        <p:grpSpPr>
          <a:xfrm>
            <a:off x="2661778" y="2605906"/>
            <a:ext cx="38926" cy="318721"/>
            <a:chOff x="5204221" y="2525316"/>
            <a:chExt cx="53579" cy="42862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EFB4213-FA67-2B76-8914-39FAAB8DBDE0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361C856-4C15-0ACD-CC59-D2AC7191D5E5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D22EFD7-5C45-56B0-D25D-58815C473C93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412DA7-9082-2C66-B65B-A033E0AB3695}"/>
              </a:ext>
            </a:extLst>
          </p:cNvPr>
          <p:cNvCxnSpPr>
            <a:cxnSpLocks/>
          </p:cNvCxnSpPr>
          <p:nvPr/>
        </p:nvCxnSpPr>
        <p:spPr>
          <a:xfrm flipV="1">
            <a:off x="3776372" y="2290404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369279-3586-518F-32A9-4FA0F67BD6CE}"/>
              </a:ext>
            </a:extLst>
          </p:cNvPr>
          <p:cNvCxnSpPr>
            <a:cxnSpLocks/>
          </p:cNvCxnSpPr>
          <p:nvPr/>
        </p:nvCxnSpPr>
        <p:spPr>
          <a:xfrm flipV="1">
            <a:off x="3776372" y="2480904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16B9251-33E8-7A6A-1E8E-E6E94297066C}"/>
              </a:ext>
            </a:extLst>
          </p:cNvPr>
          <p:cNvCxnSpPr>
            <a:cxnSpLocks/>
          </p:cNvCxnSpPr>
          <p:nvPr/>
        </p:nvCxnSpPr>
        <p:spPr>
          <a:xfrm flipV="1">
            <a:off x="3776371" y="3089038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98ABA8-6D8E-F4ED-C51E-C2733198C425}"/>
              </a:ext>
            </a:extLst>
          </p:cNvPr>
          <p:cNvCxnSpPr>
            <a:cxnSpLocks/>
          </p:cNvCxnSpPr>
          <p:nvPr/>
        </p:nvCxnSpPr>
        <p:spPr>
          <a:xfrm flipV="1">
            <a:off x="3776372" y="3294192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2301DB7-94C7-D51C-89AA-C779CC57010F}"/>
              </a:ext>
            </a:extLst>
          </p:cNvPr>
          <p:cNvGrpSpPr/>
          <p:nvPr/>
        </p:nvGrpSpPr>
        <p:grpSpPr>
          <a:xfrm>
            <a:off x="3892701" y="2635213"/>
            <a:ext cx="38926" cy="318721"/>
            <a:chOff x="5204221" y="2525316"/>
            <a:chExt cx="53579" cy="42862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F4910B0-221D-9B35-1A2D-9A0E0F6EEF0C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145985F-E7F1-8607-ECDE-64B98BA2A91E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2DDCCB4-46B8-33E6-444A-B27A60E4D8C7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A9E395-0D43-55D5-5025-157C55C47C6A}"/>
              </a:ext>
            </a:extLst>
          </p:cNvPr>
          <p:cNvCxnSpPr>
            <a:cxnSpLocks/>
          </p:cNvCxnSpPr>
          <p:nvPr/>
        </p:nvCxnSpPr>
        <p:spPr>
          <a:xfrm>
            <a:off x="6407702" y="2297719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3BFF04-FD70-73D7-F81E-CE5E894C635F}"/>
              </a:ext>
            </a:extLst>
          </p:cNvPr>
          <p:cNvCxnSpPr>
            <a:cxnSpLocks/>
          </p:cNvCxnSpPr>
          <p:nvPr/>
        </p:nvCxnSpPr>
        <p:spPr>
          <a:xfrm>
            <a:off x="6407702" y="2488219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D08E22-5C60-05D2-8F19-7D5776F757B7}"/>
              </a:ext>
            </a:extLst>
          </p:cNvPr>
          <p:cNvCxnSpPr>
            <a:cxnSpLocks/>
          </p:cNvCxnSpPr>
          <p:nvPr/>
        </p:nvCxnSpPr>
        <p:spPr>
          <a:xfrm>
            <a:off x="6407702" y="3096353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A653F8-244E-93C4-04CA-EC98855607BD}"/>
              </a:ext>
            </a:extLst>
          </p:cNvPr>
          <p:cNvCxnSpPr>
            <a:cxnSpLocks/>
          </p:cNvCxnSpPr>
          <p:nvPr/>
        </p:nvCxnSpPr>
        <p:spPr>
          <a:xfrm>
            <a:off x="6407702" y="3294179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255D09-DC4E-29B0-4687-8F01C126A65A}"/>
              </a:ext>
            </a:extLst>
          </p:cNvPr>
          <p:cNvGrpSpPr/>
          <p:nvPr/>
        </p:nvGrpSpPr>
        <p:grpSpPr>
          <a:xfrm>
            <a:off x="6684258" y="2635213"/>
            <a:ext cx="38926" cy="318721"/>
            <a:chOff x="5204221" y="2525316"/>
            <a:chExt cx="53579" cy="42862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6492645-1EAC-F1F9-D737-41780DECFDDB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B721D1-9CFF-C926-4A7D-A13CE6CDE9C6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90FFF89-F6A4-5F62-6CF3-BBADBDAD6D7D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1288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9A37-1C63-0443-D91B-CEA3C090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29780"/>
            <a:ext cx="8026500" cy="994200"/>
          </a:xfrm>
        </p:spPr>
        <p:txBody>
          <a:bodyPr/>
          <a:lstStyle/>
          <a:p>
            <a:r>
              <a:rPr lang="en-US"/>
              <a:t>3.4. Ensemble neural network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B2F26A-48E9-2618-CAC2-381933271A05}"/>
              </a:ext>
            </a:extLst>
          </p:cNvPr>
          <p:cNvGrpSpPr/>
          <p:nvPr/>
        </p:nvGrpSpPr>
        <p:grpSpPr>
          <a:xfrm>
            <a:off x="7004446" y="1989534"/>
            <a:ext cx="771526" cy="1553765"/>
            <a:chOff x="1209080" y="1846659"/>
            <a:chExt cx="646510" cy="15537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29F968-FE9A-AC05-4656-C12D06E7BD1E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B01B1C-1DE6-80CB-08FF-EF4639203F95}"/>
                </a:ext>
              </a:extLst>
            </p:cNvPr>
            <p:cNvSpPr txBox="1"/>
            <p:nvPr/>
          </p:nvSpPr>
          <p:spPr>
            <a:xfrm>
              <a:off x="1209080" y="2468166"/>
              <a:ext cx="63579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Output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51DE72-38B4-4115-EAA9-EB771B287D5B}"/>
              </a:ext>
            </a:extLst>
          </p:cNvPr>
          <p:cNvGrpSpPr/>
          <p:nvPr/>
        </p:nvGrpSpPr>
        <p:grpSpPr>
          <a:xfrm>
            <a:off x="3003946" y="1989534"/>
            <a:ext cx="771526" cy="1553765"/>
            <a:chOff x="1209080" y="1846659"/>
            <a:chExt cx="646510" cy="15537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57A1BD-C03A-E5B6-724B-64BB4C266CBF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E385E9-0E12-52C6-5391-D10CF488A129}"/>
                </a:ext>
              </a:extLst>
            </p:cNvPr>
            <p:cNvSpPr txBox="1"/>
            <p:nvPr/>
          </p:nvSpPr>
          <p:spPr>
            <a:xfrm>
              <a:off x="1209080" y="2361010"/>
              <a:ext cx="63579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Hidden Layer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14AEDF-42E4-F8E3-73EB-0351BC15838B}"/>
              </a:ext>
            </a:extLst>
          </p:cNvPr>
          <p:cNvGrpSpPr/>
          <p:nvPr/>
        </p:nvGrpSpPr>
        <p:grpSpPr>
          <a:xfrm>
            <a:off x="1601985" y="1989534"/>
            <a:ext cx="771526" cy="1553765"/>
            <a:chOff x="1209080" y="1846659"/>
            <a:chExt cx="646510" cy="15537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6DE97C-DF35-7631-4B3E-F6E32A1E0C8A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5FCD4B-1409-E662-284A-B18AB221751A}"/>
                </a:ext>
              </a:extLst>
            </p:cNvPr>
            <p:cNvSpPr txBox="1"/>
            <p:nvPr/>
          </p:nvSpPr>
          <p:spPr>
            <a:xfrm>
              <a:off x="1209080" y="2468166"/>
              <a:ext cx="63579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Input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ACDC21-521D-416C-9B02-A731291F069A}"/>
              </a:ext>
            </a:extLst>
          </p:cNvPr>
          <p:cNvGrpSpPr/>
          <p:nvPr/>
        </p:nvGrpSpPr>
        <p:grpSpPr>
          <a:xfrm>
            <a:off x="4057648" y="1989534"/>
            <a:ext cx="771526" cy="1553765"/>
            <a:chOff x="1209080" y="1846659"/>
            <a:chExt cx="646510" cy="15537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3F56FD-9325-D8A0-9DA5-20EE80BDE279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B9A3E-9721-24AF-ACE7-DD1F2D7FC0E9}"/>
                </a:ext>
              </a:extLst>
            </p:cNvPr>
            <p:cNvSpPr txBox="1"/>
            <p:nvPr/>
          </p:nvSpPr>
          <p:spPr>
            <a:xfrm>
              <a:off x="1209080" y="2361010"/>
              <a:ext cx="63579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Hidden Layer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6AA18F-0C11-D7FA-3728-ED9089D33876}"/>
              </a:ext>
            </a:extLst>
          </p:cNvPr>
          <p:cNvGrpSpPr/>
          <p:nvPr/>
        </p:nvGrpSpPr>
        <p:grpSpPr>
          <a:xfrm>
            <a:off x="5638203" y="1989534"/>
            <a:ext cx="771526" cy="1553765"/>
            <a:chOff x="1209080" y="1846659"/>
            <a:chExt cx="646510" cy="15537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C44C58-CF7A-5E44-2BF7-4A48D2BAABBB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54D3A0-D1DC-EE80-8C46-4C4A249C7671}"/>
                </a:ext>
              </a:extLst>
            </p:cNvPr>
            <p:cNvSpPr txBox="1"/>
            <p:nvPr/>
          </p:nvSpPr>
          <p:spPr>
            <a:xfrm>
              <a:off x="1209080" y="2361010"/>
              <a:ext cx="63579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Hidden Layer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37E780-D1B5-0AC7-0337-D52ABD13787B}"/>
              </a:ext>
            </a:extLst>
          </p:cNvPr>
          <p:cNvGrpSpPr/>
          <p:nvPr/>
        </p:nvGrpSpPr>
        <p:grpSpPr>
          <a:xfrm rot="5400000">
            <a:off x="5210449" y="2560851"/>
            <a:ext cx="53579" cy="428625"/>
            <a:chOff x="5204221" y="2525316"/>
            <a:chExt cx="53579" cy="42862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08CEBC-F43C-846C-7513-6434D87C819E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485A0B-FA26-405D-827F-1F044196D5F3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CBE055C-4855-81BA-891D-A17092F1B09A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651F55-6F52-C433-A917-F94D1F5543BA}"/>
              </a:ext>
            </a:extLst>
          </p:cNvPr>
          <p:cNvGrpSpPr/>
          <p:nvPr/>
        </p:nvGrpSpPr>
        <p:grpSpPr>
          <a:xfrm>
            <a:off x="2863042" y="994994"/>
            <a:ext cx="3702613" cy="1027968"/>
            <a:chOff x="2863042" y="994994"/>
            <a:chExt cx="3702613" cy="102796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04636D1-A22B-E1F6-16ED-48B32E769162}"/>
                </a:ext>
              </a:extLst>
            </p:cNvPr>
            <p:cNvGrpSpPr/>
            <p:nvPr/>
          </p:nvGrpSpPr>
          <p:grpSpPr>
            <a:xfrm>
              <a:off x="2863042" y="1707904"/>
              <a:ext cx="3702613" cy="315058"/>
              <a:chOff x="2855715" y="1158385"/>
              <a:chExt cx="3702613" cy="31505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9DC3CBC-B8BA-08DF-0969-FAE1BF82F4F9}"/>
                  </a:ext>
                </a:extLst>
              </p:cNvPr>
              <p:cNvCxnSpPr/>
              <p:nvPr/>
            </p:nvCxnSpPr>
            <p:spPr>
              <a:xfrm>
                <a:off x="2855715" y="1160905"/>
                <a:ext cx="3700323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56DA4DF-B17D-51F2-FED5-CCF3B8FAFB17}"/>
                  </a:ext>
                </a:extLst>
              </p:cNvPr>
              <p:cNvCxnSpPr/>
              <p:nvPr/>
            </p:nvCxnSpPr>
            <p:spPr>
              <a:xfrm>
                <a:off x="6558326" y="1158385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D04A117-F038-D178-F0D0-FD9765F49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229" y="1158385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983776-4EAE-409F-0AB3-36DDE98012EC}"/>
                </a:ext>
              </a:extLst>
            </p:cNvPr>
            <p:cNvSpPr txBox="1"/>
            <p:nvPr/>
          </p:nvSpPr>
          <p:spPr>
            <a:xfrm>
              <a:off x="4423995" y="994994"/>
              <a:ext cx="303334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FF0000"/>
                  </a:solidFill>
                </a:rPr>
                <a:t>A</a:t>
              </a:r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BB3241F-6647-7A13-8629-6FB55F605950}"/>
                </a:ext>
              </a:extLst>
            </p:cNvPr>
            <p:cNvCxnSpPr>
              <a:cxnSpLocks/>
            </p:cNvCxnSpPr>
            <p:nvPr/>
          </p:nvCxnSpPr>
          <p:spPr>
            <a:xfrm>
              <a:off x="4571264" y="1391381"/>
              <a:ext cx="2" cy="315058"/>
            </a:xfrm>
            <a:prstGeom prst="straightConnector1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61DFD7-23AA-D41F-F840-E08B8E2F09FE}"/>
              </a:ext>
            </a:extLst>
          </p:cNvPr>
          <p:cNvCxnSpPr/>
          <p:nvPr/>
        </p:nvCxnSpPr>
        <p:spPr>
          <a:xfrm>
            <a:off x="2370993" y="2283068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6B2BD0-E03C-1822-31F4-F75E9102A66A}"/>
              </a:ext>
            </a:extLst>
          </p:cNvPr>
          <p:cNvCxnSpPr>
            <a:cxnSpLocks/>
          </p:cNvCxnSpPr>
          <p:nvPr/>
        </p:nvCxnSpPr>
        <p:spPr>
          <a:xfrm>
            <a:off x="2370993" y="2480894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B21011-B1C8-4A52-C5A7-C9D2C907E41B}"/>
              </a:ext>
            </a:extLst>
          </p:cNvPr>
          <p:cNvCxnSpPr>
            <a:cxnSpLocks/>
          </p:cNvCxnSpPr>
          <p:nvPr/>
        </p:nvCxnSpPr>
        <p:spPr>
          <a:xfrm>
            <a:off x="2370992" y="3089029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204A32-116D-C78D-5D72-2D07180E1D4E}"/>
              </a:ext>
            </a:extLst>
          </p:cNvPr>
          <p:cNvCxnSpPr>
            <a:cxnSpLocks/>
          </p:cNvCxnSpPr>
          <p:nvPr/>
        </p:nvCxnSpPr>
        <p:spPr>
          <a:xfrm>
            <a:off x="2370993" y="3294183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B38B7A7-1DF0-9306-5821-723096221F23}"/>
              </a:ext>
            </a:extLst>
          </p:cNvPr>
          <p:cNvGrpSpPr/>
          <p:nvPr/>
        </p:nvGrpSpPr>
        <p:grpSpPr>
          <a:xfrm>
            <a:off x="2661778" y="2605906"/>
            <a:ext cx="38926" cy="318721"/>
            <a:chOff x="5204221" y="2525316"/>
            <a:chExt cx="53579" cy="42862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EFB4213-FA67-2B76-8914-39FAAB8DBDE0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361C856-4C15-0ACD-CC59-D2AC7191D5E5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D22EFD7-5C45-56B0-D25D-58815C473C93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412DA7-9082-2C66-B65B-A033E0AB3695}"/>
              </a:ext>
            </a:extLst>
          </p:cNvPr>
          <p:cNvCxnSpPr>
            <a:cxnSpLocks/>
          </p:cNvCxnSpPr>
          <p:nvPr/>
        </p:nvCxnSpPr>
        <p:spPr>
          <a:xfrm flipV="1">
            <a:off x="3776372" y="2290404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369279-3586-518F-32A9-4FA0F67BD6CE}"/>
              </a:ext>
            </a:extLst>
          </p:cNvPr>
          <p:cNvCxnSpPr>
            <a:cxnSpLocks/>
          </p:cNvCxnSpPr>
          <p:nvPr/>
        </p:nvCxnSpPr>
        <p:spPr>
          <a:xfrm flipV="1">
            <a:off x="3776372" y="2480904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16B9251-33E8-7A6A-1E8E-E6E94297066C}"/>
              </a:ext>
            </a:extLst>
          </p:cNvPr>
          <p:cNvCxnSpPr>
            <a:cxnSpLocks/>
          </p:cNvCxnSpPr>
          <p:nvPr/>
        </p:nvCxnSpPr>
        <p:spPr>
          <a:xfrm flipV="1">
            <a:off x="3776371" y="3089038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98ABA8-6D8E-F4ED-C51E-C2733198C425}"/>
              </a:ext>
            </a:extLst>
          </p:cNvPr>
          <p:cNvCxnSpPr>
            <a:cxnSpLocks/>
          </p:cNvCxnSpPr>
          <p:nvPr/>
        </p:nvCxnSpPr>
        <p:spPr>
          <a:xfrm flipV="1">
            <a:off x="3776372" y="3294192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2301DB7-94C7-D51C-89AA-C779CC57010F}"/>
              </a:ext>
            </a:extLst>
          </p:cNvPr>
          <p:cNvGrpSpPr/>
          <p:nvPr/>
        </p:nvGrpSpPr>
        <p:grpSpPr>
          <a:xfrm>
            <a:off x="3892701" y="2635213"/>
            <a:ext cx="38926" cy="318721"/>
            <a:chOff x="5204221" y="2525316"/>
            <a:chExt cx="53579" cy="42862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F4910B0-221D-9B35-1A2D-9A0E0F6EEF0C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145985F-E7F1-8607-ECDE-64B98BA2A91E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2DDCCB4-46B8-33E6-444A-B27A60E4D8C7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A9E395-0D43-55D5-5025-157C55C47C6A}"/>
              </a:ext>
            </a:extLst>
          </p:cNvPr>
          <p:cNvCxnSpPr>
            <a:cxnSpLocks/>
          </p:cNvCxnSpPr>
          <p:nvPr/>
        </p:nvCxnSpPr>
        <p:spPr>
          <a:xfrm>
            <a:off x="6407702" y="2297719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3BFF04-FD70-73D7-F81E-CE5E894C635F}"/>
              </a:ext>
            </a:extLst>
          </p:cNvPr>
          <p:cNvCxnSpPr>
            <a:cxnSpLocks/>
          </p:cNvCxnSpPr>
          <p:nvPr/>
        </p:nvCxnSpPr>
        <p:spPr>
          <a:xfrm>
            <a:off x="6407702" y="2488219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D08E22-5C60-05D2-8F19-7D5776F757B7}"/>
              </a:ext>
            </a:extLst>
          </p:cNvPr>
          <p:cNvCxnSpPr>
            <a:cxnSpLocks/>
          </p:cNvCxnSpPr>
          <p:nvPr/>
        </p:nvCxnSpPr>
        <p:spPr>
          <a:xfrm>
            <a:off x="6407702" y="3096353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A653F8-244E-93C4-04CA-EC98855607BD}"/>
              </a:ext>
            </a:extLst>
          </p:cNvPr>
          <p:cNvCxnSpPr>
            <a:cxnSpLocks/>
          </p:cNvCxnSpPr>
          <p:nvPr/>
        </p:nvCxnSpPr>
        <p:spPr>
          <a:xfrm>
            <a:off x="6407702" y="3294179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255D09-DC4E-29B0-4687-8F01C126A65A}"/>
              </a:ext>
            </a:extLst>
          </p:cNvPr>
          <p:cNvGrpSpPr/>
          <p:nvPr/>
        </p:nvGrpSpPr>
        <p:grpSpPr>
          <a:xfrm>
            <a:off x="6684258" y="2635213"/>
            <a:ext cx="38926" cy="318721"/>
            <a:chOff x="5204221" y="2525316"/>
            <a:chExt cx="53579" cy="42862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6492645-1EAC-F1F9-D737-41780DECFDDB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B721D1-9CFF-C926-4A7D-A13CE6CDE9C6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90FFF89-F6A4-5F62-6CF3-BBADBDAD6D7D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17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488950" y="-65486"/>
            <a:ext cx="80265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Content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488950" y="1259925"/>
            <a:ext cx="8026500" cy="3676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spcBef>
                <a:spcPts val="750"/>
              </a:spcBef>
              <a:spcAft>
                <a:spcPts val="0"/>
              </a:spcAft>
              <a:buSzPts val="3200"/>
              <a:buAutoNum type="arabicPeriod"/>
            </a:pPr>
            <a:r>
              <a:rPr lang="vi" sz="3200">
                <a:solidFill>
                  <a:srgbClr val="FF0000"/>
                </a:solidFill>
              </a:rPr>
              <a:t>Introduction</a:t>
            </a:r>
            <a:r>
              <a:rPr lang="vi" sz="3200"/>
              <a:t>.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Data analysis and data preprocessing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Machine learning approaches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Experiment</a:t>
            </a: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Conclusion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9A37-1C63-0443-D91B-CEA3C090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29780"/>
            <a:ext cx="8026500" cy="994200"/>
          </a:xfrm>
        </p:spPr>
        <p:txBody>
          <a:bodyPr/>
          <a:lstStyle/>
          <a:p>
            <a:r>
              <a:rPr lang="en-US"/>
              <a:t>3.4. Ensemble neural network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B2F26A-48E9-2618-CAC2-381933271A05}"/>
              </a:ext>
            </a:extLst>
          </p:cNvPr>
          <p:cNvGrpSpPr/>
          <p:nvPr/>
        </p:nvGrpSpPr>
        <p:grpSpPr>
          <a:xfrm>
            <a:off x="7004446" y="1989534"/>
            <a:ext cx="771526" cy="1553765"/>
            <a:chOff x="1209080" y="1846659"/>
            <a:chExt cx="646510" cy="15537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29F968-FE9A-AC05-4656-C12D06E7BD1E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B01B1C-1DE6-80CB-08FF-EF4639203F95}"/>
                </a:ext>
              </a:extLst>
            </p:cNvPr>
            <p:cNvSpPr txBox="1"/>
            <p:nvPr/>
          </p:nvSpPr>
          <p:spPr>
            <a:xfrm>
              <a:off x="1209080" y="2468166"/>
              <a:ext cx="63579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Output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51DE72-38B4-4115-EAA9-EB771B287D5B}"/>
              </a:ext>
            </a:extLst>
          </p:cNvPr>
          <p:cNvGrpSpPr/>
          <p:nvPr/>
        </p:nvGrpSpPr>
        <p:grpSpPr>
          <a:xfrm>
            <a:off x="3003946" y="1989534"/>
            <a:ext cx="771526" cy="1553765"/>
            <a:chOff x="1209080" y="1846659"/>
            <a:chExt cx="646510" cy="15537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57A1BD-C03A-E5B6-724B-64BB4C266CBF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E385E9-0E12-52C6-5391-D10CF488A129}"/>
                </a:ext>
              </a:extLst>
            </p:cNvPr>
            <p:cNvSpPr txBox="1"/>
            <p:nvPr/>
          </p:nvSpPr>
          <p:spPr>
            <a:xfrm>
              <a:off x="1209080" y="2361010"/>
              <a:ext cx="63579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Hidden Layer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14AEDF-42E4-F8E3-73EB-0351BC15838B}"/>
              </a:ext>
            </a:extLst>
          </p:cNvPr>
          <p:cNvGrpSpPr/>
          <p:nvPr/>
        </p:nvGrpSpPr>
        <p:grpSpPr>
          <a:xfrm>
            <a:off x="1601985" y="1989534"/>
            <a:ext cx="771526" cy="1553765"/>
            <a:chOff x="1209080" y="1846659"/>
            <a:chExt cx="646510" cy="15537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6DE97C-DF35-7631-4B3E-F6E32A1E0C8A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5FCD4B-1409-E662-284A-B18AB221751A}"/>
                </a:ext>
              </a:extLst>
            </p:cNvPr>
            <p:cNvSpPr txBox="1"/>
            <p:nvPr/>
          </p:nvSpPr>
          <p:spPr>
            <a:xfrm>
              <a:off x="1209080" y="2468166"/>
              <a:ext cx="63579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Input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ACDC21-521D-416C-9B02-A731291F069A}"/>
              </a:ext>
            </a:extLst>
          </p:cNvPr>
          <p:cNvGrpSpPr/>
          <p:nvPr/>
        </p:nvGrpSpPr>
        <p:grpSpPr>
          <a:xfrm>
            <a:off x="4057648" y="1989534"/>
            <a:ext cx="771526" cy="1553765"/>
            <a:chOff x="1209080" y="1846659"/>
            <a:chExt cx="646510" cy="15537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3F56FD-9325-D8A0-9DA5-20EE80BDE279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B9A3E-9721-24AF-ACE7-DD1F2D7FC0E9}"/>
                </a:ext>
              </a:extLst>
            </p:cNvPr>
            <p:cNvSpPr txBox="1"/>
            <p:nvPr/>
          </p:nvSpPr>
          <p:spPr>
            <a:xfrm>
              <a:off x="1209080" y="2361010"/>
              <a:ext cx="63579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Hidden Layer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6AA18F-0C11-D7FA-3728-ED9089D33876}"/>
              </a:ext>
            </a:extLst>
          </p:cNvPr>
          <p:cNvGrpSpPr/>
          <p:nvPr/>
        </p:nvGrpSpPr>
        <p:grpSpPr>
          <a:xfrm>
            <a:off x="5638203" y="1989534"/>
            <a:ext cx="771526" cy="1553765"/>
            <a:chOff x="1209080" y="1846659"/>
            <a:chExt cx="646510" cy="15537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C44C58-CF7A-5E44-2BF7-4A48D2BAABBB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54D3A0-D1DC-EE80-8C46-4C4A249C7671}"/>
                </a:ext>
              </a:extLst>
            </p:cNvPr>
            <p:cNvSpPr txBox="1"/>
            <p:nvPr/>
          </p:nvSpPr>
          <p:spPr>
            <a:xfrm>
              <a:off x="1209080" y="2361010"/>
              <a:ext cx="63579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Hidden Layer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37E780-D1B5-0AC7-0337-D52ABD13787B}"/>
              </a:ext>
            </a:extLst>
          </p:cNvPr>
          <p:cNvGrpSpPr/>
          <p:nvPr/>
        </p:nvGrpSpPr>
        <p:grpSpPr>
          <a:xfrm rot="5400000">
            <a:off x="5210449" y="2560851"/>
            <a:ext cx="53579" cy="428625"/>
            <a:chOff x="5204221" y="2525316"/>
            <a:chExt cx="53579" cy="42862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08CEBC-F43C-846C-7513-6434D87C819E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485A0B-FA26-405D-827F-1F044196D5F3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CBE055C-4855-81BA-891D-A17092F1B09A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651F55-6F52-C433-A917-F94D1F5543BA}"/>
              </a:ext>
            </a:extLst>
          </p:cNvPr>
          <p:cNvGrpSpPr/>
          <p:nvPr/>
        </p:nvGrpSpPr>
        <p:grpSpPr>
          <a:xfrm>
            <a:off x="2863042" y="994994"/>
            <a:ext cx="3702613" cy="1027968"/>
            <a:chOff x="2863042" y="994994"/>
            <a:chExt cx="3702613" cy="102796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04636D1-A22B-E1F6-16ED-48B32E769162}"/>
                </a:ext>
              </a:extLst>
            </p:cNvPr>
            <p:cNvGrpSpPr/>
            <p:nvPr/>
          </p:nvGrpSpPr>
          <p:grpSpPr>
            <a:xfrm>
              <a:off x="2863042" y="1707904"/>
              <a:ext cx="3702613" cy="315058"/>
              <a:chOff x="2855715" y="1158385"/>
              <a:chExt cx="3702613" cy="31505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9DC3CBC-B8BA-08DF-0969-FAE1BF82F4F9}"/>
                  </a:ext>
                </a:extLst>
              </p:cNvPr>
              <p:cNvCxnSpPr/>
              <p:nvPr/>
            </p:nvCxnSpPr>
            <p:spPr>
              <a:xfrm>
                <a:off x="2855715" y="1160905"/>
                <a:ext cx="3700323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56DA4DF-B17D-51F2-FED5-CCF3B8FAFB17}"/>
                  </a:ext>
                </a:extLst>
              </p:cNvPr>
              <p:cNvCxnSpPr/>
              <p:nvPr/>
            </p:nvCxnSpPr>
            <p:spPr>
              <a:xfrm>
                <a:off x="6558326" y="1158385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D04A117-F038-D178-F0D0-FD9765F49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229" y="1158385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983776-4EAE-409F-0AB3-36DDE98012EC}"/>
                </a:ext>
              </a:extLst>
            </p:cNvPr>
            <p:cNvSpPr txBox="1"/>
            <p:nvPr/>
          </p:nvSpPr>
          <p:spPr>
            <a:xfrm>
              <a:off x="4423995" y="994994"/>
              <a:ext cx="303334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FF0000"/>
                  </a:solidFill>
                </a:rPr>
                <a:t>A</a:t>
              </a:r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BB3241F-6647-7A13-8629-6FB55F605950}"/>
                </a:ext>
              </a:extLst>
            </p:cNvPr>
            <p:cNvCxnSpPr>
              <a:cxnSpLocks/>
            </p:cNvCxnSpPr>
            <p:nvPr/>
          </p:nvCxnSpPr>
          <p:spPr>
            <a:xfrm>
              <a:off x="4571264" y="1391381"/>
              <a:ext cx="2" cy="315058"/>
            </a:xfrm>
            <a:prstGeom prst="straightConnector1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61DFD7-23AA-D41F-F840-E08B8E2F09FE}"/>
              </a:ext>
            </a:extLst>
          </p:cNvPr>
          <p:cNvCxnSpPr/>
          <p:nvPr/>
        </p:nvCxnSpPr>
        <p:spPr>
          <a:xfrm>
            <a:off x="2370993" y="2283068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6B2BD0-E03C-1822-31F4-F75E9102A66A}"/>
              </a:ext>
            </a:extLst>
          </p:cNvPr>
          <p:cNvCxnSpPr>
            <a:cxnSpLocks/>
          </p:cNvCxnSpPr>
          <p:nvPr/>
        </p:nvCxnSpPr>
        <p:spPr>
          <a:xfrm>
            <a:off x="2370993" y="2480894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B21011-B1C8-4A52-C5A7-C9D2C907E41B}"/>
              </a:ext>
            </a:extLst>
          </p:cNvPr>
          <p:cNvCxnSpPr>
            <a:cxnSpLocks/>
          </p:cNvCxnSpPr>
          <p:nvPr/>
        </p:nvCxnSpPr>
        <p:spPr>
          <a:xfrm>
            <a:off x="2370992" y="3089029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204A32-116D-C78D-5D72-2D07180E1D4E}"/>
              </a:ext>
            </a:extLst>
          </p:cNvPr>
          <p:cNvCxnSpPr>
            <a:cxnSpLocks/>
          </p:cNvCxnSpPr>
          <p:nvPr/>
        </p:nvCxnSpPr>
        <p:spPr>
          <a:xfrm>
            <a:off x="2370993" y="3294183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B38B7A7-1DF0-9306-5821-723096221F23}"/>
              </a:ext>
            </a:extLst>
          </p:cNvPr>
          <p:cNvGrpSpPr/>
          <p:nvPr/>
        </p:nvGrpSpPr>
        <p:grpSpPr>
          <a:xfrm>
            <a:off x="2661778" y="2605906"/>
            <a:ext cx="38926" cy="318721"/>
            <a:chOff x="5204221" y="2525316"/>
            <a:chExt cx="53579" cy="42862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EFB4213-FA67-2B76-8914-39FAAB8DBDE0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361C856-4C15-0ACD-CC59-D2AC7191D5E5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D22EFD7-5C45-56B0-D25D-58815C473C93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412DA7-9082-2C66-B65B-A033E0AB3695}"/>
              </a:ext>
            </a:extLst>
          </p:cNvPr>
          <p:cNvCxnSpPr>
            <a:cxnSpLocks/>
          </p:cNvCxnSpPr>
          <p:nvPr/>
        </p:nvCxnSpPr>
        <p:spPr>
          <a:xfrm flipV="1">
            <a:off x="3776372" y="2290404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369279-3586-518F-32A9-4FA0F67BD6CE}"/>
              </a:ext>
            </a:extLst>
          </p:cNvPr>
          <p:cNvCxnSpPr>
            <a:cxnSpLocks/>
          </p:cNvCxnSpPr>
          <p:nvPr/>
        </p:nvCxnSpPr>
        <p:spPr>
          <a:xfrm flipV="1">
            <a:off x="3776372" y="2480904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16B9251-33E8-7A6A-1E8E-E6E94297066C}"/>
              </a:ext>
            </a:extLst>
          </p:cNvPr>
          <p:cNvCxnSpPr>
            <a:cxnSpLocks/>
          </p:cNvCxnSpPr>
          <p:nvPr/>
        </p:nvCxnSpPr>
        <p:spPr>
          <a:xfrm flipV="1">
            <a:off x="3776371" y="3089038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98ABA8-6D8E-F4ED-C51E-C2733198C425}"/>
              </a:ext>
            </a:extLst>
          </p:cNvPr>
          <p:cNvCxnSpPr>
            <a:cxnSpLocks/>
          </p:cNvCxnSpPr>
          <p:nvPr/>
        </p:nvCxnSpPr>
        <p:spPr>
          <a:xfrm flipV="1">
            <a:off x="3776372" y="3294192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2301DB7-94C7-D51C-89AA-C779CC57010F}"/>
              </a:ext>
            </a:extLst>
          </p:cNvPr>
          <p:cNvGrpSpPr/>
          <p:nvPr/>
        </p:nvGrpSpPr>
        <p:grpSpPr>
          <a:xfrm>
            <a:off x="3892701" y="2635213"/>
            <a:ext cx="38926" cy="318721"/>
            <a:chOff x="5204221" y="2525316"/>
            <a:chExt cx="53579" cy="42862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F4910B0-221D-9B35-1A2D-9A0E0F6EEF0C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145985F-E7F1-8607-ECDE-64B98BA2A91E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2DDCCB4-46B8-33E6-444A-B27A60E4D8C7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A9E395-0D43-55D5-5025-157C55C47C6A}"/>
              </a:ext>
            </a:extLst>
          </p:cNvPr>
          <p:cNvCxnSpPr>
            <a:cxnSpLocks/>
          </p:cNvCxnSpPr>
          <p:nvPr/>
        </p:nvCxnSpPr>
        <p:spPr>
          <a:xfrm>
            <a:off x="6407702" y="2297719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3BFF04-FD70-73D7-F81E-CE5E894C635F}"/>
              </a:ext>
            </a:extLst>
          </p:cNvPr>
          <p:cNvCxnSpPr>
            <a:cxnSpLocks/>
          </p:cNvCxnSpPr>
          <p:nvPr/>
        </p:nvCxnSpPr>
        <p:spPr>
          <a:xfrm>
            <a:off x="6407702" y="2488219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D08E22-5C60-05D2-8F19-7D5776F757B7}"/>
              </a:ext>
            </a:extLst>
          </p:cNvPr>
          <p:cNvCxnSpPr>
            <a:cxnSpLocks/>
          </p:cNvCxnSpPr>
          <p:nvPr/>
        </p:nvCxnSpPr>
        <p:spPr>
          <a:xfrm>
            <a:off x="6407702" y="3096353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A653F8-244E-93C4-04CA-EC98855607BD}"/>
              </a:ext>
            </a:extLst>
          </p:cNvPr>
          <p:cNvCxnSpPr>
            <a:cxnSpLocks/>
          </p:cNvCxnSpPr>
          <p:nvPr/>
        </p:nvCxnSpPr>
        <p:spPr>
          <a:xfrm>
            <a:off x="6407702" y="3294179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255D09-DC4E-29B0-4687-8F01C126A65A}"/>
              </a:ext>
            </a:extLst>
          </p:cNvPr>
          <p:cNvGrpSpPr/>
          <p:nvPr/>
        </p:nvGrpSpPr>
        <p:grpSpPr>
          <a:xfrm>
            <a:off x="6684258" y="2635213"/>
            <a:ext cx="38926" cy="318721"/>
            <a:chOff x="5204221" y="2525316"/>
            <a:chExt cx="53579" cy="42862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6492645-1EAC-F1F9-D737-41780DECFDDB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B721D1-9CFF-C926-4A7D-A13CE6CDE9C6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90FFF89-F6A4-5F62-6CF3-BBADBDAD6D7D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391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9A37-1C63-0443-D91B-CEA3C090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29780"/>
            <a:ext cx="8026500" cy="994200"/>
          </a:xfrm>
        </p:spPr>
        <p:txBody>
          <a:bodyPr/>
          <a:lstStyle/>
          <a:p>
            <a:r>
              <a:rPr lang="en-US"/>
              <a:t>3.4. Ensemble neural network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B2F26A-48E9-2618-CAC2-381933271A05}"/>
              </a:ext>
            </a:extLst>
          </p:cNvPr>
          <p:cNvGrpSpPr/>
          <p:nvPr/>
        </p:nvGrpSpPr>
        <p:grpSpPr>
          <a:xfrm>
            <a:off x="7004446" y="1989534"/>
            <a:ext cx="771526" cy="1553765"/>
            <a:chOff x="1209080" y="1846659"/>
            <a:chExt cx="646510" cy="15537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29F968-FE9A-AC05-4656-C12D06E7BD1E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B01B1C-1DE6-80CB-08FF-EF4639203F95}"/>
                </a:ext>
              </a:extLst>
            </p:cNvPr>
            <p:cNvSpPr txBox="1"/>
            <p:nvPr/>
          </p:nvSpPr>
          <p:spPr>
            <a:xfrm>
              <a:off x="1209080" y="2468166"/>
              <a:ext cx="63579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Output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51DE72-38B4-4115-EAA9-EB771B287D5B}"/>
              </a:ext>
            </a:extLst>
          </p:cNvPr>
          <p:cNvGrpSpPr/>
          <p:nvPr/>
        </p:nvGrpSpPr>
        <p:grpSpPr>
          <a:xfrm>
            <a:off x="3003946" y="1989534"/>
            <a:ext cx="771526" cy="1553765"/>
            <a:chOff x="1209080" y="1846659"/>
            <a:chExt cx="646510" cy="15537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57A1BD-C03A-E5B6-724B-64BB4C266CBF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E385E9-0E12-52C6-5391-D10CF488A129}"/>
                </a:ext>
              </a:extLst>
            </p:cNvPr>
            <p:cNvSpPr txBox="1"/>
            <p:nvPr/>
          </p:nvSpPr>
          <p:spPr>
            <a:xfrm>
              <a:off x="1209080" y="2361010"/>
              <a:ext cx="63579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Hidden Layer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14AEDF-42E4-F8E3-73EB-0351BC15838B}"/>
              </a:ext>
            </a:extLst>
          </p:cNvPr>
          <p:cNvGrpSpPr/>
          <p:nvPr/>
        </p:nvGrpSpPr>
        <p:grpSpPr>
          <a:xfrm>
            <a:off x="1601985" y="1989534"/>
            <a:ext cx="771526" cy="1553765"/>
            <a:chOff x="1209080" y="1846659"/>
            <a:chExt cx="646510" cy="15537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6DE97C-DF35-7631-4B3E-F6E32A1E0C8A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5FCD4B-1409-E662-284A-B18AB221751A}"/>
                </a:ext>
              </a:extLst>
            </p:cNvPr>
            <p:cNvSpPr txBox="1"/>
            <p:nvPr/>
          </p:nvSpPr>
          <p:spPr>
            <a:xfrm>
              <a:off x="1209080" y="2468166"/>
              <a:ext cx="63579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Input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ACDC21-521D-416C-9B02-A731291F069A}"/>
              </a:ext>
            </a:extLst>
          </p:cNvPr>
          <p:cNvGrpSpPr/>
          <p:nvPr/>
        </p:nvGrpSpPr>
        <p:grpSpPr>
          <a:xfrm>
            <a:off x="4057648" y="1989534"/>
            <a:ext cx="771526" cy="1553765"/>
            <a:chOff x="1209080" y="1846659"/>
            <a:chExt cx="646510" cy="15537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3F56FD-9325-D8A0-9DA5-20EE80BDE279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B9A3E-9721-24AF-ACE7-DD1F2D7FC0E9}"/>
                </a:ext>
              </a:extLst>
            </p:cNvPr>
            <p:cNvSpPr txBox="1"/>
            <p:nvPr/>
          </p:nvSpPr>
          <p:spPr>
            <a:xfrm>
              <a:off x="1209080" y="2361010"/>
              <a:ext cx="63579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Hidden Layer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6AA18F-0C11-D7FA-3728-ED9089D33876}"/>
              </a:ext>
            </a:extLst>
          </p:cNvPr>
          <p:cNvGrpSpPr/>
          <p:nvPr/>
        </p:nvGrpSpPr>
        <p:grpSpPr>
          <a:xfrm>
            <a:off x="5638203" y="1989534"/>
            <a:ext cx="771526" cy="1553765"/>
            <a:chOff x="1209080" y="1846659"/>
            <a:chExt cx="646510" cy="15537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C44C58-CF7A-5E44-2BF7-4A48D2BAABBB}"/>
                </a:ext>
              </a:extLst>
            </p:cNvPr>
            <p:cNvSpPr/>
            <p:nvPr/>
          </p:nvSpPr>
          <p:spPr>
            <a:xfrm>
              <a:off x="1212652" y="1846659"/>
              <a:ext cx="642938" cy="15537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54D3A0-D1DC-EE80-8C46-4C4A249C7671}"/>
                </a:ext>
              </a:extLst>
            </p:cNvPr>
            <p:cNvSpPr txBox="1"/>
            <p:nvPr/>
          </p:nvSpPr>
          <p:spPr>
            <a:xfrm>
              <a:off x="1209080" y="2361010"/>
              <a:ext cx="63579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Hidden Layer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37E780-D1B5-0AC7-0337-D52ABD13787B}"/>
              </a:ext>
            </a:extLst>
          </p:cNvPr>
          <p:cNvGrpSpPr/>
          <p:nvPr/>
        </p:nvGrpSpPr>
        <p:grpSpPr>
          <a:xfrm rot="5400000">
            <a:off x="5210449" y="2560851"/>
            <a:ext cx="53579" cy="428625"/>
            <a:chOff x="5204221" y="2525316"/>
            <a:chExt cx="53579" cy="42862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08CEBC-F43C-846C-7513-6434D87C819E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485A0B-FA26-405D-827F-1F044196D5F3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CBE055C-4855-81BA-891D-A17092F1B09A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651F55-6F52-C433-A917-F94D1F5543BA}"/>
              </a:ext>
            </a:extLst>
          </p:cNvPr>
          <p:cNvGrpSpPr/>
          <p:nvPr/>
        </p:nvGrpSpPr>
        <p:grpSpPr>
          <a:xfrm>
            <a:off x="2863042" y="994994"/>
            <a:ext cx="3702613" cy="1027968"/>
            <a:chOff x="2863042" y="994994"/>
            <a:chExt cx="3702613" cy="102796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04636D1-A22B-E1F6-16ED-48B32E769162}"/>
                </a:ext>
              </a:extLst>
            </p:cNvPr>
            <p:cNvGrpSpPr/>
            <p:nvPr/>
          </p:nvGrpSpPr>
          <p:grpSpPr>
            <a:xfrm>
              <a:off x="2863042" y="1707904"/>
              <a:ext cx="3702613" cy="315058"/>
              <a:chOff x="2855715" y="1158385"/>
              <a:chExt cx="3702613" cy="31505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9DC3CBC-B8BA-08DF-0969-FAE1BF82F4F9}"/>
                  </a:ext>
                </a:extLst>
              </p:cNvPr>
              <p:cNvCxnSpPr/>
              <p:nvPr/>
            </p:nvCxnSpPr>
            <p:spPr>
              <a:xfrm>
                <a:off x="2855715" y="1160905"/>
                <a:ext cx="3700323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56DA4DF-B17D-51F2-FED5-CCF3B8FAFB17}"/>
                  </a:ext>
                </a:extLst>
              </p:cNvPr>
              <p:cNvCxnSpPr/>
              <p:nvPr/>
            </p:nvCxnSpPr>
            <p:spPr>
              <a:xfrm>
                <a:off x="6558326" y="1158385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D04A117-F038-D178-F0D0-FD9765F49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229" y="1158385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983776-4EAE-409F-0AB3-36DDE98012EC}"/>
                </a:ext>
              </a:extLst>
            </p:cNvPr>
            <p:cNvSpPr txBox="1"/>
            <p:nvPr/>
          </p:nvSpPr>
          <p:spPr>
            <a:xfrm>
              <a:off x="4423995" y="994994"/>
              <a:ext cx="303334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FF0000"/>
                  </a:solidFill>
                </a:rPr>
                <a:t>A</a:t>
              </a:r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BB3241F-6647-7A13-8629-6FB55F605950}"/>
                </a:ext>
              </a:extLst>
            </p:cNvPr>
            <p:cNvCxnSpPr>
              <a:cxnSpLocks/>
            </p:cNvCxnSpPr>
            <p:nvPr/>
          </p:nvCxnSpPr>
          <p:spPr>
            <a:xfrm>
              <a:off x="4571264" y="1391381"/>
              <a:ext cx="2" cy="315058"/>
            </a:xfrm>
            <a:prstGeom prst="straightConnector1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61DFD7-23AA-D41F-F840-E08B8E2F09FE}"/>
              </a:ext>
            </a:extLst>
          </p:cNvPr>
          <p:cNvCxnSpPr/>
          <p:nvPr/>
        </p:nvCxnSpPr>
        <p:spPr>
          <a:xfrm>
            <a:off x="2370993" y="2283068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6B2BD0-E03C-1822-31F4-F75E9102A66A}"/>
              </a:ext>
            </a:extLst>
          </p:cNvPr>
          <p:cNvCxnSpPr>
            <a:cxnSpLocks/>
          </p:cNvCxnSpPr>
          <p:nvPr/>
        </p:nvCxnSpPr>
        <p:spPr>
          <a:xfrm>
            <a:off x="2370993" y="2480894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B21011-B1C8-4A52-C5A7-C9D2C907E41B}"/>
              </a:ext>
            </a:extLst>
          </p:cNvPr>
          <p:cNvCxnSpPr>
            <a:cxnSpLocks/>
          </p:cNvCxnSpPr>
          <p:nvPr/>
        </p:nvCxnSpPr>
        <p:spPr>
          <a:xfrm>
            <a:off x="2370992" y="3089029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204A32-116D-C78D-5D72-2D07180E1D4E}"/>
              </a:ext>
            </a:extLst>
          </p:cNvPr>
          <p:cNvCxnSpPr>
            <a:cxnSpLocks/>
          </p:cNvCxnSpPr>
          <p:nvPr/>
        </p:nvCxnSpPr>
        <p:spPr>
          <a:xfrm>
            <a:off x="2370993" y="3294183"/>
            <a:ext cx="630114" cy="73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B38B7A7-1DF0-9306-5821-723096221F23}"/>
              </a:ext>
            </a:extLst>
          </p:cNvPr>
          <p:cNvGrpSpPr/>
          <p:nvPr/>
        </p:nvGrpSpPr>
        <p:grpSpPr>
          <a:xfrm>
            <a:off x="2661778" y="2605906"/>
            <a:ext cx="38926" cy="318721"/>
            <a:chOff x="5204221" y="2525316"/>
            <a:chExt cx="53579" cy="42862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EFB4213-FA67-2B76-8914-39FAAB8DBDE0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361C856-4C15-0ACD-CC59-D2AC7191D5E5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D22EFD7-5C45-56B0-D25D-58815C473C93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412DA7-9082-2C66-B65B-A033E0AB3695}"/>
              </a:ext>
            </a:extLst>
          </p:cNvPr>
          <p:cNvCxnSpPr>
            <a:cxnSpLocks/>
          </p:cNvCxnSpPr>
          <p:nvPr/>
        </p:nvCxnSpPr>
        <p:spPr>
          <a:xfrm flipV="1">
            <a:off x="3776372" y="2290404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369279-3586-518F-32A9-4FA0F67BD6CE}"/>
              </a:ext>
            </a:extLst>
          </p:cNvPr>
          <p:cNvCxnSpPr>
            <a:cxnSpLocks/>
          </p:cNvCxnSpPr>
          <p:nvPr/>
        </p:nvCxnSpPr>
        <p:spPr>
          <a:xfrm flipV="1">
            <a:off x="3776372" y="2480904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16B9251-33E8-7A6A-1E8E-E6E94297066C}"/>
              </a:ext>
            </a:extLst>
          </p:cNvPr>
          <p:cNvCxnSpPr>
            <a:cxnSpLocks/>
          </p:cNvCxnSpPr>
          <p:nvPr/>
        </p:nvCxnSpPr>
        <p:spPr>
          <a:xfrm flipV="1">
            <a:off x="3776371" y="3089038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98ABA8-6D8E-F4ED-C51E-C2733198C425}"/>
              </a:ext>
            </a:extLst>
          </p:cNvPr>
          <p:cNvCxnSpPr>
            <a:cxnSpLocks/>
          </p:cNvCxnSpPr>
          <p:nvPr/>
        </p:nvCxnSpPr>
        <p:spPr>
          <a:xfrm flipV="1">
            <a:off x="3776372" y="3294192"/>
            <a:ext cx="278422" cy="73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2301DB7-94C7-D51C-89AA-C779CC57010F}"/>
              </a:ext>
            </a:extLst>
          </p:cNvPr>
          <p:cNvGrpSpPr/>
          <p:nvPr/>
        </p:nvGrpSpPr>
        <p:grpSpPr>
          <a:xfrm>
            <a:off x="3892701" y="2635213"/>
            <a:ext cx="38926" cy="318721"/>
            <a:chOff x="5204221" y="2525316"/>
            <a:chExt cx="53579" cy="42862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F4910B0-221D-9B35-1A2D-9A0E0F6EEF0C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145985F-E7F1-8607-ECDE-64B98BA2A91E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2DDCCB4-46B8-33E6-444A-B27A60E4D8C7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A9E395-0D43-55D5-5025-157C55C47C6A}"/>
              </a:ext>
            </a:extLst>
          </p:cNvPr>
          <p:cNvCxnSpPr>
            <a:cxnSpLocks/>
          </p:cNvCxnSpPr>
          <p:nvPr/>
        </p:nvCxnSpPr>
        <p:spPr>
          <a:xfrm>
            <a:off x="6407702" y="2297719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3BFF04-FD70-73D7-F81E-CE5E894C635F}"/>
              </a:ext>
            </a:extLst>
          </p:cNvPr>
          <p:cNvCxnSpPr>
            <a:cxnSpLocks/>
          </p:cNvCxnSpPr>
          <p:nvPr/>
        </p:nvCxnSpPr>
        <p:spPr>
          <a:xfrm>
            <a:off x="6407702" y="2488219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D08E22-5C60-05D2-8F19-7D5776F757B7}"/>
              </a:ext>
            </a:extLst>
          </p:cNvPr>
          <p:cNvCxnSpPr>
            <a:cxnSpLocks/>
          </p:cNvCxnSpPr>
          <p:nvPr/>
        </p:nvCxnSpPr>
        <p:spPr>
          <a:xfrm>
            <a:off x="6407702" y="3096353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A653F8-244E-93C4-04CA-EC98855607BD}"/>
              </a:ext>
            </a:extLst>
          </p:cNvPr>
          <p:cNvCxnSpPr>
            <a:cxnSpLocks/>
          </p:cNvCxnSpPr>
          <p:nvPr/>
        </p:nvCxnSpPr>
        <p:spPr>
          <a:xfrm>
            <a:off x="6407702" y="3294179"/>
            <a:ext cx="59348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255D09-DC4E-29B0-4687-8F01C126A65A}"/>
              </a:ext>
            </a:extLst>
          </p:cNvPr>
          <p:cNvGrpSpPr/>
          <p:nvPr/>
        </p:nvGrpSpPr>
        <p:grpSpPr>
          <a:xfrm>
            <a:off x="6684258" y="2635213"/>
            <a:ext cx="38926" cy="318721"/>
            <a:chOff x="5204221" y="2525316"/>
            <a:chExt cx="53579" cy="42862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6492645-1EAC-F1F9-D737-41780DECFDDB}"/>
                </a:ext>
              </a:extLst>
            </p:cNvPr>
            <p:cNvSpPr/>
            <p:nvPr/>
          </p:nvSpPr>
          <p:spPr>
            <a:xfrm>
              <a:off x="5204222" y="252531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B721D1-9CFF-C926-4A7D-A13CE6CDE9C6}"/>
                </a:ext>
              </a:extLst>
            </p:cNvPr>
            <p:cNvSpPr/>
            <p:nvPr/>
          </p:nvSpPr>
          <p:spPr>
            <a:xfrm>
              <a:off x="5204221" y="2712839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90FFF89-F6A4-5F62-6CF3-BBADBDAD6D7D}"/>
                </a:ext>
              </a:extLst>
            </p:cNvPr>
            <p:cNvSpPr/>
            <p:nvPr/>
          </p:nvSpPr>
          <p:spPr>
            <a:xfrm>
              <a:off x="5204221" y="2900363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3942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9A37-1C63-0443-D91B-CEA3C090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29780"/>
            <a:ext cx="8026500" cy="994200"/>
          </a:xfrm>
        </p:spPr>
        <p:txBody>
          <a:bodyPr/>
          <a:lstStyle/>
          <a:p>
            <a:r>
              <a:rPr lang="en-US"/>
              <a:t>3.4. Ensemble neural network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0D9A750-619D-2517-50E3-9C4015FC967F}"/>
              </a:ext>
            </a:extLst>
          </p:cNvPr>
          <p:cNvGrpSpPr/>
          <p:nvPr/>
        </p:nvGrpSpPr>
        <p:grpSpPr>
          <a:xfrm>
            <a:off x="1239716" y="936381"/>
            <a:ext cx="7282228" cy="3818105"/>
            <a:chOff x="1248508" y="1235319"/>
            <a:chExt cx="7282228" cy="381810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37B6384-840E-AAC5-7995-B50688ACAE38}"/>
                </a:ext>
              </a:extLst>
            </p:cNvPr>
            <p:cNvGrpSpPr/>
            <p:nvPr/>
          </p:nvGrpSpPr>
          <p:grpSpPr>
            <a:xfrm>
              <a:off x="1359784" y="1769726"/>
              <a:ext cx="771526" cy="1553765"/>
              <a:chOff x="3003946" y="1989534"/>
              <a:chExt cx="771526" cy="155376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E848593-746A-6F64-8117-0412A98BC8E4}"/>
                  </a:ext>
                </a:extLst>
              </p:cNvPr>
              <p:cNvGrpSpPr/>
              <p:nvPr/>
            </p:nvGrpSpPr>
            <p:grpSpPr>
              <a:xfrm>
                <a:off x="3003946" y="1989534"/>
                <a:ext cx="771526" cy="1553765"/>
                <a:chOff x="1209080" y="1846659"/>
                <a:chExt cx="646510" cy="155376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CAEC648-B13F-6137-6EB3-6D3C03ED12B6}"/>
                    </a:ext>
                  </a:extLst>
                </p:cNvPr>
                <p:cNvSpPr/>
                <p:nvPr/>
              </p:nvSpPr>
              <p:spPr>
                <a:xfrm>
                  <a:off x="1212652" y="1846659"/>
                  <a:ext cx="642938" cy="15537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1D64B37-26B5-1285-9AEB-16D2D4D790E4}"/>
                    </a:ext>
                  </a:extLst>
                </p:cNvPr>
                <p:cNvSpPr txBox="1"/>
                <p:nvPr/>
              </p:nvSpPr>
              <p:spPr>
                <a:xfrm>
                  <a:off x="1209080" y="2361010"/>
                  <a:ext cx="635794" cy="52322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/>
                    <a:t>Hidden Layer</a:t>
                  </a:r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1BCC4BD-EF01-F666-D820-4056A38C6ACD}"/>
                  </a:ext>
                </a:extLst>
              </p:cNvPr>
              <p:cNvSpPr/>
              <p:nvPr/>
            </p:nvSpPr>
            <p:spPr>
              <a:xfrm>
                <a:off x="3234412" y="2153944"/>
                <a:ext cx="230637" cy="237393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Arial"/>
                  </a:rPr>
                  <a:t>N</a:t>
                </a:r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2EEAD7A-BDFF-3ACE-CBD6-57EBDCFD1A6C}"/>
                </a:ext>
              </a:extLst>
            </p:cNvPr>
            <p:cNvGrpSpPr/>
            <p:nvPr/>
          </p:nvGrpSpPr>
          <p:grpSpPr>
            <a:xfrm>
              <a:off x="2540883" y="1769725"/>
              <a:ext cx="772076" cy="1553765"/>
              <a:chOff x="3003946" y="1989534"/>
              <a:chExt cx="772076" cy="155376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630251C-3A7F-F530-F77F-EE478CD41F3D}"/>
                  </a:ext>
                </a:extLst>
              </p:cNvPr>
              <p:cNvGrpSpPr/>
              <p:nvPr/>
            </p:nvGrpSpPr>
            <p:grpSpPr>
              <a:xfrm>
                <a:off x="3003946" y="1989534"/>
                <a:ext cx="771526" cy="1553765"/>
                <a:chOff x="1209080" y="1846659"/>
                <a:chExt cx="646510" cy="1553765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43BA055-D6E4-DEAA-9312-98A5B5494526}"/>
                    </a:ext>
                  </a:extLst>
                </p:cNvPr>
                <p:cNvSpPr/>
                <p:nvPr/>
              </p:nvSpPr>
              <p:spPr>
                <a:xfrm>
                  <a:off x="1212652" y="1846659"/>
                  <a:ext cx="642938" cy="15537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463539A-B85C-7CD8-46E5-538C8348F911}"/>
                    </a:ext>
                  </a:extLst>
                </p:cNvPr>
                <p:cNvSpPr txBox="1"/>
                <p:nvPr/>
              </p:nvSpPr>
              <p:spPr>
                <a:xfrm>
                  <a:off x="1209080" y="2361010"/>
                  <a:ext cx="635794" cy="52322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/>
                    <a:t>Hidden Layer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4917517-1DA8-8780-3162-55CD4115AF98}"/>
                  </a:ext>
                </a:extLst>
              </p:cNvPr>
              <p:cNvGrpSpPr/>
              <p:nvPr/>
            </p:nvGrpSpPr>
            <p:grpSpPr>
              <a:xfrm>
                <a:off x="3234415" y="2103001"/>
                <a:ext cx="541607" cy="307777"/>
                <a:chOff x="1924515" y="1366401"/>
                <a:chExt cx="578116" cy="307777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6780429-E4BE-E5E1-9D0A-E11F017F65EA}"/>
                    </a:ext>
                  </a:extLst>
                </p:cNvPr>
                <p:cNvSpPr/>
                <p:nvPr/>
              </p:nvSpPr>
              <p:spPr>
                <a:xfrm>
                  <a:off x="1924515" y="1428127"/>
                  <a:ext cx="246185" cy="23739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Arial"/>
                    </a:rPr>
                    <a:t>N</a:t>
                  </a:r>
                  <a:endParaRPr lang="en-US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DD8C344-FDDB-70A9-9127-47152680E8C7}"/>
                    </a:ext>
                  </a:extLst>
                </p:cNvPr>
                <p:cNvSpPr txBox="1"/>
                <p:nvPr/>
              </p:nvSpPr>
              <p:spPr>
                <a:xfrm>
                  <a:off x="1936960" y="1366401"/>
                  <a:ext cx="565671" cy="307777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877362D-755D-091D-CBED-17C7E8729A37}"/>
                </a:ext>
              </a:extLst>
            </p:cNvPr>
            <p:cNvGrpSpPr/>
            <p:nvPr/>
          </p:nvGrpSpPr>
          <p:grpSpPr>
            <a:xfrm>
              <a:off x="3747383" y="1769725"/>
              <a:ext cx="771526" cy="1553765"/>
              <a:chOff x="3003946" y="1989534"/>
              <a:chExt cx="771526" cy="155376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528B17F-BC38-3CF8-D3AC-61D0DD10BFE8}"/>
                  </a:ext>
                </a:extLst>
              </p:cNvPr>
              <p:cNvGrpSpPr/>
              <p:nvPr/>
            </p:nvGrpSpPr>
            <p:grpSpPr>
              <a:xfrm>
                <a:off x="3003946" y="1989534"/>
                <a:ext cx="771526" cy="1553765"/>
                <a:chOff x="1209080" y="1846659"/>
                <a:chExt cx="646510" cy="1553765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FC2F990-2F36-3B6F-3307-4AAF9F05ECC6}"/>
                    </a:ext>
                  </a:extLst>
                </p:cNvPr>
                <p:cNvSpPr/>
                <p:nvPr/>
              </p:nvSpPr>
              <p:spPr>
                <a:xfrm>
                  <a:off x="1212652" y="1846659"/>
                  <a:ext cx="642938" cy="15537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3E3675F-3D29-DF3D-D6BC-9BC0917F3E73}"/>
                    </a:ext>
                  </a:extLst>
                </p:cNvPr>
                <p:cNvSpPr txBox="1"/>
                <p:nvPr/>
              </p:nvSpPr>
              <p:spPr>
                <a:xfrm>
                  <a:off x="1209080" y="2361010"/>
                  <a:ext cx="635794" cy="52322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/>
                    <a:t>Hidden Layer</a:t>
                  </a:r>
                </a:p>
              </p:txBody>
            </p:sp>
          </p:grp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97CE73A-D937-FA60-67FD-EFDAA1A243C9}"/>
                  </a:ext>
                </a:extLst>
              </p:cNvPr>
              <p:cNvSpPr/>
              <p:nvPr/>
            </p:nvSpPr>
            <p:spPr>
              <a:xfrm>
                <a:off x="3255981" y="2153944"/>
                <a:ext cx="230638" cy="237393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Arial"/>
                  </a:rPr>
                  <a:t>N</a:t>
                </a:r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F1589FF-576C-097C-AA85-700645D76F1B}"/>
                </a:ext>
              </a:extLst>
            </p:cNvPr>
            <p:cNvGrpSpPr/>
            <p:nvPr/>
          </p:nvGrpSpPr>
          <p:grpSpPr>
            <a:xfrm>
              <a:off x="1352305" y="4745647"/>
              <a:ext cx="1032609" cy="307777"/>
              <a:chOff x="2882166" y="4684102"/>
              <a:chExt cx="1032609" cy="307777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BECE508-2577-F2AC-A191-D8B1E620A0AB}"/>
                  </a:ext>
                </a:extLst>
              </p:cNvPr>
              <p:cNvSpPr/>
              <p:nvPr/>
            </p:nvSpPr>
            <p:spPr>
              <a:xfrm>
                <a:off x="2882166" y="4720247"/>
                <a:ext cx="230638" cy="237393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Arial"/>
                  </a:rPr>
                  <a:t>N</a:t>
                </a:r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965AD6-5D77-AA41-F53A-B80416419989}"/>
                  </a:ext>
                </a:extLst>
              </p:cNvPr>
              <p:cNvSpPr txBox="1"/>
              <p:nvPr/>
            </p:nvSpPr>
            <p:spPr>
              <a:xfrm>
                <a:off x="3026751" y="4684102"/>
                <a:ext cx="888024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: Neuron</a:t>
                </a:r>
              </a:p>
            </p:txBody>
          </p:sp>
        </p:grp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0E8B91B6-FDE5-379A-ACD9-4D4BC52D113C}"/>
                </a:ext>
              </a:extLst>
            </p:cNvPr>
            <p:cNvSpPr/>
            <p:nvPr/>
          </p:nvSpPr>
          <p:spPr>
            <a:xfrm>
              <a:off x="5199419" y="2303057"/>
              <a:ext cx="975946" cy="4835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D71C44C-B1EB-7FEA-3FB5-5C2320EAEB66}"/>
                </a:ext>
              </a:extLst>
            </p:cNvPr>
            <p:cNvSpPr/>
            <p:nvPr/>
          </p:nvSpPr>
          <p:spPr>
            <a:xfrm>
              <a:off x="6842613" y="2090371"/>
              <a:ext cx="1688123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rgbClr val="000000"/>
                  </a:solidFill>
                  <a:cs typeface="Arial"/>
                </a:rPr>
                <a:t>Optimal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0C1E67-4744-B03F-165E-B9B8A89B94ED}"/>
                </a:ext>
              </a:extLst>
            </p:cNvPr>
            <p:cNvSpPr txBox="1"/>
            <p:nvPr/>
          </p:nvSpPr>
          <p:spPr>
            <a:xfrm>
              <a:off x="1248508" y="1235319"/>
              <a:ext cx="4202723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Coordinate ascent method of optimization: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2D947A8-DE74-8BB1-072F-FA3A38CF44CA}"/>
              </a:ext>
            </a:extLst>
          </p:cNvPr>
          <p:cNvGrpSpPr/>
          <p:nvPr/>
        </p:nvGrpSpPr>
        <p:grpSpPr>
          <a:xfrm>
            <a:off x="5767755" y="3276540"/>
            <a:ext cx="2198076" cy="993531"/>
            <a:chOff x="5811716" y="3707363"/>
            <a:chExt cx="2198076" cy="993531"/>
          </a:xfrm>
        </p:grpSpPr>
        <p:sp>
          <p:nvSpPr>
            <p:cNvPr id="60" name="Speech Bubble: Oval 59">
              <a:extLst>
                <a:ext uri="{FF2B5EF4-FFF2-40B4-BE49-F238E27FC236}">
                  <a16:creationId xmlns:a16="http://schemas.microsoft.com/office/drawing/2014/main" id="{902F0EC6-45A2-58F4-4B5F-7F879F5106F3}"/>
                </a:ext>
              </a:extLst>
            </p:cNvPr>
            <p:cNvSpPr/>
            <p:nvPr/>
          </p:nvSpPr>
          <p:spPr>
            <a:xfrm flipV="1">
              <a:off x="5811716" y="3707363"/>
              <a:ext cx="2198076" cy="993531"/>
            </a:xfrm>
            <a:prstGeom prst="wedgeEllipseCallou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AFB995-B3C6-04FE-82B9-1340A799F1D3}"/>
                </a:ext>
              </a:extLst>
            </p:cNvPr>
            <p:cNvSpPr txBox="1"/>
            <p:nvPr/>
          </p:nvSpPr>
          <p:spPr>
            <a:xfrm>
              <a:off x="6104060" y="3910379"/>
              <a:ext cx="1617784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Time Complexity!!! :(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854C422-4183-54CE-67D6-C16DE9D0A843}"/>
              </a:ext>
            </a:extLst>
          </p:cNvPr>
          <p:cNvGrpSpPr/>
          <p:nvPr/>
        </p:nvGrpSpPr>
        <p:grpSpPr>
          <a:xfrm flipH="1">
            <a:off x="1691055" y="3279471"/>
            <a:ext cx="1995854" cy="993531"/>
            <a:chOff x="5811716" y="3707363"/>
            <a:chExt cx="2198076" cy="993531"/>
          </a:xfrm>
        </p:grpSpPr>
        <p:sp>
          <p:nvSpPr>
            <p:cNvPr id="66" name="Speech Bubble: Oval 65">
              <a:extLst>
                <a:ext uri="{FF2B5EF4-FFF2-40B4-BE49-F238E27FC236}">
                  <a16:creationId xmlns:a16="http://schemas.microsoft.com/office/drawing/2014/main" id="{68F5A14E-BD7D-140C-2D27-4A6FB302731F}"/>
                </a:ext>
              </a:extLst>
            </p:cNvPr>
            <p:cNvSpPr/>
            <p:nvPr/>
          </p:nvSpPr>
          <p:spPr>
            <a:xfrm flipV="1">
              <a:off x="5811716" y="3707363"/>
              <a:ext cx="2198076" cy="993531"/>
            </a:xfrm>
            <a:prstGeom prst="wedgeEllipseCallou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A67E586-89A4-98F7-568D-5F850B3D00E0}"/>
                </a:ext>
              </a:extLst>
            </p:cNvPr>
            <p:cNvSpPr txBox="1"/>
            <p:nvPr/>
          </p:nvSpPr>
          <p:spPr>
            <a:xfrm>
              <a:off x="6104058" y="3910379"/>
              <a:ext cx="1617784" cy="584775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solidFill>
                    <a:srgbClr val="0070C0"/>
                  </a:solidFill>
                </a:rPr>
                <a:t>Lower Testing Error :)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13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CEF5-EDB9-BCEE-899D-C9BDF23C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3.4. Ensemble neural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20900-A2C1-8F34-C551-E87C96EA2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Adam optimization</a:t>
            </a:r>
          </a:p>
          <a:p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lên</a:t>
            </a:r>
            <a:r>
              <a:rPr lang="en-US"/>
              <a:t> </a:t>
            </a:r>
            <a:r>
              <a:rPr lang="en-US" err="1"/>
              <a:t>bạn</a:t>
            </a:r>
          </a:p>
        </p:txBody>
      </p:sp>
    </p:spTree>
    <p:extLst>
      <p:ext uri="{BB962C8B-B14F-4D97-AF65-F5344CB8AC3E}">
        <p14:creationId xmlns:p14="http://schemas.microsoft.com/office/powerpoint/2010/main" val="815913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9A37-1C63-0443-D91B-CEA3C090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29780"/>
            <a:ext cx="8026500" cy="994200"/>
          </a:xfrm>
        </p:spPr>
        <p:txBody>
          <a:bodyPr/>
          <a:lstStyle/>
          <a:p>
            <a:r>
              <a:rPr lang="en-US"/>
              <a:t>3.5. Stacking generalization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859631"/>
            <a:ext cx="8464910" cy="437356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800"/>
              <a:t>Stacking generalization works as follows: </a:t>
            </a:r>
            <a:endParaRPr lang="en-US"/>
          </a:p>
          <a:p>
            <a:pPr marL="285750" indent="-285750" algn="just"/>
            <a:r>
              <a:rPr lang="en-US" sz="2800"/>
              <a:t>We define some base regressors </a:t>
            </a:r>
            <a:endParaRPr lang="en-US"/>
          </a:p>
          <a:p>
            <a:pPr marL="285750" indent="-285750" algn="just"/>
            <a:r>
              <a:rPr lang="en-US" sz="2800"/>
              <a:t>Train each model on training dataset.</a:t>
            </a:r>
            <a:endParaRPr lang="en-US"/>
          </a:p>
          <a:p>
            <a:pPr marL="285750" indent="-285750" algn="just"/>
            <a:r>
              <a:rPr lang="en-US" sz="2800"/>
              <a:t>Define a regressor which is our final regressor. This regressor takes input is the output of all base regressors, and then output the final prediction</a:t>
            </a:r>
            <a:endParaRPr lang="en-US"/>
          </a:p>
          <a:p>
            <a:pPr marL="285750" indent="-285750" algn="just"/>
            <a:r>
              <a:rPr lang="en-US" sz="2800"/>
              <a:t>To avoid overfitting, the final regressor is trained on a validation dataset.</a:t>
            </a:r>
            <a:endParaRPr lang="en-US"/>
          </a:p>
          <a:p>
            <a:pPr marL="114300" indent="0">
              <a:buNone/>
            </a:pPr>
            <a:r>
              <a:rPr lang="en-US" sz="2800"/>
              <a:t>With stacking generalization, we can combine multiple models, reduce their individual biases, and enhance the results.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13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42;p42">
            <a:extLst>
              <a:ext uri="{FF2B5EF4-FFF2-40B4-BE49-F238E27FC236}">
                <a16:creationId xmlns:a16="http://schemas.microsoft.com/office/drawing/2014/main" id="{99C9BC52-ED59-9564-AC37-40401A12DB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8950" y="-108618"/>
            <a:ext cx="80265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Content</a:t>
            </a:r>
            <a:endParaRPr/>
          </a:p>
        </p:txBody>
      </p:sp>
      <p:sp>
        <p:nvSpPr>
          <p:cNvPr id="11" name="Google Shape;243;p42">
            <a:extLst>
              <a:ext uri="{FF2B5EF4-FFF2-40B4-BE49-F238E27FC236}">
                <a16:creationId xmlns:a16="http://schemas.microsoft.com/office/drawing/2014/main" id="{D98D2DBD-3B73-96AD-99ED-6BBDCDCE99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8950" y="1259925"/>
            <a:ext cx="8026500" cy="36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31800"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Introduction.</a:t>
            </a:r>
          </a:p>
          <a:p>
            <a:pPr lvl="0" indent="-431800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Data analysis and data preprocessing</a:t>
            </a:r>
          </a:p>
          <a:p>
            <a:pPr lvl="0" indent="-431800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Machine learning approaches</a:t>
            </a:r>
          </a:p>
          <a:p>
            <a:pPr lvl="0" indent="-431800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rgbClr val="FF0000"/>
                </a:solidFill>
              </a:rPr>
              <a:t>Experiment</a:t>
            </a:r>
          </a:p>
          <a:p>
            <a:pPr lvl="0" indent="-431800">
              <a:spcBef>
                <a:spcPts val="0"/>
              </a:spcBef>
              <a:buSzPts val="3200"/>
              <a:buAutoNum type="arabicPeriod"/>
            </a:pPr>
            <a:r>
              <a:rPr lang="en-US" sz="32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31155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472F-E9F0-1CFC-9099-14CF36F9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08618"/>
            <a:ext cx="8026500" cy="994200"/>
          </a:xfrm>
        </p:spPr>
        <p:txBody>
          <a:bodyPr/>
          <a:lstStyle/>
          <a:p>
            <a:r>
              <a:rPr lang="en-US"/>
              <a:t>4.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9A1A-5206-F6A3-C04C-A547A2C53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>
                <a:latin typeface="Arial"/>
              </a:rPr>
              <a:t> Experiments setup</a:t>
            </a:r>
          </a:p>
          <a:p>
            <a:pPr marL="114300" indent="0">
              <a:buNone/>
            </a:pPr>
            <a:r>
              <a:rPr lang="en-US" sz="2800" dirty="0">
                <a:latin typeface="Arial"/>
              </a:rPr>
              <a:t>- We split the data into 2 parts: training data and testing data, with ratio 8:2</a:t>
            </a:r>
          </a:p>
          <a:p>
            <a:pPr marL="114300" indent="0">
              <a:buNone/>
            </a:pPr>
            <a:r>
              <a:rPr lang="en-US" sz="2800" dirty="0">
                <a:latin typeface="Arial"/>
              </a:rPr>
              <a:t>- We use 4 folds cross – validation on the training data set</a:t>
            </a:r>
          </a:p>
          <a:p>
            <a:pPr marL="114300" indent="0">
              <a:buNone/>
            </a:pPr>
            <a:r>
              <a:rPr lang="en-US" sz="2800" dirty="0">
                <a:latin typeface="Arial"/>
              </a:rPr>
              <a:t>- We use 3 different metrics for model assessment: MAPE, RMSE, MAE.</a:t>
            </a:r>
          </a:p>
          <a:p>
            <a:pPr marL="114300" indent="0">
              <a:buNone/>
            </a:pPr>
            <a:endParaRPr lang="en-US" sz="280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266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472F-E9F0-1CFC-9099-14CF36F9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08618"/>
            <a:ext cx="8026500" cy="994200"/>
          </a:xfrm>
        </p:spPr>
        <p:txBody>
          <a:bodyPr/>
          <a:lstStyle/>
          <a:p>
            <a:r>
              <a:rPr lang="en-US"/>
              <a:t>4.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9A1A-5206-F6A3-C04C-A547A2C5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1009650"/>
            <a:ext cx="8026500" cy="54783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800" b="1">
                <a:latin typeface="Arial"/>
              </a:rPr>
              <a:t>Random forest regressor model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89C5FB-37F4-0FA6-638D-3C2BCD00F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96370"/>
              </p:ext>
            </p:extLst>
          </p:nvPr>
        </p:nvGraphicFramePr>
        <p:xfrm>
          <a:off x="267664" y="1475772"/>
          <a:ext cx="8603451" cy="2946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5939">
                  <a:extLst>
                    <a:ext uri="{9D8B030D-6E8A-4147-A177-3AD203B41FA5}">
                      <a16:colId xmlns:a16="http://schemas.microsoft.com/office/drawing/2014/main" val="2691462708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2515380470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210769764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1913375611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2126491544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1488098416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3329996037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2697541740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2282564869"/>
                    </a:ext>
                  </a:extLst>
                </a:gridCol>
              </a:tblGrid>
              <a:tr h="911426"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 = 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 = 100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 = 150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 = 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 = 250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 = 300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 = 350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 = 400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3566308"/>
                  </a:ext>
                </a:extLst>
              </a:tr>
              <a:tr h="6785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MAPE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0.276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9811352"/>
                  </a:ext>
                </a:extLst>
              </a:tr>
              <a:tr h="6785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RMSE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25.513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25.461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25.440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25.427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25.429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25.424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25.426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25.422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3643898"/>
                  </a:ext>
                </a:extLst>
              </a:tr>
              <a:tr h="6785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MAE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19.014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18.976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18.959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18.953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18.960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18.952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18.951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18.949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70469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DBF4A3-D076-7228-D25A-0266748E5A36}"/>
              </a:ext>
            </a:extLst>
          </p:cNvPr>
          <p:cNvSpPr txBox="1"/>
          <p:nvPr/>
        </p:nvSpPr>
        <p:spPr>
          <a:xfrm>
            <a:off x="1435895" y="4486276"/>
            <a:ext cx="627935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/>
              <a:t>Table 1: Random Forest performance on different number of trees </a:t>
            </a:r>
          </a:p>
        </p:txBody>
      </p:sp>
    </p:spTree>
    <p:extLst>
      <p:ext uri="{BB962C8B-B14F-4D97-AF65-F5344CB8AC3E}">
        <p14:creationId xmlns:p14="http://schemas.microsoft.com/office/powerpoint/2010/main" val="2120060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472F-E9F0-1CFC-9099-14CF36F9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08618"/>
            <a:ext cx="8026500" cy="994200"/>
          </a:xfrm>
        </p:spPr>
        <p:txBody>
          <a:bodyPr/>
          <a:lstStyle/>
          <a:p>
            <a:r>
              <a:rPr lang="en-US"/>
              <a:t>4.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9A1A-5206-F6A3-C04C-A547A2C5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1009650"/>
            <a:ext cx="8026500" cy="54783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800" b="1">
                <a:latin typeface="Arial"/>
              </a:rPr>
              <a:t>Random forest regressor model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EF995A-360D-3876-1D68-D1049337B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541823"/>
              </p:ext>
            </p:extLst>
          </p:nvPr>
        </p:nvGraphicFramePr>
        <p:xfrm>
          <a:off x="340006" y="1555348"/>
          <a:ext cx="8415060" cy="2956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1506">
                  <a:extLst>
                    <a:ext uri="{9D8B030D-6E8A-4147-A177-3AD203B41FA5}">
                      <a16:colId xmlns:a16="http://schemas.microsoft.com/office/drawing/2014/main" val="791390550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1423043120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153436329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37946746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277465333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3522215737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3921987898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971158085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1419447190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4151094392"/>
                    </a:ext>
                  </a:extLst>
                </a:gridCol>
              </a:tblGrid>
              <a:tr h="759588"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 = 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 = 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 = 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 = 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 = 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d = 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 = 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 = 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 = inf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6371651"/>
                  </a:ext>
                </a:extLst>
              </a:tr>
              <a:tr h="6759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MAPE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0.309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0.290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0.267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0.267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0153272"/>
                  </a:ext>
                </a:extLst>
              </a:tr>
              <a:tr h="7604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RMSE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27.530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26.530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25.280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24.904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24.864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24.854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24.856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24.865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24.865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869377"/>
                  </a:ext>
                </a:extLst>
              </a:tr>
              <a:tr h="7604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MAE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21.003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19.846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18.874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18.846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18.389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18.379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18.380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18.385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18.384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78638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CDFD36-BFFE-BE51-78A7-2C2532A29382}"/>
              </a:ext>
            </a:extLst>
          </p:cNvPr>
          <p:cNvSpPr txBox="1"/>
          <p:nvPr/>
        </p:nvSpPr>
        <p:spPr>
          <a:xfrm>
            <a:off x="1450182" y="4614862"/>
            <a:ext cx="63722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Table 2: Random Forest performance on different maximum depth of each tree</a:t>
            </a:r>
          </a:p>
        </p:txBody>
      </p:sp>
    </p:spTree>
    <p:extLst>
      <p:ext uri="{BB962C8B-B14F-4D97-AF65-F5344CB8AC3E}">
        <p14:creationId xmlns:p14="http://schemas.microsoft.com/office/powerpoint/2010/main" val="4009454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472F-E9F0-1CFC-9099-14CF36F9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08618"/>
            <a:ext cx="8026500" cy="994200"/>
          </a:xfrm>
        </p:spPr>
        <p:txBody>
          <a:bodyPr/>
          <a:lstStyle/>
          <a:p>
            <a:r>
              <a:rPr lang="en-US"/>
              <a:t>4.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9A1A-5206-F6A3-C04C-A547A2C5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731360"/>
            <a:ext cx="8026500" cy="54783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800" b="1">
                <a:latin typeface="Arial"/>
              </a:rPr>
              <a:t>Kernel ridge regression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DFD36-BFFE-BE51-78A7-2C2532A29382}"/>
              </a:ext>
            </a:extLst>
          </p:cNvPr>
          <p:cNvSpPr txBox="1"/>
          <p:nvPr/>
        </p:nvSpPr>
        <p:spPr>
          <a:xfrm>
            <a:off x="1320786" y="2846447"/>
            <a:ext cx="63722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Table 3: Kernel ridge performance on different kernels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8AF480-39EC-6FAD-2B33-C76A5FE87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71591"/>
              </p:ext>
            </p:extLst>
          </p:nvPr>
        </p:nvGraphicFramePr>
        <p:xfrm>
          <a:off x="625415" y="1240047"/>
          <a:ext cx="7949784" cy="1577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9036">
                  <a:extLst>
                    <a:ext uri="{9D8B030D-6E8A-4147-A177-3AD203B41FA5}">
                      <a16:colId xmlns:a16="http://schemas.microsoft.com/office/drawing/2014/main" val="986136399"/>
                    </a:ext>
                  </a:extLst>
                </a:gridCol>
                <a:gridCol w="1589036">
                  <a:extLst>
                    <a:ext uri="{9D8B030D-6E8A-4147-A177-3AD203B41FA5}">
                      <a16:colId xmlns:a16="http://schemas.microsoft.com/office/drawing/2014/main" val="1554217170"/>
                    </a:ext>
                  </a:extLst>
                </a:gridCol>
                <a:gridCol w="1589036">
                  <a:extLst>
                    <a:ext uri="{9D8B030D-6E8A-4147-A177-3AD203B41FA5}">
                      <a16:colId xmlns:a16="http://schemas.microsoft.com/office/drawing/2014/main" val="3644073479"/>
                    </a:ext>
                  </a:extLst>
                </a:gridCol>
                <a:gridCol w="1589036">
                  <a:extLst>
                    <a:ext uri="{9D8B030D-6E8A-4147-A177-3AD203B41FA5}">
                      <a16:colId xmlns:a16="http://schemas.microsoft.com/office/drawing/2014/main" val="2818396787"/>
                    </a:ext>
                  </a:extLst>
                </a:gridCol>
                <a:gridCol w="1593640">
                  <a:extLst>
                    <a:ext uri="{9D8B030D-6E8A-4147-A177-3AD203B41FA5}">
                      <a16:colId xmlns:a16="http://schemas.microsoft.com/office/drawing/2014/main" val="3918207626"/>
                    </a:ext>
                  </a:extLst>
                </a:gridCol>
              </a:tblGrid>
              <a:tr h="394382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Linear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Laplacian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RBF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Polynomial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5679455"/>
                  </a:ext>
                </a:extLst>
              </a:tr>
              <a:tr h="3943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MAPE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0.238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0.247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0.239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0964233"/>
                  </a:ext>
                </a:extLst>
              </a:tr>
              <a:tr h="3943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RMSE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27.28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25.62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27.54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25.94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8783206"/>
                  </a:ext>
                </a:extLst>
              </a:tr>
              <a:tr h="3943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MAE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20.83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18.96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20.16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19.20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27976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035C3A-56C0-BBBA-CF46-C45645947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799281"/>
              </p:ext>
            </p:extLst>
          </p:nvPr>
        </p:nvGraphicFramePr>
        <p:xfrm>
          <a:off x="646980" y="3256471"/>
          <a:ext cx="7924835" cy="13766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1370">
                  <a:extLst>
                    <a:ext uri="{9D8B030D-6E8A-4147-A177-3AD203B41FA5}">
                      <a16:colId xmlns:a16="http://schemas.microsoft.com/office/drawing/2014/main" val="3199997766"/>
                    </a:ext>
                  </a:extLst>
                </a:gridCol>
                <a:gridCol w="1131370">
                  <a:extLst>
                    <a:ext uri="{9D8B030D-6E8A-4147-A177-3AD203B41FA5}">
                      <a16:colId xmlns:a16="http://schemas.microsoft.com/office/drawing/2014/main" val="2863613685"/>
                    </a:ext>
                  </a:extLst>
                </a:gridCol>
                <a:gridCol w="1132419">
                  <a:extLst>
                    <a:ext uri="{9D8B030D-6E8A-4147-A177-3AD203B41FA5}">
                      <a16:colId xmlns:a16="http://schemas.microsoft.com/office/drawing/2014/main" val="3465855632"/>
                    </a:ext>
                  </a:extLst>
                </a:gridCol>
                <a:gridCol w="1132419">
                  <a:extLst>
                    <a:ext uri="{9D8B030D-6E8A-4147-A177-3AD203B41FA5}">
                      <a16:colId xmlns:a16="http://schemas.microsoft.com/office/drawing/2014/main" val="1618988116"/>
                    </a:ext>
                  </a:extLst>
                </a:gridCol>
                <a:gridCol w="1132419">
                  <a:extLst>
                    <a:ext uri="{9D8B030D-6E8A-4147-A177-3AD203B41FA5}">
                      <a16:colId xmlns:a16="http://schemas.microsoft.com/office/drawing/2014/main" val="346990351"/>
                    </a:ext>
                  </a:extLst>
                </a:gridCol>
                <a:gridCol w="1132419">
                  <a:extLst>
                    <a:ext uri="{9D8B030D-6E8A-4147-A177-3AD203B41FA5}">
                      <a16:colId xmlns:a16="http://schemas.microsoft.com/office/drawing/2014/main" val="3979528567"/>
                    </a:ext>
                  </a:extLst>
                </a:gridCol>
                <a:gridCol w="1132419">
                  <a:extLst>
                    <a:ext uri="{9D8B030D-6E8A-4147-A177-3AD203B41FA5}">
                      <a16:colId xmlns:a16="http://schemas.microsoft.com/office/drawing/2014/main" val="3887444936"/>
                    </a:ext>
                  </a:extLst>
                </a:gridCol>
              </a:tblGrid>
              <a:tr h="344168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0.35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2.0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06134"/>
                  </a:ext>
                </a:extLst>
              </a:tr>
              <a:tr h="3441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MAPE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0.234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0.241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7083239"/>
                  </a:ext>
                </a:extLst>
              </a:tr>
              <a:tr h="3441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RMSE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25.84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25.54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25.50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25.50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25.62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25.91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835806"/>
                  </a:ext>
                </a:extLst>
              </a:tr>
              <a:tr h="3441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MAE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18.91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18.80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18.77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18.80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18.96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19.23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68966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2C2472-B94B-DA51-7E4C-7A4B0929ADE8}"/>
              </a:ext>
            </a:extLst>
          </p:cNvPr>
          <p:cNvSpPr txBox="1"/>
          <p:nvPr/>
        </p:nvSpPr>
        <p:spPr>
          <a:xfrm>
            <a:off x="2283844" y="4704631"/>
            <a:ext cx="45008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Table 4: Kernel ridge performance on different alpha</a:t>
            </a:r>
          </a:p>
        </p:txBody>
      </p:sp>
    </p:spTree>
    <p:extLst>
      <p:ext uri="{BB962C8B-B14F-4D97-AF65-F5344CB8AC3E}">
        <p14:creationId xmlns:p14="http://schemas.microsoft.com/office/powerpoint/2010/main" val="342638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488950" y="-65486"/>
            <a:ext cx="80265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1. </a:t>
            </a:r>
            <a:r>
              <a:rPr lang="vi" dirty="0" err="1"/>
              <a:t>Introduction</a:t>
            </a:r>
            <a:endParaRPr dirty="0" err="1"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488950" y="1009650"/>
            <a:ext cx="8026500" cy="36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368300">
              <a:buSzPts val="2200"/>
              <a:buChar char="●"/>
            </a:pPr>
            <a:r>
              <a:rPr lang="en-US" sz="2400" dirty="0">
                <a:latin typeface="+mj-lt"/>
              </a:rPr>
              <a:t>Predicting the price of real estate is a very intriguing problem that attracts many scientists, economists, politicians trying to tackle them because of its importance in securing financial security, controlling the economy, and guaranteeing the social security.</a:t>
            </a:r>
          </a:p>
          <a:p>
            <a:pPr lvl="0" indent="-368300">
              <a:buSzPts val="2200"/>
              <a:buChar char="●"/>
            </a:pPr>
            <a:r>
              <a:rPr lang="en-US" sz="2400" dirty="0">
                <a:latin typeface="+mj-lt"/>
              </a:rPr>
              <a:t>With the explosion of Artificial Intelligence, especially in the field of Machine Learning(ML), many people try to apply ML algorithms into solving this problem</a:t>
            </a:r>
            <a:endParaRPr sz="2400" dirty="0">
              <a:latin typeface="+mj-lt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472F-E9F0-1CFC-9099-14CF36F9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08618"/>
            <a:ext cx="8026500" cy="994200"/>
          </a:xfrm>
        </p:spPr>
        <p:txBody>
          <a:bodyPr/>
          <a:lstStyle/>
          <a:p>
            <a:r>
              <a:rPr lang="en-US"/>
              <a:t>4.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9A1A-5206-F6A3-C04C-A547A2C5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793990"/>
            <a:ext cx="8026500" cy="54783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800" b="1">
                <a:latin typeface="Arial"/>
              </a:rPr>
              <a:t>Gaussian process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1C3604-105B-8E86-E118-A830BC745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31723"/>
              </p:ext>
            </p:extLst>
          </p:nvPr>
        </p:nvGraphicFramePr>
        <p:xfrm>
          <a:off x="754811" y="1293962"/>
          <a:ext cx="7957786" cy="3041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8717">
                  <a:extLst>
                    <a:ext uri="{9D8B030D-6E8A-4147-A177-3AD203B41FA5}">
                      <a16:colId xmlns:a16="http://schemas.microsoft.com/office/drawing/2014/main" val="2353854516"/>
                    </a:ext>
                  </a:extLst>
                </a:gridCol>
                <a:gridCol w="1261356">
                  <a:extLst>
                    <a:ext uri="{9D8B030D-6E8A-4147-A177-3AD203B41FA5}">
                      <a16:colId xmlns:a16="http://schemas.microsoft.com/office/drawing/2014/main" val="423170602"/>
                    </a:ext>
                  </a:extLst>
                </a:gridCol>
                <a:gridCol w="2646615">
                  <a:extLst>
                    <a:ext uri="{9D8B030D-6E8A-4147-A177-3AD203B41FA5}">
                      <a16:colId xmlns:a16="http://schemas.microsoft.com/office/drawing/2014/main" val="2157161756"/>
                    </a:ext>
                  </a:extLst>
                </a:gridCol>
                <a:gridCol w="985042">
                  <a:extLst>
                    <a:ext uri="{9D8B030D-6E8A-4147-A177-3AD203B41FA5}">
                      <a16:colId xmlns:a16="http://schemas.microsoft.com/office/drawing/2014/main" val="2736374875"/>
                    </a:ext>
                  </a:extLst>
                </a:gridCol>
                <a:gridCol w="2006056">
                  <a:extLst>
                    <a:ext uri="{9D8B030D-6E8A-4147-A177-3AD203B41FA5}">
                      <a16:colId xmlns:a16="http://schemas.microsoft.com/office/drawing/2014/main" val="1643251052"/>
                    </a:ext>
                  </a:extLst>
                </a:gridCol>
              </a:tblGrid>
              <a:tr h="1216521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</a:rPr>
                        <a:t>Matérn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</a:rPr>
                        <a:t>DotProduct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RBF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Rational Quadratic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7337132"/>
                  </a:ext>
                </a:extLst>
              </a:tr>
              <a:tr h="60826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MAPE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0.280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0.342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0.283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0.282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6725269"/>
                  </a:ext>
                </a:extLst>
              </a:tr>
              <a:tr h="60826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RMSE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26.97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27.21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37.99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26.92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9090049"/>
                  </a:ext>
                </a:extLst>
              </a:tr>
              <a:tr h="60826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MAE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19.82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23.20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25.60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19.80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99334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E8384A-92B7-9DBC-C917-C523FD33E1A2}"/>
              </a:ext>
            </a:extLst>
          </p:cNvPr>
          <p:cNvSpPr txBox="1"/>
          <p:nvPr/>
        </p:nvSpPr>
        <p:spPr>
          <a:xfrm>
            <a:off x="1661528" y="4486005"/>
            <a:ext cx="63134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Table 5: Gaussian process performance on different kernels</a:t>
            </a:r>
          </a:p>
        </p:txBody>
      </p:sp>
    </p:spTree>
    <p:extLst>
      <p:ext uri="{BB962C8B-B14F-4D97-AF65-F5344CB8AC3E}">
        <p14:creationId xmlns:p14="http://schemas.microsoft.com/office/powerpoint/2010/main" val="2164207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472F-E9F0-1CFC-9099-14CF36F9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08618"/>
            <a:ext cx="8026500" cy="994200"/>
          </a:xfrm>
        </p:spPr>
        <p:txBody>
          <a:bodyPr/>
          <a:lstStyle/>
          <a:p>
            <a:r>
              <a:rPr lang="en-US"/>
              <a:t>4.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9A1A-5206-F6A3-C04C-A547A2C5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793990"/>
            <a:ext cx="8026500" cy="54783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800" b="1">
                <a:latin typeface="Arial"/>
              </a:rPr>
              <a:t>Ensemble neural network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210E42-D2DB-FA0F-6DFE-F34613830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51716"/>
              </p:ext>
            </p:extLst>
          </p:nvPr>
        </p:nvGraphicFramePr>
        <p:xfrm>
          <a:off x="960437" y="1543526"/>
          <a:ext cx="7435689" cy="2761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0275">
                  <a:extLst>
                    <a:ext uri="{9D8B030D-6E8A-4147-A177-3AD203B41FA5}">
                      <a16:colId xmlns:a16="http://schemas.microsoft.com/office/drawing/2014/main" val="745859657"/>
                    </a:ext>
                  </a:extLst>
                </a:gridCol>
                <a:gridCol w="1074427">
                  <a:extLst>
                    <a:ext uri="{9D8B030D-6E8A-4147-A177-3AD203B41FA5}">
                      <a16:colId xmlns:a16="http://schemas.microsoft.com/office/drawing/2014/main" val="2888274602"/>
                    </a:ext>
                  </a:extLst>
                </a:gridCol>
                <a:gridCol w="1074427">
                  <a:extLst>
                    <a:ext uri="{9D8B030D-6E8A-4147-A177-3AD203B41FA5}">
                      <a16:colId xmlns:a16="http://schemas.microsoft.com/office/drawing/2014/main" val="3124384222"/>
                    </a:ext>
                  </a:extLst>
                </a:gridCol>
                <a:gridCol w="1074427">
                  <a:extLst>
                    <a:ext uri="{9D8B030D-6E8A-4147-A177-3AD203B41FA5}">
                      <a16:colId xmlns:a16="http://schemas.microsoft.com/office/drawing/2014/main" val="152772982"/>
                    </a:ext>
                  </a:extLst>
                </a:gridCol>
                <a:gridCol w="1074427">
                  <a:extLst>
                    <a:ext uri="{9D8B030D-6E8A-4147-A177-3AD203B41FA5}">
                      <a16:colId xmlns:a16="http://schemas.microsoft.com/office/drawing/2014/main" val="4149492295"/>
                    </a:ext>
                  </a:extLst>
                </a:gridCol>
                <a:gridCol w="1074427">
                  <a:extLst>
                    <a:ext uri="{9D8B030D-6E8A-4147-A177-3AD203B41FA5}">
                      <a16:colId xmlns:a16="http://schemas.microsoft.com/office/drawing/2014/main" val="215997845"/>
                    </a:ext>
                  </a:extLst>
                </a:gridCol>
                <a:gridCol w="963279">
                  <a:extLst>
                    <a:ext uri="{9D8B030D-6E8A-4147-A177-3AD203B41FA5}">
                      <a16:colId xmlns:a16="http://schemas.microsoft.com/office/drawing/2014/main" val="246550436"/>
                    </a:ext>
                  </a:extLst>
                </a:gridCol>
              </a:tblGrid>
              <a:tr h="690262"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30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7278165"/>
                  </a:ext>
                </a:extLst>
              </a:tr>
              <a:tr h="69026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0.231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0.236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1523735"/>
                  </a:ext>
                </a:extLst>
              </a:tr>
              <a:tr h="69026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RMSE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27.52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26.29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26.39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25.44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25.27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25.87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9356648"/>
                  </a:ext>
                </a:extLst>
              </a:tr>
              <a:tr h="69026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20.84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19.66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19.61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18.53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19.10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8849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61A17C-75EC-B77C-AA8B-16BBF9EC1166}"/>
              </a:ext>
            </a:extLst>
          </p:cNvPr>
          <p:cNvSpPr txBox="1"/>
          <p:nvPr/>
        </p:nvSpPr>
        <p:spPr>
          <a:xfrm>
            <a:off x="1757363" y="4466327"/>
            <a:ext cx="55506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Table 6: Ensemble neural network on different number of neurons</a:t>
            </a:r>
          </a:p>
        </p:txBody>
      </p:sp>
    </p:spTree>
    <p:extLst>
      <p:ext uri="{BB962C8B-B14F-4D97-AF65-F5344CB8AC3E}">
        <p14:creationId xmlns:p14="http://schemas.microsoft.com/office/powerpoint/2010/main" val="3014327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472F-E9F0-1CFC-9099-14CF36F9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08618"/>
            <a:ext cx="8026500" cy="994200"/>
          </a:xfrm>
        </p:spPr>
        <p:txBody>
          <a:bodyPr/>
          <a:lstStyle/>
          <a:p>
            <a:r>
              <a:rPr lang="en-US"/>
              <a:t>4.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9A1A-5206-F6A3-C04C-A547A2C5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793990"/>
            <a:ext cx="8026500" cy="54783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800" b="1">
                <a:latin typeface="Arial"/>
              </a:rPr>
              <a:t>Model training and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B2AB0A-8B2A-ED28-5389-D3ABBD93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78428"/>
              </p:ext>
            </p:extLst>
          </p:nvPr>
        </p:nvGraphicFramePr>
        <p:xfrm>
          <a:off x="282132" y="1548113"/>
          <a:ext cx="8496983" cy="2748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8203">
                  <a:extLst>
                    <a:ext uri="{9D8B030D-6E8A-4147-A177-3AD203B41FA5}">
                      <a16:colId xmlns:a16="http://schemas.microsoft.com/office/drawing/2014/main" val="2372527793"/>
                    </a:ext>
                  </a:extLst>
                </a:gridCol>
                <a:gridCol w="898203">
                  <a:extLst>
                    <a:ext uri="{9D8B030D-6E8A-4147-A177-3AD203B41FA5}">
                      <a16:colId xmlns:a16="http://schemas.microsoft.com/office/drawing/2014/main" val="1042528929"/>
                    </a:ext>
                  </a:extLst>
                </a:gridCol>
                <a:gridCol w="931316">
                  <a:extLst>
                    <a:ext uri="{9D8B030D-6E8A-4147-A177-3AD203B41FA5}">
                      <a16:colId xmlns:a16="http://schemas.microsoft.com/office/drawing/2014/main" val="1234448997"/>
                    </a:ext>
                  </a:extLst>
                </a:gridCol>
                <a:gridCol w="931316">
                  <a:extLst>
                    <a:ext uri="{9D8B030D-6E8A-4147-A177-3AD203B41FA5}">
                      <a16:colId xmlns:a16="http://schemas.microsoft.com/office/drawing/2014/main" val="445746996"/>
                    </a:ext>
                  </a:extLst>
                </a:gridCol>
                <a:gridCol w="931316">
                  <a:extLst>
                    <a:ext uri="{9D8B030D-6E8A-4147-A177-3AD203B41FA5}">
                      <a16:colId xmlns:a16="http://schemas.microsoft.com/office/drawing/2014/main" val="4279610180"/>
                    </a:ext>
                  </a:extLst>
                </a:gridCol>
                <a:gridCol w="931316">
                  <a:extLst>
                    <a:ext uri="{9D8B030D-6E8A-4147-A177-3AD203B41FA5}">
                      <a16:colId xmlns:a16="http://schemas.microsoft.com/office/drawing/2014/main" val="2809226320"/>
                    </a:ext>
                  </a:extLst>
                </a:gridCol>
                <a:gridCol w="931316">
                  <a:extLst>
                    <a:ext uri="{9D8B030D-6E8A-4147-A177-3AD203B41FA5}">
                      <a16:colId xmlns:a16="http://schemas.microsoft.com/office/drawing/2014/main" val="140683939"/>
                    </a:ext>
                  </a:extLst>
                </a:gridCol>
                <a:gridCol w="998316">
                  <a:extLst>
                    <a:ext uri="{9D8B030D-6E8A-4147-A177-3AD203B41FA5}">
                      <a16:colId xmlns:a16="http://schemas.microsoft.com/office/drawing/2014/main" val="3948347912"/>
                    </a:ext>
                  </a:extLst>
                </a:gridCol>
                <a:gridCol w="1045681">
                  <a:extLst>
                    <a:ext uri="{9D8B030D-6E8A-4147-A177-3AD203B41FA5}">
                      <a16:colId xmlns:a16="http://schemas.microsoft.com/office/drawing/2014/main" val="2504127331"/>
                    </a:ext>
                  </a:extLst>
                </a:gridCol>
              </a:tblGrid>
              <a:tr h="549690">
                <a:tc rowSpan="2"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tabLst>
                          <a:tab pos="714375" algn="ctr"/>
                        </a:tabLst>
                      </a:pPr>
                      <a:r>
                        <a:rPr lang="en-US" sz="1800" dirty="0">
                          <a:effectLst/>
                        </a:rPr>
                        <a:t>Random forest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Ridge Kernel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Gaussian process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Ensemble NN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200456"/>
                  </a:ext>
                </a:extLst>
              </a:tr>
              <a:tr h="5496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Train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Test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Train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Test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Train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Test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Train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Test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6691199"/>
                  </a:ext>
                </a:extLst>
              </a:tr>
              <a:tr h="5496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MAPE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0.196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0.139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0.383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0.227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743128"/>
                  </a:ext>
                </a:extLst>
              </a:tr>
              <a:tr h="5496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RMSE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18.37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24.32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20.46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25.64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13.25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33.77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22.27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25.23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8649631"/>
                  </a:ext>
                </a:extLst>
              </a:tr>
              <a:tr h="5496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MAE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13.58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17.67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17.16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18.77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9.81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27.37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16.43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18.44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40275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5831E8-E901-6BA9-79C4-512C61FCD48C}"/>
              </a:ext>
            </a:extLst>
          </p:cNvPr>
          <p:cNvSpPr txBox="1"/>
          <p:nvPr/>
        </p:nvSpPr>
        <p:spPr>
          <a:xfrm>
            <a:off x="2250281" y="4529676"/>
            <a:ext cx="46362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Table 7: Different model performance on train – test set</a:t>
            </a:r>
          </a:p>
        </p:txBody>
      </p:sp>
    </p:spTree>
    <p:extLst>
      <p:ext uri="{BB962C8B-B14F-4D97-AF65-F5344CB8AC3E}">
        <p14:creationId xmlns:p14="http://schemas.microsoft.com/office/powerpoint/2010/main" val="1086363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2;p42">
            <a:extLst>
              <a:ext uri="{FF2B5EF4-FFF2-40B4-BE49-F238E27FC236}">
                <a16:creationId xmlns:a16="http://schemas.microsoft.com/office/drawing/2014/main" id="{5823B203-4DEC-A565-E94B-0534656A7B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8950" y="-108618"/>
            <a:ext cx="80265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Content</a:t>
            </a:r>
            <a:endParaRPr/>
          </a:p>
        </p:txBody>
      </p:sp>
      <p:sp>
        <p:nvSpPr>
          <p:cNvPr id="7" name="Google Shape;243;p42">
            <a:extLst>
              <a:ext uri="{FF2B5EF4-FFF2-40B4-BE49-F238E27FC236}">
                <a16:creationId xmlns:a16="http://schemas.microsoft.com/office/drawing/2014/main" id="{94C57E4A-3B43-D033-7BA2-3CE5658E66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8950" y="1259925"/>
            <a:ext cx="8026500" cy="36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31800"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Introduction.</a:t>
            </a:r>
          </a:p>
          <a:p>
            <a:pPr lvl="0" indent="-431800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Data analysis and data preprocessing</a:t>
            </a:r>
          </a:p>
          <a:p>
            <a:pPr lvl="0" indent="-431800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Machine learning approaches</a:t>
            </a:r>
          </a:p>
          <a:p>
            <a:pPr lvl="0" indent="-431800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Experiment</a:t>
            </a:r>
          </a:p>
          <a:p>
            <a:pPr lvl="0" indent="-431800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rgbClr val="FF000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45418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2"/>
          <p:cNvSpPr txBox="1">
            <a:spLocks noGrp="1"/>
          </p:cNvSpPr>
          <p:nvPr>
            <p:ph type="ctrTitle"/>
          </p:nvPr>
        </p:nvSpPr>
        <p:spPr>
          <a:xfrm>
            <a:off x="1143000" y="115371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END!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488950" y="-65486"/>
            <a:ext cx="80265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 Introduction</a:t>
            </a:r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488950" y="1009650"/>
            <a:ext cx="8026500" cy="36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550" lvl="0" indent="0" algn="l" rtl="0">
              <a:spcBef>
                <a:spcPts val="750"/>
              </a:spcBef>
              <a:spcAft>
                <a:spcPts val="0"/>
              </a:spcAft>
              <a:buSzPts val="2300"/>
              <a:buNone/>
            </a:pPr>
            <a:r>
              <a:rPr lang="vi" sz="2600"/>
              <a:t>In </a:t>
            </a:r>
            <a:r>
              <a:rPr lang="vi" sz="2600" err="1"/>
              <a:t>this</a:t>
            </a:r>
            <a:r>
              <a:rPr lang="vi" sz="2600"/>
              <a:t> </a:t>
            </a:r>
            <a:r>
              <a:rPr lang="vi" sz="2600" err="1"/>
              <a:t>project</a:t>
            </a:r>
            <a:r>
              <a:rPr lang="vi" sz="2600"/>
              <a:t>, </a:t>
            </a:r>
            <a:r>
              <a:rPr lang="vi" sz="2600" err="1"/>
              <a:t>we</a:t>
            </a:r>
            <a:r>
              <a:rPr lang="vi" sz="2600"/>
              <a:t> </a:t>
            </a:r>
            <a:r>
              <a:rPr lang="vi" sz="2600" err="1"/>
              <a:t>will</a:t>
            </a:r>
            <a:r>
              <a:rPr lang="en-US" sz="2600"/>
              <a:t> try to predict the house price in Hanoi using some of ML methods including:</a:t>
            </a:r>
          </a:p>
          <a:p>
            <a:pPr marL="457200" lvl="0" indent="-374650" algn="l" rtl="0">
              <a:spcBef>
                <a:spcPts val="750"/>
              </a:spcBef>
              <a:spcAft>
                <a:spcPts val="0"/>
              </a:spcAft>
              <a:buSzPts val="2300"/>
              <a:buChar char="●"/>
            </a:pPr>
            <a:r>
              <a:rPr lang="en-US" sz="2600"/>
              <a:t>Random Forest</a:t>
            </a:r>
          </a:p>
          <a:p>
            <a:pPr marL="457200" lvl="0" indent="-374650" algn="l" rtl="0">
              <a:spcBef>
                <a:spcPts val="750"/>
              </a:spcBef>
              <a:spcAft>
                <a:spcPts val="0"/>
              </a:spcAft>
              <a:buSzPts val="2300"/>
              <a:buChar char="●"/>
            </a:pPr>
            <a:r>
              <a:rPr lang="en-US" sz="2600"/>
              <a:t>Kernel Ridge Regression</a:t>
            </a:r>
          </a:p>
          <a:p>
            <a:pPr marL="457200" lvl="0" indent="-374650" algn="l" rtl="0">
              <a:spcBef>
                <a:spcPts val="750"/>
              </a:spcBef>
              <a:spcAft>
                <a:spcPts val="0"/>
              </a:spcAft>
              <a:buSzPts val="2300"/>
              <a:buChar char="●"/>
            </a:pPr>
            <a:r>
              <a:rPr lang="en-US" sz="2600"/>
              <a:t>Gaussian Process</a:t>
            </a:r>
          </a:p>
          <a:p>
            <a:pPr marL="457200" lvl="0" indent="-374650" algn="l" rtl="0">
              <a:spcBef>
                <a:spcPts val="750"/>
              </a:spcBef>
              <a:spcAft>
                <a:spcPts val="0"/>
              </a:spcAft>
              <a:buSzPts val="2300"/>
              <a:buChar char="●"/>
            </a:pPr>
            <a:r>
              <a:rPr lang="en-US" sz="2600"/>
              <a:t>Ensemble network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488950" y="-65486"/>
            <a:ext cx="80265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Content</a:t>
            </a:r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488950" y="1259925"/>
            <a:ext cx="8026500" cy="36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31800"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Introduction.</a:t>
            </a:r>
          </a:p>
          <a:p>
            <a:pPr lvl="0" indent="-431800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rgbClr val="FF0000"/>
                </a:solidFill>
              </a:rPr>
              <a:t>Data analysis and data preprocessing</a:t>
            </a:r>
          </a:p>
          <a:p>
            <a:pPr lvl="0" indent="-431800">
              <a:spcBef>
                <a:spcPts val="0"/>
              </a:spcBef>
              <a:buSzPts val="3200"/>
              <a:buAutoNum type="arabicPeriod"/>
            </a:pPr>
            <a:r>
              <a:rPr lang="en-US" sz="3200"/>
              <a:t>Machine learning approaches</a:t>
            </a:r>
          </a:p>
          <a:p>
            <a:pPr lvl="0" indent="-431800">
              <a:spcBef>
                <a:spcPts val="0"/>
              </a:spcBef>
              <a:buSzPts val="3200"/>
              <a:buAutoNum type="arabicPeriod"/>
            </a:pPr>
            <a:r>
              <a:rPr lang="en-US" sz="3200"/>
              <a:t>Experiment</a:t>
            </a:r>
          </a:p>
          <a:p>
            <a:pPr lvl="0" indent="-431800">
              <a:spcBef>
                <a:spcPts val="0"/>
              </a:spcBef>
              <a:buSzPts val="3200"/>
              <a:buAutoNum type="arabicPeriod"/>
            </a:pPr>
            <a:r>
              <a:rPr lang="en-US" sz="3200"/>
              <a:t>Conclusion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488950" y="-169200"/>
            <a:ext cx="80265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</a:t>
            </a:r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513013" y="1048977"/>
            <a:ext cx="8026500" cy="36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330200">
              <a:buSzPts val="1600"/>
              <a:buChar char="●"/>
            </a:pPr>
            <a:r>
              <a:rPr lang="en-US">
                <a:latin typeface="+mj-lt"/>
              </a:rPr>
              <a:t>Hanoi Housing Dataset 2020 is a raw dataset containing 82.5 thousand records with 12 variables: Date, Address, District, Ward, House type, Legal status, Number of floors, Number of bedrooms, Area, Length, Width, Price per square meters.  </a:t>
            </a:r>
            <a:endParaRPr>
              <a:latin typeface="+mj-lt"/>
            </a:endParaRPr>
          </a:p>
        </p:txBody>
      </p:sp>
      <p:sp>
        <p:nvSpPr>
          <p:cNvPr id="2" name="AutoShape 2" descr="Chart, bar chart&#10;&#10;Description automatically generated"/>
          <p:cNvSpPr>
            <a:spLocks noChangeAspect="1" noChangeArrowheads="1"/>
          </p:cNvSpPr>
          <p:nvPr/>
        </p:nvSpPr>
        <p:spPr bwMode="auto">
          <a:xfrm>
            <a:off x="9020175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3" y="2422502"/>
            <a:ext cx="8208167" cy="2303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488950" y="-162103"/>
            <a:ext cx="80265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488950" y="880589"/>
            <a:ext cx="8026500" cy="4401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374650" algn="l" rtl="0">
              <a:spcBef>
                <a:spcPts val="750"/>
              </a:spcBef>
              <a:spcAft>
                <a:spcPts val="0"/>
              </a:spcAft>
              <a:buSzPts val="2300"/>
              <a:buChar char="●"/>
            </a:pPr>
            <a:r>
              <a:rPr lang="en-US" sz="2600"/>
              <a:t>We do some initial data preprocessing:</a:t>
            </a:r>
          </a:p>
          <a:p>
            <a:pPr lvl="0"/>
            <a:r>
              <a:rPr lang="en-US">
                <a:latin typeface="+mn-lt"/>
              </a:rPr>
              <a:t>Remove date, length, width column from the dataset because it has little impact on housing price and length, width column has lots of null value.</a:t>
            </a:r>
          </a:p>
          <a:p>
            <a:pPr lvl="0"/>
            <a:r>
              <a:rPr lang="en-US">
                <a:latin typeface="+mn-lt"/>
              </a:rPr>
              <a:t>Remove all value in the Area column that is either smaller than 30 or larger than 300 due to Hanoi regularization of housing area.</a:t>
            </a:r>
          </a:p>
          <a:p>
            <a:pPr lvl="0"/>
            <a:r>
              <a:rPr lang="en-US">
                <a:latin typeface="+mn-lt"/>
              </a:rPr>
              <a:t>Remove all value in the Number of floors that is larger than 8 also due to Hanoi regularization of number of floors.</a:t>
            </a:r>
          </a:p>
          <a:p>
            <a:pPr lvl="0"/>
            <a:r>
              <a:rPr lang="en-US">
                <a:latin typeface="+mn-lt"/>
              </a:rPr>
              <a:t>Only keep the inner districts (</a:t>
            </a:r>
            <a:r>
              <a:rPr lang="en-US" err="1">
                <a:latin typeface="+mn-lt"/>
              </a:rPr>
              <a:t>quận</a:t>
            </a:r>
            <a:r>
              <a:rPr lang="en-US">
                <a:latin typeface="+mn-lt"/>
              </a:rPr>
              <a:t>) in the District column and remove outer districts (</a:t>
            </a:r>
            <a:r>
              <a:rPr lang="en-US" err="1">
                <a:latin typeface="+mn-lt"/>
              </a:rPr>
              <a:t>huyện</a:t>
            </a:r>
            <a:r>
              <a:rPr lang="en-US">
                <a:latin typeface="+mn-lt"/>
              </a:rPr>
              <a:t>, </a:t>
            </a:r>
            <a:r>
              <a:rPr lang="en-US" err="1">
                <a:latin typeface="+mn-lt"/>
              </a:rPr>
              <a:t>thị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xã</a:t>
            </a:r>
            <a:r>
              <a:rPr lang="en-US">
                <a:latin typeface="+mn-lt"/>
              </a:rPr>
              <a:t>). This is because we mainly focus on predicting the house price of 12 inner districts, the outer districts house price is very different and only take 3% of the dataset.</a:t>
            </a:r>
          </a:p>
          <a:p>
            <a:pPr lvl="0"/>
            <a:r>
              <a:rPr lang="en-US">
                <a:latin typeface="+mn-lt"/>
              </a:rPr>
              <a:t>Remove all records that have null values.</a:t>
            </a:r>
          </a:p>
          <a:p>
            <a:pPr marL="82550" lvl="0" indent="0" algn="l" rtl="0">
              <a:spcBef>
                <a:spcPts val="750"/>
              </a:spcBef>
              <a:spcAft>
                <a:spcPts val="0"/>
              </a:spcAft>
              <a:buSzPts val="2300"/>
              <a:buNone/>
            </a:pP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488950" y="-162103"/>
            <a:ext cx="80265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488950" y="880589"/>
            <a:ext cx="8026500" cy="4401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74650">
              <a:buSzPts val="2300"/>
              <a:buChar char="●"/>
            </a:pPr>
            <a:r>
              <a:rPr lang="en-US" sz="2600" i="1">
                <a:latin typeface="Arial"/>
              </a:rPr>
              <a:t>With ward data, we use Binary encoding to process.</a:t>
            </a:r>
          </a:p>
          <a:p>
            <a:pPr marL="82550" indent="0">
              <a:buSzPts val="2300"/>
              <a:buNone/>
            </a:pPr>
            <a:r>
              <a:rPr lang="en-US" sz="2600">
                <a:latin typeface="Arial"/>
              </a:rPr>
              <a:t>- Transform categorical value to ordinal value with is the number of unique wards.</a:t>
            </a:r>
          </a:p>
          <a:p>
            <a:pPr marL="82550" indent="0">
              <a:buSzPts val="2300"/>
              <a:buNone/>
            </a:pPr>
            <a:r>
              <a:rPr lang="en-US" sz="2600">
                <a:latin typeface="Arial"/>
              </a:rPr>
              <a:t>- Transform the ordinal value to binary, which is a sequence of 1 and 0 lengths.</a:t>
            </a:r>
          </a:p>
          <a:p>
            <a:pPr marL="82550" indent="0">
              <a:buSzPts val="2300"/>
              <a:buNone/>
            </a:pPr>
            <a:endParaRPr lang="en-US" sz="2600">
              <a:latin typeface="Arial"/>
            </a:endParaRPr>
          </a:p>
          <a:p>
            <a:pPr indent="-374650">
              <a:buSzPts val="2300"/>
              <a:buChar char="●"/>
            </a:pPr>
            <a:r>
              <a:rPr lang="en-US" sz="2600" i="1">
                <a:latin typeface="Arial"/>
              </a:rPr>
              <a:t>With house type data and legal status data, we will use ordinal encoding for 2 columns: house types and legal status</a:t>
            </a:r>
          </a:p>
          <a:p>
            <a:pPr indent="-374650">
              <a:buSzPts val="2300"/>
              <a:buChar char="●"/>
            </a:pP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34068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67EA44385C645A61F527470A803C6" ma:contentTypeVersion="12" ma:contentTypeDescription="Create a new document." ma:contentTypeScope="" ma:versionID="0e6ceb211bdc9d4e7ba4aa12aaffd04a">
  <xsd:schema xmlns:xsd="http://www.w3.org/2001/XMLSchema" xmlns:xs="http://www.w3.org/2001/XMLSchema" xmlns:p="http://schemas.microsoft.com/office/2006/metadata/properties" xmlns:ns2="c0b09c89-4db7-4272-96b1-7857f8178130" xmlns:ns3="fafca14e-5926-4aba-b21c-859abbd99a94" targetNamespace="http://schemas.microsoft.com/office/2006/metadata/properties" ma:root="true" ma:fieldsID="b2ae9b16f0a84dbedfb4d86e3e8be372" ns2:_="" ns3:_="">
    <xsd:import namespace="c0b09c89-4db7-4272-96b1-7857f8178130"/>
    <xsd:import namespace="fafca14e-5926-4aba-b21c-859abbd99a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09c89-4db7-4272-96b1-7857f8178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ca14e-5926-4aba-b21c-859abbd99a9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E96FAA-F536-4ADC-B66B-71444EDE4B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93BBDC-B961-49EB-9E28-0ADFE6642DF0}">
  <ds:schemaRefs>
    <ds:schemaRef ds:uri="c0b09c89-4db7-4272-96b1-7857f8178130"/>
    <ds:schemaRef ds:uri="fafca14e-5926-4aba-b21c-859abbd99a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27FDD6C-4025-4D21-812D-AD37EE1BD6C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44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Machine Learning Capstone project: Hanoi house price prediction</vt:lpstr>
      <vt:lpstr>Members</vt:lpstr>
      <vt:lpstr>Content</vt:lpstr>
      <vt:lpstr>1. Introduction</vt:lpstr>
      <vt:lpstr>1. Introduction</vt:lpstr>
      <vt:lpstr>Content</vt:lpstr>
      <vt:lpstr>Data analysis</vt:lpstr>
      <vt:lpstr>Data preprocessing</vt:lpstr>
      <vt:lpstr>Data preprocessing</vt:lpstr>
      <vt:lpstr>Data preprocessing</vt:lpstr>
      <vt:lpstr>Data preprocessing</vt:lpstr>
      <vt:lpstr>Content</vt:lpstr>
      <vt:lpstr>3.1. Random forest regressor</vt:lpstr>
      <vt:lpstr>3.1. Random forest regressor</vt:lpstr>
      <vt:lpstr>3.2. Kernel Ridge regressor</vt:lpstr>
      <vt:lpstr>3.2. Kernel Ridge regressor</vt:lpstr>
      <vt:lpstr>3.2. Kernel Ridge regressor</vt:lpstr>
      <vt:lpstr>3.3. Gaussian Process</vt:lpstr>
      <vt:lpstr>3.3. Gaussian Process</vt:lpstr>
      <vt:lpstr>3.3. Gaussian Process</vt:lpstr>
      <vt:lpstr>3.3. Gaussian Process</vt:lpstr>
      <vt:lpstr>3.3. Gaussian Process</vt:lpstr>
      <vt:lpstr>3.3. Gaussian Process</vt:lpstr>
      <vt:lpstr>3.3. Gaussian Process</vt:lpstr>
      <vt:lpstr>3.4. Ensemble neural network</vt:lpstr>
      <vt:lpstr>3.4. Ensemble neural network</vt:lpstr>
      <vt:lpstr>3.4. Ensemble neural network</vt:lpstr>
      <vt:lpstr>3.4. Ensemble neural network</vt:lpstr>
      <vt:lpstr>3.4. Ensemble neural network</vt:lpstr>
      <vt:lpstr>3.4. Ensemble neural network</vt:lpstr>
      <vt:lpstr>3.4. Ensemble neural network</vt:lpstr>
      <vt:lpstr>3.4. Ensemble neural network</vt:lpstr>
      <vt:lpstr>3.4. Ensemble neural network</vt:lpstr>
      <vt:lpstr>3.5. Stacking generalization</vt:lpstr>
      <vt:lpstr>Content</vt:lpstr>
      <vt:lpstr>4. Experiments</vt:lpstr>
      <vt:lpstr>4. Experiments</vt:lpstr>
      <vt:lpstr>4. Experiments</vt:lpstr>
      <vt:lpstr>4. Experiments</vt:lpstr>
      <vt:lpstr>4. Experiments</vt:lpstr>
      <vt:lpstr>4. Experiments</vt:lpstr>
      <vt:lpstr>4. Experiments</vt:lpstr>
      <vt:lpstr>Content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Hanoi house price prediction</dc:title>
  <cp:revision>47</cp:revision>
  <dcterms:modified xsi:type="dcterms:W3CDTF">2022-07-06T20:10:53Z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