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Aptos Display" panose="020B0004020202020204" pitchFamily="34" charset="0"/>
      <p:regular r:id="rId14"/>
      <p:bold r:id="rId15"/>
      <p:italic r:id="rId16"/>
      <p:boldItalic r:id="rId17"/>
    </p:embeddedFont>
    <p:embeddedFont>
      <p:font typeface="Aptos Narrow" panose="020B0004020202020204" pitchFamily="34" charset="0"/>
      <p:regular r:id="rId18"/>
      <p:bold r:id="rId19"/>
      <p:italic r:id="rId20"/>
      <p:boldItalic r:id="rId21"/>
    </p:embeddedFont>
    <p:embeddedFont>
      <p:font typeface="Calibri" panose="020F0502020204030204" pitchFamily="34" charset="0"/>
      <p:regular r:id="rId22"/>
      <p:bold r:id="rId23"/>
      <p:italic r:id="rId24"/>
      <p:boldItalic r:id="rId25"/>
    </p:embeddedFont>
    <p:embeddedFont>
      <p:font typeface="Cascadia Mono SemiBold" panose="020B0609020000020004" pitchFamily="49" charset="0"/>
      <p:bold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9" autoAdjust="0"/>
    <p:restoredTop sz="73146" autoAdjust="0"/>
  </p:normalViewPr>
  <p:slideViewPr>
    <p:cSldViewPr>
      <p:cViewPr varScale="1">
        <p:scale>
          <a:sx n="43" d="100"/>
          <a:sy n="43" d="100"/>
        </p:scale>
        <p:origin x="70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15.12.2023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3.jpeg"/><Relationship Id="rId4" Type="http://schemas.openxmlformats.org/officeDocument/2006/relationships/image" Target="../media/image20.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4.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0.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035632" y="2288332"/>
            <a:ext cx="6332035" cy="1230080"/>
          </a:xfrm>
          <a:prstGeom prst="rect">
            <a:avLst/>
          </a:prstGeom>
        </p:spPr>
        <p:txBody>
          <a:bodyPr wrap="square" lIns="0" tIns="0" rIns="0" bIns="0" rtlCol="0" anchor="t">
            <a:spAutoFit/>
          </a:bodyPr>
          <a:lstStyle/>
          <a:p>
            <a:pPr>
              <a:lnSpc>
                <a:spcPts val="11059"/>
              </a:lnSpc>
            </a:pPr>
            <a:r>
              <a:rPr lang="en-US" sz="4800" u="sng" spc="-105" dirty="0">
                <a:solidFill>
                  <a:srgbClr val="FFFFFF"/>
                </a:solidFill>
                <a:latin typeface="Graphik Regular" panose="020B0503030202060203" pitchFamily="34" charset="0"/>
              </a:rPr>
              <a:t>Data Analysis Presentation</a:t>
            </a:r>
            <a:endParaRPr lang="en-US" sz="4800" u="sng" spc="-105" dirty="0">
              <a:solidFill>
                <a:schemeClr val="bg1"/>
              </a:solidFill>
              <a:latin typeface="Graphik Regular" panose="020B0503030202060203" pitchFamily="34" charset="0"/>
            </a:endParaRPr>
          </a:p>
        </p:txBody>
      </p:sp>
      <p:sp>
        <p:nvSpPr>
          <p:cNvPr id="25" name="TextBox 24">
            <a:extLst>
              <a:ext uri="{FF2B5EF4-FFF2-40B4-BE49-F238E27FC236}">
                <a16:creationId xmlns:a16="http://schemas.microsoft.com/office/drawing/2014/main" id="{7DE88EAA-89FB-B9DB-7FD4-3C8A691B0DFF}"/>
              </a:ext>
            </a:extLst>
          </p:cNvPr>
          <p:cNvSpPr txBox="1"/>
          <p:nvPr/>
        </p:nvSpPr>
        <p:spPr>
          <a:xfrm>
            <a:off x="1950375" y="3761977"/>
            <a:ext cx="6205226" cy="1354217"/>
          </a:xfrm>
          <a:prstGeom prst="rect">
            <a:avLst/>
          </a:prstGeom>
          <a:noFill/>
        </p:spPr>
        <p:txBody>
          <a:bodyPr wrap="square" rtlCol="0">
            <a:spAutoFit/>
          </a:bodyPr>
          <a:lstStyle/>
          <a:p>
            <a:pPr algn="ctr"/>
            <a:r>
              <a:rPr lang="en-US" sz="4100" dirty="0">
                <a:solidFill>
                  <a:schemeClr val="bg1"/>
                </a:solidFill>
              </a:rPr>
              <a:t>Uncovering Insights from User reactions</a:t>
            </a:r>
            <a:endParaRPr lang="en-IN" sz="4100" dirty="0">
              <a:solidFill>
                <a:schemeClr val="bg1"/>
              </a:solidFill>
            </a:endParaRPr>
          </a:p>
        </p:txBody>
      </p:sp>
      <p:sp>
        <p:nvSpPr>
          <p:cNvPr id="26" name="TextBox 25">
            <a:extLst>
              <a:ext uri="{FF2B5EF4-FFF2-40B4-BE49-F238E27FC236}">
                <a16:creationId xmlns:a16="http://schemas.microsoft.com/office/drawing/2014/main" id="{AD649CF3-A509-6AA0-4CFA-DE0D902E191B}"/>
              </a:ext>
            </a:extLst>
          </p:cNvPr>
          <p:cNvSpPr txBox="1"/>
          <p:nvPr/>
        </p:nvSpPr>
        <p:spPr>
          <a:xfrm>
            <a:off x="2324225" y="5832338"/>
            <a:ext cx="5831376" cy="615553"/>
          </a:xfrm>
          <a:prstGeom prst="rect">
            <a:avLst/>
          </a:prstGeom>
          <a:noFill/>
        </p:spPr>
        <p:txBody>
          <a:bodyPr wrap="square" rtlCol="0">
            <a:spAutoFit/>
          </a:bodyPr>
          <a:lstStyle/>
          <a:p>
            <a:r>
              <a:rPr lang="en-US" sz="3400" i="1" dirty="0">
                <a:solidFill>
                  <a:schemeClr val="bg1"/>
                </a:solidFill>
              </a:rPr>
              <a:t>Trideep Roy, Data Analyst Intern</a:t>
            </a:r>
            <a:endParaRPr lang="en-IN" sz="3400" i="1" dirty="0">
              <a:solidFill>
                <a:schemeClr val="bg1"/>
              </a:solidFill>
            </a:endParaRPr>
          </a:p>
        </p:txBody>
      </p:sp>
      <p:sp>
        <p:nvSpPr>
          <p:cNvPr id="27" name="TextBox 26">
            <a:extLst>
              <a:ext uri="{FF2B5EF4-FFF2-40B4-BE49-F238E27FC236}">
                <a16:creationId xmlns:a16="http://schemas.microsoft.com/office/drawing/2014/main" id="{F119DBA4-5E68-7A45-26FD-CD797D146157}"/>
              </a:ext>
            </a:extLst>
          </p:cNvPr>
          <p:cNvSpPr txBox="1"/>
          <p:nvPr/>
        </p:nvSpPr>
        <p:spPr>
          <a:xfrm>
            <a:off x="3090291" y="6780201"/>
            <a:ext cx="3925393" cy="600164"/>
          </a:xfrm>
          <a:prstGeom prst="rect">
            <a:avLst/>
          </a:prstGeom>
          <a:noFill/>
        </p:spPr>
        <p:txBody>
          <a:bodyPr wrap="square" rtlCol="0">
            <a:spAutoFit/>
          </a:bodyPr>
          <a:lstStyle/>
          <a:p>
            <a:pPr algn="ctr"/>
            <a:r>
              <a:rPr lang="en-US" sz="3300" i="1" dirty="0">
                <a:solidFill>
                  <a:schemeClr val="bg1"/>
                </a:solidFill>
              </a:rPr>
              <a:t>14</a:t>
            </a:r>
            <a:r>
              <a:rPr lang="en-US" sz="3300" i="1" baseline="30000" dirty="0">
                <a:solidFill>
                  <a:schemeClr val="bg1"/>
                </a:solidFill>
              </a:rPr>
              <a:t>th</a:t>
            </a:r>
            <a:r>
              <a:rPr lang="en-US" sz="3300" i="1" dirty="0">
                <a:solidFill>
                  <a:schemeClr val="bg1"/>
                </a:solidFill>
              </a:rPr>
              <a:t> December,2023</a:t>
            </a:r>
            <a:endParaRPr lang="en-IN" sz="3300" i="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06200" y="2142283"/>
            <a:ext cx="5677467" cy="3997169"/>
            <a:chOff x="0" y="-47625"/>
            <a:chExt cx="7569956" cy="812628"/>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73013"/>
            </a:xfrm>
            <a:prstGeom prst="rect">
              <a:avLst/>
            </a:prstGeom>
          </p:spPr>
          <p:txBody>
            <a:bodyPr lIns="0" tIns="0" rIns="0" bIns="0" rtlCol="0" anchor="t">
              <a:spAutoFit/>
            </a:bodyPr>
            <a:lstStyle/>
            <a:p>
              <a:pPr>
                <a:lnSpc>
                  <a:spcPts val="2660"/>
                </a:lnSpc>
              </a:pPr>
              <a:endParaRPr lang="en-US" sz="2800" spc="-19" dirty="0">
                <a:solidFill>
                  <a:srgbClr val="000000"/>
                </a:solidFill>
                <a:latin typeface="Aptos Display" panose="020B0004020202020204"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76924"/>
            </a:xfrm>
            <a:prstGeom prst="rect">
              <a:avLst/>
            </a:prstGeom>
          </p:spPr>
          <p:txBody>
            <a:bodyPr lIns="0" tIns="0" rIns="0" bIns="0" rtlCol="0" anchor="t">
              <a:spAutoFit/>
            </a:bodyPr>
            <a:lstStyle/>
            <a:p>
              <a:pPr>
                <a:lnSpc>
                  <a:spcPts val="2940"/>
                </a:lnSpc>
              </a:pPr>
              <a:endParaRPr lang="en-US" sz="2800" spc="-21" dirty="0">
                <a:solidFill>
                  <a:srgbClr val="000000"/>
                </a:solidFill>
                <a:latin typeface="Aptos Display" panose="020B0004020202020204"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C798210C-53BF-6230-A194-EC9666E2EDD1}"/>
              </a:ext>
            </a:extLst>
          </p:cNvPr>
          <p:cNvSpPr txBox="1"/>
          <p:nvPr/>
        </p:nvSpPr>
        <p:spPr>
          <a:xfrm>
            <a:off x="11277600" y="1028700"/>
            <a:ext cx="4038600" cy="769441"/>
          </a:xfrm>
          <a:prstGeom prst="rect">
            <a:avLst/>
          </a:prstGeom>
          <a:noFill/>
        </p:spPr>
        <p:txBody>
          <a:bodyPr wrap="square" rtlCol="0">
            <a:spAutoFit/>
          </a:bodyPr>
          <a:lstStyle/>
          <a:p>
            <a:r>
              <a:rPr lang="en-IN" sz="4400" b="1" dirty="0">
                <a:latin typeface="Aptos Display" panose="020B0004020202020204" pitchFamily="34" charset="0"/>
              </a:rPr>
              <a:t>ANALYSIS</a:t>
            </a:r>
            <a:r>
              <a:rPr lang="en-IN" sz="4400" dirty="0">
                <a:latin typeface="Aptos Narrow" panose="020B0004020202020204" pitchFamily="34" charset="0"/>
              </a:rPr>
              <a:t> </a:t>
            </a:r>
            <a:endParaRPr lang="en-IN" sz="4400" dirty="0">
              <a:latin typeface="Aptos Display" panose="020B0004020202020204" pitchFamily="34" charset="0"/>
            </a:endParaRPr>
          </a:p>
        </p:txBody>
      </p:sp>
      <p:sp>
        <p:nvSpPr>
          <p:cNvPr id="27" name="TextBox 26">
            <a:extLst>
              <a:ext uri="{FF2B5EF4-FFF2-40B4-BE49-F238E27FC236}">
                <a16:creationId xmlns:a16="http://schemas.microsoft.com/office/drawing/2014/main" id="{E187A04F-41C9-E4A2-A41F-B00CBF8EA9CF}"/>
              </a:ext>
            </a:extLst>
          </p:cNvPr>
          <p:cNvSpPr txBox="1"/>
          <p:nvPr/>
        </p:nvSpPr>
        <p:spPr>
          <a:xfrm>
            <a:off x="10855137" y="2113275"/>
            <a:ext cx="6061263" cy="3539430"/>
          </a:xfrm>
          <a:prstGeom prst="rect">
            <a:avLst/>
          </a:prstGeom>
          <a:noFill/>
        </p:spPr>
        <p:txBody>
          <a:bodyPr wrap="square">
            <a:spAutoFit/>
          </a:bodyPr>
          <a:lstStyle/>
          <a:p>
            <a:r>
              <a:rPr lang="en-US" sz="2800" dirty="0">
                <a:latin typeface="Aptos Display" panose="020B0004020202020204" pitchFamily="34" charset="0"/>
              </a:rPr>
              <a:t>The observed proximity in values between "Healthy Eating" and "Food" suggests that these categories are often interconnected in the minds of individuals. This correlation could be attributed to the prevalent association between food choices and overall health consciousness.</a:t>
            </a:r>
            <a:endParaRPr lang="en-IN" sz="2800" dirty="0">
              <a:latin typeface="Aptos Display" panose="020B0004020202020204" pitchFamily="34" charset="0"/>
            </a:endParaRPr>
          </a:p>
        </p:txBody>
      </p:sp>
      <p:sp>
        <p:nvSpPr>
          <p:cNvPr id="30" name="TextBox 29">
            <a:extLst>
              <a:ext uri="{FF2B5EF4-FFF2-40B4-BE49-F238E27FC236}">
                <a16:creationId xmlns:a16="http://schemas.microsoft.com/office/drawing/2014/main" id="{983A1B5C-3656-8554-DB66-F4A2F66B4D40}"/>
              </a:ext>
            </a:extLst>
          </p:cNvPr>
          <p:cNvSpPr txBox="1"/>
          <p:nvPr/>
        </p:nvSpPr>
        <p:spPr>
          <a:xfrm>
            <a:off x="10924596" y="5959883"/>
            <a:ext cx="6259071" cy="2677656"/>
          </a:xfrm>
          <a:prstGeom prst="rect">
            <a:avLst/>
          </a:prstGeom>
          <a:noFill/>
        </p:spPr>
        <p:txBody>
          <a:bodyPr wrap="square">
            <a:spAutoFit/>
          </a:bodyPr>
          <a:lstStyle/>
          <a:p>
            <a:r>
              <a:rPr lang="en-US" sz="2800" dirty="0">
                <a:latin typeface="Aptos Display" panose="020B0004020202020204" pitchFamily="34" charset="0"/>
              </a:rPr>
              <a:t>Additionally, it is noteworthy that "Animals" emerges as the most favored category. Possible reasons include the widespread appeal of content related to pets, wildlife, or ethical considerations in animal-related content.</a:t>
            </a:r>
            <a:endParaRPr lang="en-IN" sz="2800" dirty="0">
              <a:latin typeface="Aptos Display" panose="020B00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30556" y="2095500"/>
            <a:ext cx="8673443" cy="4277777"/>
            <a:chOff x="11953" y="-1586401"/>
            <a:chExt cx="11564591" cy="5703702"/>
          </a:xfrm>
        </p:grpSpPr>
        <p:sp>
          <p:nvSpPr>
            <p:cNvPr id="3" name="TextBox 3"/>
            <p:cNvSpPr txBox="1"/>
            <p:nvPr/>
          </p:nvSpPr>
          <p:spPr>
            <a:xfrm>
              <a:off x="11953" y="-1586401"/>
              <a:ext cx="11564591" cy="1641473"/>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11953" y="1327306"/>
              <a:ext cx="11564591" cy="2789995"/>
            </a:xfrm>
            <a:prstGeom prst="rect">
              <a:avLst/>
            </a:prstGeom>
          </p:spPr>
          <p:txBody>
            <a:bodyPr lIns="0" tIns="0" rIns="0" bIns="0" rtlCol="0" anchor="t">
              <a:spAutoFit/>
            </a:bodyPr>
            <a:lstStyle/>
            <a:p>
              <a:pPr>
                <a:lnSpc>
                  <a:spcPts val="2660"/>
                </a:lnSpc>
              </a:pPr>
              <a:r>
                <a:rPr lang="en-US" sz="3300" b="1" spc="-19" dirty="0">
                  <a:solidFill>
                    <a:srgbClr val="000000"/>
                  </a:solidFill>
                  <a:latin typeface="Graphik Regular" panose="020B0503030202060203" pitchFamily="34" charset="0"/>
                </a:rPr>
                <a:t>Project recap</a:t>
              </a:r>
            </a:p>
            <a:p>
              <a:pPr>
                <a:lnSpc>
                  <a:spcPts val="2660"/>
                </a:lnSpc>
              </a:pPr>
              <a:r>
                <a:rPr lang="en-US" sz="3300" b="1" spc="-19" dirty="0">
                  <a:solidFill>
                    <a:srgbClr val="000000"/>
                  </a:solidFill>
                  <a:latin typeface="Graphik Regular" panose="020B0503030202060203" pitchFamily="34" charset="0"/>
                </a:rPr>
                <a:t>Problem</a:t>
              </a:r>
            </a:p>
            <a:p>
              <a:pPr>
                <a:lnSpc>
                  <a:spcPts val="2660"/>
                </a:lnSpc>
              </a:pPr>
              <a:r>
                <a:rPr lang="en-US" sz="3300" b="1" spc="-19" dirty="0">
                  <a:solidFill>
                    <a:srgbClr val="000000"/>
                  </a:solidFill>
                  <a:latin typeface="Graphik Regular" panose="020B0503030202060203" pitchFamily="34" charset="0"/>
                </a:rPr>
                <a:t>The Analytics team</a:t>
              </a:r>
            </a:p>
            <a:p>
              <a:pPr>
                <a:lnSpc>
                  <a:spcPts val="2660"/>
                </a:lnSpc>
              </a:pPr>
              <a:r>
                <a:rPr lang="en-US" sz="3300" b="1" spc="-19" dirty="0">
                  <a:solidFill>
                    <a:srgbClr val="000000"/>
                  </a:solidFill>
                  <a:latin typeface="Graphik Regular" panose="020B0503030202060203" pitchFamily="34" charset="0"/>
                </a:rPr>
                <a:t>Process</a:t>
              </a:r>
            </a:p>
            <a:p>
              <a:pPr>
                <a:lnSpc>
                  <a:spcPts val="2660"/>
                </a:lnSpc>
              </a:pPr>
              <a:r>
                <a:rPr lang="en-US" sz="3300" b="1" spc="-19" dirty="0">
                  <a:solidFill>
                    <a:srgbClr val="000000"/>
                  </a:solidFill>
                  <a:latin typeface="Graphik Regular" panose="020B0503030202060203" pitchFamily="34" charset="0"/>
                </a:rPr>
                <a:t>Insights</a:t>
              </a:r>
            </a:p>
            <a:p>
              <a:pPr>
                <a:lnSpc>
                  <a:spcPts val="2660"/>
                </a:lnSpc>
              </a:pPr>
              <a:r>
                <a:rPr lang="en-US" sz="3300" b="1"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DCE61ED9-79C1-6C3E-2D0A-E3F09470D8D3}"/>
              </a:ext>
            </a:extLst>
          </p:cNvPr>
          <p:cNvSpPr txBox="1"/>
          <p:nvPr/>
        </p:nvSpPr>
        <p:spPr>
          <a:xfrm>
            <a:off x="8059550" y="2324100"/>
            <a:ext cx="7542435" cy="630942"/>
          </a:xfrm>
          <a:prstGeom prst="rect">
            <a:avLst/>
          </a:prstGeom>
          <a:noFill/>
        </p:spPr>
        <p:txBody>
          <a:bodyPr wrap="square" rtlCol="0">
            <a:spAutoFit/>
          </a:bodyPr>
          <a:lstStyle/>
          <a:p>
            <a:r>
              <a:rPr lang="en-US" sz="3500" b="1" dirty="0">
                <a:latin typeface="Aptos Display" panose="020B0004020202020204" pitchFamily="34" charset="0"/>
              </a:rPr>
              <a:t>Key points from the brief:</a:t>
            </a:r>
            <a:endParaRPr lang="en-IN" sz="3500" b="1" dirty="0">
              <a:latin typeface="Aptos Display" panose="020B0004020202020204" pitchFamily="34" charset="0"/>
            </a:endParaRPr>
          </a:p>
        </p:txBody>
      </p:sp>
      <p:sp>
        <p:nvSpPr>
          <p:cNvPr id="35" name="TextBox 34">
            <a:extLst>
              <a:ext uri="{FF2B5EF4-FFF2-40B4-BE49-F238E27FC236}">
                <a16:creationId xmlns:a16="http://schemas.microsoft.com/office/drawing/2014/main" id="{C2D21EAB-F349-4CAE-676F-F631C0F2E238}"/>
              </a:ext>
            </a:extLst>
          </p:cNvPr>
          <p:cNvSpPr txBox="1"/>
          <p:nvPr/>
        </p:nvSpPr>
        <p:spPr>
          <a:xfrm>
            <a:off x="8869135" y="3299034"/>
            <a:ext cx="7542435" cy="1077218"/>
          </a:xfrm>
          <a:prstGeom prst="rect">
            <a:avLst/>
          </a:prstGeom>
          <a:noFill/>
        </p:spPr>
        <p:txBody>
          <a:bodyPr wrap="square" rtlCol="0">
            <a:spAutoFit/>
          </a:bodyPr>
          <a:lstStyle/>
          <a:p>
            <a:r>
              <a:rPr lang="en-US" sz="3100" dirty="0">
                <a:latin typeface="Aptos Narrow" panose="020B0004020202020204" pitchFamily="34" charset="0"/>
              </a:rPr>
              <a:t>Three datasets: Content, Reactions and Reaction Type</a:t>
            </a:r>
            <a:endParaRPr lang="en-IN" sz="3100" dirty="0">
              <a:latin typeface="Aptos Narrow" panose="020B0004020202020204" pitchFamily="34" charset="0"/>
            </a:endParaRPr>
          </a:p>
        </p:txBody>
      </p:sp>
      <p:pic>
        <p:nvPicPr>
          <p:cNvPr id="37" name="Graphic 36" descr="Right pointing backhand index with solid fill">
            <a:extLst>
              <a:ext uri="{FF2B5EF4-FFF2-40B4-BE49-F238E27FC236}">
                <a16:creationId xmlns:a16="http://schemas.microsoft.com/office/drawing/2014/main" id="{616493AB-31E7-60A3-B453-E8C1B85E09B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03537" y="3356770"/>
            <a:ext cx="521611" cy="521611"/>
          </a:xfrm>
          <a:prstGeom prst="rect">
            <a:avLst/>
          </a:prstGeom>
        </p:spPr>
      </p:pic>
      <p:pic>
        <p:nvPicPr>
          <p:cNvPr id="38" name="Graphic 37" descr="Right pointing backhand index with solid fill">
            <a:extLst>
              <a:ext uri="{FF2B5EF4-FFF2-40B4-BE49-F238E27FC236}">
                <a16:creationId xmlns:a16="http://schemas.microsoft.com/office/drawing/2014/main" id="{04E8172D-190E-8FB8-793B-4E8C581500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548714" y="4838700"/>
            <a:ext cx="521611" cy="521611"/>
          </a:xfrm>
          <a:prstGeom prst="rect">
            <a:avLst/>
          </a:prstGeom>
        </p:spPr>
      </p:pic>
      <p:sp>
        <p:nvSpPr>
          <p:cNvPr id="39" name="TextBox 38">
            <a:extLst>
              <a:ext uri="{FF2B5EF4-FFF2-40B4-BE49-F238E27FC236}">
                <a16:creationId xmlns:a16="http://schemas.microsoft.com/office/drawing/2014/main" id="{7CDA2FBB-DC88-DB30-63BF-CA1248E3C92E}"/>
              </a:ext>
            </a:extLst>
          </p:cNvPr>
          <p:cNvSpPr txBox="1"/>
          <p:nvPr/>
        </p:nvSpPr>
        <p:spPr>
          <a:xfrm>
            <a:off x="9233142" y="4834743"/>
            <a:ext cx="5946387" cy="569387"/>
          </a:xfrm>
          <a:prstGeom prst="rect">
            <a:avLst/>
          </a:prstGeom>
          <a:noFill/>
        </p:spPr>
        <p:txBody>
          <a:bodyPr wrap="square" rtlCol="0">
            <a:spAutoFit/>
          </a:bodyPr>
          <a:lstStyle/>
          <a:p>
            <a:r>
              <a:rPr lang="en-US" sz="3100" dirty="0">
                <a:latin typeface="Aptos Narrow" panose="020B0004020202020204" pitchFamily="34" charset="0"/>
              </a:rPr>
              <a:t>Cleaning and Merging Data</a:t>
            </a:r>
            <a:endParaRPr lang="en-IN" sz="3100" dirty="0">
              <a:latin typeface="Aptos Narrow" panose="020B0004020202020204" pitchFamily="34" charset="0"/>
            </a:endParaRPr>
          </a:p>
        </p:txBody>
      </p:sp>
      <p:pic>
        <p:nvPicPr>
          <p:cNvPr id="40" name="Graphic 39" descr="Right pointing backhand index with solid fill">
            <a:extLst>
              <a:ext uri="{FF2B5EF4-FFF2-40B4-BE49-F238E27FC236}">
                <a16:creationId xmlns:a16="http://schemas.microsoft.com/office/drawing/2014/main" id="{80AD3DBB-3DBF-BBBD-F52A-C4D3247B703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58200" y="5993489"/>
            <a:ext cx="521611" cy="521611"/>
          </a:xfrm>
          <a:prstGeom prst="rect">
            <a:avLst/>
          </a:prstGeom>
        </p:spPr>
      </p:pic>
      <p:sp>
        <p:nvSpPr>
          <p:cNvPr id="41" name="TextBox 40">
            <a:extLst>
              <a:ext uri="{FF2B5EF4-FFF2-40B4-BE49-F238E27FC236}">
                <a16:creationId xmlns:a16="http://schemas.microsoft.com/office/drawing/2014/main" id="{5AF92331-DD02-0095-EC1E-BDFBA87E447D}"/>
              </a:ext>
            </a:extLst>
          </p:cNvPr>
          <p:cNvSpPr txBox="1"/>
          <p:nvPr/>
        </p:nvSpPr>
        <p:spPr>
          <a:xfrm>
            <a:off x="9077674" y="5907495"/>
            <a:ext cx="6179067" cy="1046440"/>
          </a:xfrm>
          <a:prstGeom prst="rect">
            <a:avLst/>
          </a:prstGeom>
          <a:noFill/>
        </p:spPr>
        <p:txBody>
          <a:bodyPr wrap="square" rtlCol="0">
            <a:spAutoFit/>
          </a:bodyPr>
          <a:lstStyle/>
          <a:p>
            <a:r>
              <a:rPr lang="en-US" sz="3100" dirty="0">
                <a:latin typeface="Aptos Narrow" panose="020B0004020202020204" pitchFamily="34" charset="0"/>
              </a:rPr>
              <a:t>Analyzing User Engagement and Content Popularity</a:t>
            </a:r>
            <a:endParaRPr lang="en-IN" sz="3100" dirty="0">
              <a:latin typeface="Aptos Narrow" panose="020B0004020202020204" pitchFamily="34" charset="0"/>
            </a:endParaRPr>
          </a:p>
        </p:txBody>
      </p:sp>
      <p:pic>
        <p:nvPicPr>
          <p:cNvPr id="42" name="Graphic 41" descr="Right pointing backhand index with solid fill">
            <a:extLst>
              <a:ext uri="{FF2B5EF4-FFF2-40B4-BE49-F238E27FC236}">
                <a16:creationId xmlns:a16="http://schemas.microsoft.com/office/drawing/2014/main" id="{A277B127-0CBA-6D2E-2273-47EE4AAC878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72744" y="7224471"/>
            <a:ext cx="521611" cy="521611"/>
          </a:xfrm>
          <a:prstGeom prst="rect">
            <a:avLst/>
          </a:prstGeom>
        </p:spPr>
      </p:pic>
      <p:sp>
        <p:nvSpPr>
          <p:cNvPr id="43" name="TextBox 42">
            <a:extLst>
              <a:ext uri="{FF2B5EF4-FFF2-40B4-BE49-F238E27FC236}">
                <a16:creationId xmlns:a16="http://schemas.microsoft.com/office/drawing/2014/main" id="{AB70D73E-7173-C54C-7C58-52668C0CAAA5}"/>
              </a:ext>
            </a:extLst>
          </p:cNvPr>
          <p:cNvSpPr txBox="1"/>
          <p:nvPr/>
        </p:nvSpPr>
        <p:spPr>
          <a:xfrm>
            <a:off x="8379178" y="7176695"/>
            <a:ext cx="6453905" cy="569387"/>
          </a:xfrm>
          <a:prstGeom prst="rect">
            <a:avLst/>
          </a:prstGeom>
          <a:noFill/>
        </p:spPr>
        <p:txBody>
          <a:bodyPr wrap="square" rtlCol="0">
            <a:spAutoFit/>
          </a:bodyPr>
          <a:lstStyle/>
          <a:p>
            <a:r>
              <a:rPr lang="en-US" sz="3100" dirty="0">
                <a:latin typeface="Aptos Narrow" panose="020B0004020202020204" pitchFamily="34" charset="0"/>
              </a:rPr>
              <a:t>Determining Top performing Categories</a:t>
            </a:r>
            <a:endParaRPr lang="en-IN" sz="3100" dirty="0">
              <a:latin typeface="Aptos Narrow" panose="020B00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DEC705B2-EC98-B308-DD8E-9DEA4A3207D7}"/>
              </a:ext>
            </a:extLst>
          </p:cNvPr>
          <p:cNvSpPr txBox="1"/>
          <p:nvPr/>
        </p:nvSpPr>
        <p:spPr>
          <a:xfrm>
            <a:off x="11201400" y="2502186"/>
            <a:ext cx="6324600" cy="1615827"/>
          </a:xfrm>
          <a:prstGeom prst="rect">
            <a:avLst/>
          </a:prstGeom>
          <a:noFill/>
        </p:spPr>
        <p:txBody>
          <a:bodyPr wrap="square" rtlCol="0">
            <a:spAutoFit/>
          </a:bodyPr>
          <a:lstStyle/>
          <a:p>
            <a:r>
              <a:rPr lang="en-US" sz="3300" b="1" dirty="0">
                <a:latin typeface="Cascadia Mono SemiBold" panose="020B0609020000020004" pitchFamily="49" charset="0"/>
                <a:ea typeface="Cascadia Mono SemiBold" panose="020B0609020000020004" pitchFamily="49" charset="0"/>
                <a:cs typeface="Cascadia Mono SemiBold" panose="020B0609020000020004" pitchFamily="49" charset="0"/>
              </a:rPr>
              <a:t>Understanding User Engagement and Content Popularity</a:t>
            </a:r>
            <a:endParaRPr lang="en-IN" sz="3300" b="1" dirty="0">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pic>
        <p:nvPicPr>
          <p:cNvPr id="23" name="Graphic 22" descr="Right pointing backhand index with solid fill">
            <a:extLst>
              <a:ext uri="{FF2B5EF4-FFF2-40B4-BE49-F238E27FC236}">
                <a16:creationId xmlns:a16="http://schemas.microsoft.com/office/drawing/2014/main" id="{5F1B4FE9-BDB6-3B9B-334D-53DE68B7BE8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146389" y="2628900"/>
            <a:ext cx="521611" cy="521611"/>
          </a:xfrm>
          <a:prstGeom prst="rect">
            <a:avLst/>
          </a:prstGeom>
        </p:spPr>
      </p:pic>
      <p:pic>
        <p:nvPicPr>
          <p:cNvPr id="24" name="Graphic 23" descr="Right pointing backhand index with solid fill">
            <a:extLst>
              <a:ext uri="{FF2B5EF4-FFF2-40B4-BE49-F238E27FC236}">
                <a16:creationId xmlns:a16="http://schemas.microsoft.com/office/drawing/2014/main" id="{FFA0116A-7E3B-99EA-411E-3E3874BC511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146389" y="4545689"/>
            <a:ext cx="521611" cy="521611"/>
          </a:xfrm>
          <a:prstGeom prst="rect">
            <a:avLst/>
          </a:prstGeom>
        </p:spPr>
      </p:pic>
      <p:pic>
        <p:nvPicPr>
          <p:cNvPr id="25" name="Graphic 24" descr="Right pointing backhand index with solid fill">
            <a:extLst>
              <a:ext uri="{FF2B5EF4-FFF2-40B4-BE49-F238E27FC236}">
                <a16:creationId xmlns:a16="http://schemas.microsoft.com/office/drawing/2014/main" id="{152C9E68-BBA3-05FA-3D37-4E5B5D15C91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146389" y="6222089"/>
            <a:ext cx="521611" cy="521611"/>
          </a:xfrm>
          <a:prstGeom prst="rect">
            <a:avLst/>
          </a:prstGeom>
        </p:spPr>
      </p:pic>
      <p:sp>
        <p:nvSpPr>
          <p:cNvPr id="26" name="TextBox 25">
            <a:extLst>
              <a:ext uri="{FF2B5EF4-FFF2-40B4-BE49-F238E27FC236}">
                <a16:creationId xmlns:a16="http://schemas.microsoft.com/office/drawing/2014/main" id="{91762FAC-910C-9B4A-A639-C41962A7FBF3}"/>
              </a:ext>
            </a:extLst>
          </p:cNvPr>
          <p:cNvSpPr txBox="1"/>
          <p:nvPr/>
        </p:nvSpPr>
        <p:spPr>
          <a:xfrm>
            <a:off x="11201400" y="4457700"/>
            <a:ext cx="6781800" cy="1107996"/>
          </a:xfrm>
          <a:prstGeom prst="rect">
            <a:avLst/>
          </a:prstGeom>
          <a:noFill/>
        </p:spPr>
        <p:txBody>
          <a:bodyPr wrap="square" rtlCol="0">
            <a:spAutoFit/>
          </a:bodyPr>
          <a:lstStyle/>
          <a:p>
            <a:r>
              <a:rPr lang="en-US" sz="3300" b="1" dirty="0">
                <a:latin typeface="Cascadia Mono SemiBold" panose="020B0609020000020004" pitchFamily="49" charset="0"/>
                <a:ea typeface="Cascadia Mono SemiBold" panose="020B0609020000020004" pitchFamily="49" charset="0"/>
                <a:cs typeface="Cascadia Mono SemiBold" panose="020B0609020000020004" pitchFamily="49" charset="0"/>
              </a:rPr>
              <a:t>Identifying Top-performing categories</a:t>
            </a:r>
            <a:endParaRPr lang="en-IN" sz="3300" b="1" dirty="0">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sp>
        <p:nvSpPr>
          <p:cNvPr id="27" name="TextBox 26">
            <a:extLst>
              <a:ext uri="{FF2B5EF4-FFF2-40B4-BE49-F238E27FC236}">
                <a16:creationId xmlns:a16="http://schemas.microsoft.com/office/drawing/2014/main" id="{6C25141E-7BF1-4E4D-E0E1-90668160ABE4}"/>
              </a:ext>
            </a:extLst>
          </p:cNvPr>
          <p:cNvSpPr txBox="1"/>
          <p:nvPr/>
        </p:nvSpPr>
        <p:spPr>
          <a:xfrm>
            <a:off x="11232776" y="6127059"/>
            <a:ext cx="5715000" cy="1615827"/>
          </a:xfrm>
          <a:prstGeom prst="rect">
            <a:avLst/>
          </a:prstGeom>
          <a:noFill/>
        </p:spPr>
        <p:txBody>
          <a:bodyPr wrap="square" rtlCol="0">
            <a:spAutoFit/>
          </a:bodyPr>
          <a:lstStyle/>
          <a:p>
            <a:r>
              <a:rPr lang="en-US" sz="3300" b="1" dirty="0">
                <a:latin typeface="Cascadia Mono SemiBold" panose="020B0609020000020004" pitchFamily="49" charset="0"/>
                <a:ea typeface="Cascadia Mono SemiBold" panose="020B0609020000020004" pitchFamily="49" charset="0"/>
                <a:cs typeface="Cascadia Mono SemiBold" panose="020B0609020000020004" pitchFamily="49" charset="0"/>
              </a:rPr>
              <a:t>Providing Insights for Business decision-making</a:t>
            </a:r>
            <a:endParaRPr lang="en-IN" sz="3300" b="1" dirty="0">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95400D8C-DDFE-7F91-42F7-58903C144FD2}"/>
              </a:ext>
            </a:extLst>
          </p:cNvPr>
          <p:cNvSpPr txBox="1"/>
          <p:nvPr/>
        </p:nvSpPr>
        <p:spPr>
          <a:xfrm>
            <a:off x="14173200" y="1270731"/>
            <a:ext cx="3962400" cy="1846659"/>
          </a:xfrm>
          <a:prstGeom prst="rect">
            <a:avLst/>
          </a:prstGeom>
          <a:noFill/>
        </p:spPr>
        <p:txBody>
          <a:bodyPr wrap="square" rtlCol="0">
            <a:spAutoFit/>
          </a:bodyPr>
          <a:lstStyle/>
          <a:p>
            <a:r>
              <a:rPr lang="en-US" sz="3800" b="1" dirty="0">
                <a:latin typeface="Aptos Display" panose="020B0004020202020204" pitchFamily="34" charset="0"/>
              </a:rPr>
              <a:t>Andrew Fleming ,</a:t>
            </a:r>
          </a:p>
          <a:p>
            <a:r>
              <a:rPr lang="en-US" sz="3800" i="1" dirty="0">
                <a:latin typeface="Aptos Display" panose="020B0004020202020204" pitchFamily="34" charset="0"/>
              </a:rPr>
              <a:t>Chief Technical Architect</a:t>
            </a:r>
            <a:endParaRPr lang="en-IN" sz="3800" i="1" dirty="0">
              <a:latin typeface="Aptos Display" panose="020B0004020202020204" pitchFamily="34" charset="0"/>
            </a:endParaRPr>
          </a:p>
        </p:txBody>
      </p:sp>
      <p:sp>
        <p:nvSpPr>
          <p:cNvPr id="33" name="TextBox 32">
            <a:extLst>
              <a:ext uri="{FF2B5EF4-FFF2-40B4-BE49-F238E27FC236}">
                <a16:creationId xmlns:a16="http://schemas.microsoft.com/office/drawing/2014/main" id="{22F28DF3-5349-6C93-FC46-51B9E0A96FFD}"/>
              </a:ext>
            </a:extLst>
          </p:cNvPr>
          <p:cNvSpPr txBox="1"/>
          <p:nvPr/>
        </p:nvSpPr>
        <p:spPr>
          <a:xfrm>
            <a:off x="14167604" y="4432672"/>
            <a:ext cx="3962400" cy="1261884"/>
          </a:xfrm>
          <a:prstGeom prst="rect">
            <a:avLst/>
          </a:prstGeom>
          <a:noFill/>
        </p:spPr>
        <p:txBody>
          <a:bodyPr wrap="square" rtlCol="0">
            <a:spAutoFit/>
          </a:bodyPr>
          <a:lstStyle/>
          <a:p>
            <a:r>
              <a:rPr lang="en-US" sz="3800" b="1" dirty="0">
                <a:latin typeface="Aptos Display" panose="020B0004020202020204" pitchFamily="34" charset="0"/>
              </a:rPr>
              <a:t>Marcus </a:t>
            </a:r>
            <a:r>
              <a:rPr lang="en-US" sz="3800" b="1" dirty="0" err="1">
                <a:latin typeface="Aptos Display" panose="020B0004020202020204" pitchFamily="34" charset="0"/>
              </a:rPr>
              <a:t>Rompton</a:t>
            </a:r>
            <a:r>
              <a:rPr lang="en-US" sz="3800" b="1" dirty="0">
                <a:latin typeface="Aptos Display" panose="020B0004020202020204" pitchFamily="34" charset="0"/>
              </a:rPr>
              <a:t> ,</a:t>
            </a:r>
          </a:p>
          <a:p>
            <a:r>
              <a:rPr lang="en-US" sz="3800" i="1" dirty="0">
                <a:latin typeface="Aptos Display" panose="020B0004020202020204" pitchFamily="34" charset="0"/>
              </a:rPr>
              <a:t>Senior Principle</a:t>
            </a:r>
            <a:endParaRPr lang="en-IN" sz="3800" i="1" dirty="0">
              <a:latin typeface="Aptos Display" panose="020B0004020202020204" pitchFamily="34" charset="0"/>
            </a:endParaRPr>
          </a:p>
        </p:txBody>
      </p:sp>
      <p:sp>
        <p:nvSpPr>
          <p:cNvPr id="34" name="TextBox 33">
            <a:extLst>
              <a:ext uri="{FF2B5EF4-FFF2-40B4-BE49-F238E27FC236}">
                <a16:creationId xmlns:a16="http://schemas.microsoft.com/office/drawing/2014/main" id="{BC459341-EF7B-2445-6F6F-A69C7BF3A72F}"/>
              </a:ext>
            </a:extLst>
          </p:cNvPr>
          <p:cNvSpPr txBox="1"/>
          <p:nvPr/>
        </p:nvSpPr>
        <p:spPr>
          <a:xfrm>
            <a:off x="14206897" y="7383888"/>
            <a:ext cx="3581400" cy="1261884"/>
          </a:xfrm>
          <a:prstGeom prst="rect">
            <a:avLst/>
          </a:prstGeom>
          <a:noFill/>
        </p:spPr>
        <p:txBody>
          <a:bodyPr wrap="square" rtlCol="0">
            <a:spAutoFit/>
          </a:bodyPr>
          <a:lstStyle/>
          <a:p>
            <a:r>
              <a:rPr lang="en-US" sz="3800" b="1" dirty="0">
                <a:latin typeface="Aptos Display" panose="020B0004020202020204" pitchFamily="34" charset="0"/>
              </a:rPr>
              <a:t>Trideep Roy ,</a:t>
            </a:r>
          </a:p>
          <a:p>
            <a:r>
              <a:rPr lang="en-US" sz="3800" i="1" dirty="0">
                <a:latin typeface="Aptos Display" panose="020B0004020202020204" pitchFamily="34" charset="0"/>
              </a:rPr>
              <a:t>Data Analyst</a:t>
            </a:r>
            <a:endParaRPr lang="en-IN" sz="3800" i="1" dirty="0">
              <a:latin typeface="Aptos Display" panose="020B00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13" name="Group 13"/>
          <p:cNvGrpSpPr/>
          <p:nvPr/>
        </p:nvGrpSpPr>
        <p:grpSpPr>
          <a:xfrm>
            <a:off x="76200" y="876300"/>
            <a:ext cx="977637" cy="950080"/>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7232518" y="-161486"/>
            <a:ext cx="3822963" cy="1231106"/>
          </a:xfrm>
          <a:prstGeom prst="rect">
            <a:avLst/>
          </a:prstGeom>
        </p:spPr>
        <p:txBody>
          <a:bodyPr wrap="square" lIns="0" tIns="0" rIns="0" bIns="0" rtlCol="0" anchor="t">
            <a:spAutoFit/>
          </a:bodyPr>
          <a:lstStyle/>
          <a:p>
            <a:pPr>
              <a:lnSpc>
                <a:spcPts val="9600"/>
              </a:lnSpc>
            </a:pPr>
            <a:r>
              <a:rPr lang="en-US" sz="7800" spc="-80" dirty="0">
                <a:solidFill>
                  <a:srgbClr val="FFFFFF"/>
                </a:solidFill>
                <a:latin typeface="Graphik Regular" panose="020B0503030202060203" pitchFamily="34" charset="0"/>
              </a:rPr>
              <a:t>Process</a:t>
            </a:r>
          </a:p>
        </p:txBody>
      </p:sp>
      <p:grpSp>
        <p:nvGrpSpPr>
          <p:cNvPr id="39" name="Group 13">
            <a:extLst>
              <a:ext uri="{FF2B5EF4-FFF2-40B4-BE49-F238E27FC236}">
                <a16:creationId xmlns:a16="http://schemas.microsoft.com/office/drawing/2014/main" id="{3843BA4E-1756-463B-8871-709CFD2B2ECA}"/>
              </a:ext>
            </a:extLst>
          </p:cNvPr>
          <p:cNvGrpSpPr/>
          <p:nvPr/>
        </p:nvGrpSpPr>
        <p:grpSpPr>
          <a:xfrm>
            <a:off x="76200" y="4229100"/>
            <a:ext cx="977637" cy="950080"/>
            <a:chOff x="0" y="0"/>
            <a:chExt cx="2473282" cy="2374997"/>
          </a:xfrm>
        </p:grpSpPr>
        <p:grpSp>
          <p:nvGrpSpPr>
            <p:cNvPr id="40" name="Group 14">
              <a:extLst>
                <a:ext uri="{FF2B5EF4-FFF2-40B4-BE49-F238E27FC236}">
                  <a16:creationId xmlns:a16="http://schemas.microsoft.com/office/drawing/2014/main" id="{1392E71E-B7DD-C354-3494-9AAC1A2F714A}"/>
                </a:ext>
              </a:extLst>
            </p:cNvPr>
            <p:cNvGrpSpPr>
              <a:grpSpLocks noChangeAspect="1"/>
            </p:cNvGrpSpPr>
            <p:nvPr/>
          </p:nvGrpSpPr>
          <p:grpSpPr>
            <a:xfrm>
              <a:off x="0" y="342565"/>
              <a:ext cx="2032432" cy="2032432"/>
              <a:chOff x="0" y="0"/>
              <a:chExt cx="6350000" cy="6350000"/>
            </a:xfrm>
          </p:grpSpPr>
          <p:sp>
            <p:nvSpPr>
              <p:cNvPr id="42" name="Freeform 15">
                <a:extLst>
                  <a:ext uri="{FF2B5EF4-FFF2-40B4-BE49-F238E27FC236}">
                    <a16:creationId xmlns:a16="http://schemas.microsoft.com/office/drawing/2014/main" id="{E247293C-2907-B617-97B5-7F307C53132E}"/>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41" name="Picture 16">
              <a:extLst>
                <a:ext uri="{FF2B5EF4-FFF2-40B4-BE49-F238E27FC236}">
                  <a16:creationId xmlns:a16="http://schemas.microsoft.com/office/drawing/2014/main" id="{BC88ADC3-B8D0-E05E-A85A-FE89E885FAB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58154" y="78550"/>
              <a:ext cx="2032432" cy="2036765"/>
            </a:xfrm>
            <a:prstGeom prst="rect">
              <a:avLst/>
            </a:prstGeom>
          </p:spPr>
        </p:pic>
      </p:grpSp>
      <p:grpSp>
        <p:nvGrpSpPr>
          <p:cNvPr id="43" name="Group 13">
            <a:extLst>
              <a:ext uri="{FF2B5EF4-FFF2-40B4-BE49-F238E27FC236}">
                <a16:creationId xmlns:a16="http://schemas.microsoft.com/office/drawing/2014/main" id="{A934249C-28EA-EB01-8CE0-D1E5F12DB9B0}"/>
              </a:ext>
            </a:extLst>
          </p:cNvPr>
          <p:cNvGrpSpPr/>
          <p:nvPr/>
        </p:nvGrpSpPr>
        <p:grpSpPr>
          <a:xfrm>
            <a:off x="76200" y="6896100"/>
            <a:ext cx="977637" cy="950080"/>
            <a:chOff x="0" y="0"/>
            <a:chExt cx="2473282" cy="2374997"/>
          </a:xfrm>
        </p:grpSpPr>
        <p:grpSp>
          <p:nvGrpSpPr>
            <p:cNvPr id="44" name="Group 14">
              <a:extLst>
                <a:ext uri="{FF2B5EF4-FFF2-40B4-BE49-F238E27FC236}">
                  <a16:creationId xmlns:a16="http://schemas.microsoft.com/office/drawing/2014/main" id="{7F13C57A-FDCA-0BCB-5329-C952EEC082B3}"/>
                </a:ext>
              </a:extLst>
            </p:cNvPr>
            <p:cNvGrpSpPr>
              <a:grpSpLocks noChangeAspect="1"/>
            </p:cNvGrpSpPr>
            <p:nvPr/>
          </p:nvGrpSpPr>
          <p:grpSpPr>
            <a:xfrm>
              <a:off x="0" y="342565"/>
              <a:ext cx="2032432" cy="2032432"/>
              <a:chOff x="0" y="0"/>
              <a:chExt cx="6350000" cy="6350000"/>
            </a:xfrm>
          </p:grpSpPr>
          <p:sp>
            <p:nvSpPr>
              <p:cNvPr id="46" name="Freeform 15">
                <a:extLst>
                  <a:ext uri="{FF2B5EF4-FFF2-40B4-BE49-F238E27FC236}">
                    <a16:creationId xmlns:a16="http://schemas.microsoft.com/office/drawing/2014/main" id="{4560A9B9-C009-3E61-E3B0-EFEAB9EBF2DD}"/>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45" name="Picture 16">
              <a:extLst>
                <a:ext uri="{FF2B5EF4-FFF2-40B4-BE49-F238E27FC236}">
                  <a16:creationId xmlns:a16="http://schemas.microsoft.com/office/drawing/2014/main" id="{D10F2A45-F7DC-E0A2-DC1F-CDD3D1BCA8A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58154" y="78550"/>
              <a:ext cx="2032432" cy="2036765"/>
            </a:xfrm>
            <a:prstGeom prst="rect">
              <a:avLst/>
            </a:prstGeom>
          </p:spPr>
        </p:pic>
      </p:grpSp>
      <p:sp>
        <p:nvSpPr>
          <p:cNvPr id="47" name="TextBox 46">
            <a:extLst>
              <a:ext uri="{FF2B5EF4-FFF2-40B4-BE49-F238E27FC236}">
                <a16:creationId xmlns:a16="http://schemas.microsoft.com/office/drawing/2014/main" id="{B9F8A8E8-6938-EE8A-3FBE-6187B97CF267}"/>
              </a:ext>
            </a:extLst>
          </p:cNvPr>
          <p:cNvSpPr txBox="1"/>
          <p:nvPr/>
        </p:nvSpPr>
        <p:spPr>
          <a:xfrm>
            <a:off x="1185132" y="892715"/>
            <a:ext cx="5632318" cy="1015663"/>
          </a:xfrm>
          <a:prstGeom prst="rect">
            <a:avLst/>
          </a:prstGeom>
          <a:noFill/>
        </p:spPr>
        <p:txBody>
          <a:bodyPr wrap="square" rtlCol="0">
            <a:spAutoFit/>
          </a:bodyPr>
          <a:lstStyle/>
          <a:p>
            <a:r>
              <a:rPr lang="en-US" sz="6000" b="1" dirty="0">
                <a:solidFill>
                  <a:schemeClr val="bg1"/>
                </a:solidFill>
                <a:latin typeface="Aptos Display" panose="020B0004020202020204" pitchFamily="34" charset="0"/>
              </a:rPr>
              <a:t>Data Cleaning</a:t>
            </a:r>
            <a:endParaRPr lang="en-IN" sz="6000" b="1" dirty="0">
              <a:solidFill>
                <a:schemeClr val="bg1"/>
              </a:solidFill>
              <a:latin typeface="Aptos Display" panose="020B0004020202020204" pitchFamily="34" charset="0"/>
            </a:endParaRPr>
          </a:p>
        </p:txBody>
      </p:sp>
      <p:pic>
        <p:nvPicPr>
          <p:cNvPr id="48" name="Graphic 47" descr="Right pointing backhand index with solid fill">
            <a:extLst>
              <a:ext uri="{FF2B5EF4-FFF2-40B4-BE49-F238E27FC236}">
                <a16:creationId xmlns:a16="http://schemas.microsoft.com/office/drawing/2014/main" id="{7FDFE9E1-18AC-B72E-7495-B8F052A5513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8200" y="1866900"/>
            <a:ext cx="631149" cy="631149"/>
          </a:xfrm>
          <a:prstGeom prst="rect">
            <a:avLst/>
          </a:prstGeom>
        </p:spPr>
      </p:pic>
      <p:pic>
        <p:nvPicPr>
          <p:cNvPr id="49" name="Graphic 48" descr="Right pointing backhand index with solid fill">
            <a:extLst>
              <a:ext uri="{FF2B5EF4-FFF2-40B4-BE49-F238E27FC236}">
                <a16:creationId xmlns:a16="http://schemas.microsoft.com/office/drawing/2014/main" id="{4BBF04B2-7D96-8498-FE54-D3E02781B06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8200" y="2628900"/>
            <a:ext cx="631149" cy="631149"/>
          </a:xfrm>
          <a:prstGeom prst="rect">
            <a:avLst/>
          </a:prstGeom>
        </p:spPr>
      </p:pic>
      <p:pic>
        <p:nvPicPr>
          <p:cNvPr id="50" name="Graphic 49" descr="Right pointing backhand index with solid fill">
            <a:extLst>
              <a:ext uri="{FF2B5EF4-FFF2-40B4-BE49-F238E27FC236}">
                <a16:creationId xmlns:a16="http://schemas.microsoft.com/office/drawing/2014/main" id="{93FDADF8-3589-A84C-B4CC-91395DCEE5A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8200" y="3467100"/>
            <a:ext cx="631149" cy="631149"/>
          </a:xfrm>
          <a:prstGeom prst="rect">
            <a:avLst/>
          </a:prstGeom>
        </p:spPr>
      </p:pic>
      <p:sp>
        <p:nvSpPr>
          <p:cNvPr id="51" name="TextBox 50">
            <a:extLst>
              <a:ext uri="{FF2B5EF4-FFF2-40B4-BE49-F238E27FC236}">
                <a16:creationId xmlns:a16="http://schemas.microsoft.com/office/drawing/2014/main" id="{CD832B42-B323-6839-6E3F-C872731336FD}"/>
              </a:ext>
            </a:extLst>
          </p:cNvPr>
          <p:cNvSpPr txBox="1"/>
          <p:nvPr/>
        </p:nvSpPr>
        <p:spPr>
          <a:xfrm>
            <a:off x="1072166" y="4198203"/>
            <a:ext cx="7369851" cy="1015663"/>
          </a:xfrm>
          <a:prstGeom prst="rect">
            <a:avLst/>
          </a:prstGeom>
          <a:noFill/>
        </p:spPr>
        <p:txBody>
          <a:bodyPr wrap="square" rtlCol="0">
            <a:spAutoFit/>
          </a:bodyPr>
          <a:lstStyle/>
          <a:p>
            <a:r>
              <a:rPr lang="en-US" sz="6000" b="1" dirty="0">
                <a:solidFill>
                  <a:schemeClr val="bg1"/>
                </a:solidFill>
                <a:latin typeface="Aptos Display" panose="020B0004020202020204" pitchFamily="34" charset="0"/>
              </a:rPr>
              <a:t>Merging Datasets</a:t>
            </a:r>
            <a:endParaRPr lang="en-IN" sz="6000" b="1" dirty="0">
              <a:solidFill>
                <a:schemeClr val="bg1"/>
              </a:solidFill>
              <a:latin typeface="Aptos Display" panose="020B0004020202020204" pitchFamily="34" charset="0"/>
            </a:endParaRPr>
          </a:p>
        </p:txBody>
      </p:sp>
      <p:pic>
        <p:nvPicPr>
          <p:cNvPr id="52" name="Graphic 51" descr="Right pointing backhand index with solid fill">
            <a:extLst>
              <a:ext uri="{FF2B5EF4-FFF2-40B4-BE49-F238E27FC236}">
                <a16:creationId xmlns:a16="http://schemas.microsoft.com/office/drawing/2014/main" id="{FEEE002A-0F2A-4AA8-B884-F70B07607E6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8200" y="5219700"/>
            <a:ext cx="631149" cy="631149"/>
          </a:xfrm>
          <a:prstGeom prst="rect">
            <a:avLst/>
          </a:prstGeom>
        </p:spPr>
      </p:pic>
      <p:pic>
        <p:nvPicPr>
          <p:cNvPr id="53" name="Graphic 52" descr="Right pointing backhand index with solid fill">
            <a:extLst>
              <a:ext uri="{FF2B5EF4-FFF2-40B4-BE49-F238E27FC236}">
                <a16:creationId xmlns:a16="http://schemas.microsoft.com/office/drawing/2014/main" id="{AEB20E57-68C0-2812-9E90-491F6B6FC13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8200" y="6134100"/>
            <a:ext cx="631149" cy="631149"/>
          </a:xfrm>
          <a:prstGeom prst="rect">
            <a:avLst/>
          </a:prstGeom>
        </p:spPr>
      </p:pic>
      <p:sp>
        <p:nvSpPr>
          <p:cNvPr id="54" name="TextBox 53">
            <a:extLst>
              <a:ext uri="{FF2B5EF4-FFF2-40B4-BE49-F238E27FC236}">
                <a16:creationId xmlns:a16="http://schemas.microsoft.com/office/drawing/2014/main" id="{7C8D1FC8-B29B-F192-F538-794A919FADD6}"/>
              </a:ext>
            </a:extLst>
          </p:cNvPr>
          <p:cNvSpPr txBox="1"/>
          <p:nvPr/>
        </p:nvSpPr>
        <p:spPr>
          <a:xfrm>
            <a:off x="1119706" y="6839465"/>
            <a:ext cx="5763169" cy="1015663"/>
          </a:xfrm>
          <a:prstGeom prst="rect">
            <a:avLst/>
          </a:prstGeom>
          <a:noFill/>
        </p:spPr>
        <p:txBody>
          <a:bodyPr wrap="square" rtlCol="0">
            <a:spAutoFit/>
          </a:bodyPr>
          <a:lstStyle/>
          <a:p>
            <a:r>
              <a:rPr lang="en-US" sz="6000" b="1" dirty="0">
                <a:solidFill>
                  <a:schemeClr val="bg1"/>
                </a:solidFill>
                <a:latin typeface="Aptos Display" panose="020B0004020202020204" pitchFamily="34" charset="0"/>
              </a:rPr>
              <a:t>Analysis Steps</a:t>
            </a:r>
            <a:endParaRPr lang="en-IN" sz="6000" b="1" dirty="0">
              <a:solidFill>
                <a:schemeClr val="bg1"/>
              </a:solidFill>
              <a:latin typeface="Aptos Display" panose="020B0004020202020204" pitchFamily="34" charset="0"/>
            </a:endParaRPr>
          </a:p>
        </p:txBody>
      </p:sp>
      <p:pic>
        <p:nvPicPr>
          <p:cNvPr id="55" name="Graphic 54" descr="Right pointing backhand index with solid fill">
            <a:extLst>
              <a:ext uri="{FF2B5EF4-FFF2-40B4-BE49-F238E27FC236}">
                <a16:creationId xmlns:a16="http://schemas.microsoft.com/office/drawing/2014/main" id="{EC08F963-8AD4-ABBA-C138-D7C87780783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6651" y="7962900"/>
            <a:ext cx="631149" cy="631149"/>
          </a:xfrm>
          <a:prstGeom prst="rect">
            <a:avLst/>
          </a:prstGeom>
        </p:spPr>
      </p:pic>
      <p:pic>
        <p:nvPicPr>
          <p:cNvPr id="56" name="Graphic 55" descr="Right pointing backhand index with solid fill">
            <a:extLst>
              <a:ext uri="{FF2B5EF4-FFF2-40B4-BE49-F238E27FC236}">
                <a16:creationId xmlns:a16="http://schemas.microsoft.com/office/drawing/2014/main" id="{167519EA-24DF-B7D3-75BB-44235DA0618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2000" y="8801100"/>
            <a:ext cx="631149" cy="631149"/>
          </a:xfrm>
          <a:prstGeom prst="rect">
            <a:avLst/>
          </a:prstGeom>
        </p:spPr>
      </p:pic>
      <p:pic>
        <p:nvPicPr>
          <p:cNvPr id="57" name="Graphic 56" descr="Right pointing backhand index with solid fill">
            <a:extLst>
              <a:ext uri="{FF2B5EF4-FFF2-40B4-BE49-F238E27FC236}">
                <a16:creationId xmlns:a16="http://schemas.microsoft.com/office/drawing/2014/main" id="{D2D04F8A-F9B9-98E6-8560-310D8A8417E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5800" y="9639300"/>
            <a:ext cx="631149" cy="631149"/>
          </a:xfrm>
          <a:prstGeom prst="rect">
            <a:avLst/>
          </a:prstGeom>
        </p:spPr>
      </p:pic>
      <p:sp>
        <p:nvSpPr>
          <p:cNvPr id="58" name="TextBox 57">
            <a:extLst>
              <a:ext uri="{FF2B5EF4-FFF2-40B4-BE49-F238E27FC236}">
                <a16:creationId xmlns:a16="http://schemas.microsoft.com/office/drawing/2014/main" id="{B34E6BE4-9F80-4D6B-0406-A9F21845BA53}"/>
              </a:ext>
            </a:extLst>
          </p:cNvPr>
          <p:cNvSpPr txBox="1"/>
          <p:nvPr/>
        </p:nvSpPr>
        <p:spPr>
          <a:xfrm>
            <a:off x="1473831" y="1841305"/>
            <a:ext cx="7543800" cy="707886"/>
          </a:xfrm>
          <a:prstGeom prst="rect">
            <a:avLst/>
          </a:prstGeom>
          <a:noFill/>
        </p:spPr>
        <p:txBody>
          <a:bodyPr wrap="square" rtlCol="0">
            <a:spAutoFit/>
          </a:bodyPr>
          <a:lstStyle/>
          <a:p>
            <a:r>
              <a:rPr lang="en-US" sz="4000" i="1" dirty="0">
                <a:solidFill>
                  <a:schemeClr val="bg1"/>
                </a:solidFill>
                <a:latin typeface="Aptos Display" panose="020B0004020202020204" pitchFamily="34" charset="0"/>
              </a:rPr>
              <a:t>Removing Missing values</a:t>
            </a:r>
            <a:endParaRPr lang="en-IN" sz="4000" i="1" dirty="0">
              <a:solidFill>
                <a:schemeClr val="bg1"/>
              </a:solidFill>
              <a:latin typeface="Aptos Display" panose="020B0004020202020204" pitchFamily="34" charset="0"/>
            </a:endParaRPr>
          </a:p>
        </p:txBody>
      </p:sp>
      <p:sp>
        <p:nvSpPr>
          <p:cNvPr id="59" name="TextBox 58">
            <a:extLst>
              <a:ext uri="{FF2B5EF4-FFF2-40B4-BE49-F238E27FC236}">
                <a16:creationId xmlns:a16="http://schemas.microsoft.com/office/drawing/2014/main" id="{44F2AB8C-DFC2-83D3-83A6-9A762D340F1A}"/>
              </a:ext>
            </a:extLst>
          </p:cNvPr>
          <p:cNvSpPr txBox="1"/>
          <p:nvPr/>
        </p:nvSpPr>
        <p:spPr>
          <a:xfrm>
            <a:off x="1546412" y="2649354"/>
            <a:ext cx="7543800" cy="707886"/>
          </a:xfrm>
          <a:prstGeom prst="rect">
            <a:avLst/>
          </a:prstGeom>
          <a:noFill/>
        </p:spPr>
        <p:txBody>
          <a:bodyPr wrap="square" rtlCol="0">
            <a:spAutoFit/>
          </a:bodyPr>
          <a:lstStyle/>
          <a:p>
            <a:r>
              <a:rPr lang="en-US" sz="4000" i="1" dirty="0">
                <a:solidFill>
                  <a:schemeClr val="bg1"/>
                </a:solidFill>
                <a:latin typeface="Aptos Display" panose="020B0004020202020204" pitchFamily="34" charset="0"/>
              </a:rPr>
              <a:t>Changing Data Types</a:t>
            </a:r>
            <a:endParaRPr lang="en-IN" sz="4000" i="1" dirty="0">
              <a:solidFill>
                <a:schemeClr val="bg1"/>
              </a:solidFill>
              <a:latin typeface="Aptos Display" panose="020B0004020202020204" pitchFamily="34" charset="0"/>
            </a:endParaRPr>
          </a:p>
        </p:txBody>
      </p:sp>
      <p:sp>
        <p:nvSpPr>
          <p:cNvPr id="60" name="TextBox 59">
            <a:extLst>
              <a:ext uri="{FF2B5EF4-FFF2-40B4-BE49-F238E27FC236}">
                <a16:creationId xmlns:a16="http://schemas.microsoft.com/office/drawing/2014/main" id="{F5E24AA1-878A-9B0D-2D5D-B35202A8EF29}"/>
              </a:ext>
            </a:extLst>
          </p:cNvPr>
          <p:cNvSpPr txBox="1"/>
          <p:nvPr/>
        </p:nvSpPr>
        <p:spPr>
          <a:xfrm>
            <a:off x="1473831" y="3454431"/>
            <a:ext cx="7543800" cy="707886"/>
          </a:xfrm>
          <a:prstGeom prst="rect">
            <a:avLst/>
          </a:prstGeom>
          <a:noFill/>
        </p:spPr>
        <p:txBody>
          <a:bodyPr wrap="square" rtlCol="0">
            <a:spAutoFit/>
          </a:bodyPr>
          <a:lstStyle/>
          <a:p>
            <a:r>
              <a:rPr lang="en-US" sz="4000" i="1" dirty="0">
                <a:solidFill>
                  <a:schemeClr val="bg1"/>
                </a:solidFill>
                <a:latin typeface="Aptos Display" panose="020B0004020202020204" pitchFamily="34" charset="0"/>
              </a:rPr>
              <a:t>Dropping irrelevant columns</a:t>
            </a:r>
            <a:endParaRPr lang="en-IN" sz="4000" i="1" dirty="0">
              <a:solidFill>
                <a:schemeClr val="bg1"/>
              </a:solidFill>
              <a:latin typeface="Aptos Display" panose="020B0004020202020204" pitchFamily="34" charset="0"/>
            </a:endParaRPr>
          </a:p>
        </p:txBody>
      </p:sp>
      <p:sp>
        <p:nvSpPr>
          <p:cNvPr id="61" name="TextBox 60">
            <a:extLst>
              <a:ext uri="{FF2B5EF4-FFF2-40B4-BE49-F238E27FC236}">
                <a16:creationId xmlns:a16="http://schemas.microsoft.com/office/drawing/2014/main" id="{5B7D421E-26A3-76A5-2E80-0B1D0601E6F7}"/>
              </a:ext>
            </a:extLst>
          </p:cNvPr>
          <p:cNvSpPr txBox="1"/>
          <p:nvPr/>
        </p:nvSpPr>
        <p:spPr>
          <a:xfrm>
            <a:off x="1497106" y="5207031"/>
            <a:ext cx="7543800" cy="707886"/>
          </a:xfrm>
          <a:prstGeom prst="rect">
            <a:avLst/>
          </a:prstGeom>
          <a:noFill/>
        </p:spPr>
        <p:txBody>
          <a:bodyPr wrap="square" rtlCol="0">
            <a:spAutoFit/>
          </a:bodyPr>
          <a:lstStyle/>
          <a:p>
            <a:r>
              <a:rPr lang="en-US" sz="4000" i="1" dirty="0">
                <a:solidFill>
                  <a:schemeClr val="bg1"/>
                </a:solidFill>
                <a:latin typeface="Aptos Display" panose="020B0004020202020204" pitchFamily="34" charset="0"/>
              </a:rPr>
              <a:t>Using </a:t>
            </a:r>
            <a:r>
              <a:rPr lang="en-US" sz="4000" b="1" i="1" dirty="0">
                <a:solidFill>
                  <a:schemeClr val="bg1"/>
                </a:solidFill>
                <a:latin typeface="Aptos Display" panose="020B0004020202020204" pitchFamily="34" charset="0"/>
              </a:rPr>
              <a:t>Reaction</a:t>
            </a:r>
            <a:r>
              <a:rPr lang="en-US" sz="4000" i="1" dirty="0">
                <a:solidFill>
                  <a:schemeClr val="bg1"/>
                </a:solidFill>
                <a:latin typeface="Aptos Display" panose="020B0004020202020204" pitchFamily="34" charset="0"/>
              </a:rPr>
              <a:t> as the base table</a:t>
            </a:r>
            <a:endParaRPr lang="en-IN" sz="4000" i="1" dirty="0">
              <a:solidFill>
                <a:schemeClr val="bg1"/>
              </a:solidFill>
              <a:latin typeface="Aptos Display" panose="020B0004020202020204" pitchFamily="34" charset="0"/>
            </a:endParaRPr>
          </a:p>
        </p:txBody>
      </p:sp>
      <p:sp>
        <p:nvSpPr>
          <p:cNvPr id="62" name="TextBox 61">
            <a:extLst>
              <a:ext uri="{FF2B5EF4-FFF2-40B4-BE49-F238E27FC236}">
                <a16:creationId xmlns:a16="http://schemas.microsoft.com/office/drawing/2014/main" id="{7E76971C-B34E-EE15-CF96-1D23515E7B67}"/>
              </a:ext>
            </a:extLst>
          </p:cNvPr>
          <p:cNvSpPr txBox="1"/>
          <p:nvPr/>
        </p:nvSpPr>
        <p:spPr>
          <a:xfrm>
            <a:off x="1528483" y="6095731"/>
            <a:ext cx="8229600" cy="707886"/>
          </a:xfrm>
          <a:prstGeom prst="rect">
            <a:avLst/>
          </a:prstGeom>
          <a:noFill/>
        </p:spPr>
        <p:txBody>
          <a:bodyPr wrap="square" rtlCol="0">
            <a:spAutoFit/>
          </a:bodyPr>
          <a:lstStyle/>
          <a:p>
            <a:r>
              <a:rPr lang="en-US" sz="4000" i="1" dirty="0">
                <a:solidFill>
                  <a:schemeClr val="bg1"/>
                </a:solidFill>
                <a:latin typeface="Aptos Display" panose="020B0004020202020204" pitchFamily="34" charset="0"/>
              </a:rPr>
              <a:t>Joining </a:t>
            </a:r>
            <a:r>
              <a:rPr lang="en-US" sz="4000" b="1" i="1" dirty="0">
                <a:solidFill>
                  <a:schemeClr val="bg1"/>
                </a:solidFill>
                <a:latin typeface="Aptos Display" panose="020B0004020202020204" pitchFamily="34" charset="0"/>
              </a:rPr>
              <a:t>Content</a:t>
            </a:r>
            <a:r>
              <a:rPr lang="en-US" sz="4000" i="1" dirty="0">
                <a:solidFill>
                  <a:schemeClr val="bg1"/>
                </a:solidFill>
                <a:latin typeface="Aptos Display" panose="020B0004020202020204" pitchFamily="34" charset="0"/>
              </a:rPr>
              <a:t> and </a:t>
            </a:r>
            <a:r>
              <a:rPr lang="en-US" sz="4000" b="1" i="1" dirty="0">
                <a:solidFill>
                  <a:schemeClr val="bg1"/>
                </a:solidFill>
                <a:latin typeface="Aptos Display" panose="020B0004020202020204" pitchFamily="34" charset="0"/>
              </a:rPr>
              <a:t>Reaction Types</a:t>
            </a:r>
            <a:endParaRPr lang="en-IN" sz="4000" b="1" i="1" dirty="0">
              <a:solidFill>
                <a:schemeClr val="bg1"/>
              </a:solidFill>
              <a:latin typeface="Aptos Display" panose="020B0004020202020204" pitchFamily="34" charset="0"/>
            </a:endParaRPr>
          </a:p>
        </p:txBody>
      </p:sp>
      <p:sp>
        <p:nvSpPr>
          <p:cNvPr id="63" name="TextBox 62">
            <a:extLst>
              <a:ext uri="{FF2B5EF4-FFF2-40B4-BE49-F238E27FC236}">
                <a16:creationId xmlns:a16="http://schemas.microsoft.com/office/drawing/2014/main" id="{4F9C390F-FA3F-BC8B-965F-D76BC9BA1844}"/>
              </a:ext>
            </a:extLst>
          </p:cNvPr>
          <p:cNvSpPr txBox="1"/>
          <p:nvPr/>
        </p:nvSpPr>
        <p:spPr>
          <a:xfrm>
            <a:off x="1447800" y="7909242"/>
            <a:ext cx="7543800" cy="707886"/>
          </a:xfrm>
          <a:prstGeom prst="rect">
            <a:avLst/>
          </a:prstGeom>
          <a:noFill/>
        </p:spPr>
        <p:txBody>
          <a:bodyPr wrap="square" rtlCol="0">
            <a:spAutoFit/>
          </a:bodyPr>
          <a:lstStyle/>
          <a:p>
            <a:r>
              <a:rPr lang="en-US" sz="4000" i="1" dirty="0">
                <a:solidFill>
                  <a:schemeClr val="bg1"/>
                </a:solidFill>
                <a:latin typeface="Aptos Display" panose="020B0004020202020204" pitchFamily="34" charset="0"/>
              </a:rPr>
              <a:t>User Engagement</a:t>
            </a:r>
            <a:endParaRPr lang="en-IN" sz="4000" i="1" dirty="0">
              <a:solidFill>
                <a:schemeClr val="bg1"/>
              </a:solidFill>
              <a:latin typeface="Aptos Display" panose="020B0004020202020204" pitchFamily="34" charset="0"/>
            </a:endParaRPr>
          </a:p>
        </p:txBody>
      </p:sp>
      <p:sp>
        <p:nvSpPr>
          <p:cNvPr id="64" name="TextBox 63">
            <a:extLst>
              <a:ext uri="{FF2B5EF4-FFF2-40B4-BE49-F238E27FC236}">
                <a16:creationId xmlns:a16="http://schemas.microsoft.com/office/drawing/2014/main" id="{E1A2CEE9-5F21-0A1E-6ABD-31BC7F5CF8AB}"/>
              </a:ext>
            </a:extLst>
          </p:cNvPr>
          <p:cNvSpPr txBox="1"/>
          <p:nvPr/>
        </p:nvSpPr>
        <p:spPr>
          <a:xfrm>
            <a:off x="1465729" y="8779014"/>
            <a:ext cx="7543800" cy="707886"/>
          </a:xfrm>
          <a:prstGeom prst="rect">
            <a:avLst/>
          </a:prstGeom>
          <a:noFill/>
        </p:spPr>
        <p:txBody>
          <a:bodyPr wrap="square" rtlCol="0">
            <a:spAutoFit/>
          </a:bodyPr>
          <a:lstStyle/>
          <a:p>
            <a:r>
              <a:rPr lang="en-US" sz="4000" i="1" dirty="0">
                <a:solidFill>
                  <a:schemeClr val="bg1"/>
                </a:solidFill>
                <a:latin typeface="Aptos Display" panose="020B0004020202020204" pitchFamily="34" charset="0"/>
              </a:rPr>
              <a:t>Content Popularity</a:t>
            </a:r>
            <a:endParaRPr lang="en-IN" sz="4000" i="1" dirty="0">
              <a:solidFill>
                <a:schemeClr val="bg1"/>
              </a:solidFill>
              <a:latin typeface="Aptos Display" panose="020B0004020202020204" pitchFamily="34" charset="0"/>
            </a:endParaRPr>
          </a:p>
        </p:txBody>
      </p:sp>
      <p:sp>
        <p:nvSpPr>
          <p:cNvPr id="65" name="TextBox 64">
            <a:extLst>
              <a:ext uri="{FF2B5EF4-FFF2-40B4-BE49-F238E27FC236}">
                <a16:creationId xmlns:a16="http://schemas.microsoft.com/office/drawing/2014/main" id="{E060194F-9CAE-C4EF-930B-3CCAD96AEFFB}"/>
              </a:ext>
            </a:extLst>
          </p:cNvPr>
          <p:cNvSpPr txBox="1"/>
          <p:nvPr/>
        </p:nvSpPr>
        <p:spPr>
          <a:xfrm>
            <a:off x="1371600" y="9541014"/>
            <a:ext cx="7543800" cy="707886"/>
          </a:xfrm>
          <a:prstGeom prst="rect">
            <a:avLst/>
          </a:prstGeom>
          <a:noFill/>
        </p:spPr>
        <p:txBody>
          <a:bodyPr wrap="square" rtlCol="0">
            <a:spAutoFit/>
          </a:bodyPr>
          <a:lstStyle/>
          <a:p>
            <a:r>
              <a:rPr lang="en-US" sz="4000" i="1" dirty="0">
                <a:solidFill>
                  <a:schemeClr val="bg1"/>
                </a:solidFill>
                <a:latin typeface="Aptos Display" panose="020B0004020202020204" pitchFamily="34" charset="0"/>
              </a:rPr>
              <a:t>Top Performing Categories</a:t>
            </a:r>
            <a:endParaRPr lang="en-IN" sz="4000" i="1" dirty="0">
              <a:solidFill>
                <a:schemeClr val="bg1"/>
              </a:solidFill>
              <a:latin typeface="Aptos Display" panose="020B00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id="{2AD6E7CB-CE80-C7D5-DF02-170B98B88ED1}"/>
              </a:ext>
            </a:extLst>
          </p:cNvPr>
          <p:cNvSpPr txBox="1"/>
          <p:nvPr/>
        </p:nvSpPr>
        <p:spPr>
          <a:xfrm>
            <a:off x="1601563" y="2726204"/>
            <a:ext cx="3792803" cy="1938992"/>
          </a:xfrm>
          <a:prstGeom prst="rect">
            <a:avLst/>
          </a:prstGeom>
          <a:noFill/>
        </p:spPr>
        <p:txBody>
          <a:bodyPr wrap="square" rtlCol="0">
            <a:spAutoFit/>
          </a:bodyPr>
          <a:lstStyle/>
          <a:p>
            <a:pPr algn="ctr"/>
            <a:r>
              <a:rPr lang="en-IN" sz="4000" dirty="0">
                <a:latin typeface="Aptos Display" panose="020B0004020202020204" pitchFamily="34" charset="0"/>
              </a:rPr>
              <a:t>Month having highest no. of posts</a:t>
            </a:r>
          </a:p>
        </p:txBody>
      </p:sp>
      <p:sp>
        <p:nvSpPr>
          <p:cNvPr id="15" name="TextBox 14">
            <a:extLst>
              <a:ext uri="{FF2B5EF4-FFF2-40B4-BE49-F238E27FC236}">
                <a16:creationId xmlns:a16="http://schemas.microsoft.com/office/drawing/2014/main" id="{CF012251-8929-363A-C27D-9B6763A0072B}"/>
              </a:ext>
            </a:extLst>
          </p:cNvPr>
          <p:cNvSpPr txBox="1"/>
          <p:nvPr/>
        </p:nvSpPr>
        <p:spPr>
          <a:xfrm>
            <a:off x="6749515" y="2726204"/>
            <a:ext cx="3792803" cy="1323439"/>
          </a:xfrm>
          <a:prstGeom prst="rect">
            <a:avLst/>
          </a:prstGeom>
          <a:noFill/>
        </p:spPr>
        <p:txBody>
          <a:bodyPr wrap="square" rtlCol="0">
            <a:spAutoFit/>
          </a:bodyPr>
          <a:lstStyle/>
          <a:p>
            <a:pPr algn="ctr"/>
            <a:r>
              <a:rPr lang="en-IN" sz="4000" dirty="0">
                <a:latin typeface="Aptos Display" panose="020B0004020202020204" pitchFamily="34" charset="0"/>
              </a:rPr>
              <a:t>Total Unique Categories</a:t>
            </a:r>
          </a:p>
        </p:txBody>
      </p:sp>
      <p:sp>
        <p:nvSpPr>
          <p:cNvPr id="16" name="TextBox 15">
            <a:extLst>
              <a:ext uri="{FF2B5EF4-FFF2-40B4-BE49-F238E27FC236}">
                <a16:creationId xmlns:a16="http://schemas.microsoft.com/office/drawing/2014/main" id="{E12586E9-15DC-67B8-FB03-7C04499A7972}"/>
              </a:ext>
            </a:extLst>
          </p:cNvPr>
          <p:cNvSpPr txBox="1"/>
          <p:nvPr/>
        </p:nvSpPr>
        <p:spPr>
          <a:xfrm>
            <a:off x="12420600" y="2726203"/>
            <a:ext cx="3962400" cy="1323439"/>
          </a:xfrm>
          <a:prstGeom prst="rect">
            <a:avLst/>
          </a:prstGeom>
          <a:noFill/>
        </p:spPr>
        <p:txBody>
          <a:bodyPr wrap="square" rtlCol="0">
            <a:spAutoFit/>
          </a:bodyPr>
          <a:lstStyle/>
          <a:p>
            <a:pPr algn="ctr"/>
            <a:r>
              <a:rPr lang="en-IN" sz="4000" dirty="0">
                <a:latin typeface="Aptos Display" panose="020B0004020202020204" pitchFamily="34" charset="0"/>
              </a:rPr>
              <a:t>Category having highest Reactions</a:t>
            </a:r>
          </a:p>
        </p:txBody>
      </p:sp>
      <p:sp>
        <p:nvSpPr>
          <p:cNvPr id="17" name="TextBox 16">
            <a:extLst>
              <a:ext uri="{FF2B5EF4-FFF2-40B4-BE49-F238E27FC236}">
                <a16:creationId xmlns:a16="http://schemas.microsoft.com/office/drawing/2014/main" id="{25B74FD5-467D-882B-C2E6-F97DB51E783D}"/>
              </a:ext>
            </a:extLst>
          </p:cNvPr>
          <p:cNvSpPr txBox="1"/>
          <p:nvPr/>
        </p:nvSpPr>
        <p:spPr>
          <a:xfrm>
            <a:off x="2032142" y="5143500"/>
            <a:ext cx="2931644" cy="923330"/>
          </a:xfrm>
          <a:prstGeom prst="rect">
            <a:avLst/>
          </a:prstGeom>
          <a:noFill/>
        </p:spPr>
        <p:txBody>
          <a:bodyPr wrap="square" rtlCol="0">
            <a:spAutoFit/>
          </a:bodyPr>
          <a:lstStyle/>
          <a:p>
            <a:pPr algn="ctr"/>
            <a:r>
              <a:rPr lang="en-IN" sz="5400" dirty="0">
                <a:latin typeface="Aptos Narrow" panose="020B0004020202020204" pitchFamily="34" charset="0"/>
              </a:rPr>
              <a:t>JANUARY</a:t>
            </a:r>
          </a:p>
        </p:txBody>
      </p:sp>
      <p:sp>
        <p:nvSpPr>
          <p:cNvPr id="18" name="TextBox 17">
            <a:extLst>
              <a:ext uri="{FF2B5EF4-FFF2-40B4-BE49-F238E27FC236}">
                <a16:creationId xmlns:a16="http://schemas.microsoft.com/office/drawing/2014/main" id="{2FB96FCE-D0CE-7144-0AED-7B48A6E94A40}"/>
              </a:ext>
            </a:extLst>
          </p:cNvPr>
          <p:cNvSpPr txBox="1"/>
          <p:nvPr/>
        </p:nvSpPr>
        <p:spPr>
          <a:xfrm>
            <a:off x="7202956" y="5067300"/>
            <a:ext cx="2931644" cy="923330"/>
          </a:xfrm>
          <a:prstGeom prst="rect">
            <a:avLst/>
          </a:prstGeom>
          <a:noFill/>
        </p:spPr>
        <p:txBody>
          <a:bodyPr wrap="square" rtlCol="0">
            <a:spAutoFit/>
          </a:bodyPr>
          <a:lstStyle/>
          <a:p>
            <a:pPr algn="ctr"/>
            <a:r>
              <a:rPr lang="en-IN" sz="5400" dirty="0">
                <a:latin typeface="Aptos Narrow" panose="020B0004020202020204" pitchFamily="34" charset="0"/>
              </a:rPr>
              <a:t>16</a:t>
            </a:r>
          </a:p>
        </p:txBody>
      </p:sp>
      <p:sp>
        <p:nvSpPr>
          <p:cNvPr id="19" name="TextBox 18">
            <a:extLst>
              <a:ext uri="{FF2B5EF4-FFF2-40B4-BE49-F238E27FC236}">
                <a16:creationId xmlns:a16="http://schemas.microsoft.com/office/drawing/2014/main" id="{EEBA2B67-F07B-CC38-DAC2-ECF8B331520C}"/>
              </a:ext>
            </a:extLst>
          </p:cNvPr>
          <p:cNvSpPr txBox="1"/>
          <p:nvPr/>
        </p:nvSpPr>
        <p:spPr>
          <a:xfrm>
            <a:off x="12917956" y="4991100"/>
            <a:ext cx="2931644" cy="923330"/>
          </a:xfrm>
          <a:prstGeom prst="rect">
            <a:avLst/>
          </a:prstGeom>
          <a:noFill/>
        </p:spPr>
        <p:txBody>
          <a:bodyPr wrap="square" rtlCol="0">
            <a:spAutoFit/>
          </a:bodyPr>
          <a:lstStyle/>
          <a:p>
            <a:pPr algn="ctr"/>
            <a:r>
              <a:rPr lang="en-IN" sz="5400" dirty="0">
                <a:latin typeface="Aptos Narrow" panose="020B0004020202020204" pitchFamily="34" charset="0"/>
              </a:rPr>
              <a:t>ANIMAL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7" name="Picture 26">
            <a:extLst>
              <a:ext uri="{FF2B5EF4-FFF2-40B4-BE49-F238E27FC236}">
                <a16:creationId xmlns:a16="http://schemas.microsoft.com/office/drawing/2014/main" id="{2B9D075D-8440-3A65-8C70-161EB2FADD1A}"/>
              </a:ext>
            </a:extLst>
          </p:cNvPr>
          <p:cNvPicPr>
            <a:picLocks noChangeAspect="1"/>
          </p:cNvPicPr>
          <p:nvPr/>
        </p:nvPicPr>
        <p:blipFill>
          <a:blip r:embed="rId7"/>
          <a:stretch>
            <a:fillRect/>
          </a:stretch>
        </p:blipFill>
        <p:spPr>
          <a:xfrm>
            <a:off x="4785871" y="1633373"/>
            <a:ext cx="10274390" cy="731909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7" name="Picture 26">
            <a:extLst>
              <a:ext uri="{FF2B5EF4-FFF2-40B4-BE49-F238E27FC236}">
                <a16:creationId xmlns:a16="http://schemas.microsoft.com/office/drawing/2014/main" id="{76D7EFB9-2E6F-C935-67CE-F2D077F60C31}"/>
              </a:ext>
            </a:extLst>
          </p:cNvPr>
          <p:cNvPicPr>
            <a:picLocks noChangeAspect="1"/>
          </p:cNvPicPr>
          <p:nvPr/>
        </p:nvPicPr>
        <p:blipFill>
          <a:blip r:embed="rId7"/>
          <a:stretch>
            <a:fillRect/>
          </a:stretch>
        </p:blipFill>
        <p:spPr>
          <a:xfrm>
            <a:off x="3750338" y="1228697"/>
            <a:ext cx="12526856" cy="7539466"/>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257</Words>
  <Application>Microsoft Office PowerPoint</Application>
  <PresentationFormat>Custom</PresentationFormat>
  <Paragraphs>75</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 Narrow</vt:lpstr>
      <vt:lpstr>Cascadia Mono SemiBold</vt:lpstr>
      <vt:lpstr>Aptos Display</vt:lpstr>
      <vt:lpstr>Calibri</vt:lpstr>
      <vt:lpstr>Arial</vt:lpstr>
      <vt:lpstr>Graphik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Trideep Roy</cp:lastModifiedBy>
  <cp:revision>10</cp:revision>
  <dcterms:created xsi:type="dcterms:W3CDTF">2006-08-16T00:00:00Z</dcterms:created>
  <dcterms:modified xsi:type="dcterms:W3CDTF">2023-12-15T14:00:46Z</dcterms:modified>
  <dc:identifier>DAEhDyfaYKE</dc:identifier>
</cp:coreProperties>
</file>