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1"/>
          <c:tx>
            <c:strRef>
              <c:f>Sheet1!$F$2</c:f>
              <c:strCache>
                <c:ptCount val="1"/>
                <c:pt idx="0">
                  <c:v>eligible base</c:v>
                </c:pt>
              </c:strCache>
            </c:strRef>
          </c:tx>
          <c:spPr>
            <a:solidFill>
              <a:schemeClr val="accent2"/>
            </a:solidFill>
            <a:ln>
              <a:noFill/>
            </a:ln>
            <a:effectLst/>
          </c:spPr>
          <c:invertIfNegative val="0"/>
          <c:cat>
            <c:strRef>
              <c:f>Sheet1!$D$3:$D$14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Sheet1!$F$3:$F$14</c:f>
              <c:numCache>
                <c:formatCode>General</c:formatCode>
                <c:ptCount val="12"/>
                <c:pt idx="0">
                  <c:v>1000000</c:v>
                </c:pt>
                <c:pt idx="1">
                  <c:v>1001000</c:v>
                </c:pt>
                <c:pt idx="2">
                  <c:v>1002000</c:v>
                </c:pt>
                <c:pt idx="3">
                  <c:v>1015000</c:v>
                </c:pt>
                <c:pt idx="4">
                  <c:v>1002500</c:v>
                </c:pt>
                <c:pt idx="5">
                  <c:v>1030000</c:v>
                </c:pt>
                <c:pt idx="6">
                  <c:v>1040000</c:v>
                </c:pt>
                <c:pt idx="7">
                  <c:v>1050000</c:v>
                </c:pt>
                <c:pt idx="8">
                  <c:v>1070000</c:v>
                </c:pt>
                <c:pt idx="9">
                  <c:v>1050000</c:v>
                </c:pt>
                <c:pt idx="10">
                  <c:v>1060000</c:v>
                </c:pt>
                <c:pt idx="11">
                  <c:v>1080000</c:v>
                </c:pt>
              </c:numCache>
            </c:numRef>
          </c:val>
          <c:extLst>
            <c:ext xmlns:c16="http://schemas.microsoft.com/office/drawing/2014/chart" uri="{C3380CC4-5D6E-409C-BE32-E72D297353CC}">
              <c16:uniqueId val="{00000000-94EE-45BC-8991-326BC5CE9BFD}"/>
            </c:ext>
          </c:extLst>
        </c:ser>
        <c:dLbls>
          <c:showLegendKey val="0"/>
          <c:showVal val="0"/>
          <c:showCatName val="0"/>
          <c:showSerName val="0"/>
          <c:showPercent val="0"/>
          <c:showBubbleSize val="0"/>
        </c:dLbls>
        <c:gapWidth val="219"/>
        <c:axId val="693274968"/>
        <c:axId val="693274312"/>
      </c:barChart>
      <c:lineChart>
        <c:grouping val="standard"/>
        <c:varyColors val="0"/>
        <c:ser>
          <c:idx val="0"/>
          <c:order val="0"/>
          <c:tx>
            <c:strRef>
              <c:f>Sheet1!$E$2</c:f>
              <c:strCache>
                <c:ptCount val="1"/>
                <c:pt idx="0">
                  <c:v>% acquisitions</c:v>
                </c:pt>
              </c:strCache>
            </c:strRef>
          </c:tx>
          <c:spPr>
            <a:ln w="28575" cap="rnd">
              <a:solidFill>
                <a:schemeClr val="accent1"/>
              </a:solidFill>
              <a:round/>
            </a:ln>
            <a:effectLst/>
          </c:spPr>
          <c:marker>
            <c:symbol val="none"/>
          </c:marker>
          <c:cat>
            <c:strRef>
              <c:f>Sheet1!$D$3:$D$14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Sheet1!$E$3:$E$14</c:f>
              <c:numCache>
                <c:formatCode>0.0%</c:formatCode>
                <c:ptCount val="12"/>
                <c:pt idx="0">
                  <c:v>0.01</c:v>
                </c:pt>
                <c:pt idx="1">
                  <c:v>8.9910089910089919E-3</c:v>
                </c:pt>
                <c:pt idx="2">
                  <c:v>7.9840319361277438E-3</c:v>
                </c:pt>
                <c:pt idx="3">
                  <c:v>6.8965517241379309E-3</c:v>
                </c:pt>
                <c:pt idx="4">
                  <c:v>9.9750623441396506E-3</c:v>
                </c:pt>
                <c:pt idx="5">
                  <c:v>4.8543689320388345E-3</c:v>
                </c:pt>
                <c:pt idx="6">
                  <c:v>7.2115384615384619E-3</c:v>
                </c:pt>
                <c:pt idx="7">
                  <c:v>7.1428571428571426E-3</c:v>
                </c:pt>
                <c:pt idx="8">
                  <c:v>6.5420560747663555E-3</c:v>
                </c:pt>
                <c:pt idx="9">
                  <c:v>8.0952380952380946E-3</c:v>
                </c:pt>
                <c:pt idx="10">
                  <c:v>7.5471698113207548E-3</c:v>
                </c:pt>
                <c:pt idx="11">
                  <c:v>5.5555555555555558E-3</c:v>
                </c:pt>
              </c:numCache>
            </c:numRef>
          </c:val>
          <c:smooth val="0"/>
          <c:extLst>
            <c:ext xmlns:c16="http://schemas.microsoft.com/office/drawing/2014/chart" uri="{C3380CC4-5D6E-409C-BE32-E72D297353CC}">
              <c16:uniqueId val="{00000001-94EE-45BC-8991-326BC5CE9BFD}"/>
            </c:ext>
          </c:extLst>
        </c:ser>
        <c:dLbls>
          <c:showLegendKey val="0"/>
          <c:showVal val="0"/>
          <c:showCatName val="0"/>
          <c:showSerName val="0"/>
          <c:showPercent val="0"/>
          <c:showBubbleSize val="0"/>
        </c:dLbls>
        <c:marker val="1"/>
        <c:smooth val="0"/>
        <c:axId val="554333224"/>
        <c:axId val="554325352"/>
      </c:lineChart>
      <c:catAx>
        <c:axId val="554333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554325352"/>
        <c:crosses val="autoZero"/>
        <c:auto val="1"/>
        <c:lblAlgn val="ctr"/>
        <c:lblOffset val="100"/>
        <c:noMultiLvlLbl val="0"/>
      </c:catAx>
      <c:valAx>
        <c:axId val="55432535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54333224"/>
        <c:crosses val="autoZero"/>
        <c:crossBetween val="between"/>
      </c:valAx>
      <c:valAx>
        <c:axId val="693274312"/>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93274968"/>
        <c:crosses val="max"/>
        <c:crossBetween val="between"/>
        <c:dispUnits>
          <c:builtInUnit val="millions"/>
          <c:dispUnitsLbl>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dispUnitsLbl>
        </c:dispUnits>
      </c:valAx>
      <c:catAx>
        <c:axId val="693274968"/>
        <c:scaling>
          <c:orientation val="minMax"/>
        </c:scaling>
        <c:delete val="1"/>
        <c:axPos val="b"/>
        <c:numFmt formatCode="General" sourceLinked="1"/>
        <c:majorTickMark val="out"/>
        <c:minorTickMark val="none"/>
        <c:tickLblPos val="nextTo"/>
        <c:crossAx val="6932743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Lift Chart to compute KS</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Sheet1!$F$26</c:f>
              <c:strCache>
                <c:ptCount val="1"/>
                <c:pt idx="0">
                  <c:v>Logistic </c:v>
                </c:pt>
              </c:strCache>
            </c:strRef>
          </c:tx>
          <c:spPr>
            <a:ln w="28575" cap="rnd">
              <a:solidFill>
                <a:schemeClr val="accent1"/>
              </a:solidFill>
              <a:round/>
            </a:ln>
            <a:effectLst/>
          </c:spPr>
          <c:marker>
            <c:symbol val="none"/>
          </c:marker>
          <c:cat>
            <c:numRef>
              <c:f>Sheet1!$E$27:$E$37</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Sheet1!$F$27:$F$37</c:f>
              <c:numCache>
                <c:formatCode>0%</c:formatCode>
                <c:ptCount val="11"/>
                <c:pt idx="0">
                  <c:v>0</c:v>
                </c:pt>
                <c:pt idx="1">
                  <c:v>0.35</c:v>
                </c:pt>
                <c:pt idx="2">
                  <c:v>0.55000000000000004</c:v>
                </c:pt>
                <c:pt idx="3">
                  <c:v>0.7</c:v>
                </c:pt>
                <c:pt idx="4">
                  <c:v>0.8</c:v>
                </c:pt>
                <c:pt idx="5">
                  <c:v>0.87</c:v>
                </c:pt>
                <c:pt idx="6">
                  <c:v>0.92</c:v>
                </c:pt>
                <c:pt idx="7">
                  <c:v>0.95</c:v>
                </c:pt>
                <c:pt idx="8">
                  <c:v>0.97</c:v>
                </c:pt>
                <c:pt idx="9" formatCode="0.00%">
                  <c:v>0.98499999999999999</c:v>
                </c:pt>
                <c:pt idx="10">
                  <c:v>1</c:v>
                </c:pt>
              </c:numCache>
            </c:numRef>
          </c:val>
          <c:smooth val="0"/>
          <c:extLst>
            <c:ext xmlns:c16="http://schemas.microsoft.com/office/drawing/2014/chart" uri="{C3380CC4-5D6E-409C-BE32-E72D297353CC}">
              <c16:uniqueId val="{00000000-A956-44B9-808F-DF36D3C406FC}"/>
            </c:ext>
          </c:extLst>
        </c:ser>
        <c:ser>
          <c:idx val="1"/>
          <c:order val="1"/>
          <c:tx>
            <c:strRef>
              <c:f>Sheet1!$G$26</c:f>
              <c:strCache>
                <c:ptCount val="1"/>
                <c:pt idx="0">
                  <c:v>GBM</c:v>
                </c:pt>
              </c:strCache>
            </c:strRef>
          </c:tx>
          <c:spPr>
            <a:ln w="28575" cap="rnd">
              <a:solidFill>
                <a:schemeClr val="accent2"/>
              </a:solidFill>
              <a:round/>
            </a:ln>
            <a:effectLst/>
          </c:spPr>
          <c:marker>
            <c:symbol val="none"/>
          </c:marker>
          <c:cat>
            <c:numRef>
              <c:f>Sheet1!$E$27:$E$37</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Sheet1!$G$27:$G$37</c:f>
              <c:numCache>
                <c:formatCode>0%</c:formatCode>
                <c:ptCount val="11"/>
                <c:pt idx="0">
                  <c:v>0</c:v>
                </c:pt>
                <c:pt idx="1">
                  <c:v>0.45</c:v>
                </c:pt>
                <c:pt idx="2">
                  <c:v>0.67</c:v>
                </c:pt>
                <c:pt idx="3">
                  <c:v>0.81</c:v>
                </c:pt>
                <c:pt idx="4">
                  <c:v>0.9</c:v>
                </c:pt>
                <c:pt idx="5">
                  <c:v>0.95</c:v>
                </c:pt>
                <c:pt idx="6">
                  <c:v>0.97</c:v>
                </c:pt>
                <c:pt idx="7">
                  <c:v>0.98</c:v>
                </c:pt>
                <c:pt idx="8">
                  <c:v>0.99</c:v>
                </c:pt>
                <c:pt idx="9" formatCode="0.00%">
                  <c:v>0.995</c:v>
                </c:pt>
                <c:pt idx="10" formatCode="0.00%">
                  <c:v>1</c:v>
                </c:pt>
              </c:numCache>
            </c:numRef>
          </c:val>
          <c:smooth val="0"/>
          <c:extLst>
            <c:ext xmlns:c16="http://schemas.microsoft.com/office/drawing/2014/chart" uri="{C3380CC4-5D6E-409C-BE32-E72D297353CC}">
              <c16:uniqueId val="{00000001-A956-44B9-808F-DF36D3C406FC}"/>
            </c:ext>
          </c:extLst>
        </c:ser>
        <c:ser>
          <c:idx val="2"/>
          <c:order val="2"/>
          <c:tx>
            <c:strRef>
              <c:f>Sheet1!$H$26</c:f>
              <c:strCache>
                <c:ptCount val="1"/>
                <c:pt idx="0">
                  <c:v>Neural Net</c:v>
                </c:pt>
              </c:strCache>
            </c:strRef>
          </c:tx>
          <c:spPr>
            <a:ln w="28575" cap="rnd">
              <a:solidFill>
                <a:schemeClr val="accent3"/>
              </a:solidFill>
              <a:round/>
            </a:ln>
            <a:effectLst/>
          </c:spPr>
          <c:marker>
            <c:symbol val="none"/>
          </c:marker>
          <c:cat>
            <c:numRef>
              <c:f>Sheet1!$E$27:$E$37</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Sheet1!$H$27:$H$37</c:f>
              <c:numCache>
                <c:formatCode>0%</c:formatCode>
                <c:ptCount val="11"/>
                <c:pt idx="0">
                  <c:v>0</c:v>
                </c:pt>
                <c:pt idx="1">
                  <c:v>0.47</c:v>
                </c:pt>
                <c:pt idx="2">
                  <c:v>0.68</c:v>
                </c:pt>
                <c:pt idx="3">
                  <c:v>0.8</c:v>
                </c:pt>
                <c:pt idx="4">
                  <c:v>0.91</c:v>
                </c:pt>
                <c:pt idx="5">
                  <c:v>0.96</c:v>
                </c:pt>
                <c:pt idx="6">
                  <c:v>0.98</c:v>
                </c:pt>
                <c:pt idx="7">
                  <c:v>0.99</c:v>
                </c:pt>
                <c:pt idx="8" formatCode="0.00%">
                  <c:v>0.995</c:v>
                </c:pt>
                <c:pt idx="9" formatCode="0.00%">
                  <c:v>0.998</c:v>
                </c:pt>
                <c:pt idx="10">
                  <c:v>1</c:v>
                </c:pt>
              </c:numCache>
            </c:numRef>
          </c:val>
          <c:smooth val="0"/>
          <c:extLst>
            <c:ext xmlns:c16="http://schemas.microsoft.com/office/drawing/2014/chart" uri="{C3380CC4-5D6E-409C-BE32-E72D297353CC}">
              <c16:uniqueId val="{00000002-A956-44B9-808F-DF36D3C406FC}"/>
            </c:ext>
          </c:extLst>
        </c:ser>
        <c:ser>
          <c:idx val="3"/>
          <c:order val="3"/>
          <c:tx>
            <c:strRef>
              <c:f>Sheet1!$I$26</c:f>
              <c:strCache>
                <c:ptCount val="1"/>
                <c:pt idx="0">
                  <c:v>Random</c:v>
                </c:pt>
              </c:strCache>
            </c:strRef>
          </c:tx>
          <c:spPr>
            <a:ln w="28575" cap="rnd">
              <a:solidFill>
                <a:schemeClr val="accent4"/>
              </a:solidFill>
              <a:round/>
            </a:ln>
            <a:effectLst/>
          </c:spPr>
          <c:marker>
            <c:symbol val="none"/>
          </c:marker>
          <c:cat>
            <c:numRef>
              <c:f>Sheet1!$E$27:$E$37</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Sheet1!$I$27:$I$37</c:f>
              <c:numCache>
                <c:formatCode>0%</c:formatCode>
                <c:ptCount val="11"/>
                <c:pt idx="0">
                  <c:v>0</c:v>
                </c:pt>
                <c:pt idx="1">
                  <c:v>0.1</c:v>
                </c:pt>
                <c:pt idx="2">
                  <c:v>0.2</c:v>
                </c:pt>
                <c:pt idx="3">
                  <c:v>0.3</c:v>
                </c:pt>
                <c:pt idx="4">
                  <c:v>0.4</c:v>
                </c:pt>
                <c:pt idx="5">
                  <c:v>0.5</c:v>
                </c:pt>
                <c:pt idx="6">
                  <c:v>0.6</c:v>
                </c:pt>
                <c:pt idx="7">
                  <c:v>0.7</c:v>
                </c:pt>
                <c:pt idx="8">
                  <c:v>0.8</c:v>
                </c:pt>
                <c:pt idx="9">
                  <c:v>0.9</c:v>
                </c:pt>
                <c:pt idx="10">
                  <c:v>1</c:v>
                </c:pt>
              </c:numCache>
            </c:numRef>
          </c:val>
          <c:smooth val="0"/>
          <c:extLst>
            <c:ext xmlns:c16="http://schemas.microsoft.com/office/drawing/2014/chart" uri="{C3380CC4-5D6E-409C-BE32-E72D297353CC}">
              <c16:uniqueId val="{00000003-A956-44B9-808F-DF36D3C406FC}"/>
            </c:ext>
          </c:extLst>
        </c:ser>
        <c:dLbls>
          <c:showLegendKey val="0"/>
          <c:showVal val="0"/>
          <c:showCatName val="0"/>
          <c:showSerName val="0"/>
          <c:showPercent val="0"/>
          <c:showBubbleSize val="0"/>
        </c:dLbls>
        <c:smooth val="0"/>
        <c:axId val="554304688"/>
        <c:axId val="554309608"/>
      </c:lineChart>
      <c:catAx>
        <c:axId val="554304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309608"/>
        <c:crosses val="autoZero"/>
        <c:auto val="1"/>
        <c:lblAlgn val="ctr"/>
        <c:lblOffset val="100"/>
        <c:noMultiLvlLbl val="0"/>
      </c:catAx>
      <c:valAx>
        <c:axId val="55430960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554304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0E8973-9E57-4C71-9894-4FD04F864BF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26A0A-E8E1-4BBC-A877-93B08864E08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87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8973-9E57-4C71-9894-4FD04F864BF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26A0A-E8E1-4BBC-A877-93B08864E081}" type="slidenum">
              <a:rPr lang="en-US" smtClean="0"/>
              <a:t>‹#›</a:t>
            </a:fld>
            <a:endParaRPr lang="en-US"/>
          </a:p>
        </p:txBody>
      </p:sp>
    </p:spTree>
    <p:extLst>
      <p:ext uri="{BB962C8B-B14F-4D97-AF65-F5344CB8AC3E}">
        <p14:creationId xmlns:p14="http://schemas.microsoft.com/office/powerpoint/2010/main" val="393681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8973-9E57-4C71-9894-4FD04F864BF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26A0A-E8E1-4BBC-A877-93B08864E081}" type="slidenum">
              <a:rPr lang="en-US" smtClean="0"/>
              <a:t>‹#›</a:t>
            </a:fld>
            <a:endParaRPr lang="en-US"/>
          </a:p>
        </p:txBody>
      </p:sp>
    </p:spTree>
    <p:extLst>
      <p:ext uri="{BB962C8B-B14F-4D97-AF65-F5344CB8AC3E}">
        <p14:creationId xmlns:p14="http://schemas.microsoft.com/office/powerpoint/2010/main" val="354576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E8973-9E57-4C71-9894-4FD04F864BF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26A0A-E8E1-4BBC-A877-93B08864E081}" type="slidenum">
              <a:rPr lang="en-US" smtClean="0"/>
              <a:t>‹#›</a:t>
            </a:fld>
            <a:endParaRPr lang="en-US"/>
          </a:p>
        </p:txBody>
      </p:sp>
    </p:spTree>
    <p:extLst>
      <p:ext uri="{BB962C8B-B14F-4D97-AF65-F5344CB8AC3E}">
        <p14:creationId xmlns:p14="http://schemas.microsoft.com/office/powerpoint/2010/main" val="401598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0E8973-9E57-4C71-9894-4FD04F864BF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26A0A-E8E1-4BBC-A877-93B08864E08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5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0E8973-9E57-4C71-9894-4FD04F864BF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26A0A-E8E1-4BBC-A877-93B08864E081}" type="slidenum">
              <a:rPr lang="en-US" smtClean="0"/>
              <a:t>‹#›</a:t>
            </a:fld>
            <a:endParaRPr lang="en-US"/>
          </a:p>
        </p:txBody>
      </p:sp>
    </p:spTree>
    <p:extLst>
      <p:ext uri="{BB962C8B-B14F-4D97-AF65-F5344CB8AC3E}">
        <p14:creationId xmlns:p14="http://schemas.microsoft.com/office/powerpoint/2010/main" val="77961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0E8973-9E57-4C71-9894-4FD04F864BF6}"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26A0A-E8E1-4BBC-A877-93B08864E081}" type="slidenum">
              <a:rPr lang="en-US" smtClean="0"/>
              <a:t>‹#›</a:t>
            </a:fld>
            <a:endParaRPr lang="en-US"/>
          </a:p>
        </p:txBody>
      </p:sp>
    </p:spTree>
    <p:extLst>
      <p:ext uri="{BB962C8B-B14F-4D97-AF65-F5344CB8AC3E}">
        <p14:creationId xmlns:p14="http://schemas.microsoft.com/office/powerpoint/2010/main" val="231940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0E8973-9E57-4C71-9894-4FD04F864BF6}"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26A0A-E8E1-4BBC-A877-93B08864E081}" type="slidenum">
              <a:rPr lang="en-US" smtClean="0"/>
              <a:t>‹#›</a:t>
            </a:fld>
            <a:endParaRPr lang="en-US"/>
          </a:p>
        </p:txBody>
      </p:sp>
    </p:spTree>
    <p:extLst>
      <p:ext uri="{BB962C8B-B14F-4D97-AF65-F5344CB8AC3E}">
        <p14:creationId xmlns:p14="http://schemas.microsoft.com/office/powerpoint/2010/main" val="176323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0E8973-9E57-4C71-9894-4FD04F864BF6}" type="datetimeFigureOut">
              <a:rPr lang="en-US" smtClean="0"/>
              <a:t>5/7/2018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0426A0A-E8E1-4BBC-A877-93B08864E081}" type="slidenum">
              <a:rPr lang="en-US" smtClean="0"/>
              <a:t>‹#›</a:t>
            </a:fld>
            <a:endParaRPr lang="en-US"/>
          </a:p>
        </p:txBody>
      </p:sp>
    </p:spTree>
    <p:extLst>
      <p:ext uri="{BB962C8B-B14F-4D97-AF65-F5344CB8AC3E}">
        <p14:creationId xmlns:p14="http://schemas.microsoft.com/office/powerpoint/2010/main" val="87240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0E8973-9E57-4C71-9894-4FD04F864BF6}" type="datetimeFigureOut">
              <a:rPr lang="en-US" smtClean="0"/>
              <a:t>5/7/2018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426A0A-E8E1-4BBC-A877-93B08864E081}" type="slidenum">
              <a:rPr lang="en-US" smtClean="0"/>
              <a:t>‹#›</a:t>
            </a:fld>
            <a:endParaRPr lang="en-US"/>
          </a:p>
        </p:txBody>
      </p:sp>
    </p:spTree>
    <p:extLst>
      <p:ext uri="{BB962C8B-B14F-4D97-AF65-F5344CB8AC3E}">
        <p14:creationId xmlns:p14="http://schemas.microsoft.com/office/powerpoint/2010/main" val="288544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0E8973-9E57-4C71-9894-4FD04F864BF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26A0A-E8E1-4BBC-A877-93B08864E081}" type="slidenum">
              <a:rPr lang="en-US" smtClean="0"/>
              <a:t>‹#›</a:t>
            </a:fld>
            <a:endParaRPr lang="en-US"/>
          </a:p>
        </p:txBody>
      </p:sp>
    </p:spTree>
    <p:extLst>
      <p:ext uri="{BB962C8B-B14F-4D97-AF65-F5344CB8AC3E}">
        <p14:creationId xmlns:p14="http://schemas.microsoft.com/office/powerpoint/2010/main" val="106137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0E8973-9E57-4C71-9894-4FD04F864BF6}" type="datetimeFigureOut">
              <a:rPr lang="en-US" smtClean="0"/>
              <a:t>5/7/2018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426A0A-E8E1-4BBC-A877-93B08864E08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08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C1BF-D0DF-4C7E-A956-A77176980647}"/>
              </a:ext>
            </a:extLst>
          </p:cNvPr>
          <p:cNvSpPr>
            <a:spLocks noGrp="1"/>
          </p:cNvSpPr>
          <p:nvPr>
            <p:ph type="ctrTitle"/>
          </p:nvPr>
        </p:nvSpPr>
        <p:spPr/>
        <p:txBody>
          <a:bodyPr>
            <a:normAutofit/>
          </a:bodyPr>
          <a:lstStyle/>
          <a:p>
            <a:r>
              <a:rPr lang="en-US" sz="6000" dirty="0"/>
              <a:t>Retail Banking </a:t>
            </a:r>
            <a:br>
              <a:rPr lang="en-US" sz="6000" dirty="0"/>
            </a:br>
            <a:r>
              <a:rPr lang="en-US" sz="6000" dirty="0"/>
              <a:t>Marketing Analytics</a:t>
            </a:r>
            <a:br>
              <a:rPr lang="en-US" sz="6000" dirty="0"/>
            </a:br>
            <a:r>
              <a:rPr lang="en-US" sz="6000" dirty="0"/>
              <a:t>Modeling experience</a:t>
            </a:r>
            <a:br>
              <a:rPr lang="en-US" sz="6000" dirty="0"/>
            </a:br>
            <a:r>
              <a:rPr lang="en-US" sz="6000" dirty="0"/>
              <a:t>					</a:t>
            </a:r>
            <a:r>
              <a:rPr lang="en-US" sz="3000" dirty="0"/>
              <a:t>-</a:t>
            </a:r>
            <a:r>
              <a:rPr lang="en-US" sz="6000" dirty="0"/>
              <a:t> </a:t>
            </a:r>
            <a:r>
              <a:rPr lang="en-US" sz="3000" dirty="0"/>
              <a:t>Few interesting models that I built</a:t>
            </a:r>
          </a:p>
        </p:txBody>
      </p:sp>
      <p:sp>
        <p:nvSpPr>
          <p:cNvPr id="3" name="Subtitle 2">
            <a:extLst>
              <a:ext uri="{FF2B5EF4-FFF2-40B4-BE49-F238E27FC236}">
                <a16:creationId xmlns:a16="http://schemas.microsoft.com/office/drawing/2014/main" id="{37E740F9-D53D-4886-8DC3-F93CC56A44EF}"/>
              </a:ext>
            </a:extLst>
          </p:cNvPr>
          <p:cNvSpPr>
            <a:spLocks noGrp="1"/>
          </p:cNvSpPr>
          <p:nvPr>
            <p:ph type="subTitle" idx="1"/>
          </p:nvPr>
        </p:nvSpPr>
        <p:spPr/>
        <p:txBody>
          <a:bodyPr/>
          <a:lstStyle/>
          <a:p>
            <a:r>
              <a:rPr lang="en-US" dirty="0" err="1"/>
              <a:t>Tejaswi</a:t>
            </a:r>
            <a:r>
              <a:rPr lang="en-US" dirty="0"/>
              <a:t> </a:t>
            </a:r>
            <a:r>
              <a:rPr lang="en-US" dirty="0" err="1"/>
              <a:t>sutrala</a:t>
            </a:r>
            <a:endParaRPr lang="en-US" dirty="0"/>
          </a:p>
        </p:txBody>
      </p:sp>
    </p:spTree>
    <p:extLst>
      <p:ext uri="{BB962C8B-B14F-4D97-AF65-F5344CB8AC3E}">
        <p14:creationId xmlns:p14="http://schemas.microsoft.com/office/powerpoint/2010/main" val="294916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4560-4D91-4692-B2A9-0977F8EE6DF3}"/>
              </a:ext>
            </a:extLst>
          </p:cNvPr>
          <p:cNvSpPr>
            <a:spLocks noGrp="1"/>
          </p:cNvSpPr>
          <p:nvPr>
            <p:ph type="title"/>
          </p:nvPr>
        </p:nvSpPr>
        <p:spPr/>
        <p:txBody>
          <a:bodyPr>
            <a:normAutofit fontScale="90000"/>
          </a:bodyPr>
          <a:lstStyle/>
          <a:p>
            <a:r>
              <a:rPr lang="en-US" dirty="0"/>
              <a:t>Propensity scoring model for Foreign Exchange cards (predicting travel) – Part 2</a:t>
            </a:r>
          </a:p>
        </p:txBody>
      </p:sp>
      <p:sp>
        <p:nvSpPr>
          <p:cNvPr id="4" name="Rectangle: Rounded Corners 3">
            <a:extLst>
              <a:ext uri="{FF2B5EF4-FFF2-40B4-BE49-F238E27FC236}">
                <a16:creationId xmlns:a16="http://schemas.microsoft.com/office/drawing/2014/main" id="{A1FD8506-83C3-4BED-B044-EC2553724FEC}"/>
              </a:ext>
            </a:extLst>
          </p:cNvPr>
          <p:cNvSpPr/>
          <p:nvPr/>
        </p:nvSpPr>
        <p:spPr>
          <a:xfrm>
            <a:off x="1184988" y="4902740"/>
            <a:ext cx="9970692" cy="1304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500" dirty="0"/>
              <a:t>Results:</a:t>
            </a:r>
          </a:p>
          <a:p>
            <a:pPr marL="285750" indent="-285750">
              <a:buFontTx/>
              <a:buChar char="-"/>
            </a:pPr>
            <a:r>
              <a:rPr lang="en-US" sz="1200" dirty="0"/>
              <a:t>While the theoretical lift of the model over bank based business rules is much higher, a test campaign generated an incremental 70% of forex card customer acquisitions. On an annual basis, the model generated an incremental revenue of ~0.6 million USD.</a:t>
            </a:r>
          </a:p>
          <a:p>
            <a:pPr marL="285750" indent="-285750">
              <a:buFontTx/>
              <a:buChar char="-"/>
            </a:pPr>
            <a:r>
              <a:rPr lang="en-US" sz="1200" dirty="0"/>
              <a:t>Given that the non-events have high repetition rate across each day, stratified sampling can be used to distribute the non-events across the days to hike the conversion rate. However, the method suffers from a loss of generalization and might not be in a position to produce the observed theoretical lift in live marketing campaigns.</a:t>
            </a:r>
          </a:p>
        </p:txBody>
      </p:sp>
      <p:sp>
        <p:nvSpPr>
          <p:cNvPr id="5" name="Rectangle 4">
            <a:extLst>
              <a:ext uri="{FF2B5EF4-FFF2-40B4-BE49-F238E27FC236}">
                <a16:creationId xmlns:a16="http://schemas.microsoft.com/office/drawing/2014/main" id="{C7C571F3-2C07-4FD0-A369-8595EAA121CB}"/>
              </a:ext>
            </a:extLst>
          </p:cNvPr>
          <p:cNvSpPr/>
          <p:nvPr/>
        </p:nvSpPr>
        <p:spPr>
          <a:xfrm>
            <a:off x="1184987" y="1828800"/>
            <a:ext cx="9970692" cy="29085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 (contd..)</a:t>
            </a:r>
          </a:p>
          <a:p>
            <a:endParaRPr lang="en-US" sz="1500" dirty="0"/>
          </a:p>
          <a:p>
            <a:pPr marL="285750" indent="-285750">
              <a:buFontTx/>
              <a:buChar char="-"/>
            </a:pPr>
            <a:r>
              <a:rPr lang="en-US" sz="1200" dirty="0"/>
              <a:t>A predictive model is designed as a binary choice classification model with events as trip start dates and non-events as customers that have not travelled. The recent historical quarter is selected to segregate events and non-events at the daily level. The proportion of events is ~3%. </a:t>
            </a:r>
          </a:p>
          <a:p>
            <a:pPr marL="285750" indent="-285750">
              <a:buFontTx/>
              <a:buChar char="-"/>
            </a:pPr>
            <a:r>
              <a:rPr lang="en-US" sz="1200" dirty="0"/>
              <a:t>The predictors for the model are drawn from four sources - savings/checking account transactions, demographics, product holdings and bureau based outstanding loans</a:t>
            </a:r>
          </a:p>
          <a:p>
            <a:pPr marL="285750" indent="-285750">
              <a:buFontTx/>
              <a:buChar char="-"/>
            </a:pPr>
            <a:r>
              <a:rPr lang="en-US" sz="1200" dirty="0"/>
              <a:t>Feature engineering is performed on transaction data to create averages, standard deviations &amp; changes of debit/credit transaction variables over a tenure of 3 days/7days/15 days/30 days/45 days</a:t>
            </a:r>
          </a:p>
          <a:p>
            <a:pPr marL="285750" indent="-285750">
              <a:buFontTx/>
              <a:buChar char="-"/>
            </a:pPr>
            <a:r>
              <a:rPr lang="en-US" sz="1200" dirty="0"/>
              <a:t>While the total number of independent variables exceeded 8000,  a combination of metric divergence measures such as Information value and variable clustering techniques are used to reduce the predictors. Logistic regression, gradient boosting method, support vector classifiers and neural networks based models are built to predict forex card acquisitions. Machine learning techniques generated higher accuracies as well as strong KS statistics </a:t>
            </a:r>
          </a:p>
          <a:p>
            <a:pPr marL="285750" indent="-285750">
              <a:buFontTx/>
              <a:buChar char="-"/>
            </a:pPr>
            <a:r>
              <a:rPr lang="en-US" sz="1200" dirty="0"/>
              <a:t>This is a real time model, and hence the predictions are available for customers that travel after 2 days. The lag can always be adjusted for.</a:t>
            </a:r>
          </a:p>
          <a:p>
            <a:pPr marL="285750" indent="-285750">
              <a:buFontTx/>
              <a:buChar char="-"/>
            </a:pPr>
            <a:r>
              <a:rPr lang="en-US" sz="1200" dirty="0"/>
              <a:t>Customers with high income, high standard deviations in debit/credit transaction amounts, customer’s occupation, airline merchant card spend are some of the key predictors</a:t>
            </a:r>
          </a:p>
          <a:p>
            <a:pPr marL="285750" indent="-285750">
              <a:buFontTx/>
              <a:buChar char="-"/>
            </a:pPr>
            <a:endParaRPr lang="en-US" sz="1200" dirty="0"/>
          </a:p>
        </p:txBody>
      </p:sp>
      <p:sp>
        <p:nvSpPr>
          <p:cNvPr id="8" name="TextBox 7">
            <a:extLst>
              <a:ext uri="{FF2B5EF4-FFF2-40B4-BE49-F238E27FC236}">
                <a16:creationId xmlns:a16="http://schemas.microsoft.com/office/drawing/2014/main" id="{4BE1FC02-164C-4FD8-8955-DB9C13EF6AF1}"/>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83795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67FD-64E2-42FC-B674-D92B954A3349}"/>
              </a:ext>
            </a:extLst>
          </p:cNvPr>
          <p:cNvSpPr>
            <a:spLocks noGrp="1"/>
          </p:cNvSpPr>
          <p:nvPr>
            <p:ph type="title"/>
          </p:nvPr>
        </p:nvSpPr>
        <p:spPr/>
        <p:txBody>
          <a:bodyPr>
            <a:normAutofit fontScale="90000"/>
          </a:bodyPr>
          <a:lstStyle/>
          <a:p>
            <a:r>
              <a:rPr lang="en-US" dirty="0"/>
              <a:t>Real Time unsecured loan cross-sell model</a:t>
            </a:r>
            <a:br>
              <a:rPr lang="en-US" dirty="0"/>
            </a:br>
            <a:r>
              <a:rPr lang="en-US" dirty="0"/>
              <a:t>– Part 1</a:t>
            </a:r>
          </a:p>
        </p:txBody>
      </p:sp>
      <p:sp>
        <p:nvSpPr>
          <p:cNvPr id="4" name="Rectangle: Rounded Corners 3">
            <a:extLst>
              <a:ext uri="{FF2B5EF4-FFF2-40B4-BE49-F238E27FC236}">
                <a16:creationId xmlns:a16="http://schemas.microsoft.com/office/drawing/2014/main" id="{0B45F6A3-6FE0-408D-BD35-9E43D64BAD26}"/>
              </a:ext>
            </a:extLst>
          </p:cNvPr>
          <p:cNvSpPr/>
          <p:nvPr/>
        </p:nvSpPr>
        <p:spPr>
          <a:xfrm>
            <a:off x="1184988" y="1874780"/>
            <a:ext cx="9970692" cy="64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500" dirty="0"/>
              <a:t>Objective: Identify customers from within the bank’s customer base that have high likelihood of acquiring unsecured loans. Identify the right unsecured loan to sell to the customer.</a:t>
            </a:r>
          </a:p>
        </p:txBody>
      </p:sp>
      <p:sp>
        <p:nvSpPr>
          <p:cNvPr id="3" name="Rectangle 2">
            <a:extLst>
              <a:ext uri="{FF2B5EF4-FFF2-40B4-BE49-F238E27FC236}">
                <a16:creationId xmlns:a16="http://schemas.microsoft.com/office/drawing/2014/main" id="{E76A2277-A048-4E00-A29E-6DF790DBDA10}"/>
              </a:ext>
            </a:extLst>
          </p:cNvPr>
          <p:cNvSpPr/>
          <p:nvPr/>
        </p:nvSpPr>
        <p:spPr>
          <a:xfrm>
            <a:off x="1184987" y="2711659"/>
            <a:ext cx="9970692" cy="35211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a:t>
            </a:r>
          </a:p>
          <a:p>
            <a:endParaRPr lang="en-US" sz="1100" dirty="0"/>
          </a:p>
          <a:p>
            <a:pPr marL="171450" indent="-171450">
              <a:buFontTx/>
              <a:buChar char="-"/>
            </a:pPr>
            <a:r>
              <a:rPr lang="en-US" sz="1200" dirty="0"/>
              <a:t>The bank’s unsecured loan products can be broadly classified into the following categories</a:t>
            </a:r>
          </a:p>
          <a:p>
            <a:pPr marL="685800" lvl="1" indent="-228600">
              <a:buFont typeface="+mj-lt"/>
              <a:buAutoNum type="arabicPeriod"/>
            </a:pPr>
            <a:r>
              <a:rPr lang="en-US" sz="1200" dirty="0"/>
              <a:t>Personal Loan</a:t>
            </a:r>
          </a:p>
          <a:p>
            <a:pPr marL="685800" lvl="1" indent="-228600">
              <a:buFont typeface="+mj-lt"/>
              <a:buAutoNum type="arabicPeriod"/>
            </a:pPr>
            <a:r>
              <a:rPr lang="en-US" sz="1200" dirty="0"/>
              <a:t>Credit card based Balance transfer</a:t>
            </a:r>
          </a:p>
          <a:p>
            <a:pPr marL="685800" lvl="1" indent="-228600">
              <a:buFont typeface="+mj-lt"/>
              <a:buAutoNum type="arabicPeriod"/>
            </a:pPr>
            <a:r>
              <a:rPr lang="en-US" sz="1200" dirty="0"/>
              <a:t>Credit card based Cash advance</a:t>
            </a:r>
          </a:p>
          <a:p>
            <a:pPr marL="685800" lvl="1" indent="-228600">
              <a:buFont typeface="+mj-lt"/>
              <a:buAutoNum type="arabicPeriod"/>
            </a:pPr>
            <a:r>
              <a:rPr lang="en-US" sz="1200" dirty="0"/>
              <a:t>Unsecured Line of Credit</a:t>
            </a:r>
          </a:p>
          <a:p>
            <a:pPr marL="171450" indent="-171450">
              <a:buFontTx/>
              <a:buChar char="-"/>
            </a:pPr>
            <a:r>
              <a:rPr lang="en-US" sz="1200" dirty="0"/>
              <a:t>   The solution is built in 2 phases. </a:t>
            </a:r>
          </a:p>
          <a:p>
            <a:pPr marL="285750" indent="-285750">
              <a:buFontTx/>
              <a:buChar char="-"/>
            </a:pPr>
            <a:r>
              <a:rPr lang="en-US" sz="1200" dirty="0"/>
              <a:t>In phase 1, a predictive model is designed as a binary choice classification model.  The events are the daily unsecured loan product acquisitions and non-events are customers that have not acquired. The recent historical quarter is selected to segregate events and non-events at the daily level. The proportion of events is ~5%. </a:t>
            </a:r>
          </a:p>
          <a:p>
            <a:pPr marL="285750" indent="-285750">
              <a:buFontTx/>
              <a:buChar char="-"/>
            </a:pPr>
            <a:r>
              <a:rPr lang="en-US" sz="1200" dirty="0"/>
              <a:t>The predictors for the model are drawn from four sources - savings/checking account transactions, demographics, product holdings and bureau based outstanding loans</a:t>
            </a:r>
          </a:p>
          <a:p>
            <a:pPr marL="285750" indent="-285750">
              <a:buFontTx/>
              <a:buChar char="-"/>
            </a:pPr>
            <a:r>
              <a:rPr lang="en-US" sz="1200" dirty="0"/>
              <a:t>Feature engineering is performed on transaction data to create averages, standard deviations &amp; changes of debit/credit transaction variables over a tenure of 3 days/7days/15 days/30 days/45 days</a:t>
            </a:r>
          </a:p>
          <a:p>
            <a:pPr marL="285750" indent="-285750">
              <a:buFontTx/>
              <a:buChar char="-"/>
            </a:pPr>
            <a:r>
              <a:rPr lang="en-US" sz="1200" dirty="0"/>
              <a:t>While the total number of independent variables exceeded 8000,  a combination of metric divergence measures such as Information value and variable clustering techniques are used to reduce the predictors. Logistic regression, gradient boosting method and neural networks based models are built to predict unsecured loan acquisitions. Machine learning techniques generated higher accuracies as well as strong KS statistics </a:t>
            </a:r>
          </a:p>
        </p:txBody>
      </p:sp>
      <p:sp>
        <p:nvSpPr>
          <p:cNvPr id="11" name="TextBox 10">
            <a:extLst>
              <a:ext uri="{FF2B5EF4-FFF2-40B4-BE49-F238E27FC236}">
                <a16:creationId xmlns:a16="http://schemas.microsoft.com/office/drawing/2014/main" id="{5ED6CCBC-456F-42F8-B55A-A002EEEF1255}"/>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160275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4560-4D91-4692-B2A9-0977F8EE6DF3}"/>
              </a:ext>
            </a:extLst>
          </p:cNvPr>
          <p:cNvSpPr>
            <a:spLocks noGrp="1"/>
          </p:cNvSpPr>
          <p:nvPr>
            <p:ph type="title"/>
          </p:nvPr>
        </p:nvSpPr>
        <p:spPr/>
        <p:txBody>
          <a:bodyPr>
            <a:normAutofit fontScale="90000"/>
          </a:bodyPr>
          <a:lstStyle/>
          <a:p>
            <a:r>
              <a:rPr lang="en-US" dirty="0"/>
              <a:t>Real Time unsecured loan cross-sell model</a:t>
            </a:r>
            <a:br>
              <a:rPr lang="en-US" dirty="0"/>
            </a:br>
            <a:r>
              <a:rPr lang="en-US" dirty="0"/>
              <a:t>– Part 2</a:t>
            </a:r>
          </a:p>
        </p:txBody>
      </p:sp>
      <p:sp>
        <p:nvSpPr>
          <p:cNvPr id="4" name="Rectangle: Rounded Corners 3">
            <a:extLst>
              <a:ext uri="{FF2B5EF4-FFF2-40B4-BE49-F238E27FC236}">
                <a16:creationId xmlns:a16="http://schemas.microsoft.com/office/drawing/2014/main" id="{A1FD8506-83C3-4BED-B044-EC2553724FEC}"/>
              </a:ext>
            </a:extLst>
          </p:cNvPr>
          <p:cNvSpPr/>
          <p:nvPr/>
        </p:nvSpPr>
        <p:spPr>
          <a:xfrm>
            <a:off x="1184988" y="4902740"/>
            <a:ext cx="9970692" cy="13045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500" dirty="0"/>
              <a:t>Results:</a:t>
            </a:r>
            <a:endParaRPr lang="en-US" sz="1200" dirty="0"/>
          </a:p>
          <a:p>
            <a:pPr marL="285750" indent="-285750">
              <a:buFontTx/>
              <a:buChar char="-"/>
            </a:pPr>
            <a:r>
              <a:rPr lang="en-US" sz="1200" dirty="0"/>
              <a:t>While the theoretical lift of the model over bank based business rules is much higher, a test campaign generated an incremental 40% of unsecured loan customer acquisitions. On an annual basis, the model generated an incremental revenue of ~1.2 million USD.</a:t>
            </a:r>
          </a:p>
          <a:p>
            <a:pPr marL="285750" indent="-285750">
              <a:buFontTx/>
              <a:buChar char="-"/>
            </a:pPr>
            <a:r>
              <a:rPr lang="en-US" sz="1200" dirty="0"/>
              <a:t>The accuracy of phase 2 model </a:t>
            </a:r>
            <a:r>
              <a:rPr lang="en-US" sz="1200"/>
              <a:t>stood at </a:t>
            </a:r>
            <a:r>
              <a:rPr lang="en-US" sz="1200" dirty="0"/>
              <a:t>85%. Cohen’s Kappa stood at 80%</a:t>
            </a:r>
          </a:p>
        </p:txBody>
      </p:sp>
      <p:sp>
        <p:nvSpPr>
          <p:cNvPr id="5" name="Rectangle 4">
            <a:extLst>
              <a:ext uri="{FF2B5EF4-FFF2-40B4-BE49-F238E27FC236}">
                <a16:creationId xmlns:a16="http://schemas.microsoft.com/office/drawing/2014/main" id="{C7C571F3-2C07-4FD0-A369-8595EAA121CB}"/>
              </a:ext>
            </a:extLst>
          </p:cNvPr>
          <p:cNvSpPr/>
          <p:nvPr/>
        </p:nvSpPr>
        <p:spPr>
          <a:xfrm>
            <a:off x="1184987" y="1828800"/>
            <a:ext cx="9970692" cy="29085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 (contd..)</a:t>
            </a:r>
          </a:p>
          <a:p>
            <a:endParaRPr lang="en-US" sz="1500" dirty="0"/>
          </a:p>
          <a:p>
            <a:pPr marL="285750" indent="-285750">
              <a:buFontTx/>
              <a:buChar char="-"/>
            </a:pPr>
            <a:r>
              <a:rPr lang="en-US" sz="1200" dirty="0"/>
              <a:t>In phase 2, a predictive model is designed as a multi-choice model. The model is built on the events of phase 1 model.</a:t>
            </a:r>
          </a:p>
          <a:p>
            <a:pPr marL="285750" indent="-285750">
              <a:buFontTx/>
              <a:buChar char="-"/>
            </a:pPr>
            <a:r>
              <a:rPr lang="en-US" sz="1200" dirty="0"/>
              <a:t>While phase 1 predicts the real-time propensity of acquiring an unsecured loan, phase 2 model predicts the right unsecured loan to the high propensity customer</a:t>
            </a:r>
          </a:p>
          <a:p>
            <a:pPr marL="285750" indent="-285750">
              <a:buFontTx/>
              <a:buChar char="-"/>
            </a:pPr>
            <a:r>
              <a:rPr lang="en-US" sz="1200" dirty="0"/>
              <a:t>The multi-choice model in phase 2 suffered from class imbalance. It is handled using the following methods</a:t>
            </a:r>
          </a:p>
          <a:p>
            <a:pPr marL="742950" lvl="1" indent="-285750">
              <a:buFont typeface="+mj-lt"/>
              <a:buAutoNum type="arabicPeriod"/>
            </a:pPr>
            <a:r>
              <a:rPr lang="en-US" sz="1200" dirty="0"/>
              <a:t>Over-sampling (with repetition) the product classes with lower proportion to achieve balance across classes; suffers from prediction bias towards over-sampled class, but can be handled through ensembles.</a:t>
            </a:r>
          </a:p>
          <a:p>
            <a:pPr marL="742950" lvl="1" indent="-285750">
              <a:buFont typeface="+mj-lt"/>
              <a:buAutoNum type="arabicPeriod"/>
            </a:pPr>
            <a:r>
              <a:rPr lang="en-US" sz="1200" dirty="0"/>
              <a:t>Under-sampling the product classes with higher proportion to achieve balance across classes; suffers from loss of information, hence omitted.</a:t>
            </a:r>
          </a:p>
          <a:p>
            <a:pPr marL="742950" lvl="1" indent="-285750">
              <a:buFont typeface="+mj-lt"/>
              <a:buAutoNum type="arabicPeriod"/>
            </a:pPr>
            <a:r>
              <a:rPr lang="en-US" sz="1200" dirty="0"/>
              <a:t>Random Forest classifiers/Neural Network classifiers/Multinomial logistic regression models are built on the over-sampled sample as well as the original sample</a:t>
            </a:r>
          </a:p>
          <a:p>
            <a:pPr marL="742950" lvl="1" indent="-285750">
              <a:buFont typeface="+mj-lt"/>
              <a:buAutoNum type="arabicPeriod"/>
            </a:pPr>
            <a:r>
              <a:rPr lang="en-US" sz="1200" dirty="0"/>
              <a:t>The final predictions are based on ensemble built by averaging the predicted probabilities of classes across the 6 models </a:t>
            </a:r>
          </a:p>
          <a:p>
            <a:pPr marL="285750" indent="-285750">
              <a:buFontTx/>
              <a:buChar char="-"/>
            </a:pPr>
            <a:endParaRPr lang="en-US" sz="1200" dirty="0"/>
          </a:p>
        </p:txBody>
      </p:sp>
      <p:sp>
        <p:nvSpPr>
          <p:cNvPr id="6" name="TextBox 5">
            <a:extLst>
              <a:ext uri="{FF2B5EF4-FFF2-40B4-BE49-F238E27FC236}">
                <a16:creationId xmlns:a16="http://schemas.microsoft.com/office/drawing/2014/main" id="{29B33F11-B7EF-4EA4-A0B8-74B99C7A92C9}"/>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2662943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6E50-77C8-49DD-B2CA-CD9A90F14FA7}"/>
              </a:ext>
            </a:extLst>
          </p:cNvPr>
          <p:cNvSpPr>
            <a:spLocks noGrp="1"/>
          </p:cNvSpPr>
          <p:nvPr>
            <p:ph type="title"/>
          </p:nvPr>
        </p:nvSpPr>
        <p:spPr/>
        <p:txBody>
          <a:bodyPr/>
          <a:lstStyle/>
          <a:p>
            <a:r>
              <a:rPr lang="en-US" dirty="0"/>
              <a:t>Top Asian Bank</a:t>
            </a:r>
            <a:br>
              <a:rPr lang="en-US" dirty="0"/>
            </a:br>
            <a:r>
              <a:rPr lang="en-US" dirty="0"/>
              <a:t>Marketing Analytics Models</a:t>
            </a:r>
          </a:p>
        </p:txBody>
      </p:sp>
      <p:sp>
        <p:nvSpPr>
          <p:cNvPr id="4" name="Rectangle: Rounded Corners 3">
            <a:extLst>
              <a:ext uri="{FF2B5EF4-FFF2-40B4-BE49-F238E27FC236}">
                <a16:creationId xmlns:a16="http://schemas.microsoft.com/office/drawing/2014/main" id="{58560CC1-CDE0-452C-B809-EA6092CC737C}"/>
              </a:ext>
            </a:extLst>
          </p:cNvPr>
          <p:cNvSpPr/>
          <p:nvPr/>
        </p:nvSpPr>
        <p:spPr>
          <a:xfrm>
            <a:off x="678753" y="1945432"/>
            <a:ext cx="3258766" cy="40774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t>CARDS CROSS-SELL</a:t>
            </a:r>
          </a:p>
          <a:p>
            <a:pPr algn="ctr"/>
            <a:endParaRPr lang="en-US" sz="2500" dirty="0"/>
          </a:p>
          <a:p>
            <a:pPr marL="342900" indent="-342900">
              <a:buAutoNum type="arabicPeriod"/>
            </a:pPr>
            <a:r>
              <a:rPr lang="en-US" sz="2000" dirty="0"/>
              <a:t>Propensity scoring model for credit-card cross-sell</a:t>
            </a:r>
          </a:p>
          <a:p>
            <a:pPr marL="342900" indent="-342900">
              <a:buAutoNum type="arabicPeriod"/>
            </a:pPr>
            <a:r>
              <a:rPr lang="en-US" sz="2000" dirty="0"/>
              <a:t>Income estimation model</a:t>
            </a:r>
          </a:p>
        </p:txBody>
      </p:sp>
      <p:sp>
        <p:nvSpPr>
          <p:cNvPr id="5" name="Rectangle: Rounded Corners 4">
            <a:extLst>
              <a:ext uri="{FF2B5EF4-FFF2-40B4-BE49-F238E27FC236}">
                <a16:creationId xmlns:a16="http://schemas.microsoft.com/office/drawing/2014/main" id="{BB787144-B944-46FD-8BD1-89BC12A4DE4A}"/>
              </a:ext>
            </a:extLst>
          </p:cNvPr>
          <p:cNvSpPr/>
          <p:nvPr/>
        </p:nvSpPr>
        <p:spPr>
          <a:xfrm>
            <a:off x="7990114" y="1945432"/>
            <a:ext cx="3391248" cy="40774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2800" dirty="0"/>
              <a:t>REAL TIME MODELS</a:t>
            </a:r>
          </a:p>
          <a:p>
            <a:endParaRPr lang="en-US" sz="2800" dirty="0"/>
          </a:p>
          <a:p>
            <a:pPr marL="342900" indent="-342900">
              <a:buAutoNum type="arabicPeriod"/>
            </a:pPr>
            <a:r>
              <a:rPr lang="en-US" sz="2000" dirty="0"/>
              <a:t>Propensity scoring model for Foreign Exchange cards (predicting travel)</a:t>
            </a:r>
          </a:p>
          <a:p>
            <a:pPr marL="342900" indent="-342900">
              <a:buFontTx/>
              <a:buAutoNum type="arabicPeriod"/>
            </a:pPr>
            <a:r>
              <a:rPr lang="en-US" sz="2000" dirty="0"/>
              <a:t>Real Time unsecured loan cross-sell model</a:t>
            </a:r>
          </a:p>
          <a:p>
            <a:pPr marL="342900" indent="-342900">
              <a:buFontTx/>
              <a:buAutoNum type="arabicPeriod"/>
            </a:pPr>
            <a:endParaRPr lang="en-US" sz="1600" dirty="0"/>
          </a:p>
        </p:txBody>
      </p:sp>
      <p:sp>
        <p:nvSpPr>
          <p:cNvPr id="6" name="Rectangle: Rounded Corners 5">
            <a:extLst>
              <a:ext uri="{FF2B5EF4-FFF2-40B4-BE49-F238E27FC236}">
                <a16:creationId xmlns:a16="http://schemas.microsoft.com/office/drawing/2014/main" id="{C8A56B6C-3D27-4E0A-AE9D-872AB1D2AB0C}"/>
              </a:ext>
            </a:extLst>
          </p:cNvPr>
          <p:cNvSpPr/>
          <p:nvPr/>
        </p:nvSpPr>
        <p:spPr>
          <a:xfrm>
            <a:off x="4357992" y="1945432"/>
            <a:ext cx="3258766" cy="40774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500" dirty="0"/>
              <a:t>DIGITAL CROSS-SELL</a:t>
            </a:r>
          </a:p>
          <a:p>
            <a:endParaRPr lang="en-US" sz="2500" dirty="0"/>
          </a:p>
          <a:p>
            <a:pPr marL="342900" indent="-342900">
              <a:buFontTx/>
              <a:buAutoNum type="arabicPeriod"/>
            </a:pPr>
            <a:r>
              <a:rPr lang="en-US" sz="2000" dirty="0"/>
              <a:t>Collaborative Filtering cross-sell models for Net Banking customer base</a:t>
            </a:r>
          </a:p>
        </p:txBody>
      </p:sp>
    </p:spTree>
    <p:extLst>
      <p:ext uri="{BB962C8B-B14F-4D97-AF65-F5344CB8AC3E}">
        <p14:creationId xmlns:p14="http://schemas.microsoft.com/office/powerpoint/2010/main" val="140315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67FD-64E2-42FC-B674-D92B954A3349}"/>
              </a:ext>
            </a:extLst>
          </p:cNvPr>
          <p:cNvSpPr>
            <a:spLocks noGrp="1"/>
          </p:cNvSpPr>
          <p:nvPr>
            <p:ph type="title"/>
          </p:nvPr>
        </p:nvSpPr>
        <p:spPr/>
        <p:txBody>
          <a:bodyPr>
            <a:normAutofit/>
          </a:bodyPr>
          <a:lstStyle/>
          <a:p>
            <a:r>
              <a:rPr lang="en-US" dirty="0"/>
              <a:t>Propensity scoring model for credit-card cross-sell – Part 1</a:t>
            </a:r>
          </a:p>
        </p:txBody>
      </p:sp>
      <p:sp>
        <p:nvSpPr>
          <p:cNvPr id="4" name="Rectangle: Rounded Corners 3">
            <a:extLst>
              <a:ext uri="{FF2B5EF4-FFF2-40B4-BE49-F238E27FC236}">
                <a16:creationId xmlns:a16="http://schemas.microsoft.com/office/drawing/2014/main" id="{0B45F6A3-6FE0-408D-BD35-9E43D64BAD26}"/>
              </a:ext>
            </a:extLst>
          </p:cNvPr>
          <p:cNvSpPr/>
          <p:nvPr/>
        </p:nvSpPr>
        <p:spPr>
          <a:xfrm>
            <a:off x="1184988" y="1874780"/>
            <a:ext cx="9970692" cy="64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500" dirty="0"/>
              <a:t>Objective: Identify customers from within the bank’s customer base that have high likelihood of acquiring a credit card customer. </a:t>
            </a:r>
          </a:p>
        </p:txBody>
      </p:sp>
      <p:sp>
        <p:nvSpPr>
          <p:cNvPr id="3" name="Rectangle 2">
            <a:extLst>
              <a:ext uri="{FF2B5EF4-FFF2-40B4-BE49-F238E27FC236}">
                <a16:creationId xmlns:a16="http://schemas.microsoft.com/office/drawing/2014/main" id="{E76A2277-A048-4E00-A29E-6DF790DBDA10}"/>
              </a:ext>
            </a:extLst>
          </p:cNvPr>
          <p:cNvSpPr/>
          <p:nvPr/>
        </p:nvSpPr>
        <p:spPr>
          <a:xfrm>
            <a:off x="1184987" y="2711660"/>
            <a:ext cx="6995975" cy="3172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a:t>
            </a:r>
          </a:p>
          <a:p>
            <a:endParaRPr lang="en-US" sz="1100" dirty="0"/>
          </a:p>
          <a:p>
            <a:pPr marL="285750" indent="-285750">
              <a:buFontTx/>
              <a:buChar char="-"/>
            </a:pPr>
            <a:r>
              <a:rPr lang="en-US" sz="1200" dirty="0"/>
              <a:t>~20% of the bank’s customers have credit cards. This reduces the eligible base for marketing campaigns to remaining 80% of the bank’s customers </a:t>
            </a:r>
          </a:p>
          <a:p>
            <a:pPr marL="285750" indent="-285750">
              <a:buFontTx/>
              <a:buChar char="-"/>
            </a:pPr>
            <a:r>
              <a:rPr lang="en-US" sz="1200" dirty="0"/>
              <a:t>Pre-requisite for credit-card sale is that the customer’s income levels and age should be higher than the threshold limit specified by Federal regulator. This restricts the eligible population to ~15% of the bank’s customers mainly owing to missing income data</a:t>
            </a:r>
          </a:p>
          <a:p>
            <a:pPr marL="285750" indent="-285750">
              <a:buFontTx/>
              <a:buChar char="-"/>
            </a:pPr>
            <a:r>
              <a:rPr lang="en-US" sz="1200" dirty="0"/>
              <a:t>A predictive model is designed as a binary choice classification model with events as new card customer acquisitions and non-events as customers that have not been acquired from the eligible base (as of that month - See diagram)</a:t>
            </a:r>
          </a:p>
          <a:p>
            <a:pPr marL="285750" indent="-285750">
              <a:buFontTx/>
              <a:buChar char="-"/>
            </a:pPr>
            <a:r>
              <a:rPr lang="en-US" sz="1200" dirty="0"/>
              <a:t>The recent historical one year duration is selected to segregate events and non-events</a:t>
            </a:r>
          </a:p>
          <a:p>
            <a:pPr marL="285750" indent="-285750">
              <a:buFontTx/>
              <a:buChar char="-"/>
            </a:pPr>
            <a:r>
              <a:rPr lang="en-US" sz="1200" dirty="0"/>
              <a:t>While seasonality is absent in the customer acquisitions trend, the proportion of events is ~1% (very low conversion rate)</a:t>
            </a:r>
          </a:p>
          <a:p>
            <a:pPr marL="285750" indent="-285750">
              <a:buFontTx/>
              <a:buChar char="-"/>
            </a:pPr>
            <a:r>
              <a:rPr lang="en-US" sz="1200" dirty="0"/>
              <a:t>The predictors for the model are drawn from four sources - savings/checking account transactions, demographics, product holdings and bureau based outstanding loans</a:t>
            </a:r>
          </a:p>
        </p:txBody>
      </p:sp>
      <p:graphicFrame>
        <p:nvGraphicFramePr>
          <p:cNvPr id="11" name="Chart 10">
            <a:extLst>
              <a:ext uri="{FF2B5EF4-FFF2-40B4-BE49-F238E27FC236}">
                <a16:creationId xmlns:a16="http://schemas.microsoft.com/office/drawing/2014/main" id="{5AFBB449-DD55-4A3A-BD9D-F9BC4B0F941D}"/>
              </a:ext>
            </a:extLst>
          </p:cNvPr>
          <p:cNvGraphicFramePr>
            <a:graphicFrameLocks/>
          </p:cNvGraphicFramePr>
          <p:nvPr>
            <p:extLst>
              <p:ext uri="{D42A27DB-BD31-4B8C-83A1-F6EECF244321}">
                <p14:modId xmlns:p14="http://schemas.microsoft.com/office/powerpoint/2010/main" val="2775456176"/>
              </p:ext>
            </p:extLst>
          </p:nvPr>
        </p:nvGraphicFramePr>
        <p:xfrm>
          <a:off x="8317150" y="3346543"/>
          <a:ext cx="2996118" cy="244776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57975935-2682-4605-9A49-6DE268526955}"/>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44297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4560-4D91-4692-B2A9-0977F8EE6DF3}"/>
              </a:ext>
            </a:extLst>
          </p:cNvPr>
          <p:cNvSpPr>
            <a:spLocks noGrp="1"/>
          </p:cNvSpPr>
          <p:nvPr>
            <p:ph type="title"/>
          </p:nvPr>
        </p:nvSpPr>
        <p:spPr/>
        <p:txBody>
          <a:bodyPr/>
          <a:lstStyle/>
          <a:p>
            <a:r>
              <a:rPr lang="en-US" dirty="0"/>
              <a:t>Propensity scoring model for credit-card cross-sell – Part 2</a:t>
            </a:r>
          </a:p>
        </p:txBody>
      </p:sp>
      <p:sp>
        <p:nvSpPr>
          <p:cNvPr id="4" name="Rectangle: Rounded Corners 3">
            <a:extLst>
              <a:ext uri="{FF2B5EF4-FFF2-40B4-BE49-F238E27FC236}">
                <a16:creationId xmlns:a16="http://schemas.microsoft.com/office/drawing/2014/main" id="{A1FD8506-83C3-4BED-B044-EC2553724FEC}"/>
              </a:ext>
            </a:extLst>
          </p:cNvPr>
          <p:cNvSpPr/>
          <p:nvPr/>
        </p:nvSpPr>
        <p:spPr>
          <a:xfrm>
            <a:off x="1184988" y="4572000"/>
            <a:ext cx="9970692" cy="16352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500" dirty="0"/>
              <a:t>Results:</a:t>
            </a:r>
          </a:p>
          <a:p>
            <a:pPr marL="285750" indent="-285750">
              <a:buFontTx/>
              <a:buChar char="-"/>
            </a:pPr>
            <a:r>
              <a:rPr lang="en-US" sz="1200" dirty="0"/>
              <a:t>While the theoretical lift of the model over bank based business rules is much higher, a test campaign generated an incremental 30% of new card customer acquisitions. On an annual basis, the model generated an incremental revenue of ~1 million USD.</a:t>
            </a:r>
          </a:p>
          <a:p>
            <a:pPr marL="285750" indent="-285750">
              <a:buFontTx/>
              <a:buChar char="-"/>
            </a:pPr>
            <a:r>
              <a:rPr lang="en-US" sz="1200" dirty="0"/>
              <a:t>Given that the non-events have high repetition rate across 12 months, stratified sampling can be used to distribute the non-events across the months to hike the conversion rate. However, the method suffers from a loss of generalization and might not be in a position to produce the observed theoretical lift in live marketing campaigns.</a:t>
            </a:r>
          </a:p>
          <a:p>
            <a:pPr marL="171450" indent="-171450">
              <a:buFontTx/>
              <a:buChar char="-"/>
            </a:pPr>
            <a:endParaRPr lang="en-US" sz="1000" dirty="0"/>
          </a:p>
        </p:txBody>
      </p:sp>
      <p:sp>
        <p:nvSpPr>
          <p:cNvPr id="5" name="Rectangle 4">
            <a:extLst>
              <a:ext uri="{FF2B5EF4-FFF2-40B4-BE49-F238E27FC236}">
                <a16:creationId xmlns:a16="http://schemas.microsoft.com/office/drawing/2014/main" id="{C7C571F3-2C07-4FD0-A369-8595EAA121CB}"/>
              </a:ext>
            </a:extLst>
          </p:cNvPr>
          <p:cNvSpPr/>
          <p:nvPr/>
        </p:nvSpPr>
        <p:spPr>
          <a:xfrm>
            <a:off x="1184987" y="1828801"/>
            <a:ext cx="7433719" cy="2655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 (contd..)</a:t>
            </a:r>
          </a:p>
          <a:p>
            <a:endParaRPr lang="en-US" sz="1500" dirty="0"/>
          </a:p>
          <a:p>
            <a:pPr marL="285750" indent="-285750">
              <a:buFontTx/>
              <a:buChar char="-"/>
            </a:pPr>
            <a:r>
              <a:rPr lang="en-US" sz="1200" dirty="0"/>
              <a:t>Feature engineering is performed on transaction data to create averages, standard deviations &amp; changes of debit/credit transaction variables over a tenure of 1 month/3 months/6 months</a:t>
            </a:r>
          </a:p>
          <a:p>
            <a:pPr marL="285750" indent="-285750">
              <a:buFontTx/>
              <a:buChar char="-"/>
            </a:pPr>
            <a:r>
              <a:rPr lang="en-US" sz="1200" dirty="0"/>
              <a:t>While the total number of independent variables exceeded 5000,  a combination of metric divergence measures such as Information value and variable clustering techniques are used to reduce the predictors</a:t>
            </a:r>
          </a:p>
          <a:p>
            <a:pPr marL="285750" indent="-285750">
              <a:buFontTx/>
              <a:buChar char="-"/>
            </a:pPr>
            <a:r>
              <a:rPr lang="en-US" sz="1200" dirty="0"/>
              <a:t>Logistic regression, gradient boosting method and neural networks based models are built to predict new card acquisitions</a:t>
            </a:r>
          </a:p>
          <a:p>
            <a:pPr marL="285750" indent="-285750">
              <a:buFontTx/>
              <a:buChar char="-"/>
            </a:pPr>
            <a:r>
              <a:rPr lang="en-US" sz="1200" dirty="0"/>
              <a:t>Machine learning techniques generated higher accuracies as well as strong KS statistics (See diagram)</a:t>
            </a:r>
          </a:p>
          <a:p>
            <a:pPr marL="285750" indent="-285750">
              <a:buFontTx/>
              <a:buChar char="-"/>
            </a:pPr>
            <a:r>
              <a:rPr lang="en-US" sz="1200" dirty="0"/>
              <a:t>A high ratio of debit-to-credit transaction amount, relatively lower age, low savings account balance, higher outstanding bureau based loans, bureau based revolver segment are some of the key predictors</a:t>
            </a:r>
          </a:p>
        </p:txBody>
      </p:sp>
      <p:graphicFrame>
        <p:nvGraphicFramePr>
          <p:cNvPr id="7" name="Chart 6">
            <a:extLst>
              <a:ext uri="{FF2B5EF4-FFF2-40B4-BE49-F238E27FC236}">
                <a16:creationId xmlns:a16="http://schemas.microsoft.com/office/drawing/2014/main" id="{062878F8-C14B-4DB3-BD33-AB9730A47CF1}"/>
              </a:ext>
            </a:extLst>
          </p:cNvPr>
          <p:cNvGraphicFramePr>
            <a:graphicFrameLocks/>
          </p:cNvGraphicFramePr>
          <p:nvPr>
            <p:extLst>
              <p:ext uri="{D42A27DB-BD31-4B8C-83A1-F6EECF244321}">
                <p14:modId xmlns:p14="http://schemas.microsoft.com/office/powerpoint/2010/main" val="2702264139"/>
              </p:ext>
            </p:extLst>
          </p:nvPr>
        </p:nvGraphicFramePr>
        <p:xfrm>
          <a:off x="8715984" y="1994171"/>
          <a:ext cx="2439696" cy="241245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52CE2F19-A0A3-4CD8-AF42-EDFB6C60A96F}"/>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142002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67FD-64E2-42FC-B674-D92B954A3349}"/>
              </a:ext>
            </a:extLst>
          </p:cNvPr>
          <p:cNvSpPr>
            <a:spLocks noGrp="1"/>
          </p:cNvSpPr>
          <p:nvPr>
            <p:ph type="title"/>
          </p:nvPr>
        </p:nvSpPr>
        <p:spPr/>
        <p:txBody>
          <a:bodyPr>
            <a:normAutofit/>
          </a:bodyPr>
          <a:lstStyle/>
          <a:p>
            <a:r>
              <a:rPr lang="en-US" dirty="0"/>
              <a:t>Income estimation model – Part 1</a:t>
            </a:r>
          </a:p>
        </p:txBody>
      </p:sp>
      <p:sp>
        <p:nvSpPr>
          <p:cNvPr id="4" name="Rectangle: Rounded Corners 3">
            <a:extLst>
              <a:ext uri="{FF2B5EF4-FFF2-40B4-BE49-F238E27FC236}">
                <a16:creationId xmlns:a16="http://schemas.microsoft.com/office/drawing/2014/main" id="{0B45F6A3-6FE0-408D-BD35-9E43D64BAD26}"/>
              </a:ext>
            </a:extLst>
          </p:cNvPr>
          <p:cNvSpPr/>
          <p:nvPr/>
        </p:nvSpPr>
        <p:spPr>
          <a:xfrm>
            <a:off x="1184988" y="1874780"/>
            <a:ext cx="9970692" cy="64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500" dirty="0"/>
              <a:t>Objective: ~70% of the bank’s customers have missing income. Predict customer’s income in order to enhance the customer base for generating marketing leads for credit card and other loan based campaigns </a:t>
            </a:r>
          </a:p>
        </p:txBody>
      </p:sp>
      <p:sp>
        <p:nvSpPr>
          <p:cNvPr id="3" name="Rectangle 2">
            <a:extLst>
              <a:ext uri="{FF2B5EF4-FFF2-40B4-BE49-F238E27FC236}">
                <a16:creationId xmlns:a16="http://schemas.microsoft.com/office/drawing/2014/main" id="{E76A2277-A048-4E00-A29E-6DF790DBDA10}"/>
              </a:ext>
            </a:extLst>
          </p:cNvPr>
          <p:cNvSpPr/>
          <p:nvPr/>
        </p:nvSpPr>
        <p:spPr>
          <a:xfrm>
            <a:off x="1184987" y="2711660"/>
            <a:ext cx="9970692" cy="3172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a:t>
            </a:r>
          </a:p>
          <a:p>
            <a:endParaRPr lang="en-US" sz="1500" dirty="0"/>
          </a:p>
          <a:p>
            <a:pPr marL="285750" indent="-285750">
              <a:buFontTx/>
              <a:buChar char="-"/>
            </a:pPr>
            <a:r>
              <a:rPr lang="en-US" sz="1200" dirty="0"/>
              <a:t>Majority of the customers that report income regularly are customers that hold a salary crediting account with the bank</a:t>
            </a:r>
          </a:p>
          <a:p>
            <a:pPr marL="285750" indent="-285750">
              <a:buFontTx/>
              <a:buChar char="-"/>
            </a:pPr>
            <a:r>
              <a:rPr lang="en-US" sz="1200" dirty="0"/>
              <a:t>Though customers that hold loans or credit cards with the bank report income, their income need not necessarily be updated regularly</a:t>
            </a:r>
          </a:p>
          <a:p>
            <a:pPr marL="285750" indent="-285750">
              <a:buFontTx/>
              <a:buChar char="-"/>
            </a:pPr>
            <a:r>
              <a:rPr lang="en-US" sz="1200" dirty="0"/>
              <a:t>While salary crediting customers are observed to perform higher transactions with higher intensity , it is observed that customers with missing income (or non-salary crediting customers) perform relatively lower transactions</a:t>
            </a:r>
          </a:p>
          <a:p>
            <a:pPr marL="285750" indent="-285750">
              <a:buFontTx/>
              <a:buChar char="-"/>
            </a:pPr>
            <a:r>
              <a:rPr lang="en-US" sz="1200" dirty="0"/>
              <a:t>Thus, predictors based on bank’s transaction data sources or product holdings will produce biased income predictions for customers with missing income. Hence, the model predictors are based on data sources related to demographics and bureau based information</a:t>
            </a:r>
          </a:p>
          <a:p>
            <a:pPr marL="285750" indent="-285750">
              <a:buFontTx/>
              <a:buChar char="-"/>
            </a:pPr>
            <a:r>
              <a:rPr lang="en-US" sz="1200" dirty="0"/>
              <a:t>A regression type dependent variable model is designed. The income is aggregated over the recent 1 year to calculate the annual incomes of salary crediting customers to include bonus, normalize for salary increments and adjust for provident fund contributions</a:t>
            </a:r>
          </a:p>
          <a:p>
            <a:pPr marL="285750" indent="-285750">
              <a:buFontTx/>
              <a:buChar char="-"/>
            </a:pPr>
            <a:r>
              <a:rPr lang="en-US" sz="1200" dirty="0"/>
              <a:t>Techniques of linear regression, generalized linear models (gamma regression), neural networks and GBM are tested. Amongst these, Stacked ensembles of Neural Networks produced the lowest error (measured using Median Absolute Percentage Error, instead of MAPE)</a:t>
            </a:r>
          </a:p>
          <a:p>
            <a:pPr marL="285750" indent="-285750">
              <a:buFontTx/>
              <a:buChar char="-"/>
            </a:pPr>
            <a:r>
              <a:rPr lang="en-US" sz="1200" dirty="0"/>
              <a:t>While income outliers due to very rich people skewed MAPE, Median Absolute Percentage Error provided an unbiased estimate of the error</a:t>
            </a:r>
          </a:p>
        </p:txBody>
      </p:sp>
      <p:sp>
        <p:nvSpPr>
          <p:cNvPr id="10" name="TextBox 9">
            <a:extLst>
              <a:ext uri="{FF2B5EF4-FFF2-40B4-BE49-F238E27FC236}">
                <a16:creationId xmlns:a16="http://schemas.microsoft.com/office/drawing/2014/main" id="{7B454CA8-25B2-44D7-B272-0F670ABBF6AA}"/>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304060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4560-4D91-4692-B2A9-0977F8EE6DF3}"/>
              </a:ext>
            </a:extLst>
          </p:cNvPr>
          <p:cNvSpPr>
            <a:spLocks noGrp="1"/>
          </p:cNvSpPr>
          <p:nvPr>
            <p:ph type="title"/>
          </p:nvPr>
        </p:nvSpPr>
        <p:spPr/>
        <p:txBody>
          <a:bodyPr/>
          <a:lstStyle/>
          <a:p>
            <a:r>
              <a:rPr lang="en-US" dirty="0"/>
              <a:t>Income estimation model – Part 2</a:t>
            </a:r>
          </a:p>
        </p:txBody>
      </p:sp>
      <p:sp>
        <p:nvSpPr>
          <p:cNvPr id="4" name="Rectangle: Rounded Corners 3">
            <a:extLst>
              <a:ext uri="{FF2B5EF4-FFF2-40B4-BE49-F238E27FC236}">
                <a16:creationId xmlns:a16="http://schemas.microsoft.com/office/drawing/2014/main" id="{A1FD8506-83C3-4BED-B044-EC2553724FEC}"/>
              </a:ext>
            </a:extLst>
          </p:cNvPr>
          <p:cNvSpPr/>
          <p:nvPr/>
        </p:nvSpPr>
        <p:spPr>
          <a:xfrm>
            <a:off x="1184988" y="4572000"/>
            <a:ext cx="9970692" cy="16352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500" dirty="0"/>
              <a:t>Results:</a:t>
            </a:r>
          </a:p>
          <a:p>
            <a:pPr marL="285750" indent="-285750">
              <a:buFontTx/>
              <a:buChar char="-"/>
            </a:pPr>
            <a:r>
              <a:rPr lang="en-US" sz="1200" dirty="0"/>
              <a:t>The best model is the hierarchical model built treating zip code as a random effect. K-Fold cross validation produced an error of less than 10%</a:t>
            </a:r>
          </a:p>
          <a:p>
            <a:pPr marL="285750" indent="-285750">
              <a:buFontTx/>
              <a:buChar char="-"/>
            </a:pPr>
            <a:r>
              <a:rPr lang="en-US" sz="1200" dirty="0"/>
              <a:t>The model is further validated on a sample of “salary crediting customers” that are acquired during the model building phase. Clearly the annual income of these customers would not be available, hence monthly incomes are extrapolated</a:t>
            </a:r>
          </a:p>
          <a:p>
            <a:pPr marL="285750" indent="-285750">
              <a:buFontTx/>
              <a:buChar char="-"/>
            </a:pPr>
            <a:r>
              <a:rPr lang="en-US" sz="1200" dirty="0"/>
              <a:t>Apart from zip code, other features with high predictive power are age, outstanding mortgage loans (bureau), type of mortgage, occupation etc. </a:t>
            </a:r>
          </a:p>
          <a:p>
            <a:pPr marL="285750" indent="-285750">
              <a:buFontTx/>
              <a:buChar char="-"/>
            </a:pPr>
            <a:r>
              <a:rPr lang="en-US" sz="1200" dirty="0"/>
              <a:t>On an annual basis, the model generated leads that led to an incremental revenue of half a million USD. </a:t>
            </a:r>
          </a:p>
          <a:p>
            <a:pPr marL="171450" indent="-171450">
              <a:buFontTx/>
              <a:buChar char="-"/>
            </a:pPr>
            <a:endParaRPr lang="en-US" sz="1000" dirty="0"/>
          </a:p>
        </p:txBody>
      </p:sp>
      <p:sp>
        <p:nvSpPr>
          <p:cNvPr id="5" name="Rectangle 4">
            <a:extLst>
              <a:ext uri="{FF2B5EF4-FFF2-40B4-BE49-F238E27FC236}">
                <a16:creationId xmlns:a16="http://schemas.microsoft.com/office/drawing/2014/main" id="{C7C571F3-2C07-4FD0-A369-8595EAA121CB}"/>
              </a:ext>
            </a:extLst>
          </p:cNvPr>
          <p:cNvSpPr/>
          <p:nvPr/>
        </p:nvSpPr>
        <p:spPr>
          <a:xfrm>
            <a:off x="1184987" y="1828801"/>
            <a:ext cx="9885090" cy="2655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 (contd..)</a:t>
            </a:r>
          </a:p>
          <a:p>
            <a:endParaRPr lang="en-US" sz="1500" dirty="0"/>
          </a:p>
          <a:p>
            <a:pPr marL="285750" indent="-285750">
              <a:buFontTx/>
              <a:buChar char="-"/>
            </a:pPr>
            <a:r>
              <a:rPr lang="en-US" sz="1200" dirty="0"/>
              <a:t>However, the above mentioned techniques could not validate the hypothesis that “income varies by residential zip code”. </a:t>
            </a:r>
          </a:p>
          <a:p>
            <a:pPr marL="285750" indent="-285750">
              <a:buFontTx/>
              <a:buChar char="-"/>
            </a:pPr>
            <a:r>
              <a:rPr lang="en-US" sz="1200" dirty="0"/>
              <a:t>Hence, a hierarchical model is built treating zip code as a random effect under the assumption that all zip codes belong to the same population. Interestingly, the hierarchical model produced the least error that beat the Stacked ensembles of Neural Networks</a:t>
            </a:r>
          </a:p>
          <a:p>
            <a:pPr marL="285750" indent="-285750">
              <a:buFontTx/>
              <a:buChar char="-"/>
            </a:pPr>
            <a:r>
              <a:rPr lang="en-US" sz="1200" dirty="0"/>
              <a:t>Some of the other interesting feature engineering techniques that have been tested are listed. Find top N similar customers and</a:t>
            </a:r>
          </a:p>
          <a:p>
            <a:pPr marL="742950" lvl="1" indent="-285750">
              <a:buFont typeface="Wingdings" panose="05000000000000000000" pitchFamily="2" charset="2"/>
              <a:buChar char="ü"/>
            </a:pPr>
            <a:r>
              <a:rPr lang="en-US" sz="1200" dirty="0"/>
              <a:t>Predict income of the customer from the incomes of N similar customers</a:t>
            </a:r>
          </a:p>
          <a:p>
            <a:pPr marL="742950" lvl="1" indent="-285750">
              <a:buFont typeface="Wingdings" panose="05000000000000000000" pitchFamily="2" charset="2"/>
              <a:buChar char="ü"/>
            </a:pPr>
            <a:r>
              <a:rPr lang="en-US" sz="1200" dirty="0"/>
              <a:t>Predict log-scaled income of the customer from the log-scaled incomes of N similar customers</a:t>
            </a:r>
          </a:p>
          <a:p>
            <a:pPr marL="742950" lvl="1" indent="-285750">
              <a:buFont typeface="Wingdings" panose="05000000000000000000" pitchFamily="2" charset="2"/>
              <a:buChar char="ü"/>
            </a:pPr>
            <a:r>
              <a:rPr lang="en-US" sz="1200" dirty="0"/>
              <a:t>Predict income (of the customer) as a ratio of median zip code income from respective income ratios of N similar customers</a:t>
            </a:r>
            <a:endParaRPr lang="en-US" sz="1200" dirty="0">
              <a:solidFill>
                <a:srgbClr val="000000"/>
              </a:solidFill>
            </a:endParaRP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endParaRPr lang="en-US" sz="1200" dirty="0"/>
          </a:p>
          <a:p>
            <a:pPr marL="742950" lvl="1" indent="-285750">
              <a:buFont typeface="Wingdings" panose="05000000000000000000" pitchFamily="2" charset="2"/>
              <a:buChar char="ü"/>
            </a:pPr>
            <a:endParaRPr lang="en-US" sz="1200" dirty="0"/>
          </a:p>
        </p:txBody>
      </p:sp>
      <p:sp>
        <p:nvSpPr>
          <p:cNvPr id="9" name="TextBox 8">
            <a:extLst>
              <a:ext uri="{FF2B5EF4-FFF2-40B4-BE49-F238E27FC236}">
                <a16:creationId xmlns:a16="http://schemas.microsoft.com/office/drawing/2014/main" id="{E6EB2DB3-7DA3-4BAF-B748-6139862431A1}"/>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280456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67FD-64E2-42FC-B674-D92B954A3349}"/>
              </a:ext>
            </a:extLst>
          </p:cNvPr>
          <p:cNvSpPr>
            <a:spLocks noGrp="1"/>
          </p:cNvSpPr>
          <p:nvPr>
            <p:ph type="title"/>
          </p:nvPr>
        </p:nvSpPr>
        <p:spPr/>
        <p:txBody>
          <a:bodyPr>
            <a:normAutofit/>
          </a:bodyPr>
          <a:lstStyle/>
          <a:p>
            <a:r>
              <a:rPr lang="en-US" dirty="0"/>
              <a:t>Collaborative Filtering cross-sell models for Net Banking customer base – Part 1</a:t>
            </a:r>
          </a:p>
        </p:txBody>
      </p:sp>
      <p:sp>
        <p:nvSpPr>
          <p:cNvPr id="4" name="Rectangle: Rounded Corners 3">
            <a:extLst>
              <a:ext uri="{FF2B5EF4-FFF2-40B4-BE49-F238E27FC236}">
                <a16:creationId xmlns:a16="http://schemas.microsoft.com/office/drawing/2014/main" id="{0B45F6A3-6FE0-408D-BD35-9E43D64BAD26}"/>
              </a:ext>
            </a:extLst>
          </p:cNvPr>
          <p:cNvSpPr/>
          <p:nvPr/>
        </p:nvSpPr>
        <p:spPr>
          <a:xfrm>
            <a:off x="1184988" y="1874780"/>
            <a:ext cx="9970692" cy="64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500" dirty="0"/>
              <a:t>Objective: ~60% of the overall bank customers actively use Net Banking portal for online transactions. Maximize revenue by targeting the right net banking customer with the right marketing offer </a:t>
            </a:r>
          </a:p>
        </p:txBody>
      </p:sp>
      <p:sp>
        <p:nvSpPr>
          <p:cNvPr id="3" name="Rectangle 2">
            <a:extLst>
              <a:ext uri="{FF2B5EF4-FFF2-40B4-BE49-F238E27FC236}">
                <a16:creationId xmlns:a16="http://schemas.microsoft.com/office/drawing/2014/main" id="{E76A2277-A048-4E00-A29E-6DF790DBDA10}"/>
              </a:ext>
            </a:extLst>
          </p:cNvPr>
          <p:cNvSpPr/>
          <p:nvPr/>
        </p:nvSpPr>
        <p:spPr>
          <a:xfrm>
            <a:off x="1184987" y="2711660"/>
            <a:ext cx="9970692" cy="3172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a:t>
            </a:r>
          </a:p>
          <a:p>
            <a:endParaRPr lang="en-US" sz="1500" dirty="0"/>
          </a:p>
          <a:p>
            <a:pPr marL="171450" indent="-171450">
              <a:buFontTx/>
              <a:buChar char="-"/>
            </a:pPr>
            <a:r>
              <a:rPr lang="en-US" sz="1200" dirty="0"/>
              <a:t>The bank has ~150 marketing offers spread across the products of credit cards, deposits, mortgages, unsecured loans, secured loans, investments etc.</a:t>
            </a:r>
          </a:p>
          <a:p>
            <a:pPr marL="171450" indent="-171450">
              <a:buFontTx/>
              <a:buChar char="-"/>
            </a:pPr>
            <a:r>
              <a:rPr lang="en-US" sz="1200" dirty="0"/>
              <a:t>If one were to choose propensity scoring models (or response models) to target the customers, one would have to build 150 models. This is humongous effort</a:t>
            </a:r>
          </a:p>
          <a:p>
            <a:pPr marL="171450" indent="-171450">
              <a:buFontTx/>
              <a:buChar char="-"/>
            </a:pPr>
            <a:r>
              <a:rPr lang="en-US" sz="1200" dirty="0"/>
              <a:t>Hence, collaborative filtering models are chosen. The 3 popular algorithms are item-based, user based and singular value decomposition. Implementing a user based algorithm is difficult since the scale of the problem explodes based on the number of users (a few million customers in the case of the bank)</a:t>
            </a:r>
          </a:p>
          <a:p>
            <a:pPr marL="171450" indent="-171450">
              <a:buFontTx/>
              <a:buChar char="-"/>
            </a:pPr>
            <a:r>
              <a:rPr lang="en-US" sz="1200" dirty="0"/>
              <a:t>SVD based CF algorithm generates the right marketing offer for the right net banking customer using the following steps</a:t>
            </a:r>
          </a:p>
          <a:p>
            <a:pPr marL="685800" lvl="1" indent="-228600">
              <a:buFont typeface="+mj-lt"/>
              <a:buAutoNum type="arabicPeriod"/>
            </a:pPr>
            <a:r>
              <a:rPr lang="en-US" sz="1200" dirty="0"/>
              <a:t>Generate a matrix of customers (rows) and customer attributes (columns).</a:t>
            </a:r>
          </a:p>
          <a:p>
            <a:pPr marL="685800" lvl="1" indent="-228600">
              <a:buFont typeface="+mj-lt"/>
              <a:buAutoNum type="arabicPeriod"/>
            </a:pPr>
            <a:r>
              <a:rPr lang="en-US" sz="1200" dirty="0"/>
              <a:t>Customer attributes contains 2 sets of variables</a:t>
            </a:r>
          </a:p>
          <a:p>
            <a:pPr marL="685800" lvl="1" indent="-228600">
              <a:buFont typeface="+mj-lt"/>
              <a:buAutoNum type="arabicPeriod"/>
            </a:pPr>
            <a:r>
              <a:rPr lang="en-US" sz="1200" dirty="0"/>
              <a:t>The first set represent the customer’s profile based on demographics, transaction intensity, card spend by category etc.</a:t>
            </a:r>
          </a:p>
          <a:p>
            <a:pPr marL="685800" lvl="1" indent="-228600">
              <a:buFont typeface="+mj-lt"/>
              <a:buAutoNum type="arabicPeriod"/>
            </a:pPr>
            <a:r>
              <a:rPr lang="en-US" sz="1200" dirty="0"/>
              <a:t>The second set represents product holdings, which act as a proxy of the customer’s inclination towards the marketing offer (of the product) </a:t>
            </a:r>
          </a:p>
          <a:p>
            <a:pPr marL="685800" lvl="1" indent="-228600">
              <a:buFont typeface="+mj-lt"/>
              <a:buAutoNum type="arabicPeriod"/>
            </a:pPr>
            <a:r>
              <a:rPr lang="en-US" sz="1200" dirty="0"/>
              <a:t>The second set indicates those products that the customer holds and those that the customer does not hold. </a:t>
            </a:r>
          </a:p>
          <a:p>
            <a:pPr marL="685800" lvl="1" indent="-228600">
              <a:buFont typeface="+mj-lt"/>
              <a:buAutoNum type="arabicPeriod"/>
            </a:pPr>
            <a:r>
              <a:rPr lang="en-US" sz="1200" dirty="0"/>
              <a:t>SVD uses eigen value decomposition and generates latent factors. The latent factors capture the customer’s needs and predicts product preferences of those products not held by the customer</a:t>
            </a:r>
            <a:endParaRPr lang="en-US" sz="1200" dirty="0">
              <a:solidFill>
                <a:srgbClr val="000000"/>
              </a:solidFill>
            </a:endParaRPr>
          </a:p>
          <a:p>
            <a:pPr marL="171450" indent="-171450">
              <a:buFontTx/>
              <a:buChar char="-"/>
            </a:pPr>
            <a:endParaRPr lang="en-US" sz="1200" dirty="0"/>
          </a:p>
        </p:txBody>
      </p:sp>
      <p:sp>
        <p:nvSpPr>
          <p:cNvPr id="7" name="TextBox 6">
            <a:extLst>
              <a:ext uri="{FF2B5EF4-FFF2-40B4-BE49-F238E27FC236}">
                <a16:creationId xmlns:a16="http://schemas.microsoft.com/office/drawing/2014/main" id="{231E55B8-82C4-4AC4-8697-0097B13BFE41}"/>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81657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4560-4D91-4692-B2A9-0977F8EE6DF3}"/>
              </a:ext>
            </a:extLst>
          </p:cNvPr>
          <p:cNvSpPr>
            <a:spLocks noGrp="1"/>
          </p:cNvSpPr>
          <p:nvPr>
            <p:ph type="title"/>
          </p:nvPr>
        </p:nvSpPr>
        <p:spPr/>
        <p:txBody>
          <a:bodyPr/>
          <a:lstStyle/>
          <a:p>
            <a:r>
              <a:rPr lang="en-US" dirty="0"/>
              <a:t>Collaborative Filtering cross-sell models for Net Banking customer base – Part 2</a:t>
            </a:r>
          </a:p>
        </p:txBody>
      </p:sp>
      <p:sp>
        <p:nvSpPr>
          <p:cNvPr id="4" name="Rectangle: Rounded Corners 3">
            <a:extLst>
              <a:ext uri="{FF2B5EF4-FFF2-40B4-BE49-F238E27FC236}">
                <a16:creationId xmlns:a16="http://schemas.microsoft.com/office/drawing/2014/main" id="{A1FD8506-83C3-4BED-B044-EC2553724FEC}"/>
              </a:ext>
            </a:extLst>
          </p:cNvPr>
          <p:cNvSpPr/>
          <p:nvPr/>
        </p:nvSpPr>
        <p:spPr>
          <a:xfrm>
            <a:off x="1184988" y="4572000"/>
            <a:ext cx="9970692" cy="16352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500" dirty="0"/>
              <a:t>Results:</a:t>
            </a:r>
          </a:p>
          <a:p>
            <a:pPr marL="285750" indent="-285750">
              <a:buFontTx/>
              <a:buChar char="-"/>
            </a:pPr>
            <a:r>
              <a:rPr lang="en-US" sz="1200" dirty="0"/>
              <a:t>The SVD based CF model became the mainstay of the digital based marketing cross-sell. The model produced annual incremental revenues that are in excess of 3 million USD</a:t>
            </a:r>
          </a:p>
          <a:p>
            <a:pPr marL="285750" indent="-285750">
              <a:buFontTx/>
              <a:buChar char="-"/>
            </a:pPr>
            <a:r>
              <a:rPr lang="en-US" sz="1200" dirty="0"/>
              <a:t>The business rules for selecting leads for a marketing offer to be targeted though net banking channel can take precedence over the CF model only when they are able to out-perform the model in a test and control campaign</a:t>
            </a:r>
          </a:p>
          <a:p>
            <a:pPr marL="285750" indent="-285750">
              <a:buFontTx/>
              <a:buChar char="-"/>
            </a:pPr>
            <a:r>
              <a:rPr lang="en-US" sz="1200" dirty="0"/>
              <a:t>A/B testing is also performed to realize that it is best to position the marketing offer at the location when the customer logs out of the portal</a:t>
            </a:r>
          </a:p>
          <a:p>
            <a:pPr marL="171450" indent="-171450">
              <a:buFontTx/>
              <a:buChar char="-"/>
            </a:pPr>
            <a:endParaRPr lang="en-US" sz="1000" dirty="0"/>
          </a:p>
        </p:txBody>
      </p:sp>
      <p:sp>
        <p:nvSpPr>
          <p:cNvPr id="5" name="Rectangle 4">
            <a:extLst>
              <a:ext uri="{FF2B5EF4-FFF2-40B4-BE49-F238E27FC236}">
                <a16:creationId xmlns:a16="http://schemas.microsoft.com/office/drawing/2014/main" id="{C7C571F3-2C07-4FD0-A369-8595EAA121CB}"/>
              </a:ext>
            </a:extLst>
          </p:cNvPr>
          <p:cNvSpPr/>
          <p:nvPr/>
        </p:nvSpPr>
        <p:spPr>
          <a:xfrm>
            <a:off x="1184987" y="1828801"/>
            <a:ext cx="5488187" cy="2655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 (contd..)</a:t>
            </a:r>
          </a:p>
          <a:p>
            <a:endParaRPr lang="en-US" sz="1500" dirty="0"/>
          </a:p>
          <a:p>
            <a:pPr marL="285750" indent="-285750">
              <a:buFontTx/>
              <a:buChar char="-"/>
            </a:pPr>
            <a:r>
              <a:rPr lang="en-US" sz="1200" dirty="0">
                <a:solidFill>
                  <a:srgbClr val="000000"/>
                </a:solidFill>
              </a:rPr>
              <a:t>An example of how SVD works – every SVD based latent factor is related to customers (rows of the matrix) and attributes (columns of the matrix). One of the latent factors might be connected strongly to the set of customers that have age &gt;50 and the attributes of retirement insurance product holdings. Intrinsically, the latent factor is capturing the retirement income needs of relatively elder customers. </a:t>
            </a:r>
          </a:p>
          <a:p>
            <a:pPr marL="285750" indent="-285750">
              <a:buFontTx/>
              <a:buChar char="-"/>
            </a:pPr>
            <a:r>
              <a:rPr lang="en-US" sz="1200" dirty="0">
                <a:solidFill>
                  <a:srgbClr val="000000"/>
                </a:solidFill>
              </a:rPr>
              <a:t>SVD produces a rank order of the customer’s product preferences not held by the customer (See table)</a:t>
            </a:r>
          </a:p>
          <a:p>
            <a:pPr marL="285750" indent="-285750">
              <a:buFontTx/>
              <a:buChar char="-"/>
            </a:pPr>
            <a:r>
              <a:rPr lang="en-US" sz="1200" dirty="0">
                <a:solidFill>
                  <a:srgbClr val="000000"/>
                </a:solidFill>
              </a:rPr>
              <a:t>The rank order is re-ordered based on the probabilistic revenue (probability of acquisition multiplied by average product revenue)</a:t>
            </a:r>
          </a:p>
        </p:txBody>
      </p:sp>
      <p:graphicFrame>
        <p:nvGraphicFramePr>
          <p:cNvPr id="3" name="Table 2">
            <a:extLst>
              <a:ext uri="{FF2B5EF4-FFF2-40B4-BE49-F238E27FC236}">
                <a16:creationId xmlns:a16="http://schemas.microsoft.com/office/drawing/2014/main" id="{F521375A-D4A5-41FE-A369-1ED4B9B7434C}"/>
              </a:ext>
            </a:extLst>
          </p:cNvPr>
          <p:cNvGraphicFramePr>
            <a:graphicFrameLocks noGrp="1"/>
          </p:cNvGraphicFramePr>
          <p:nvPr>
            <p:extLst>
              <p:ext uri="{D42A27DB-BD31-4B8C-83A1-F6EECF244321}">
                <p14:modId xmlns:p14="http://schemas.microsoft.com/office/powerpoint/2010/main" val="3991615570"/>
              </p:ext>
            </p:extLst>
          </p:nvPr>
        </p:nvGraphicFramePr>
        <p:xfrm>
          <a:off x="6770451" y="1824908"/>
          <a:ext cx="4385228" cy="2655646"/>
        </p:xfrm>
        <a:graphic>
          <a:graphicData uri="http://schemas.openxmlformats.org/drawingml/2006/table">
            <a:tbl>
              <a:tblPr>
                <a:tableStyleId>{10A1B5D5-9B99-4C35-A422-299274C87663}</a:tableStyleId>
              </a:tblPr>
              <a:tblGrid>
                <a:gridCol w="599689">
                  <a:extLst>
                    <a:ext uri="{9D8B030D-6E8A-4147-A177-3AD203B41FA5}">
                      <a16:colId xmlns:a16="http://schemas.microsoft.com/office/drawing/2014/main" val="954046925"/>
                    </a:ext>
                  </a:extLst>
                </a:gridCol>
                <a:gridCol w="1024830">
                  <a:extLst>
                    <a:ext uri="{9D8B030D-6E8A-4147-A177-3AD203B41FA5}">
                      <a16:colId xmlns:a16="http://schemas.microsoft.com/office/drawing/2014/main" val="1426075045"/>
                    </a:ext>
                  </a:extLst>
                </a:gridCol>
                <a:gridCol w="699277">
                  <a:extLst>
                    <a:ext uri="{9D8B030D-6E8A-4147-A177-3AD203B41FA5}">
                      <a16:colId xmlns:a16="http://schemas.microsoft.com/office/drawing/2014/main" val="864389846"/>
                    </a:ext>
                  </a:extLst>
                </a:gridCol>
                <a:gridCol w="351310">
                  <a:extLst>
                    <a:ext uri="{9D8B030D-6E8A-4147-A177-3AD203B41FA5}">
                      <a16:colId xmlns:a16="http://schemas.microsoft.com/office/drawing/2014/main" val="1776023350"/>
                    </a:ext>
                  </a:extLst>
                </a:gridCol>
                <a:gridCol w="797669">
                  <a:extLst>
                    <a:ext uri="{9D8B030D-6E8A-4147-A177-3AD203B41FA5}">
                      <a16:colId xmlns:a16="http://schemas.microsoft.com/office/drawing/2014/main" val="418913280"/>
                    </a:ext>
                  </a:extLst>
                </a:gridCol>
                <a:gridCol w="912453">
                  <a:extLst>
                    <a:ext uri="{9D8B030D-6E8A-4147-A177-3AD203B41FA5}">
                      <a16:colId xmlns:a16="http://schemas.microsoft.com/office/drawing/2014/main" val="4049295506"/>
                    </a:ext>
                  </a:extLst>
                </a:gridCol>
              </a:tblGrid>
              <a:tr h="379378">
                <a:tc>
                  <a:txBody>
                    <a:bodyPr/>
                    <a:lstStyle/>
                    <a:p>
                      <a:pPr algn="ctr" fontAlgn="ctr"/>
                      <a:r>
                        <a:rPr lang="en-US" sz="900" u="none" strike="noStrike" dirty="0">
                          <a:effectLst/>
                        </a:rPr>
                        <a:t>Customer 1</a:t>
                      </a:r>
                      <a:endParaRPr lang="en-US" sz="9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Retail Banking </a:t>
                      </a:r>
                    </a:p>
                    <a:p>
                      <a:pPr algn="ctr" fontAlgn="ctr"/>
                      <a:r>
                        <a:rPr lang="en-US" sz="900" u="none" strike="noStrike" dirty="0">
                          <a:effectLst/>
                        </a:rPr>
                        <a:t>Products</a:t>
                      </a:r>
                      <a:endParaRPr lang="en-US" sz="9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b="0" i="0" u="none" strike="noStrike" dirty="0">
                          <a:solidFill>
                            <a:srgbClr val="000000"/>
                          </a:solidFill>
                          <a:effectLst/>
                          <a:latin typeface="Calibri" panose="020F0502020204030204" pitchFamily="34" charset="0"/>
                        </a:rPr>
                        <a:t>Probability of acquisition</a:t>
                      </a:r>
                    </a:p>
                  </a:txBody>
                  <a:tcPr marL="7620" marR="7620" marT="7620" marB="0" anchor="ctr"/>
                </a:tc>
                <a:tc>
                  <a:txBody>
                    <a:bodyPr/>
                    <a:lstStyle/>
                    <a:p>
                      <a:pPr algn="ctr" fontAlgn="ctr"/>
                      <a:r>
                        <a:rPr lang="en-US" sz="900" u="none" strike="noStrike" dirty="0">
                          <a:effectLst/>
                        </a:rPr>
                        <a:t>Rank </a:t>
                      </a:r>
                    </a:p>
                    <a:p>
                      <a:pPr algn="ctr" fontAlgn="ctr"/>
                      <a:r>
                        <a:rPr lang="en-US" sz="900" u="none" strike="noStrike" dirty="0">
                          <a:effectLst/>
                        </a:rPr>
                        <a:t>Order</a:t>
                      </a:r>
                      <a:endParaRPr lang="en-US" sz="9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Probabilistic Revenue</a:t>
                      </a:r>
                      <a:endParaRPr lang="en-US" sz="9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Revenue based </a:t>
                      </a:r>
                    </a:p>
                    <a:p>
                      <a:pPr algn="ctr" fontAlgn="ctr"/>
                      <a:r>
                        <a:rPr lang="en-US" sz="900" u="none" strike="noStrike" dirty="0">
                          <a:effectLst/>
                        </a:rPr>
                        <a:t>Rank Order</a:t>
                      </a:r>
                      <a:endParaRPr lang="en-US" sz="9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97043593"/>
                  </a:ext>
                </a:extLst>
              </a:tr>
              <a:tr h="379378">
                <a:tc rowSpan="3">
                  <a:txBody>
                    <a:bodyPr/>
                    <a:lstStyle/>
                    <a:p>
                      <a:pPr algn="ctr" fontAlgn="ctr"/>
                      <a:r>
                        <a:rPr lang="en-US" sz="900" u="none" strike="noStrike">
                          <a:effectLst/>
                        </a:rPr>
                        <a:t>Product Holdings of customer</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a:effectLst/>
                        </a:rPr>
                        <a:t>Product 1</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4773972"/>
                  </a:ext>
                </a:extLst>
              </a:tr>
              <a:tr h="379378">
                <a:tc vMerge="1">
                  <a:txBody>
                    <a:bodyPr/>
                    <a:lstStyle/>
                    <a:p>
                      <a:endParaRPr lang="en-US"/>
                    </a:p>
                  </a:txBody>
                  <a:tcPr/>
                </a:tc>
                <a:tc>
                  <a:txBody>
                    <a:bodyPr/>
                    <a:lstStyle/>
                    <a:p>
                      <a:pPr algn="ctr" fontAlgn="ctr"/>
                      <a:r>
                        <a:rPr lang="en-US" sz="900" u="none" strike="noStrike">
                          <a:effectLst/>
                        </a:rPr>
                        <a:t>Product 2</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53238172"/>
                  </a:ext>
                </a:extLst>
              </a:tr>
              <a:tr h="379378">
                <a:tc vMerge="1">
                  <a:txBody>
                    <a:bodyPr/>
                    <a:lstStyle/>
                    <a:p>
                      <a:endParaRPr lang="en-US"/>
                    </a:p>
                  </a:txBody>
                  <a:tcPr/>
                </a:tc>
                <a:tc>
                  <a:txBody>
                    <a:bodyPr/>
                    <a:lstStyle/>
                    <a:p>
                      <a:pPr algn="ctr" fontAlgn="ctr"/>
                      <a:r>
                        <a:rPr lang="en-US" sz="900" u="none" strike="noStrike">
                          <a:effectLst/>
                        </a:rPr>
                        <a:t>Product 3</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23106562"/>
                  </a:ext>
                </a:extLst>
              </a:tr>
              <a:tr h="379378">
                <a:tc rowSpan="3">
                  <a:txBody>
                    <a:bodyPr/>
                    <a:lstStyle/>
                    <a:p>
                      <a:pPr algn="ctr" fontAlgn="ctr"/>
                      <a:r>
                        <a:rPr lang="en-US" sz="900" u="none" strike="noStrike">
                          <a:effectLst/>
                        </a:rPr>
                        <a:t>Product preferences</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a:effectLst/>
                        </a:rPr>
                        <a:t>Product 4</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0.4</a:t>
                      </a:r>
                      <a:endParaRPr lang="en-US" sz="9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7620" marR="7620" marT="7620" marB="0" anchor="ctr">
                    <a:solidFill>
                      <a:schemeClr val="accent1">
                        <a:lumMod val="40000"/>
                        <a:lumOff val="60000"/>
                      </a:schemeClr>
                    </a:solidFill>
                  </a:tcPr>
                </a:tc>
                <a:tc>
                  <a:txBody>
                    <a:bodyPr/>
                    <a:lstStyle/>
                    <a:p>
                      <a:pPr algn="ctr" fontAlgn="ctr"/>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7620" marR="7620" marT="7620" marB="0" anchor="ctr">
                    <a:solidFill>
                      <a:schemeClr val="bg2">
                        <a:lumMod val="90000"/>
                      </a:schemeClr>
                    </a:solidFill>
                  </a:tcPr>
                </a:tc>
                <a:extLst>
                  <a:ext uri="{0D108BD9-81ED-4DB2-BD59-A6C34878D82A}">
                    <a16:rowId xmlns:a16="http://schemas.microsoft.com/office/drawing/2014/main" val="636439860"/>
                  </a:ext>
                </a:extLst>
              </a:tr>
              <a:tr h="379378">
                <a:tc vMerge="1">
                  <a:txBody>
                    <a:bodyPr/>
                    <a:lstStyle/>
                    <a:p>
                      <a:endParaRPr lang="en-US"/>
                    </a:p>
                  </a:txBody>
                  <a:tcPr/>
                </a:tc>
                <a:tc>
                  <a:txBody>
                    <a:bodyPr/>
                    <a:lstStyle/>
                    <a:p>
                      <a:pPr algn="ctr" fontAlgn="ctr"/>
                      <a:r>
                        <a:rPr lang="en-US" sz="900" u="none" strike="noStrike">
                          <a:effectLst/>
                        </a:rPr>
                        <a:t>Product 5</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a:effectLst/>
                        </a:rPr>
                        <a:t>0.9</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7620" marR="7620" marT="7620" marB="0" anchor="ctr">
                    <a:solidFill>
                      <a:schemeClr val="accent1">
                        <a:lumMod val="40000"/>
                        <a:lumOff val="60000"/>
                      </a:schemeClr>
                    </a:solidFill>
                  </a:tcPr>
                </a:tc>
                <a:tc>
                  <a:txBody>
                    <a:bodyPr/>
                    <a:lstStyle/>
                    <a:p>
                      <a:pPr algn="ctr" fontAlgn="ctr"/>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7620" marR="7620" marT="7620" marB="0" anchor="ctr">
                    <a:solidFill>
                      <a:schemeClr val="bg2">
                        <a:lumMod val="90000"/>
                      </a:schemeClr>
                    </a:solidFill>
                  </a:tcPr>
                </a:tc>
                <a:extLst>
                  <a:ext uri="{0D108BD9-81ED-4DB2-BD59-A6C34878D82A}">
                    <a16:rowId xmlns:a16="http://schemas.microsoft.com/office/drawing/2014/main" val="394815353"/>
                  </a:ext>
                </a:extLst>
              </a:tr>
              <a:tr h="379378">
                <a:tc vMerge="1">
                  <a:txBody>
                    <a:bodyPr/>
                    <a:lstStyle/>
                    <a:p>
                      <a:endParaRPr lang="en-US"/>
                    </a:p>
                  </a:txBody>
                  <a:tcPr/>
                </a:tc>
                <a:tc>
                  <a:txBody>
                    <a:bodyPr/>
                    <a:lstStyle/>
                    <a:p>
                      <a:pPr algn="ctr" fontAlgn="ctr"/>
                      <a:r>
                        <a:rPr lang="en-US" sz="900" u="none" strike="noStrike">
                          <a:effectLst/>
                        </a:rPr>
                        <a:t>Product 6</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7620" marR="7620" marT="7620" marB="0" anchor="ctr">
                    <a:solidFill>
                      <a:schemeClr val="accent1">
                        <a:lumMod val="40000"/>
                        <a:lumOff val="60000"/>
                      </a:schemeClr>
                    </a:solidFill>
                  </a:tcPr>
                </a:tc>
                <a:tc>
                  <a:txBody>
                    <a:bodyPr/>
                    <a:lstStyle/>
                    <a:p>
                      <a:pPr algn="ctr" fontAlgn="ctr"/>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7620" marR="7620" marT="7620" marB="0" anchor="ctr">
                    <a:solidFill>
                      <a:schemeClr val="bg2">
                        <a:lumMod val="90000"/>
                      </a:schemeClr>
                    </a:solidFill>
                  </a:tcPr>
                </a:tc>
                <a:extLst>
                  <a:ext uri="{0D108BD9-81ED-4DB2-BD59-A6C34878D82A}">
                    <a16:rowId xmlns:a16="http://schemas.microsoft.com/office/drawing/2014/main" val="4111759581"/>
                  </a:ext>
                </a:extLst>
              </a:tr>
            </a:tbl>
          </a:graphicData>
        </a:graphic>
      </p:graphicFrame>
      <p:sp>
        <p:nvSpPr>
          <p:cNvPr id="7" name="TextBox 6">
            <a:extLst>
              <a:ext uri="{FF2B5EF4-FFF2-40B4-BE49-F238E27FC236}">
                <a16:creationId xmlns:a16="http://schemas.microsoft.com/office/drawing/2014/main" id="{4D405D19-16A6-4449-B355-73492F7076B4}"/>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254998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67FD-64E2-42FC-B674-D92B954A3349}"/>
              </a:ext>
            </a:extLst>
          </p:cNvPr>
          <p:cNvSpPr>
            <a:spLocks noGrp="1"/>
          </p:cNvSpPr>
          <p:nvPr>
            <p:ph type="title"/>
          </p:nvPr>
        </p:nvSpPr>
        <p:spPr/>
        <p:txBody>
          <a:bodyPr>
            <a:normAutofit fontScale="90000"/>
          </a:bodyPr>
          <a:lstStyle/>
          <a:p>
            <a:r>
              <a:rPr lang="en-US" dirty="0"/>
              <a:t>Propensity scoring model for Foreign Exchange cards (predicting travel) – Part 1</a:t>
            </a:r>
          </a:p>
        </p:txBody>
      </p:sp>
      <p:sp>
        <p:nvSpPr>
          <p:cNvPr id="4" name="Rectangle: Rounded Corners 3">
            <a:extLst>
              <a:ext uri="{FF2B5EF4-FFF2-40B4-BE49-F238E27FC236}">
                <a16:creationId xmlns:a16="http://schemas.microsoft.com/office/drawing/2014/main" id="{0B45F6A3-6FE0-408D-BD35-9E43D64BAD26}"/>
              </a:ext>
            </a:extLst>
          </p:cNvPr>
          <p:cNvSpPr/>
          <p:nvPr/>
        </p:nvSpPr>
        <p:spPr>
          <a:xfrm>
            <a:off x="1184988" y="1874780"/>
            <a:ext cx="9970692" cy="64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500" dirty="0"/>
              <a:t>Objective: Identify customers from within the bank’s customer base that have high likelihood of acquiring a foreign exchange card. In other words, identify customers that are likely to travel abroad. </a:t>
            </a:r>
          </a:p>
        </p:txBody>
      </p:sp>
      <p:sp>
        <p:nvSpPr>
          <p:cNvPr id="3" name="Rectangle 2">
            <a:extLst>
              <a:ext uri="{FF2B5EF4-FFF2-40B4-BE49-F238E27FC236}">
                <a16:creationId xmlns:a16="http://schemas.microsoft.com/office/drawing/2014/main" id="{E76A2277-A048-4E00-A29E-6DF790DBDA10}"/>
              </a:ext>
            </a:extLst>
          </p:cNvPr>
          <p:cNvSpPr/>
          <p:nvPr/>
        </p:nvSpPr>
        <p:spPr>
          <a:xfrm>
            <a:off x="1184987" y="2711660"/>
            <a:ext cx="7326715" cy="3172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500" dirty="0"/>
              <a:t>Methodology:</a:t>
            </a:r>
          </a:p>
          <a:p>
            <a:endParaRPr lang="en-US" sz="1100" dirty="0"/>
          </a:p>
          <a:p>
            <a:pPr marL="285750" indent="-285750">
              <a:buFontTx/>
              <a:buChar char="-"/>
            </a:pPr>
            <a:r>
              <a:rPr lang="en-US" sz="1200" dirty="0"/>
              <a:t>The probability of customer traveling abroad can be predicted by aggregating data across different sources that are listed below.</a:t>
            </a:r>
          </a:p>
          <a:p>
            <a:pPr marL="742950" lvl="1" indent="-285750">
              <a:buFont typeface="+mj-lt"/>
              <a:buAutoNum type="arabicPeriod"/>
            </a:pPr>
            <a:r>
              <a:rPr lang="en-US" sz="1200" dirty="0"/>
              <a:t>Travel Insurance purchase (contain travel start dates and end dates)</a:t>
            </a:r>
          </a:p>
          <a:p>
            <a:pPr marL="742950" lvl="1" indent="-285750">
              <a:buFont typeface="+mj-lt"/>
              <a:buAutoNum type="arabicPeriod"/>
            </a:pPr>
            <a:r>
              <a:rPr lang="en-US" sz="1200" dirty="0"/>
              <a:t>International card based spend – credit &amp; debit</a:t>
            </a:r>
          </a:p>
          <a:p>
            <a:pPr marL="742950" lvl="1" indent="-285750">
              <a:buFont typeface="+mj-lt"/>
              <a:buAutoNum type="arabicPeriod"/>
            </a:pPr>
            <a:r>
              <a:rPr lang="en-US" sz="1200" dirty="0"/>
              <a:t>International ATM cash withdrawal</a:t>
            </a:r>
          </a:p>
          <a:p>
            <a:pPr marL="742950" lvl="1" indent="-285750">
              <a:buFont typeface="+mj-lt"/>
              <a:buAutoNum type="arabicPeriod"/>
            </a:pPr>
            <a:r>
              <a:rPr lang="en-US" sz="1200" dirty="0"/>
              <a:t>Accessing Mobile Banking App in a foreign country (based on App-based pings of latitude and longitude)</a:t>
            </a:r>
          </a:p>
          <a:p>
            <a:pPr marL="171450" indent="-171450">
              <a:buFontTx/>
              <a:buChar char="-"/>
            </a:pPr>
            <a:r>
              <a:rPr lang="en-US" sz="1200" dirty="0"/>
              <a:t>Given the above sources, the travel trip of a customer can be constructed using trip building rules (See tables)</a:t>
            </a:r>
          </a:p>
          <a:p>
            <a:pPr marL="685800" lvl="1" indent="-228600">
              <a:buFont typeface="+mj-lt"/>
              <a:buAutoNum type="arabicPeriod"/>
            </a:pPr>
            <a:r>
              <a:rPr lang="en-US" sz="1200" dirty="0"/>
              <a:t>Customer 1 has 6 transactions listed. </a:t>
            </a:r>
          </a:p>
          <a:p>
            <a:pPr marL="685800" lvl="1" indent="-228600">
              <a:buFont typeface="+mj-lt"/>
              <a:buAutoNum type="arabicPeriod"/>
            </a:pPr>
            <a:r>
              <a:rPr lang="en-US" sz="1200" dirty="0"/>
              <a:t>The first 3 </a:t>
            </a:r>
            <a:r>
              <a:rPr lang="en-US" sz="1200" dirty="0" err="1"/>
              <a:t>txns</a:t>
            </a:r>
            <a:r>
              <a:rPr lang="en-US" sz="1200" dirty="0"/>
              <a:t> are combined into one trip and the next 3 </a:t>
            </a:r>
            <a:r>
              <a:rPr lang="en-US" sz="1200" dirty="0" err="1"/>
              <a:t>txns</a:t>
            </a:r>
            <a:r>
              <a:rPr lang="en-US" sz="1200" dirty="0"/>
              <a:t> are combined into second trip</a:t>
            </a:r>
          </a:p>
          <a:p>
            <a:pPr marL="685800" lvl="1" indent="-228600">
              <a:buFont typeface="+mj-lt"/>
              <a:buAutoNum type="arabicPeriod"/>
            </a:pPr>
            <a:r>
              <a:rPr lang="en-US" sz="1200" dirty="0"/>
              <a:t>This is because there is a difference of ~2 months between the end of the first trip and start of second trip</a:t>
            </a:r>
          </a:p>
          <a:p>
            <a:pPr marL="685800" lvl="1" indent="-228600">
              <a:buFont typeface="+mj-lt"/>
              <a:buAutoNum type="arabicPeriod"/>
            </a:pPr>
            <a:r>
              <a:rPr lang="en-US" sz="1200" dirty="0"/>
              <a:t>The threshold of duration to split trips of a customer is identified based on irregularities observed in the frequency distribution chart of the duration between transactions aggregated across all customers</a:t>
            </a:r>
          </a:p>
        </p:txBody>
      </p:sp>
      <p:graphicFrame>
        <p:nvGraphicFramePr>
          <p:cNvPr id="5" name="Table 4">
            <a:extLst>
              <a:ext uri="{FF2B5EF4-FFF2-40B4-BE49-F238E27FC236}">
                <a16:creationId xmlns:a16="http://schemas.microsoft.com/office/drawing/2014/main" id="{E4ADE9FF-4CE9-4BF6-A002-D1017F5AB173}"/>
              </a:ext>
            </a:extLst>
          </p:cNvPr>
          <p:cNvGraphicFramePr>
            <a:graphicFrameLocks noGrp="1"/>
          </p:cNvGraphicFramePr>
          <p:nvPr>
            <p:extLst>
              <p:ext uri="{D42A27DB-BD31-4B8C-83A1-F6EECF244321}">
                <p14:modId xmlns:p14="http://schemas.microsoft.com/office/powerpoint/2010/main" val="3474869132"/>
              </p:ext>
            </p:extLst>
          </p:nvPr>
        </p:nvGraphicFramePr>
        <p:xfrm>
          <a:off x="8638162" y="3071589"/>
          <a:ext cx="2517518" cy="1490688"/>
        </p:xfrm>
        <a:graphic>
          <a:graphicData uri="http://schemas.openxmlformats.org/drawingml/2006/table">
            <a:tbl>
              <a:tblPr firstRow="1" bandRow="1">
                <a:tableStyleId>{C083E6E3-FA7D-4D7B-A595-EF9225AFEA82}</a:tableStyleId>
              </a:tblPr>
              <a:tblGrid>
                <a:gridCol w="992221">
                  <a:extLst>
                    <a:ext uri="{9D8B030D-6E8A-4147-A177-3AD203B41FA5}">
                      <a16:colId xmlns:a16="http://schemas.microsoft.com/office/drawing/2014/main" val="1680343575"/>
                    </a:ext>
                  </a:extLst>
                </a:gridCol>
                <a:gridCol w="1525297">
                  <a:extLst>
                    <a:ext uri="{9D8B030D-6E8A-4147-A177-3AD203B41FA5}">
                      <a16:colId xmlns:a16="http://schemas.microsoft.com/office/drawing/2014/main" val="2073576491"/>
                    </a:ext>
                  </a:extLst>
                </a:gridCol>
              </a:tblGrid>
              <a:tr h="248448">
                <a:tc>
                  <a:txBody>
                    <a:bodyPr/>
                    <a:lstStyle/>
                    <a:p>
                      <a:r>
                        <a:rPr lang="en-US" sz="1000" b="0" dirty="0"/>
                        <a:t>25-Jan-17</a:t>
                      </a:r>
                    </a:p>
                  </a:txBody>
                  <a:tcPr/>
                </a:tc>
                <a:tc>
                  <a:txBody>
                    <a:bodyPr/>
                    <a:lstStyle/>
                    <a:p>
                      <a:r>
                        <a:rPr lang="en-US" sz="1000" b="0" dirty="0"/>
                        <a:t>Intl credit card spend</a:t>
                      </a:r>
                    </a:p>
                  </a:txBody>
                  <a:tcPr/>
                </a:tc>
                <a:extLst>
                  <a:ext uri="{0D108BD9-81ED-4DB2-BD59-A6C34878D82A}">
                    <a16:rowId xmlns:a16="http://schemas.microsoft.com/office/drawing/2014/main" val="4023975427"/>
                  </a:ext>
                </a:extLst>
              </a:tr>
              <a:tr h="248448">
                <a:tc>
                  <a:txBody>
                    <a:bodyPr/>
                    <a:lstStyle/>
                    <a:p>
                      <a:r>
                        <a:rPr lang="en-US" sz="1000" dirty="0"/>
                        <a:t>31-Jan-17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Intl debit card spend</a:t>
                      </a:r>
                    </a:p>
                  </a:txBody>
                  <a:tcPr/>
                </a:tc>
                <a:extLst>
                  <a:ext uri="{0D108BD9-81ED-4DB2-BD59-A6C34878D82A}">
                    <a16:rowId xmlns:a16="http://schemas.microsoft.com/office/drawing/2014/main" val="2458596537"/>
                  </a:ext>
                </a:extLst>
              </a:tr>
              <a:tr h="248448">
                <a:tc>
                  <a:txBody>
                    <a:bodyPr/>
                    <a:lstStyle/>
                    <a:p>
                      <a:r>
                        <a:rPr lang="en-US" sz="1000" dirty="0"/>
                        <a:t>02-Feb-17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Intl ATM cash </a:t>
                      </a:r>
                      <a:r>
                        <a:rPr lang="en-US" sz="1000" b="0" dirty="0" err="1"/>
                        <a:t>wdl</a:t>
                      </a:r>
                      <a:endParaRPr lang="en-US" sz="1000" b="0" dirty="0"/>
                    </a:p>
                  </a:txBody>
                  <a:tcPr/>
                </a:tc>
                <a:extLst>
                  <a:ext uri="{0D108BD9-81ED-4DB2-BD59-A6C34878D82A}">
                    <a16:rowId xmlns:a16="http://schemas.microsoft.com/office/drawing/2014/main" val="1451986359"/>
                  </a:ext>
                </a:extLst>
              </a:tr>
              <a:tr h="248448">
                <a:tc>
                  <a:txBody>
                    <a:bodyPr/>
                    <a:lstStyle/>
                    <a:p>
                      <a:r>
                        <a:rPr lang="en-US" sz="1000" dirty="0"/>
                        <a:t>31-Mar-17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Intl credit card spend</a:t>
                      </a:r>
                    </a:p>
                  </a:txBody>
                  <a:tcPr/>
                </a:tc>
                <a:extLst>
                  <a:ext uri="{0D108BD9-81ED-4DB2-BD59-A6C34878D82A}">
                    <a16:rowId xmlns:a16="http://schemas.microsoft.com/office/drawing/2014/main" val="3729369312"/>
                  </a:ext>
                </a:extLst>
              </a:tr>
              <a:tr h="248448">
                <a:tc>
                  <a:txBody>
                    <a:bodyPr/>
                    <a:lstStyle/>
                    <a:p>
                      <a:r>
                        <a:rPr lang="en-US" sz="1000" dirty="0"/>
                        <a:t>02-Apr-17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Intl debit card spend</a:t>
                      </a:r>
                    </a:p>
                  </a:txBody>
                  <a:tcPr/>
                </a:tc>
                <a:extLst>
                  <a:ext uri="{0D108BD9-81ED-4DB2-BD59-A6C34878D82A}">
                    <a16:rowId xmlns:a16="http://schemas.microsoft.com/office/drawing/2014/main" val="389999178"/>
                  </a:ext>
                </a:extLst>
              </a:tr>
              <a:tr h="248448">
                <a:tc>
                  <a:txBody>
                    <a:bodyPr/>
                    <a:lstStyle/>
                    <a:p>
                      <a:r>
                        <a:rPr lang="en-US" sz="1000" dirty="0"/>
                        <a:t>07-Apr-17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Intl credit card spend</a:t>
                      </a:r>
                    </a:p>
                  </a:txBody>
                  <a:tcPr/>
                </a:tc>
                <a:extLst>
                  <a:ext uri="{0D108BD9-81ED-4DB2-BD59-A6C34878D82A}">
                    <a16:rowId xmlns:a16="http://schemas.microsoft.com/office/drawing/2014/main" val="469884938"/>
                  </a:ext>
                </a:extLst>
              </a:tr>
            </a:tbl>
          </a:graphicData>
        </a:graphic>
      </p:graphicFrame>
      <p:sp>
        <p:nvSpPr>
          <p:cNvPr id="6" name="Arrow: Down 5">
            <a:extLst>
              <a:ext uri="{FF2B5EF4-FFF2-40B4-BE49-F238E27FC236}">
                <a16:creationId xmlns:a16="http://schemas.microsoft.com/office/drawing/2014/main" id="{33CCF6E0-69E3-41A1-AE5F-EE46112880C6}"/>
              </a:ext>
            </a:extLst>
          </p:cNvPr>
          <p:cNvSpPr/>
          <p:nvPr/>
        </p:nvSpPr>
        <p:spPr>
          <a:xfrm>
            <a:off x="9669294" y="4715561"/>
            <a:ext cx="437745" cy="29183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136B3BB8-6BA7-4B61-9347-82383243B92F}"/>
              </a:ext>
            </a:extLst>
          </p:cNvPr>
          <p:cNvGraphicFramePr>
            <a:graphicFrameLocks noGrp="1"/>
          </p:cNvGraphicFramePr>
          <p:nvPr>
            <p:extLst>
              <p:ext uri="{D42A27DB-BD31-4B8C-83A1-F6EECF244321}">
                <p14:modId xmlns:p14="http://schemas.microsoft.com/office/powerpoint/2010/main" val="188306770"/>
              </p:ext>
            </p:extLst>
          </p:nvPr>
        </p:nvGraphicFramePr>
        <p:xfrm>
          <a:off x="8638162" y="5118283"/>
          <a:ext cx="2517519" cy="726098"/>
        </p:xfrm>
        <a:graphic>
          <a:graphicData uri="http://schemas.openxmlformats.org/drawingml/2006/table">
            <a:tbl>
              <a:tblPr firstRow="1" bandRow="1">
                <a:tableStyleId>{C083E6E3-FA7D-4D7B-A595-EF9225AFEA82}</a:tableStyleId>
              </a:tblPr>
              <a:tblGrid>
                <a:gridCol w="839173">
                  <a:extLst>
                    <a:ext uri="{9D8B030D-6E8A-4147-A177-3AD203B41FA5}">
                      <a16:colId xmlns:a16="http://schemas.microsoft.com/office/drawing/2014/main" val="1793781804"/>
                    </a:ext>
                  </a:extLst>
                </a:gridCol>
                <a:gridCol w="931261">
                  <a:extLst>
                    <a:ext uri="{9D8B030D-6E8A-4147-A177-3AD203B41FA5}">
                      <a16:colId xmlns:a16="http://schemas.microsoft.com/office/drawing/2014/main" val="2821850862"/>
                    </a:ext>
                  </a:extLst>
                </a:gridCol>
                <a:gridCol w="747085">
                  <a:extLst>
                    <a:ext uri="{9D8B030D-6E8A-4147-A177-3AD203B41FA5}">
                      <a16:colId xmlns:a16="http://schemas.microsoft.com/office/drawing/2014/main" val="3828286335"/>
                    </a:ext>
                  </a:extLst>
                </a:gridCol>
              </a:tblGrid>
              <a:tr h="363049">
                <a:tc>
                  <a:txBody>
                    <a:bodyPr/>
                    <a:lstStyle/>
                    <a:p>
                      <a:pPr algn="ctr"/>
                      <a:r>
                        <a:rPr lang="en-US" sz="1000" b="0" dirty="0"/>
                        <a:t>Trip 1</a:t>
                      </a:r>
                    </a:p>
                  </a:txBody>
                  <a:tcPr anchor="ctr"/>
                </a:tc>
                <a:tc>
                  <a:txBody>
                    <a:bodyPr/>
                    <a:lstStyle/>
                    <a:p>
                      <a:pPr algn="ctr"/>
                      <a:r>
                        <a:rPr lang="en-US" sz="1000" b="0" dirty="0"/>
                        <a:t>25-Jan-17   to</a:t>
                      </a:r>
                    </a:p>
                  </a:txBody>
                  <a:tcPr anchor="ctr"/>
                </a:tc>
                <a:tc>
                  <a:txBody>
                    <a:bodyPr/>
                    <a:lstStyle/>
                    <a:p>
                      <a:pPr algn="ctr"/>
                      <a:r>
                        <a:rPr lang="en-US" sz="1000" b="0" dirty="0"/>
                        <a:t>02-Feb-17</a:t>
                      </a:r>
                    </a:p>
                  </a:txBody>
                  <a:tcPr anchor="ctr"/>
                </a:tc>
                <a:extLst>
                  <a:ext uri="{0D108BD9-81ED-4DB2-BD59-A6C34878D82A}">
                    <a16:rowId xmlns:a16="http://schemas.microsoft.com/office/drawing/2014/main" val="2054083888"/>
                  </a:ext>
                </a:extLst>
              </a:tr>
              <a:tr h="363049">
                <a:tc>
                  <a:txBody>
                    <a:bodyPr/>
                    <a:lstStyle/>
                    <a:p>
                      <a:pPr algn="ctr"/>
                      <a:r>
                        <a:rPr lang="en-US" sz="1000" dirty="0"/>
                        <a:t>Trip 2</a:t>
                      </a:r>
                    </a:p>
                  </a:txBody>
                  <a:tcPr anchor="ctr"/>
                </a:tc>
                <a:tc>
                  <a:txBody>
                    <a:bodyPr/>
                    <a:lstStyle/>
                    <a:p>
                      <a:pPr algn="ctr"/>
                      <a:r>
                        <a:rPr lang="en-US" sz="1000" dirty="0"/>
                        <a:t>31-Mar-17  to</a:t>
                      </a:r>
                    </a:p>
                  </a:txBody>
                  <a:tcPr anchor="ctr"/>
                </a:tc>
                <a:tc>
                  <a:txBody>
                    <a:bodyPr/>
                    <a:lstStyle/>
                    <a:p>
                      <a:pPr algn="ctr"/>
                      <a:r>
                        <a:rPr lang="en-US" sz="1000" dirty="0"/>
                        <a:t>07-Apr-17</a:t>
                      </a:r>
                    </a:p>
                  </a:txBody>
                  <a:tcPr anchor="ctr"/>
                </a:tc>
                <a:extLst>
                  <a:ext uri="{0D108BD9-81ED-4DB2-BD59-A6C34878D82A}">
                    <a16:rowId xmlns:a16="http://schemas.microsoft.com/office/drawing/2014/main" val="3206841752"/>
                  </a:ext>
                </a:extLst>
              </a:tr>
            </a:tbl>
          </a:graphicData>
        </a:graphic>
      </p:graphicFrame>
      <p:sp>
        <p:nvSpPr>
          <p:cNvPr id="8" name="TextBox 7">
            <a:extLst>
              <a:ext uri="{FF2B5EF4-FFF2-40B4-BE49-F238E27FC236}">
                <a16:creationId xmlns:a16="http://schemas.microsoft.com/office/drawing/2014/main" id="{25FA00EA-A583-4BE9-8302-304ACE169E4E}"/>
              </a:ext>
            </a:extLst>
          </p:cNvPr>
          <p:cNvSpPr txBox="1"/>
          <p:nvPr/>
        </p:nvSpPr>
        <p:spPr>
          <a:xfrm>
            <a:off x="9256422" y="2672748"/>
            <a:ext cx="1263487" cy="369332"/>
          </a:xfrm>
          <a:prstGeom prst="rect">
            <a:avLst/>
          </a:prstGeom>
          <a:noFill/>
        </p:spPr>
        <p:txBody>
          <a:bodyPr wrap="none" rtlCol="0">
            <a:spAutoFit/>
          </a:bodyPr>
          <a:lstStyle/>
          <a:p>
            <a:r>
              <a:rPr lang="en-US" dirty="0"/>
              <a:t>Customer 1</a:t>
            </a:r>
          </a:p>
        </p:txBody>
      </p:sp>
      <p:sp>
        <p:nvSpPr>
          <p:cNvPr id="13" name="TextBox 12">
            <a:extLst>
              <a:ext uri="{FF2B5EF4-FFF2-40B4-BE49-F238E27FC236}">
                <a16:creationId xmlns:a16="http://schemas.microsoft.com/office/drawing/2014/main" id="{AC76665B-BBF3-45CB-8015-D87E38291CFB}"/>
              </a:ext>
            </a:extLst>
          </p:cNvPr>
          <p:cNvSpPr txBox="1"/>
          <p:nvPr/>
        </p:nvSpPr>
        <p:spPr>
          <a:xfrm>
            <a:off x="1097280" y="6484462"/>
            <a:ext cx="11026865" cy="323165"/>
          </a:xfrm>
          <a:prstGeom prst="rect">
            <a:avLst/>
          </a:prstGeom>
          <a:noFill/>
        </p:spPr>
        <p:txBody>
          <a:bodyPr wrap="none" rtlCol="0">
            <a:spAutoFit/>
          </a:bodyPr>
          <a:lstStyle/>
          <a:p>
            <a:r>
              <a:rPr lang="en-US" sz="1500" dirty="0"/>
              <a:t>* Some of the numbers are hypothetical and are shown for the convenience of the solution. The incremental revenues are not hypothetical</a:t>
            </a:r>
          </a:p>
        </p:txBody>
      </p:sp>
    </p:spTree>
    <p:extLst>
      <p:ext uri="{BB962C8B-B14F-4D97-AF65-F5344CB8AC3E}">
        <p14:creationId xmlns:p14="http://schemas.microsoft.com/office/powerpoint/2010/main" val="1806379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1416</TotalTime>
  <Words>2950</Words>
  <Application>Microsoft Office PowerPoint</Application>
  <PresentationFormat>Widescreen</PresentationFormat>
  <Paragraphs>197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Retail Banking  Marketing Analytics Modeling experience      - Few interesting models that I built</vt:lpstr>
      <vt:lpstr>Top Asian Bank Marketing Analytics Models</vt:lpstr>
      <vt:lpstr>Propensity scoring model for credit-card cross-sell – Part 1</vt:lpstr>
      <vt:lpstr>Propensity scoring model for credit-card cross-sell – Part 2</vt:lpstr>
      <vt:lpstr>Income estimation model – Part 1</vt:lpstr>
      <vt:lpstr>Income estimation model – Part 2</vt:lpstr>
      <vt:lpstr>Collaborative Filtering cross-sell models for Net Banking customer base – Part 1</vt:lpstr>
      <vt:lpstr>Collaborative Filtering cross-sell models for Net Banking customer base – Part 2</vt:lpstr>
      <vt:lpstr>Propensity scoring model for Foreign Exchange cards (predicting travel) – Part 1</vt:lpstr>
      <vt:lpstr>Propensity scoring model for Foreign Exchange cards (predicting travel) – Part 2</vt:lpstr>
      <vt:lpstr>Real Time unsecured loan cross-sell model – Part 1</vt:lpstr>
      <vt:lpstr>Real Time unsecured loan cross-sell model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Banking Marketing Analytics Modeling experience</dc:title>
  <dc:creator>TEJASWI SUTRALA</dc:creator>
  <cp:lastModifiedBy>TEJASWI SUTRALA</cp:lastModifiedBy>
  <cp:revision>110</cp:revision>
  <dcterms:created xsi:type="dcterms:W3CDTF">2018-05-08T01:48:52Z</dcterms:created>
  <dcterms:modified xsi:type="dcterms:W3CDTF">2018-05-09T01:40:24Z</dcterms:modified>
</cp:coreProperties>
</file>