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7"/>
  </p:notesMasterIdLst>
  <p:sldIdLst>
    <p:sldId id="257" r:id="rId2"/>
    <p:sldId id="264" r:id="rId3"/>
    <p:sldId id="266" r:id="rId4"/>
    <p:sldId id="262" r:id="rId5"/>
    <p:sldId id="261" r:id="rId6"/>
  </p:sldIdLst>
  <p:sldSz cx="24387175" cy="13716000"/>
  <p:notesSz cx="6858000" cy="9144000"/>
  <p:embeddedFontLst>
    <p:embeddedFont>
      <p:font typeface="Calibri" panose="020F0502020204030204" pitchFamily="34" charset="0"/>
      <p:regular r:id="rId8"/>
      <p:bold r:id="rId9"/>
      <p:italic r:id="rId10"/>
      <p:boldItalic r:id="rId11"/>
    </p:embeddedFont>
    <p:embeddedFont>
      <p:font typeface="Montserrat"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2508"/>
    <a:srgbClr val="F9F9DA"/>
    <a:srgbClr val="D8B170"/>
    <a:srgbClr val="DF813C"/>
    <a:srgbClr val="FA6819"/>
    <a:srgbClr val="D2AA5E"/>
    <a:srgbClr val="5C4305"/>
    <a:srgbClr val="503A04"/>
    <a:srgbClr val="D3B25F"/>
    <a:srgbClr val="BB93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53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75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Portfolio Three">
    <p:spTree>
      <p:nvGrpSpPr>
        <p:cNvPr id="1" name="Shape 13"/>
        <p:cNvGrpSpPr/>
        <p:nvPr/>
      </p:nvGrpSpPr>
      <p:grpSpPr>
        <a:xfrm>
          <a:off x="0" y="0"/>
          <a:ext cx="0" cy="0"/>
          <a:chOff x="0" y="0"/>
          <a:chExt cx="0" cy="0"/>
        </a:xfrm>
      </p:grpSpPr>
      <p:sp>
        <p:nvSpPr>
          <p:cNvPr id="14" name="Shape 14"/>
          <p:cNvSpPr>
            <a:spLocks noGrp="1"/>
          </p:cNvSpPr>
          <p:nvPr>
            <p:ph type="pic" idx="2"/>
          </p:nvPr>
        </p:nvSpPr>
        <p:spPr>
          <a:xfrm>
            <a:off x="16332201" y="0"/>
            <a:ext cx="8054974" cy="13716000"/>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4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5" name="Shape 15"/>
          <p:cNvSpPr>
            <a:spLocks noGrp="1"/>
          </p:cNvSpPr>
          <p:nvPr>
            <p:ph type="pic" idx="3"/>
          </p:nvPr>
        </p:nvSpPr>
        <p:spPr>
          <a:xfrm>
            <a:off x="0" y="0"/>
            <a:ext cx="8054974" cy="13716000"/>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4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6" name="Shape 16"/>
          <p:cNvSpPr>
            <a:spLocks noGrp="1"/>
          </p:cNvSpPr>
          <p:nvPr>
            <p:ph type="pic" idx="4"/>
          </p:nvPr>
        </p:nvSpPr>
        <p:spPr>
          <a:xfrm>
            <a:off x="8166100" y="0"/>
            <a:ext cx="8054974" cy="13716000"/>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4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3_Placeholder">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755553" y="6068412"/>
            <a:ext cx="6308379" cy="6332182"/>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8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9" name="Shape 19"/>
          <p:cNvSpPr>
            <a:spLocks noGrp="1"/>
          </p:cNvSpPr>
          <p:nvPr>
            <p:ph type="pic" idx="3"/>
          </p:nvPr>
        </p:nvSpPr>
        <p:spPr>
          <a:xfrm>
            <a:off x="9080235" y="6068412"/>
            <a:ext cx="6308379" cy="6332182"/>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8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20" name="Shape 20"/>
          <p:cNvSpPr>
            <a:spLocks noGrp="1"/>
          </p:cNvSpPr>
          <p:nvPr>
            <p:ph type="pic" idx="4"/>
          </p:nvPr>
        </p:nvSpPr>
        <p:spPr>
          <a:xfrm>
            <a:off x="16404915" y="6068412"/>
            <a:ext cx="6308379" cy="6332182"/>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8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Placeholder">
    <p:spTree>
      <p:nvGrpSpPr>
        <p:cNvPr id="1" name="Shape 21"/>
        <p:cNvGrpSpPr/>
        <p:nvPr/>
      </p:nvGrpSpPr>
      <p:grpSpPr>
        <a:xfrm>
          <a:off x="0" y="0"/>
          <a:ext cx="0" cy="0"/>
          <a:chOff x="0" y="0"/>
          <a:chExt cx="0" cy="0"/>
        </a:xfrm>
      </p:grpSpPr>
      <p:sp>
        <p:nvSpPr>
          <p:cNvPr id="22" name="Shape 22"/>
          <p:cNvSpPr>
            <a:spLocks noGrp="1"/>
          </p:cNvSpPr>
          <p:nvPr>
            <p:ph type="pic" idx="2"/>
          </p:nvPr>
        </p:nvSpPr>
        <p:spPr>
          <a:xfrm>
            <a:off x="0" y="8255000"/>
            <a:ext cx="24387176" cy="5461000"/>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28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676618" y="730250"/>
            <a:ext cx="21033937" cy="265112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Montserrat"/>
              <a:buNone/>
              <a:defRPr sz="6600" b="0" i="0" u="none" strike="noStrike" cap="none">
                <a:solidFill>
                  <a:schemeClr val="dk1"/>
                </a:solidFill>
                <a:latin typeface="Montserrat"/>
                <a:ea typeface="Montserrat"/>
                <a:cs typeface="Montserrat"/>
                <a:sym typeface="Montserra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1676618" y="3651250"/>
            <a:ext cx="21033937" cy="8702676"/>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a:buNone/>
              <a:defRPr sz="4400" b="0" i="0" u="none" strike="noStrike" cap="none">
                <a:solidFill>
                  <a:schemeClr val="dk1"/>
                </a:solidFill>
                <a:latin typeface="Montserrat"/>
                <a:ea typeface="Montserrat"/>
                <a:cs typeface="Montserrat"/>
                <a:sym typeface="Montserrat"/>
              </a:defRPr>
            </a:lvl1pPr>
            <a:lvl2pPr marL="914400" marR="0" lvl="1" indent="0" algn="l" rtl="0">
              <a:lnSpc>
                <a:spcPct val="90000"/>
              </a:lnSpc>
              <a:spcBef>
                <a:spcPts val="1000"/>
              </a:spcBef>
              <a:buClr>
                <a:schemeClr val="dk1"/>
              </a:buClr>
              <a:buFont typeface="Arial"/>
              <a:buNone/>
              <a:defRPr sz="3600" b="0" i="0" u="none" strike="noStrike" cap="none">
                <a:solidFill>
                  <a:schemeClr val="dk1"/>
                </a:solidFill>
                <a:latin typeface="Montserrat"/>
                <a:ea typeface="Montserrat"/>
                <a:cs typeface="Montserrat"/>
                <a:sym typeface="Montserrat"/>
              </a:defRPr>
            </a:lvl2pPr>
            <a:lvl3pPr marL="1828800" marR="0" lvl="2" indent="0" algn="l" rtl="0">
              <a:lnSpc>
                <a:spcPct val="90000"/>
              </a:lnSpc>
              <a:spcBef>
                <a:spcPts val="1000"/>
              </a:spcBef>
              <a:buClr>
                <a:schemeClr val="dk1"/>
              </a:buClr>
              <a:buFont typeface="Arial"/>
              <a:buNone/>
              <a:defRPr sz="2800" b="0" i="0" u="none" strike="noStrike" cap="none">
                <a:solidFill>
                  <a:schemeClr val="dk1"/>
                </a:solidFill>
                <a:latin typeface="Montserrat"/>
                <a:ea typeface="Montserrat"/>
                <a:cs typeface="Montserrat"/>
                <a:sym typeface="Montserrat"/>
              </a:defRPr>
            </a:lvl3pPr>
            <a:lvl4pPr marL="2743200" marR="0" lvl="3"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4pPr>
            <a:lvl5pPr marL="3657600" marR="0" lvl="4" indent="0" algn="l" rtl="0">
              <a:lnSpc>
                <a:spcPct val="90000"/>
              </a:lnSpc>
              <a:spcBef>
                <a:spcPts val="1000"/>
              </a:spcBef>
              <a:buClr>
                <a:schemeClr val="dk1"/>
              </a:buClr>
              <a:buFont typeface="Arial"/>
              <a:buNone/>
              <a:defRPr sz="2400" b="0" i="0" u="none" strike="noStrike" cap="none">
                <a:solidFill>
                  <a:schemeClr val="dk1"/>
                </a:solidFill>
                <a:latin typeface="Montserrat"/>
                <a:ea typeface="Montserrat"/>
                <a:cs typeface="Montserrat"/>
                <a:sym typeface="Montserrat"/>
              </a:defRPr>
            </a:lvl5pPr>
            <a:lvl6pPr marL="5029200" marR="0" lvl="5"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6pPr>
            <a:lvl7pPr marL="5943600" marR="0" lvl="6"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7pPr>
            <a:lvl8pPr marL="6858000" marR="0" lvl="7"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8pPr>
            <a:lvl9pPr marL="7772400" marR="0" lvl="8" indent="-228600" algn="l" rtl="0">
              <a:lnSpc>
                <a:spcPct val="90000"/>
              </a:lnSpc>
              <a:spcBef>
                <a:spcPts val="1000"/>
              </a:spcBef>
              <a:buClr>
                <a:schemeClr val="dk1"/>
              </a:buClr>
              <a:buSzPct val="1000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B170"/>
        </a:solidFill>
        <a:effectLst/>
      </p:bgPr>
    </p:bg>
    <p:spTree>
      <p:nvGrpSpPr>
        <p:cNvPr id="1" name="Shape 36"/>
        <p:cNvGrpSpPr/>
        <p:nvPr/>
      </p:nvGrpSpPr>
      <p:grpSpPr>
        <a:xfrm>
          <a:off x="0" y="0"/>
          <a:ext cx="0" cy="0"/>
          <a:chOff x="0" y="0"/>
          <a:chExt cx="0" cy="0"/>
        </a:xfrm>
      </p:grpSpPr>
      <p:sp>
        <p:nvSpPr>
          <p:cNvPr id="19" name="Rectangle 18">
            <a:extLst>
              <a:ext uri="{FF2B5EF4-FFF2-40B4-BE49-F238E27FC236}">
                <a16:creationId xmlns:a16="http://schemas.microsoft.com/office/drawing/2014/main" id="{DA172594-4827-4D3D-AD49-0B4BDEF2A0D6}"/>
              </a:ext>
            </a:extLst>
          </p:cNvPr>
          <p:cNvSpPr/>
          <p:nvPr/>
        </p:nvSpPr>
        <p:spPr>
          <a:xfrm>
            <a:off x="7765278" y="5566635"/>
            <a:ext cx="11367130" cy="4862946"/>
          </a:xfrm>
          <a:prstGeom prst="rect">
            <a:avLst/>
          </a:prstGeom>
          <a:solidFill>
            <a:srgbClr val="3A2508"/>
          </a:solidFill>
          <a:ln>
            <a:solidFill>
              <a:srgbClr val="3A2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79A86F3-5526-4597-A095-4FC58394F1A7}"/>
              </a:ext>
            </a:extLst>
          </p:cNvPr>
          <p:cNvSpPr/>
          <p:nvPr/>
        </p:nvSpPr>
        <p:spPr>
          <a:xfrm>
            <a:off x="7122118" y="4789441"/>
            <a:ext cx="11367130" cy="4862946"/>
          </a:xfrm>
          <a:prstGeom prst="rect">
            <a:avLst/>
          </a:prstGeom>
          <a:solidFill>
            <a:srgbClr val="DF813C"/>
          </a:solidFill>
          <a:ln>
            <a:solidFill>
              <a:srgbClr val="DF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CE3A642-95D8-4954-BF09-4D7D5F112557}"/>
              </a:ext>
            </a:extLst>
          </p:cNvPr>
          <p:cNvSpPr/>
          <p:nvPr/>
        </p:nvSpPr>
        <p:spPr>
          <a:xfrm>
            <a:off x="6510022" y="4053811"/>
            <a:ext cx="11367130" cy="4862946"/>
          </a:xfrm>
          <a:prstGeom prst="rect">
            <a:avLst/>
          </a:prstGeom>
          <a:solidFill>
            <a:srgbClr val="F9F9DA"/>
          </a:solidFill>
          <a:ln>
            <a:solidFill>
              <a:srgbClr val="F9F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hape 37"/>
          <p:cNvCxnSpPr/>
          <p:nvPr/>
        </p:nvCxnSpPr>
        <p:spPr>
          <a:xfrm>
            <a:off x="1498741" y="-1748367"/>
            <a:ext cx="0" cy="0"/>
          </a:xfrm>
          <a:prstGeom prst="straightConnector1">
            <a:avLst/>
          </a:prstGeom>
          <a:noFill/>
          <a:ln>
            <a:noFill/>
          </a:ln>
        </p:spPr>
      </p:cxnSp>
      <p:cxnSp>
        <p:nvCxnSpPr>
          <p:cNvPr id="38" name="Shape 38"/>
          <p:cNvCxnSpPr/>
          <p:nvPr/>
        </p:nvCxnSpPr>
        <p:spPr>
          <a:xfrm>
            <a:off x="1498741" y="-1748367"/>
            <a:ext cx="0" cy="0"/>
          </a:xfrm>
          <a:prstGeom prst="straightConnector1">
            <a:avLst/>
          </a:prstGeom>
          <a:noFill/>
          <a:ln>
            <a:noFill/>
          </a:ln>
        </p:spPr>
      </p:cxnSp>
      <p:sp>
        <p:nvSpPr>
          <p:cNvPr id="39" name="Shape 39"/>
          <p:cNvSpPr/>
          <p:nvPr/>
        </p:nvSpPr>
        <p:spPr>
          <a:xfrm>
            <a:off x="6984626" y="4789441"/>
            <a:ext cx="11367130" cy="3308558"/>
          </a:xfrm>
          <a:prstGeom prst="rect">
            <a:avLst/>
          </a:prstGeom>
          <a:noFill/>
          <a:ln>
            <a:noFill/>
          </a:ln>
        </p:spPr>
        <p:txBody>
          <a:bodyPr lIns="243775" tIns="121900" rIns="243775" bIns="121900" anchor="ctr" anchorCtr="0">
            <a:noAutofit/>
          </a:bodyPr>
          <a:lstStyle/>
          <a:p>
            <a:pPr marL="0" marR="0" lvl="0" indent="0" algn="l" rtl="0">
              <a:spcBef>
                <a:spcPts val="0"/>
              </a:spcBef>
              <a:buSzPct val="25000"/>
              <a:buNone/>
            </a:pPr>
            <a:r>
              <a:rPr lang="en-US" sz="19900" b="1" dirty="0">
                <a:solidFill>
                  <a:srgbClr val="3A2508"/>
                </a:solidFill>
                <a:latin typeface="Montserrat"/>
                <a:ea typeface="Montserrat"/>
                <a:cs typeface="Montserrat"/>
                <a:sym typeface="Montserrat"/>
              </a:rPr>
              <a:t>S’MORE</a:t>
            </a:r>
            <a:endParaRPr lang="en-US" sz="19900" b="1" i="0" u="none" strike="noStrike" cap="none" dirty="0">
              <a:solidFill>
                <a:srgbClr val="3A2508"/>
              </a:solidFill>
              <a:latin typeface="Montserrat"/>
              <a:ea typeface="Montserrat"/>
              <a:cs typeface="Montserrat"/>
              <a:sym typeface="Montserrat"/>
            </a:endParaRPr>
          </a:p>
        </p:txBody>
      </p:sp>
      <p:sp>
        <p:nvSpPr>
          <p:cNvPr id="40" name="Shape 40"/>
          <p:cNvSpPr/>
          <p:nvPr/>
        </p:nvSpPr>
        <p:spPr>
          <a:xfrm>
            <a:off x="9417599" y="7667132"/>
            <a:ext cx="10632953" cy="861734"/>
          </a:xfrm>
          <a:prstGeom prst="rect">
            <a:avLst/>
          </a:prstGeom>
          <a:noFill/>
          <a:ln>
            <a:noFill/>
          </a:ln>
        </p:spPr>
        <p:txBody>
          <a:bodyPr lIns="243775" tIns="121900" rIns="243775" bIns="121900" anchor="ctr" anchorCtr="0">
            <a:noAutofit/>
          </a:bodyPr>
          <a:lstStyle/>
          <a:p>
            <a:pPr marL="0" marR="0" lvl="0" indent="0" algn="l" rtl="0">
              <a:spcBef>
                <a:spcPts val="0"/>
              </a:spcBef>
              <a:buSzPct val="25000"/>
              <a:buNone/>
            </a:pPr>
            <a:r>
              <a:rPr lang="en-US" sz="4400" i="1" dirty="0">
                <a:solidFill>
                  <a:schemeClr val="dk1"/>
                </a:solidFill>
                <a:latin typeface="Montserrat"/>
                <a:ea typeface="Montserrat"/>
                <a:cs typeface="Montserrat"/>
                <a:sym typeface="Montserrat"/>
              </a:rPr>
              <a:t>store more, save more </a:t>
            </a:r>
            <a:endParaRPr lang="en-US" sz="4400" b="0" i="1" u="none" strike="noStrike" cap="none" dirty="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DA"/>
        </a:solidFill>
        <a:effectLst/>
      </p:bgPr>
    </p:bg>
    <p:spTree>
      <p:nvGrpSpPr>
        <p:cNvPr id="1" name="Shape 158"/>
        <p:cNvGrpSpPr/>
        <p:nvPr/>
      </p:nvGrpSpPr>
      <p:grpSpPr>
        <a:xfrm>
          <a:off x="0" y="0"/>
          <a:ext cx="0" cy="0"/>
          <a:chOff x="0" y="0"/>
          <a:chExt cx="0" cy="0"/>
        </a:xfrm>
      </p:grpSpPr>
      <p:sp>
        <p:nvSpPr>
          <p:cNvPr id="160" name="Shape 160"/>
          <p:cNvSpPr txBox="1"/>
          <p:nvPr/>
        </p:nvSpPr>
        <p:spPr>
          <a:xfrm>
            <a:off x="1676503" y="766740"/>
            <a:ext cx="19754126" cy="221599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500" b="1" dirty="0">
                <a:solidFill>
                  <a:srgbClr val="3A2508"/>
                </a:solidFill>
                <a:latin typeface="Montserrat"/>
                <a:ea typeface="Montserrat"/>
                <a:cs typeface="Montserrat"/>
                <a:sym typeface="Montserrat"/>
              </a:rPr>
              <a:t>problem</a:t>
            </a:r>
          </a:p>
        </p:txBody>
      </p:sp>
      <p:sp>
        <p:nvSpPr>
          <p:cNvPr id="5" name="TextBox 4">
            <a:extLst>
              <a:ext uri="{FF2B5EF4-FFF2-40B4-BE49-F238E27FC236}">
                <a16:creationId xmlns:a16="http://schemas.microsoft.com/office/drawing/2014/main" id="{DCEA2890-AE0F-4F1F-B596-6C1887D35A7C}"/>
              </a:ext>
            </a:extLst>
          </p:cNvPr>
          <p:cNvSpPr txBox="1"/>
          <p:nvPr/>
        </p:nvSpPr>
        <p:spPr>
          <a:xfrm>
            <a:off x="8745328" y="-1664506"/>
            <a:ext cx="644235" cy="18558927"/>
          </a:xfrm>
          <a:prstGeom prst="rect">
            <a:avLst/>
          </a:prstGeom>
          <a:noFill/>
        </p:spPr>
        <p:txBody>
          <a:bodyPr wrap="square" rtlCol="0">
            <a:spAutoFit/>
          </a:bodyPr>
          <a:lstStyle/>
          <a:p>
            <a:r>
              <a:rPr lang="en-US" sz="120000" b="1" dirty="0">
                <a:solidFill>
                  <a:srgbClr val="DF813C"/>
                </a:solidFill>
                <a:latin typeface="Montserrat" panose="020B0604020202020204" charset="0"/>
              </a:rPr>
              <a:t>?</a:t>
            </a:r>
          </a:p>
        </p:txBody>
      </p:sp>
      <p:sp>
        <p:nvSpPr>
          <p:cNvPr id="14" name="Oval 13">
            <a:extLst>
              <a:ext uri="{FF2B5EF4-FFF2-40B4-BE49-F238E27FC236}">
                <a16:creationId xmlns:a16="http://schemas.microsoft.com/office/drawing/2014/main" id="{A4D19CE2-A354-4C57-8B8A-A89B8D710555}"/>
              </a:ext>
            </a:extLst>
          </p:cNvPr>
          <p:cNvSpPr/>
          <p:nvPr/>
        </p:nvSpPr>
        <p:spPr>
          <a:xfrm>
            <a:off x="11886156" y="7281758"/>
            <a:ext cx="1609213" cy="1537737"/>
          </a:xfrm>
          <a:prstGeom prst="ellipse">
            <a:avLst/>
          </a:prstGeom>
          <a:solidFill>
            <a:srgbClr val="F9F9DA"/>
          </a:solidFill>
          <a:ln w="38100">
            <a:solidFill>
              <a:srgbClr val="3A2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F813C"/>
              </a:solidFill>
            </a:endParaRPr>
          </a:p>
        </p:txBody>
      </p:sp>
      <p:sp>
        <p:nvSpPr>
          <p:cNvPr id="17" name="Oval 16">
            <a:extLst>
              <a:ext uri="{FF2B5EF4-FFF2-40B4-BE49-F238E27FC236}">
                <a16:creationId xmlns:a16="http://schemas.microsoft.com/office/drawing/2014/main" id="{56E101A9-947E-412A-81F0-E2F905CBAC5A}"/>
              </a:ext>
            </a:extLst>
          </p:cNvPr>
          <p:cNvSpPr/>
          <p:nvPr/>
        </p:nvSpPr>
        <p:spPr>
          <a:xfrm>
            <a:off x="10455173" y="2820910"/>
            <a:ext cx="1609213" cy="1537737"/>
          </a:xfrm>
          <a:prstGeom prst="ellipse">
            <a:avLst/>
          </a:prstGeom>
          <a:solidFill>
            <a:srgbClr val="F9F9DA"/>
          </a:solidFill>
          <a:ln w="38100">
            <a:solidFill>
              <a:srgbClr val="3A2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F813C"/>
              </a:solidFill>
            </a:endParaRPr>
          </a:p>
        </p:txBody>
      </p:sp>
      <p:sp>
        <p:nvSpPr>
          <p:cNvPr id="18" name="Oval 17">
            <a:extLst>
              <a:ext uri="{FF2B5EF4-FFF2-40B4-BE49-F238E27FC236}">
                <a16:creationId xmlns:a16="http://schemas.microsoft.com/office/drawing/2014/main" id="{EE72F47E-EEE3-4488-BAF5-508A787D8263}"/>
              </a:ext>
            </a:extLst>
          </p:cNvPr>
          <p:cNvSpPr/>
          <p:nvPr/>
        </p:nvSpPr>
        <p:spPr>
          <a:xfrm>
            <a:off x="13240595" y="2872466"/>
            <a:ext cx="1609213" cy="1537737"/>
          </a:xfrm>
          <a:prstGeom prst="ellipse">
            <a:avLst/>
          </a:prstGeom>
          <a:solidFill>
            <a:srgbClr val="F9F9DA"/>
          </a:solidFill>
          <a:ln w="38100">
            <a:solidFill>
              <a:srgbClr val="3A2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F813C"/>
              </a:solidFill>
            </a:endParaRPr>
          </a:p>
        </p:txBody>
      </p:sp>
      <p:sp>
        <p:nvSpPr>
          <p:cNvPr id="19" name="Oval 18">
            <a:extLst>
              <a:ext uri="{FF2B5EF4-FFF2-40B4-BE49-F238E27FC236}">
                <a16:creationId xmlns:a16="http://schemas.microsoft.com/office/drawing/2014/main" id="{195DEF1C-E1A3-4242-A769-C2A37A13CB0A}"/>
              </a:ext>
            </a:extLst>
          </p:cNvPr>
          <p:cNvSpPr/>
          <p:nvPr/>
        </p:nvSpPr>
        <p:spPr>
          <a:xfrm>
            <a:off x="13605799" y="5192652"/>
            <a:ext cx="1609213" cy="1537737"/>
          </a:xfrm>
          <a:prstGeom prst="ellipse">
            <a:avLst/>
          </a:prstGeom>
          <a:solidFill>
            <a:srgbClr val="F9F9DA"/>
          </a:solidFill>
          <a:ln w="38100">
            <a:solidFill>
              <a:srgbClr val="3A25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DF813C"/>
              </a:solidFill>
            </a:endParaRPr>
          </a:p>
        </p:txBody>
      </p:sp>
      <p:pic>
        <p:nvPicPr>
          <p:cNvPr id="20" name="Graphic 19" descr="Dollar">
            <a:extLst>
              <a:ext uri="{FF2B5EF4-FFF2-40B4-BE49-F238E27FC236}">
                <a16:creationId xmlns:a16="http://schemas.microsoft.com/office/drawing/2014/main" id="{3141330F-0B46-4EA6-9E2B-9B105DE603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91039" y="2840461"/>
            <a:ext cx="1537737" cy="1537737"/>
          </a:xfrm>
          <a:prstGeom prst="rect">
            <a:avLst/>
          </a:prstGeom>
        </p:spPr>
      </p:pic>
      <p:pic>
        <p:nvPicPr>
          <p:cNvPr id="9" name="Graphic 8" descr="Leaf">
            <a:extLst>
              <a:ext uri="{FF2B5EF4-FFF2-40B4-BE49-F238E27FC236}">
                <a16:creationId xmlns:a16="http://schemas.microsoft.com/office/drawing/2014/main" id="{93A1383E-117F-4A84-86BE-FC474FA056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88001" y="3152129"/>
            <a:ext cx="914400" cy="914400"/>
          </a:xfrm>
          <a:prstGeom prst="rect">
            <a:avLst/>
          </a:prstGeom>
        </p:spPr>
      </p:pic>
      <p:pic>
        <p:nvPicPr>
          <p:cNvPr id="11" name="Graphic 10" descr="Watch">
            <a:extLst>
              <a:ext uri="{FF2B5EF4-FFF2-40B4-BE49-F238E27FC236}">
                <a16:creationId xmlns:a16="http://schemas.microsoft.com/office/drawing/2014/main" id="{4D3D26C2-568C-47F6-AB42-B1C79C7B7C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116858" y="7521801"/>
            <a:ext cx="1147808" cy="1147808"/>
          </a:xfrm>
          <a:prstGeom prst="rect">
            <a:avLst/>
          </a:prstGeom>
        </p:spPr>
      </p:pic>
      <p:pic>
        <p:nvPicPr>
          <p:cNvPr id="21" name="Graphic 20" descr="Lock">
            <a:extLst>
              <a:ext uri="{FF2B5EF4-FFF2-40B4-BE49-F238E27FC236}">
                <a16:creationId xmlns:a16="http://schemas.microsoft.com/office/drawing/2014/main" id="{5595A3B0-9A7B-4BCA-BC0E-B00B3F8B23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812226" y="5321762"/>
            <a:ext cx="1196357" cy="1196357"/>
          </a:xfrm>
          <a:prstGeom prst="rect">
            <a:avLst/>
          </a:prstGeom>
        </p:spPr>
      </p:pic>
      <p:cxnSp>
        <p:nvCxnSpPr>
          <p:cNvPr id="25" name="Straight Arrow Connector 24">
            <a:extLst>
              <a:ext uri="{FF2B5EF4-FFF2-40B4-BE49-F238E27FC236}">
                <a16:creationId xmlns:a16="http://schemas.microsoft.com/office/drawing/2014/main" id="{A9C2A93E-CA07-4B24-9D3E-B041653987A7}"/>
              </a:ext>
            </a:extLst>
          </p:cNvPr>
          <p:cNvCxnSpPr>
            <a:cxnSpLocks/>
          </p:cNvCxnSpPr>
          <p:nvPr/>
        </p:nvCxnSpPr>
        <p:spPr>
          <a:xfrm flipH="1">
            <a:off x="6412176" y="5935486"/>
            <a:ext cx="7378042" cy="26034"/>
          </a:xfrm>
          <a:prstGeom prst="straightConnector1">
            <a:avLst/>
          </a:prstGeom>
          <a:ln>
            <a:solidFill>
              <a:srgbClr val="3A2508"/>
            </a:solidFill>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a:extLst>
              <a:ext uri="{FF2B5EF4-FFF2-40B4-BE49-F238E27FC236}">
                <a16:creationId xmlns:a16="http://schemas.microsoft.com/office/drawing/2014/main" id="{9D4E48B1-F69C-492A-88C0-40A6EC47FA6E}"/>
              </a:ext>
            </a:extLst>
          </p:cNvPr>
          <p:cNvCxnSpPr>
            <a:cxnSpLocks/>
          </p:cNvCxnSpPr>
          <p:nvPr/>
        </p:nvCxnSpPr>
        <p:spPr>
          <a:xfrm>
            <a:off x="13642623" y="8095705"/>
            <a:ext cx="3694359" cy="0"/>
          </a:xfrm>
          <a:prstGeom prst="straightConnector1">
            <a:avLst/>
          </a:prstGeom>
          <a:ln>
            <a:solidFill>
              <a:srgbClr val="3A2508"/>
            </a:solidFill>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9CCC4F36-AE30-43E7-9DD0-943EB73C9C47}"/>
              </a:ext>
            </a:extLst>
          </p:cNvPr>
          <p:cNvCxnSpPr>
            <a:cxnSpLocks/>
          </p:cNvCxnSpPr>
          <p:nvPr/>
        </p:nvCxnSpPr>
        <p:spPr>
          <a:xfrm>
            <a:off x="15174032" y="3385077"/>
            <a:ext cx="2162950" cy="0"/>
          </a:xfrm>
          <a:prstGeom prst="straightConnector1">
            <a:avLst/>
          </a:prstGeom>
          <a:ln>
            <a:solidFill>
              <a:srgbClr val="3A2508"/>
            </a:solidFill>
            <a:tailEnd type="triangle"/>
          </a:ln>
        </p:spPr>
        <p:style>
          <a:lnRef idx="2">
            <a:schemeClr val="accent2"/>
          </a:lnRef>
          <a:fillRef idx="0">
            <a:schemeClr val="accent2"/>
          </a:fillRef>
          <a:effectRef idx="1">
            <a:schemeClr val="accent2"/>
          </a:effectRef>
          <a:fontRef idx="minor">
            <a:schemeClr val="tx1"/>
          </a:fontRef>
        </p:style>
      </p:cxnSp>
      <p:cxnSp>
        <p:nvCxnSpPr>
          <p:cNvPr id="34" name="Straight Arrow Connector 33">
            <a:extLst>
              <a:ext uri="{FF2B5EF4-FFF2-40B4-BE49-F238E27FC236}">
                <a16:creationId xmlns:a16="http://schemas.microsoft.com/office/drawing/2014/main" id="{1835AD3F-9676-4A10-8339-AD9E265ADE29}"/>
              </a:ext>
            </a:extLst>
          </p:cNvPr>
          <p:cNvCxnSpPr>
            <a:cxnSpLocks/>
          </p:cNvCxnSpPr>
          <p:nvPr/>
        </p:nvCxnSpPr>
        <p:spPr>
          <a:xfrm flipH="1">
            <a:off x="6412176" y="4112367"/>
            <a:ext cx="3347643" cy="0"/>
          </a:xfrm>
          <a:prstGeom prst="straightConnector1">
            <a:avLst/>
          </a:prstGeom>
          <a:ln>
            <a:solidFill>
              <a:srgbClr val="3A2508"/>
            </a:solidFill>
            <a:tailEnd type="triangle"/>
          </a:ln>
        </p:spPr>
        <p:style>
          <a:lnRef idx="2">
            <a:schemeClr val="accent2"/>
          </a:lnRef>
          <a:fillRef idx="0">
            <a:schemeClr val="accent2"/>
          </a:fillRef>
          <a:effectRef idx="1">
            <a:schemeClr val="accent2"/>
          </a:effectRef>
          <a:fontRef idx="minor">
            <a:schemeClr val="tx1"/>
          </a:fontRef>
        </p:style>
      </p:cxnSp>
      <p:sp>
        <p:nvSpPr>
          <p:cNvPr id="29" name="TextBox 28">
            <a:extLst>
              <a:ext uri="{FF2B5EF4-FFF2-40B4-BE49-F238E27FC236}">
                <a16:creationId xmlns:a16="http://schemas.microsoft.com/office/drawing/2014/main" id="{572BDB59-6E38-446F-B593-914375AC7EF2}"/>
              </a:ext>
            </a:extLst>
          </p:cNvPr>
          <p:cNvSpPr txBox="1"/>
          <p:nvPr/>
        </p:nvSpPr>
        <p:spPr>
          <a:xfrm>
            <a:off x="377513" y="3744640"/>
            <a:ext cx="6034663" cy="1384995"/>
          </a:xfrm>
          <a:prstGeom prst="rect">
            <a:avLst/>
          </a:prstGeom>
          <a:noFill/>
        </p:spPr>
        <p:txBody>
          <a:bodyPr wrap="square" rtlCol="0">
            <a:spAutoFit/>
          </a:bodyPr>
          <a:lstStyle/>
          <a:p>
            <a:r>
              <a:rPr lang="en-US" sz="2800" dirty="0">
                <a:solidFill>
                  <a:srgbClr val="3A2508"/>
                </a:solidFill>
                <a:latin typeface="Montserrat" panose="020B0604020202020204" charset="0"/>
              </a:rPr>
              <a:t>Many people aren’t willing to spend cash on unused storage space.</a:t>
            </a:r>
          </a:p>
        </p:txBody>
      </p:sp>
      <p:sp>
        <p:nvSpPr>
          <p:cNvPr id="30" name="Rectangle 29">
            <a:extLst>
              <a:ext uri="{FF2B5EF4-FFF2-40B4-BE49-F238E27FC236}">
                <a16:creationId xmlns:a16="http://schemas.microsoft.com/office/drawing/2014/main" id="{A4CFF7CC-13E6-4B5E-8E59-0B43BE864843}"/>
              </a:ext>
            </a:extLst>
          </p:cNvPr>
          <p:cNvSpPr/>
          <p:nvPr/>
        </p:nvSpPr>
        <p:spPr>
          <a:xfrm>
            <a:off x="384103" y="5529777"/>
            <a:ext cx="5493334" cy="1815882"/>
          </a:xfrm>
          <a:prstGeom prst="rect">
            <a:avLst/>
          </a:prstGeom>
        </p:spPr>
        <p:txBody>
          <a:bodyPr wrap="square">
            <a:spAutoFit/>
          </a:bodyPr>
          <a:lstStyle/>
          <a:p>
            <a:r>
              <a:rPr lang="en-US" sz="2800" dirty="0">
                <a:solidFill>
                  <a:srgbClr val="3A2508"/>
                </a:solidFill>
                <a:latin typeface="Montserrat" panose="020B0604020202020204" charset="0"/>
              </a:rPr>
              <a:t>There doesn’t appear to be any uniform approach to security measures across the self-storage industry. </a:t>
            </a:r>
          </a:p>
        </p:txBody>
      </p:sp>
      <p:sp>
        <p:nvSpPr>
          <p:cNvPr id="40" name="TextBox 39">
            <a:extLst>
              <a:ext uri="{FF2B5EF4-FFF2-40B4-BE49-F238E27FC236}">
                <a16:creationId xmlns:a16="http://schemas.microsoft.com/office/drawing/2014/main" id="{5331DAA7-588E-4985-B299-A60D63FBDE42}"/>
              </a:ext>
            </a:extLst>
          </p:cNvPr>
          <p:cNvSpPr txBox="1"/>
          <p:nvPr/>
        </p:nvSpPr>
        <p:spPr>
          <a:xfrm>
            <a:off x="17336982" y="7548608"/>
            <a:ext cx="6854485" cy="3539430"/>
          </a:xfrm>
          <a:prstGeom prst="rect">
            <a:avLst/>
          </a:prstGeom>
          <a:noFill/>
        </p:spPr>
        <p:txBody>
          <a:bodyPr wrap="square" rtlCol="0">
            <a:spAutoFit/>
          </a:bodyPr>
          <a:lstStyle/>
          <a:p>
            <a:r>
              <a:rPr lang="en-US" sz="2800" dirty="0">
                <a:solidFill>
                  <a:srgbClr val="3A2508"/>
                </a:solidFill>
                <a:latin typeface="Montserrat" panose="020B0604020202020204" charset="0"/>
              </a:rPr>
              <a:t>Don’t underestimate the time you’ll spend sorting through your items in the storage room to find the things you need at that particular moment. Also, admit the possibility of losing extra time under unforeseen circumstances, like heavy traffic or jams, bad weather, car issues, etc.</a:t>
            </a:r>
          </a:p>
        </p:txBody>
      </p:sp>
      <p:sp>
        <p:nvSpPr>
          <p:cNvPr id="36" name="TextBox 35">
            <a:extLst>
              <a:ext uri="{FF2B5EF4-FFF2-40B4-BE49-F238E27FC236}">
                <a16:creationId xmlns:a16="http://schemas.microsoft.com/office/drawing/2014/main" id="{91955E38-E043-4E26-A6C2-868E8D910273}"/>
              </a:ext>
            </a:extLst>
          </p:cNvPr>
          <p:cNvSpPr txBox="1"/>
          <p:nvPr/>
        </p:nvSpPr>
        <p:spPr>
          <a:xfrm>
            <a:off x="17448102" y="1990644"/>
            <a:ext cx="6633788" cy="3108543"/>
          </a:xfrm>
          <a:prstGeom prst="rect">
            <a:avLst/>
          </a:prstGeom>
          <a:noFill/>
        </p:spPr>
        <p:txBody>
          <a:bodyPr wrap="square" rtlCol="0">
            <a:spAutoFit/>
          </a:bodyPr>
          <a:lstStyle/>
          <a:p>
            <a:r>
              <a:rPr lang="en-US" sz="2800" dirty="0">
                <a:latin typeface="Montserrat" panose="020B0604020202020204" charset="0"/>
              </a:rPr>
              <a:t>Air conditioners use about 6% of all the electricity produced in the United States, at an annual cost of about $29 billion to homeowners. As a result, roughly 117 million metric tons of carbon dioxide are released into the air each year.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F813C"/>
        </a:solidFill>
        <a:effectLst/>
      </p:bgPr>
    </p:bg>
    <p:spTree>
      <p:nvGrpSpPr>
        <p:cNvPr id="1" name="Shape 95"/>
        <p:cNvGrpSpPr/>
        <p:nvPr/>
      </p:nvGrpSpPr>
      <p:grpSpPr>
        <a:xfrm>
          <a:off x="0" y="0"/>
          <a:ext cx="0" cy="0"/>
          <a:chOff x="0" y="0"/>
          <a:chExt cx="0" cy="0"/>
        </a:xfrm>
      </p:grpSpPr>
      <p:sp>
        <p:nvSpPr>
          <p:cNvPr id="31" name="Shape 111">
            <a:extLst>
              <a:ext uri="{FF2B5EF4-FFF2-40B4-BE49-F238E27FC236}">
                <a16:creationId xmlns:a16="http://schemas.microsoft.com/office/drawing/2014/main" id="{B7B293CF-48BD-466E-AA7C-B099E3B3631A}"/>
              </a:ext>
            </a:extLst>
          </p:cNvPr>
          <p:cNvSpPr/>
          <p:nvPr/>
        </p:nvSpPr>
        <p:spPr>
          <a:xfrm>
            <a:off x="1724763" y="3618824"/>
            <a:ext cx="3967002" cy="3720522"/>
          </a:xfrm>
          <a:prstGeom prst="rect">
            <a:avLst/>
          </a:prstGeom>
          <a:solidFill>
            <a:srgbClr val="D8B170"/>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sp>
        <p:nvSpPr>
          <p:cNvPr id="30" name="Shape 111">
            <a:extLst>
              <a:ext uri="{FF2B5EF4-FFF2-40B4-BE49-F238E27FC236}">
                <a16:creationId xmlns:a16="http://schemas.microsoft.com/office/drawing/2014/main" id="{B04CA07C-46DC-40AD-95C8-28A23F9A97C7}"/>
              </a:ext>
            </a:extLst>
          </p:cNvPr>
          <p:cNvSpPr/>
          <p:nvPr/>
        </p:nvSpPr>
        <p:spPr>
          <a:xfrm>
            <a:off x="1530729" y="3379833"/>
            <a:ext cx="3967002" cy="3720522"/>
          </a:xfrm>
          <a:prstGeom prst="rect">
            <a:avLst/>
          </a:prstGeom>
          <a:solidFill>
            <a:srgbClr val="F9F9DA"/>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sp>
        <p:nvSpPr>
          <p:cNvPr id="97" name="Shape 97"/>
          <p:cNvSpPr txBox="1"/>
          <p:nvPr/>
        </p:nvSpPr>
        <p:spPr>
          <a:xfrm>
            <a:off x="7148604" y="658910"/>
            <a:ext cx="16830247" cy="221599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500" b="1" dirty="0">
                <a:solidFill>
                  <a:srgbClr val="3A2508"/>
                </a:solidFill>
                <a:latin typeface="Montserrat"/>
                <a:ea typeface="Montserrat"/>
                <a:cs typeface="Montserrat"/>
                <a:sym typeface="Montserrat"/>
              </a:rPr>
              <a:t>what we do</a:t>
            </a:r>
          </a:p>
        </p:txBody>
      </p:sp>
      <p:grpSp>
        <p:nvGrpSpPr>
          <p:cNvPr id="102" name="Shape 102"/>
          <p:cNvGrpSpPr/>
          <p:nvPr/>
        </p:nvGrpSpPr>
        <p:grpSpPr>
          <a:xfrm>
            <a:off x="1142660" y="2984978"/>
            <a:ext cx="4161036" cy="3959513"/>
            <a:chOff x="-12727271" y="-639694"/>
            <a:chExt cx="4269423" cy="4062650"/>
          </a:xfrm>
          <a:noFill/>
        </p:grpSpPr>
        <p:sp>
          <p:nvSpPr>
            <p:cNvPr id="110" name="Shape 110"/>
            <p:cNvSpPr/>
            <p:nvPr/>
          </p:nvSpPr>
          <p:spPr>
            <a:xfrm>
              <a:off x="-12528182" y="-479770"/>
              <a:ext cx="4070334" cy="3902726"/>
            </a:xfrm>
            <a:prstGeom prst="rect">
              <a:avLst/>
            </a:prstGeom>
            <a:solidFill>
              <a:srgbClr val="5C4305"/>
            </a:solidFill>
            <a:ln>
              <a:noFill/>
            </a:ln>
          </p:spPr>
          <p:txBody>
            <a:bodyPr lIns="0" tIns="0" rIns="0" bIns="0" anchor="ctr" anchorCtr="0">
              <a:noAutofit/>
            </a:bodyPr>
            <a:lstStyle/>
            <a:p>
              <a:pPr marL="0" marR="0" lvl="0" indent="0" algn="ctr" rtl="0">
                <a:spcBef>
                  <a:spcPts val="0"/>
                </a:spcBef>
                <a:buSzPct val="25000"/>
                <a:buNone/>
              </a:pPr>
              <a:r>
                <a:rPr lang="en-US" sz="6000" dirty="0">
                  <a:solidFill>
                    <a:schemeClr val="lt2"/>
                  </a:solidFill>
                  <a:latin typeface="Montserrat"/>
                  <a:ea typeface="Montserrat"/>
                  <a:cs typeface="Montserrat"/>
                  <a:sym typeface="Montserrat"/>
                </a:rPr>
                <a:t>A</a:t>
              </a:r>
            </a:p>
          </p:txBody>
        </p:sp>
        <p:sp>
          <p:nvSpPr>
            <p:cNvPr id="111" name="Shape 111"/>
            <p:cNvSpPr/>
            <p:nvPr/>
          </p:nvSpPr>
          <p:spPr>
            <a:xfrm>
              <a:off x="-12727271" y="-639694"/>
              <a:ext cx="4070335" cy="3817434"/>
            </a:xfrm>
            <a:prstGeom prst="rect">
              <a:avLst/>
            </a:prstGeom>
            <a:solidFill>
              <a:srgbClr val="D8B170"/>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grpSp>
      <p:sp>
        <p:nvSpPr>
          <p:cNvPr id="32" name="Shape 111">
            <a:extLst>
              <a:ext uri="{FF2B5EF4-FFF2-40B4-BE49-F238E27FC236}">
                <a16:creationId xmlns:a16="http://schemas.microsoft.com/office/drawing/2014/main" id="{D0106EC3-8C04-4EFF-A37A-39FC91F22B57}"/>
              </a:ext>
            </a:extLst>
          </p:cNvPr>
          <p:cNvSpPr/>
          <p:nvPr/>
        </p:nvSpPr>
        <p:spPr>
          <a:xfrm>
            <a:off x="7148604" y="5479085"/>
            <a:ext cx="3967002" cy="3720522"/>
          </a:xfrm>
          <a:prstGeom prst="rect">
            <a:avLst/>
          </a:prstGeom>
          <a:solidFill>
            <a:srgbClr val="D8B170"/>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sp>
        <p:nvSpPr>
          <p:cNvPr id="33" name="Shape 111">
            <a:extLst>
              <a:ext uri="{FF2B5EF4-FFF2-40B4-BE49-F238E27FC236}">
                <a16:creationId xmlns:a16="http://schemas.microsoft.com/office/drawing/2014/main" id="{4D46400E-FCD0-4726-A4B5-9B85DC4BBF20}"/>
              </a:ext>
            </a:extLst>
          </p:cNvPr>
          <p:cNvSpPr/>
          <p:nvPr/>
        </p:nvSpPr>
        <p:spPr>
          <a:xfrm>
            <a:off x="6954570" y="5240094"/>
            <a:ext cx="3967002" cy="3720522"/>
          </a:xfrm>
          <a:prstGeom prst="rect">
            <a:avLst/>
          </a:prstGeom>
          <a:solidFill>
            <a:srgbClr val="F9F9DA"/>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grpSp>
        <p:nvGrpSpPr>
          <p:cNvPr id="34" name="Shape 102">
            <a:extLst>
              <a:ext uri="{FF2B5EF4-FFF2-40B4-BE49-F238E27FC236}">
                <a16:creationId xmlns:a16="http://schemas.microsoft.com/office/drawing/2014/main" id="{5E06D970-A26B-4DEB-842F-95178471FBFE}"/>
              </a:ext>
            </a:extLst>
          </p:cNvPr>
          <p:cNvGrpSpPr/>
          <p:nvPr/>
        </p:nvGrpSpPr>
        <p:grpSpPr>
          <a:xfrm>
            <a:off x="6566501" y="4845239"/>
            <a:ext cx="4161036" cy="3959513"/>
            <a:chOff x="-12727271" y="-639694"/>
            <a:chExt cx="4269423" cy="4062650"/>
          </a:xfrm>
          <a:noFill/>
        </p:grpSpPr>
        <p:sp>
          <p:nvSpPr>
            <p:cNvPr id="35" name="Shape 110">
              <a:extLst>
                <a:ext uri="{FF2B5EF4-FFF2-40B4-BE49-F238E27FC236}">
                  <a16:creationId xmlns:a16="http://schemas.microsoft.com/office/drawing/2014/main" id="{C5431C49-65CD-41F4-BD73-D5153CBCA4B1}"/>
                </a:ext>
              </a:extLst>
            </p:cNvPr>
            <p:cNvSpPr/>
            <p:nvPr/>
          </p:nvSpPr>
          <p:spPr>
            <a:xfrm>
              <a:off x="-12528182" y="-479770"/>
              <a:ext cx="4070334" cy="3902726"/>
            </a:xfrm>
            <a:prstGeom prst="rect">
              <a:avLst/>
            </a:prstGeom>
            <a:solidFill>
              <a:srgbClr val="5C4305"/>
            </a:solidFill>
            <a:ln>
              <a:noFill/>
            </a:ln>
          </p:spPr>
          <p:txBody>
            <a:bodyPr lIns="0" tIns="0" rIns="0" bIns="0" anchor="ctr" anchorCtr="0">
              <a:noAutofit/>
            </a:bodyPr>
            <a:lstStyle/>
            <a:p>
              <a:pPr marL="0" marR="0" lvl="0" indent="0" algn="ctr" rtl="0">
                <a:spcBef>
                  <a:spcPts val="0"/>
                </a:spcBef>
                <a:buSzPct val="25000"/>
                <a:buNone/>
              </a:pPr>
              <a:r>
                <a:rPr lang="en-US" sz="6000" dirty="0">
                  <a:solidFill>
                    <a:schemeClr val="lt2"/>
                  </a:solidFill>
                  <a:latin typeface="Montserrat"/>
                  <a:ea typeface="Montserrat"/>
                  <a:cs typeface="Montserrat"/>
                  <a:sym typeface="Montserrat"/>
                </a:rPr>
                <a:t>A</a:t>
              </a:r>
            </a:p>
          </p:txBody>
        </p:sp>
        <p:sp>
          <p:nvSpPr>
            <p:cNvPr id="36" name="Shape 111">
              <a:extLst>
                <a:ext uri="{FF2B5EF4-FFF2-40B4-BE49-F238E27FC236}">
                  <a16:creationId xmlns:a16="http://schemas.microsoft.com/office/drawing/2014/main" id="{49545C82-23C0-41DD-B38C-8C3EB79C7221}"/>
                </a:ext>
              </a:extLst>
            </p:cNvPr>
            <p:cNvSpPr/>
            <p:nvPr/>
          </p:nvSpPr>
          <p:spPr>
            <a:xfrm>
              <a:off x="-12727271" y="-639694"/>
              <a:ext cx="4070335" cy="3817434"/>
            </a:xfrm>
            <a:prstGeom prst="rect">
              <a:avLst/>
            </a:prstGeom>
            <a:solidFill>
              <a:srgbClr val="D8B170"/>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grpSp>
      <p:sp>
        <p:nvSpPr>
          <p:cNvPr id="37" name="Shape 111">
            <a:extLst>
              <a:ext uri="{FF2B5EF4-FFF2-40B4-BE49-F238E27FC236}">
                <a16:creationId xmlns:a16="http://schemas.microsoft.com/office/drawing/2014/main" id="{68948461-C5CF-4843-9CEE-D3EC3859B6BA}"/>
              </a:ext>
            </a:extLst>
          </p:cNvPr>
          <p:cNvSpPr/>
          <p:nvPr/>
        </p:nvSpPr>
        <p:spPr>
          <a:xfrm>
            <a:off x="13271570" y="7578337"/>
            <a:ext cx="3967002" cy="3720522"/>
          </a:xfrm>
          <a:prstGeom prst="rect">
            <a:avLst/>
          </a:prstGeom>
          <a:solidFill>
            <a:srgbClr val="D8B170"/>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sp>
        <p:nvSpPr>
          <p:cNvPr id="38" name="Shape 111">
            <a:extLst>
              <a:ext uri="{FF2B5EF4-FFF2-40B4-BE49-F238E27FC236}">
                <a16:creationId xmlns:a16="http://schemas.microsoft.com/office/drawing/2014/main" id="{77A9FA7D-C2B0-44DF-81CB-554A8A862090}"/>
              </a:ext>
            </a:extLst>
          </p:cNvPr>
          <p:cNvSpPr/>
          <p:nvPr/>
        </p:nvSpPr>
        <p:spPr>
          <a:xfrm>
            <a:off x="13077536" y="7339346"/>
            <a:ext cx="3967002" cy="3720522"/>
          </a:xfrm>
          <a:prstGeom prst="rect">
            <a:avLst/>
          </a:prstGeom>
          <a:solidFill>
            <a:srgbClr val="F9F9DA"/>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grpSp>
        <p:nvGrpSpPr>
          <p:cNvPr id="39" name="Shape 102">
            <a:extLst>
              <a:ext uri="{FF2B5EF4-FFF2-40B4-BE49-F238E27FC236}">
                <a16:creationId xmlns:a16="http://schemas.microsoft.com/office/drawing/2014/main" id="{DD1C77C7-D09D-407D-AA23-049831415228}"/>
              </a:ext>
            </a:extLst>
          </p:cNvPr>
          <p:cNvGrpSpPr/>
          <p:nvPr/>
        </p:nvGrpSpPr>
        <p:grpSpPr>
          <a:xfrm>
            <a:off x="12689467" y="6944491"/>
            <a:ext cx="4161036" cy="3959513"/>
            <a:chOff x="-12727271" y="-639694"/>
            <a:chExt cx="4269423" cy="4062650"/>
          </a:xfrm>
          <a:noFill/>
        </p:grpSpPr>
        <p:sp>
          <p:nvSpPr>
            <p:cNvPr id="40" name="Shape 110">
              <a:extLst>
                <a:ext uri="{FF2B5EF4-FFF2-40B4-BE49-F238E27FC236}">
                  <a16:creationId xmlns:a16="http://schemas.microsoft.com/office/drawing/2014/main" id="{5BF12AAA-D60D-497C-A6A9-AF1176C4CDDE}"/>
                </a:ext>
              </a:extLst>
            </p:cNvPr>
            <p:cNvSpPr/>
            <p:nvPr/>
          </p:nvSpPr>
          <p:spPr>
            <a:xfrm>
              <a:off x="-12528182" y="-479770"/>
              <a:ext cx="4070334" cy="3902726"/>
            </a:xfrm>
            <a:prstGeom prst="rect">
              <a:avLst/>
            </a:prstGeom>
            <a:solidFill>
              <a:srgbClr val="5C4305"/>
            </a:solidFill>
            <a:ln>
              <a:noFill/>
            </a:ln>
          </p:spPr>
          <p:txBody>
            <a:bodyPr lIns="0" tIns="0" rIns="0" bIns="0" anchor="ctr" anchorCtr="0">
              <a:noAutofit/>
            </a:bodyPr>
            <a:lstStyle/>
            <a:p>
              <a:pPr marL="0" marR="0" lvl="0" indent="0" algn="ctr" rtl="0">
                <a:spcBef>
                  <a:spcPts val="0"/>
                </a:spcBef>
                <a:buSzPct val="25000"/>
                <a:buNone/>
              </a:pPr>
              <a:r>
                <a:rPr lang="en-US" sz="6000" dirty="0">
                  <a:solidFill>
                    <a:schemeClr val="lt2"/>
                  </a:solidFill>
                  <a:latin typeface="Montserrat"/>
                  <a:ea typeface="Montserrat"/>
                  <a:cs typeface="Montserrat"/>
                  <a:sym typeface="Montserrat"/>
                </a:rPr>
                <a:t>A</a:t>
              </a:r>
            </a:p>
          </p:txBody>
        </p:sp>
        <p:sp>
          <p:nvSpPr>
            <p:cNvPr id="41" name="Shape 111">
              <a:extLst>
                <a:ext uri="{FF2B5EF4-FFF2-40B4-BE49-F238E27FC236}">
                  <a16:creationId xmlns:a16="http://schemas.microsoft.com/office/drawing/2014/main" id="{7D287D33-9AA6-4066-BB87-4CD5DEED6325}"/>
                </a:ext>
              </a:extLst>
            </p:cNvPr>
            <p:cNvSpPr/>
            <p:nvPr/>
          </p:nvSpPr>
          <p:spPr>
            <a:xfrm>
              <a:off x="-12727271" y="-639694"/>
              <a:ext cx="4070335" cy="3817434"/>
            </a:xfrm>
            <a:prstGeom prst="rect">
              <a:avLst/>
            </a:prstGeom>
            <a:solidFill>
              <a:srgbClr val="D8B170"/>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grpSp>
      <p:sp>
        <p:nvSpPr>
          <p:cNvPr id="42" name="Shape 111">
            <a:extLst>
              <a:ext uri="{FF2B5EF4-FFF2-40B4-BE49-F238E27FC236}">
                <a16:creationId xmlns:a16="http://schemas.microsoft.com/office/drawing/2014/main" id="{42145E6C-DDC3-468D-8F94-822B7E163A21}"/>
              </a:ext>
            </a:extLst>
          </p:cNvPr>
          <p:cNvSpPr/>
          <p:nvPr/>
        </p:nvSpPr>
        <p:spPr>
          <a:xfrm>
            <a:off x="19171980" y="9393321"/>
            <a:ext cx="3967002" cy="3720522"/>
          </a:xfrm>
          <a:prstGeom prst="rect">
            <a:avLst/>
          </a:prstGeom>
          <a:solidFill>
            <a:srgbClr val="D8B170"/>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sp>
        <p:nvSpPr>
          <p:cNvPr id="43" name="Shape 111">
            <a:extLst>
              <a:ext uri="{FF2B5EF4-FFF2-40B4-BE49-F238E27FC236}">
                <a16:creationId xmlns:a16="http://schemas.microsoft.com/office/drawing/2014/main" id="{68030967-005C-45F0-B424-07D474BE8A9E}"/>
              </a:ext>
            </a:extLst>
          </p:cNvPr>
          <p:cNvSpPr/>
          <p:nvPr/>
        </p:nvSpPr>
        <p:spPr>
          <a:xfrm>
            <a:off x="18977946" y="9154330"/>
            <a:ext cx="3967002" cy="3720522"/>
          </a:xfrm>
          <a:prstGeom prst="rect">
            <a:avLst/>
          </a:prstGeom>
          <a:solidFill>
            <a:srgbClr val="F9F9DA"/>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grpSp>
        <p:nvGrpSpPr>
          <p:cNvPr id="44" name="Shape 102">
            <a:extLst>
              <a:ext uri="{FF2B5EF4-FFF2-40B4-BE49-F238E27FC236}">
                <a16:creationId xmlns:a16="http://schemas.microsoft.com/office/drawing/2014/main" id="{D4E3F100-68C5-4582-BB8E-AF7C18EAAAD3}"/>
              </a:ext>
            </a:extLst>
          </p:cNvPr>
          <p:cNvGrpSpPr/>
          <p:nvPr/>
        </p:nvGrpSpPr>
        <p:grpSpPr>
          <a:xfrm>
            <a:off x="18589877" y="8759475"/>
            <a:ext cx="4161036" cy="3959513"/>
            <a:chOff x="-12727271" y="-639694"/>
            <a:chExt cx="4269423" cy="4062650"/>
          </a:xfrm>
          <a:noFill/>
        </p:grpSpPr>
        <p:sp>
          <p:nvSpPr>
            <p:cNvPr id="45" name="Shape 110">
              <a:extLst>
                <a:ext uri="{FF2B5EF4-FFF2-40B4-BE49-F238E27FC236}">
                  <a16:creationId xmlns:a16="http://schemas.microsoft.com/office/drawing/2014/main" id="{1D8260D2-98AA-4B1C-A2C2-D01611840315}"/>
                </a:ext>
              </a:extLst>
            </p:cNvPr>
            <p:cNvSpPr/>
            <p:nvPr/>
          </p:nvSpPr>
          <p:spPr>
            <a:xfrm>
              <a:off x="-12528182" y="-479770"/>
              <a:ext cx="4070334" cy="3902726"/>
            </a:xfrm>
            <a:prstGeom prst="rect">
              <a:avLst/>
            </a:prstGeom>
            <a:solidFill>
              <a:srgbClr val="5C4305"/>
            </a:solidFill>
            <a:ln>
              <a:noFill/>
            </a:ln>
          </p:spPr>
          <p:txBody>
            <a:bodyPr lIns="0" tIns="0" rIns="0" bIns="0" anchor="ctr" anchorCtr="0">
              <a:noAutofit/>
            </a:bodyPr>
            <a:lstStyle/>
            <a:p>
              <a:pPr marL="0" marR="0" lvl="0" indent="0" algn="ctr" rtl="0">
                <a:spcBef>
                  <a:spcPts val="0"/>
                </a:spcBef>
                <a:buSzPct val="25000"/>
                <a:buNone/>
              </a:pPr>
              <a:r>
                <a:rPr lang="en-US" sz="6000" dirty="0">
                  <a:solidFill>
                    <a:schemeClr val="lt2"/>
                  </a:solidFill>
                  <a:latin typeface="Montserrat"/>
                  <a:ea typeface="Montserrat"/>
                  <a:cs typeface="Montserrat"/>
                  <a:sym typeface="Montserrat"/>
                </a:rPr>
                <a:t>A</a:t>
              </a:r>
            </a:p>
          </p:txBody>
        </p:sp>
        <p:sp>
          <p:nvSpPr>
            <p:cNvPr id="46" name="Shape 111">
              <a:extLst>
                <a:ext uri="{FF2B5EF4-FFF2-40B4-BE49-F238E27FC236}">
                  <a16:creationId xmlns:a16="http://schemas.microsoft.com/office/drawing/2014/main" id="{4B921938-D4DC-43ED-9CE8-3C683C435F26}"/>
                </a:ext>
              </a:extLst>
            </p:cNvPr>
            <p:cNvSpPr/>
            <p:nvPr/>
          </p:nvSpPr>
          <p:spPr>
            <a:xfrm>
              <a:off x="-12727271" y="-639694"/>
              <a:ext cx="4070335" cy="3817434"/>
            </a:xfrm>
            <a:prstGeom prst="rect">
              <a:avLst/>
            </a:prstGeom>
            <a:solidFill>
              <a:srgbClr val="D8B170"/>
            </a:solidFill>
            <a:ln>
              <a:noFill/>
            </a:ln>
          </p:spPr>
          <p:txBody>
            <a:bodyPr lIns="0" tIns="0" rIns="0" bIns="0" anchor="ctr" anchorCtr="0">
              <a:noAutofit/>
            </a:bodyPr>
            <a:lstStyle/>
            <a:p>
              <a:pPr marL="0" marR="0" lvl="0" indent="0" algn="ctr" rtl="0">
                <a:spcBef>
                  <a:spcPts val="0"/>
                </a:spcBef>
                <a:buSzPct val="25000"/>
                <a:buNone/>
              </a:pPr>
              <a:endParaRPr lang="en-US" sz="6000" dirty="0">
                <a:solidFill>
                  <a:schemeClr val="lt2"/>
                </a:solidFill>
                <a:latin typeface="Montserrat"/>
                <a:ea typeface="Montserrat"/>
                <a:cs typeface="Montserrat"/>
                <a:sym typeface="Montserrat"/>
              </a:endParaRPr>
            </a:p>
          </p:txBody>
        </p:sp>
      </p:grpSp>
      <p:sp>
        <p:nvSpPr>
          <p:cNvPr id="3" name="TextBox 2">
            <a:extLst>
              <a:ext uri="{FF2B5EF4-FFF2-40B4-BE49-F238E27FC236}">
                <a16:creationId xmlns:a16="http://schemas.microsoft.com/office/drawing/2014/main" id="{73828C65-0E6E-4895-AFBC-5CD44933D279}"/>
              </a:ext>
            </a:extLst>
          </p:cNvPr>
          <p:cNvSpPr txBox="1"/>
          <p:nvPr/>
        </p:nvSpPr>
        <p:spPr>
          <a:xfrm>
            <a:off x="1225737" y="4269799"/>
            <a:ext cx="3754544" cy="1938992"/>
          </a:xfrm>
          <a:prstGeom prst="rect">
            <a:avLst/>
          </a:prstGeom>
          <a:noFill/>
        </p:spPr>
        <p:txBody>
          <a:bodyPr wrap="square" rtlCol="0">
            <a:spAutoFit/>
          </a:bodyPr>
          <a:lstStyle/>
          <a:p>
            <a:pPr algn="ctr"/>
            <a:r>
              <a:rPr lang="en-US" sz="4400" dirty="0">
                <a:solidFill>
                  <a:srgbClr val="3A2508"/>
                </a:solidFill>
                <a:latin typeface="Montserrat" panose="020B0604020202020204" charset="0"/>
              </a:rPr>
              <a:t>Don’t have space?</a:t>
            </a:r>
          </a:p>
          <a:p>
            <a:endParaRPr lang="en-US" sz="3200" dirty="0">
              <a:latin typeface="Montserrat" panose="020B0604020202020204" charset="0"/>
            </a:endParaRPr>
          </a:p>
        </p:txBody>
      </p:sp>
      <p:sp>
        <p:nvSpPr>
          <p:cNvPr id="50" name="TextBox 49">
            <a:extLst>
              <a:ext uri="{FF2B5EF4-FFF2-40B4-BE49-F238E27FC236}">
                <a16:creationId xmlns:a16="http://schemas.microsoft.com/office/drawing/2014/main" id="{B950E05F-0154-47B4-88D0-DA556EEAAE04}"/>
              </a:ext>
            </a:extLst>
          </p:cNvPr>
          <p:cNvSpPr txBox="1"/>
          <p:nvPr/>
        </p:nvSpPr>
        <p:spPr>
          <a:xfrm>
            <a:off x="13152095" y="8133891"/>
            <a:ext cx="3948579" cy="1446550"/>
          </a:xfrm>
          <a:prstGeom prst="rect">
            <a:avLst/>
          </a:prstGeom>
          <a:noFill/>
        </p:spPr>
        <p:txBody>
          <a:bodyPr wrap="square" rtlCol="0">
            <a:spAutoFit/>
          </a:bodyPr>
          <a:lstStyle/>
          <a:p>
            <a:r>
              <a:rPr lang="en-US" sz="4400" dirty="0">
                <a:latin typeface="Montserrat" panose="020B0604020202020204" charset="0"/>
              </a:rPr>
              <a:t>Pick up or Drop-Off</a:t>
            </a:r>
          </a:p>
        </p:txBody>
      </p:sp>
      <p:sp>
        <p:nvSpPr>
          <p:cNvPr id="5" name="Rectangle 4">
            <a:extLst>
              <a:ext uri="{FF2B5EF4-FFF2-40B4-BE49-F238E27FC236}">
                <a16:creationId xmlns:a16="http://schemas.microsoft.com/office/drawing/2014/main" id="{193B8C8F-7CCD-4151-A807-8D0ABE175105}"/>
              </a:ext>
            </a:extLst>
          </p:cNvPr>
          <p:cNvSpPr/>
          <p:nvPr/>
        </p:nvSpPr>
        <p:spPr>
          <a:xfrm rot="10800000" flipV="1">
            <a:off x="16112885" y="3428893"/>
            <a:ext cx="3328267" cy="523220"/>
          </a:xfrm>
          <a:prstGeom prst="rect">
            <a:avLst/>
          </a:prstGeom>
          <a:noFill/>
        </p:spPr>
        <p:txBody>
          <a:bodyPr wrap="square" lIns="91440" tIns="45720" rIns="91440" bIns="45720">
            <a:spAutoFit/>
          </a:bodyPr>
          <a:lstStyle/>
          <a:p>
            <a:pPr algn="ctr"/>
            <a:r>
              <a:rPr lang="en-US" sz="2800" b="1" cap="none" spc="0" dirty="0">
                <a:ln w="10160">
                  <a:solidFill>
                    <a:srgbClr val="F9F9DA"/>
                  </a:solidFill>
                  <a:prstDash val="solid"/>
                </a:ln>
                <a:solidFill>
                  <a:srgbClr val="3A2508"/>
                </a:solidFill>
                <a:effectLst>
                  <a:outerShdw blurRad="38100" dist="22860" dir="5400000" algn="tl" rotWithShape="0">
                    <a:srgbClr val="000000">
                      <a:alpha val="30000"/>
                    </a:srgbClr>
                  </a:outerShdw>
                </a:effectLst>
                <a:latin typeface="Montserrat" panose="020B0604020202020204" charset="0"/>
              </a:rPr>
              <a:t>.</a:t>
            </a:r>
            <a:endParaRPr lang="en-US" sz="2800" b="1" cap="none" spc="0" dirty="0">
              <a:ln w="10160">
                <a:solidFill>
                  <a:srgbClr val="F9F9DA"/>
                </a:solidFill>
                <a:prstDash val="solid"/>
              </a:ln>
              <a:solidFill>
                <a:srgbClr val="3A2508"/>
              </a:solidFill>
              <a:effectLst>
                <a:outerShdw blurRad="38100" dist="22860" dir="5400000" algn="tl" rotWithShape="0">
                  <a:srgbClr val="000000">
                    <a:alpha val="30000"/>
                  </a:srgbClr>
                </a:outerShdw>
              </a:effectLst>
            </a:endParaRPr>
          </a:p>
        </p:txBody>
      </p:sp>
      <p:sp>
        <p:nvSpPr>
          <p:cNvPr id="6" name="Rectangle 5">
            <a:extLst>
              <a:ext uri="{FF2B5EF4-FFF2-40B4-BE49-F238E27FC236}">
                <a16:creationId xmlns:a16="http://schemas.microsoft.com/office/drawing/2014/main" id="{F8145C41-EEC9-4736-AED8-EAF6D931CC25}"/>
              </a:ext>
            </a:extLst>
          </p:cNvPr>
          <p:cNvSpPr/>
          <p:nvPr/>
        </p:nvSpPr>
        <p:spPr>
          <a:xfrm rot="10800000" flipV="1">
            <a:off x="6774343" y="6201994"/>
            <a:ext cx="3759160" cy="769441"/>
          </a:xfrm>
          <a:prstGeom prst="rect">
            <a:avLst/>
          </a:prstGeom>
          <a:noFill/>
        </p:spPr>
        <p:txBody>
          <a:bodyPr wrap="square" lIns="91440" tIns="45720" rIns="91440" bIns="45720">
            <a:spAutoFit/>
          </a:bodyPr>
          <a:lstStyle/>
          <a:p>
            <a:pPr algn="ctr"/>
            <a:r>
              <a:rPr lang="en-US" sz="4400" b="0" cap="none" spc="0" dirty="0">
                <a:ln w="0"/>
                <a:solidFill>
                  <a:srgbClr val="3A2508"/>
                </a:solidFill>
                <a:effectLst>
                  <a:outerShdw blurRad="38100" dist="19050" dir="2700000" algn="tl" rotWithShape="0">
                    <a:schemeClr val="dk1">
                      <a:alpha val="40000"/>
                    </a:schemeClr>
                  </a:outerShdw>
                </a:effectLst>
                <a:latin typeface="Montserrat" panose="020B0604020202020204" charset="0"/>
              </a:rPr>
              <a:t>S’more App</a:t>
            </a:r>
            <a:endParaRPr lang="en-US" sz="4400" b="0" cap="none" spc="0" dirty="0">
              <a:ln w="0"/>
              <a:solidFill>
                <a:srgbClr val="3A2508"/>
              </a:solidFill>
              <a:effectLst>
                <a:outerShdw blurRad="38100" dist="19050" dir="2700000" algn="tl" rotWithShape="0">
                  <a:schemeClr val="dk1">
                    <a:alpha val="40000"/>
                  </a:schemeClr>
                </a:outerShdw>
              </a:effectLst>
            </a:endParaRPr>
          </a:p>
        </p:txBody>
      </p:sp>
      <p:sp>
        <p:nvSpPr>
          <p:cNvPr id="56" name="TextBox 55">
            <a:extLst>
              <a:ext uri="{FF2B5EF4-FFF2-40B4-BE49-F238E27FC236}">
                <a16:creationId xmlns:a16="http://schemas.microsoft.com/office/drawing/2014/main" id="{F80B82E9-917F-482E-8DDF-B8D8BB758737}"/>
              </a:ext>
            </a:extLst>
          </p:cNvPr>
          <p:cNvSpPr txBox="1"/>
          <p:nvPr/>
        </p:nvSpPr>
        <p:spPr>
          <a:xfrm>
            <a:off x="18977946" y="9941738"/>
            <a:ext cx="3948579" cy="1446550"/>
          </a:xfrm>
          <a:prstGeom prst="rect">
            <a:avLst/>
          </a:prstGeom>
          <a:noFill/>
        </p:spPr>
        <p:txBody>
          <a:bodyPr wrap="square" rtlCol="0">
            <a:spAutoFit/>
          </a:bodyPr>
          <a:lstStyle/>
          <a:p>
            <a:r>
              <a:rPr lang="en-US" sz="4400" dirty="0">
                <a:latin typeface="Montserrat" panose="020B0604020202020204" charset="0"/>
              </a:rPr>
              <a:t>Access Anytime</a:t>
            </a:r>
          </a:p>
        </p:txBody>
      </p:sp>
    </p:spTree>
    <p:extLst>
      <p:ext uri="{BB962C8B-B14F-4D97-AF65-F5344CB8AC3E}">
        <p14:creationId xmlns:p14="http://schemas.microsoft.com/office/powerpoint/2010/main" val="332611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9DA"/>
        </a:solidFill>
        <a:effectLst/>
      </p:bgPr>
    </p:bg>
    <p:spTree>
      <p:nvGrpSpPr>
        <p:cNvPr id="1" name="Shape 117"/>
        <p:cNvGrpSpPr/>
        <p:nvPr/>
      </p:nvGrpSpPr>
      <p:grpSpPr>
        <a:xfrm>
          <a:off x="0" y="0"/>
          <a:ext cx="0" cy="0"/>
          <a:chOff x="0" y="0"/>
          <a:chExt cx="0" cy="0"/>
        </a:xfrm>
      </p:grpSpPr>
      <p:sp>
        <p:nvSpPr>
          <p:cNvPr id="118" name="Shape 118"/>
          <p:cNvSpPr/>
          <p:nvPr/>
        </p:nvSpPr>
        <p:spPr>
          <a:xfrm>
            <a:off x="9825840" y="4832042"/>
            <a:ext cx="4607311" cy="4608512"/>
          </a:xfrm>
          <a:prstGeom prst="ellipse">
            <a:avLst/>
          </a:prstGeom>
          <a:solidFill>
            <a:srgbClr val="DF813C"/>
          </a:solidFill>
          <a:ln w="2857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900">
              <a:solidFill>
                <a:schemeClr val="lt1"/>
              </a:solidFill>
              <a:latin typeface="Montserrat"/>
              <a:ea typeface="Montserrat"/>
              <a:cs typeface="Montserrat"/>
              <a:sym typeface="Montserrat"/>
            </a:endParaRPr>
          </a:p>
        </p:txBody>
      </p:sp>
      <p:sp>
        <p:nvSpPr>
          <p:cNvPr id="119" name="Shape 119"/>
          <p:cNvSpPr/>
          <p:nvPr/>
        </p:nvSpPr>
        <p:spPr>
          <a:xfrm>
            <a:off x="4290562" y="5335317"/>
            <a:ext cx="3583671" cy="3584604"/>
          </a:xfrm>
          <a:prstGeom prst="ellipse">
            <a:avLst/>
          </a:prstGeom>
          <a:solidFill>
            <a:srgbClr val="DF813C"/>
          </a:solidFill>
          <a:ln w="2857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900">
              <a:solidFill>
                <a:schemeClr val="lt1"/>
              </a:solidFill>
              <a:latin typeface="Montserrat"/>
              <a:ea typeface="Montserrat"/>
              <a:cs typeface="Montserrat"/>
              <a:sym typeface="Montserrat"/>
            </a:endParaRPr>
          </a:p>
        </p:txBody>
      </p:sp>
      <p:sp>
        <p:nvSpPr>
          <p:cNvPr id="120" name="Shape 120"/>
          <p:cNvSpPr/>
          <p:nvPr/>
        </p:nvSpPr>
        <p:spPr>
          <a:xfrm>
            <a:off x="16512943" y="5335317"/>
            <a:ext cx="3583671" cy="3584604"/>
          </a:xfrm>
          <a:prstGeom prst="ellipse">
            <a:avLst/>
          </a:prstGeom>
          <a:solidFill>
            <a:srgbClr val="DF813C"/>
          </a:solidFill>
          <a:ln w="2857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2900">
              <a:solidFill>
                <a:schemeClr val="lt1"/>
              </a:solidFill>
              <a:latin typeface="Montserrat"/>
              <a:ea typeface="Montserrat"/>
              <a:cs typeface="Montserrat"/>
              <a:sym typeface="Montserrat"/>
            </a:endParaRPr>
          </a:p>
        </p:txBody>
      </p:sp>
      <p:sp>
        <p:nvSpPr>
          <p:cNvPr id="121" name="Shape 121"/>
          <p:cNvSpPr txBox="1"/>
          <p:nvPr/>
        </p:nvSpPr>
        <p:spPr>
          <a:xfrm>
            <a:off x="1759630" y="2955258"/>
            <a:ext cx="20949557" cy="1200329"/>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en-US" sz="2400" dirty="0">
                <a:solidFill>
                  <a:schemeClr val="dk1"/>
                </a:solidFill>
                <a:latin typeface="Montserrat"/>
                <a:ea typeface="Montserrat"/>
                <a:cs typeface="Montserrat"/>
                <a:sym typeface="Montserrat"/>
              </a:rPr>
              <a:t>At </a:t>
            </a:r>
            <a:r>
              <a:rPr lang="en-US" sz="2400" dirty="0" err="1">
                <a:solidFill>
                  <a:schemeClr val="dk1"/>
                </a:solidFill>
                <a:latin typeface="Montserrat"/>
                <a:ea typeface="Montserrat"/>
                <a:cs typeface="Montserrat"/>
                <a:sym typeface="Montserrat"/>
              </a:rPr>
              <a:t>S”More</a:t>
            </a:r>
            <a:r>
              <a:rPr lang="en-US" sz="2400" dirty="0">
                <a:solidFill>
                  <a:schemeClr val="dk1"/>
                </a:solidFill>
                <a:latin typeface="Montserrat"/>
                <a:ea typeface="Montserrat"/>
                <a:cs typeface="Montserrat"/>
                <a:sym typeface="Montserrat"/>
              </a:rPr>
              <a:t>, we value our customers’ time and money by providing storage for the modern world and tomorrow’s homeowners. Additionally, we conduct our business with Mother Nature in mind, as we strive to reduce our carbon footprint. </a:t>
            </a:r>
          </a:p>
        </p:txBody>
      </p:sp>
      <p:sp>
        <p:nvSpPr>
          <p:cNvPr id="122" name="Shape 122"/>
          <p:cNvSpPr txBox="1"/>
          <p:nvPr/>
        </p:nvSpPr>
        <p:spPr>
          <a:xfrm>
            <a:off x="1759630" y="766741"/>
            <a:ext cx="18476533" cy="2215991"/>
          </a:xfrm>
          <a:prstGeom prst="rect">
            <a:avLst/>
          </a:prstGeom>
          <a:noFill/>
          <a:ln>
            <a:solidFill>
              <a:schemeClr val="bg1"/>
            </a:solidFill>
          </a:ln>
        </p:spPr>
        <p:txBody>
          <a:bodyPr lIns="91425" tIns="45700" rIns="91425" bIns="45700" anchor="t" anchorCtr="0">
            <a:noAutofit/>
          </a:bodyPr>
          <a:lstStyle/>
          <a:p>
            <a:pPr marL="0" marR="0" lvl="0" indent="0" algn="l" rtl="0">
              <a:spcBef>
                <a:spcPts val="0"/>
              </a:spcBef>
              <a:buSzPct val="25000"/>
              <a:buNone/>
            </a:pPr>
            <a:r>
              <a:rPr lang="en-US" sz="12500" b="1" dirty="0">
                <a:solidFill>
                  <a:srgbClr val="3A2508"/>
                </a:solidFill>
                <a:latin typeface="Montserrat"/>
                <a:ea typeface="Montserrat"/>
                <a:cs typeface="Montserrat"/>
                <a:sym typeface="Montserrat"/>
              </a:rPr>
              <a:t>our company values</a:t>
            </a:r>
          </a:p>
        </p:txBody>
      </p:sp>
      <p:sp>
        <p:nvSpPr>
          <p:cNvPr id="124" name="Shape 124"/>
          <p:cNvSpPr txBox="1"/>
          <p:nvPr/>
        </p:nvSpPr>
        <p:spPr>
          <a:xfrm>
            <a:off x="3711576" y="9679150"/>
            <a:ext cx="4481512" cy="1046404"/>
          </a:xfrm>
          <a:prstGeom prst="rect">
            <a:avLst/>
          </a:prstGeom>
          <a:noFill/>
          <a:ln>
            <a:noFill/>
          </a:ln>
        </p:spPr>
        <p:txBody>
          <a:bodyPr lIns="182825" tIns="91400" rIns="182825" bIns="91400" anchor="t" anchorCtr="0">
            <a:noAutofit/>
          </a:bodyPr>
          <a:lstStyle/>
          <a:p>
            <a:pPr marL="0" marR="0" lvl="0" indent="0" algn="ctr" rtl="0">
              <a:lnSpc>
                <a:spcPct val="140000"/>
              </a:lnSpc>
              <a:spcBef>
                <a:spcPts val="0"/>
              </a:spcBef>
              <a:buClr>
                <a:schemeClr val="dk1"/>
              </a:buClr>
              <a:buSzPct val="25000"/>
              <a:buFont typeface="Arial"/>
              <a:buNone/>
            </a:pPr>
            <a:r>
              <a:rPr lang="en-US" sz="4000" dirty="0">
                <a:solidFill>
                  <a:schemeClr val="dk1"/>
                </a:solidFill>
                <a:latin typeface="Montserrat"/>
                <a:ea typeface="Montserrat"/>
                <a:cs typeface="Montserrat"/>
                <a:sym typeface="Montserrat"/>
              </a:rPr>
              <a:t>reduced costs</a:t>
            </a:r>
          </a:p>
        </p:txBody>
      </p:sp>
      <p:sp>
        <p:nvSpPr>
          <p:cNvPr id="126" name="Shape 126"/>
          <p:cNvSpPr txBox="1"/>
          <p:nvPr/>
        </p:nvSpPr>
        <p:spPr>
          <a:xfrm>
            <a:off x="9985032" y="9679150"/>
            <a:ext cx="4481512" cy="1046404"/>
          </a:xfrm>
          <a:prstGeom prst="rect">
            <a:avLst/>
          </a:prstGeom>
          <a:noFill/>
          <a:ln>
            <a:noFill/>
          </a:ln>
        </p:spPr>
        <p:txBody>
          <a:bodyPr lIns="182825" tIns="91400" rIns="182825" bIns="91400" anchor="t" anchorCtr="0">
            <a:noAutofit/>
          </a:bodyPr>
          <a:lstStyle/>
          <a:p>
            <a:pPr marL="0" marR="0" lvl="0" indent="0" algn="ctr" rtl="0">
              <a:lnSpc>
                <a:spcPct val="140000"/>
              </a:lnSpc>
              <a:spcBef>
                <a:spcPts val="0"/>
              </a:spcBef>
              <a:buClr>
                <a:schemeClr val="dk1"/>
              </a:buClr>
              <a:buSzPct val="25000"/>
              <a:buFont typeface="Arial"/>
              <a:buNone/>
            </a:pPr>
            <a:r>
              <a:rPr lang="en-US" sz="4000" dirty="0">
                <a:solidFill>
                  <a:schemeClr val="dk1"/>
                </a:solidFill>
                <a:latin typeface="Montserrat"/>
                <a:ea typeface="Montserrat"/>
                <a:cs typeface="Montserrat"/>
                <a:sym typeface="Montserrat"/>
              </a:rPr>
              <a:t>accessibility</a:t>
            </a:r>
          </a:p>
        </p:txBody>
      </p:sp>
      <p:sp>
        <p:nvSpPr>
          <p:cNvPr id="128" name="Shape 128"/>
          <p:cNvSpPr txBox="1"/>
          <p:nvPr/>
        </p:nvSpPr>
        <p:spPr>
          <a:xfrm>
            <a:off x="16043448" y="9679150"/>
            <a:ext cx="4481512" cy="1046404"/>
          </a:xfrm>
          <a:prstGeom prst="rect">
            <a:avLst/>
          </a:prstGeom>
          <a:noFill/>
          <a:ln>
            <a:noFill/>
          </a:ln>
        </p:spPr>
        <p:txBody>
          <a:bodyPr lIns="182825" tIns="91400" rIns="182825" bIns="91400" anchor="t" anchorCtr="0">
            <a:noAutofit/>
          </a:bodyPr>
          <a:lstStyle/>
          <a:p>
            <a:pPr marL="0" marR="0" lvl="0" indent="0" algn="ctr" rtl="0">
              <a:lnSpc>
                <a:spcPct val="140000"/>
              </a:lnSpc>
              <a:spcBef>
                <a:spcPts val="0"/>
              </a:spcBef>
              <a:buClr>
                <a:schemeClr val="dk1"/>
              </a:buClr>
              <a:buSzPct val="25000"/>
              <a:buFont typeface="Arial"/>
              <a:buNone/>
            </a:pPr>
            <a:r>
              <a:rPr lang="en-US" sz="4000" dirty="0">
                <a:solidFill>
                  <a:schemeClr val="dk1"/>
                </a:solidFill>
                <a:latin typeface="Montserrat"/>
                <a:ea typeface="Montserrat"/>
                <a:cs typeface="Montserrat"/>
                <a:sym typeface="Montserrat"/>
              </a:rPr>
              <a:t>sustainability</a:t>
            </a:r>
          </a:p>
        </p:txBody>
      </p:sp>
      <p:pic>
        <p:nvPicPr>
          <p:cNvPr id="29" name="Graphic 28" descr="Dollar">
            <a:extLst>
              <a:ext uri="{FF2B5EF4-FFF2-40B4-BE49-F238E27FC236}">
                <a16:creationId xmlns:a16="http://schemas.microsoft.com/office/drawing/2014/main" id="{4E0D8953-9577-4192-936C-D0DB878025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6685" y="5840094"/>
            <a:ext cx="2686029" cy="2686029"/>
          </a:xfrm>
          <a:prstGeom prst="rect">
            <a:avLst/>
          </a:prstGeom>
        </p:spPr>
      </p:pic>
      <p:pic>
        <p:nvPicPr>
          <p:cNvPr id="5" name="Graphic 4" descr="Hourglass">
            <a:extLst>
              <a:ext uri="{FF2B5EF4-FFF2-40B4-BE49-F238E27FC236}">
                <a16:creationId xmlns:a16="http://schemas.microsoft.com/office/drawing/2014/main" id="{A7318F47-3FC0-4583-87C7-1F9B84594B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90516" y="5811388"/>
            <a:ext cx="2467843" cy="2467843"/>
          </a:xfrm>
          <a:prstGeom prst="rect">
            <a:avLst/>
          </a:prstGeom>
        </p:spPr>
      </p:pic>
      <p:pic>
        <p:nvPicPr>
          <p:cNvPr id="7" name="Graphic 6" descr="Earth globe Americas">
            <a:extLst>
              <a:ext uri="{FF2B5EF4-FFF2-40B4-BE49-F238E27FC236}">
                <a16:creationId xmlns:a16="http://schemas.microsoft.com/office/drawing/2014/main" id="{8C92892F-3058-419A-883F-B2AB52EBA8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162680" y="5903211"/>
            <a:ext cx="2284195" cy="22841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9DA"/>
        </a:solidFill>
        <a:effectLst/>
      </p:bgPr>
    </p:bg>
    <p:spTree>
      <p:nvGrpSpPr>
        <p:cNvPr id="1" name="Shape 95"/>
        <p:cNvGrpSpPr/>
        <p:nvPr/>
      </p:nvGrpSpPr>
      <p:grpSpPr>
        <a:xfrm>
          <a:off x="0" y="0"/>
          <a:ext cx="0" cy="0"/>
          <a:chOff x="0" y="0"/>
          <a:chExt cx="0" cy="0"/>
        </a:xfrm>
      </p:grpSpPr>
      <p:sp>
        <p:nvSpPr>
          <p:cNvPr id="97" name="Shape 97"/>
          <p:cNvSpPr txBox="1"/>
          <p:nvPr/>
        </p:nvSpPr>
        <p:spPr>
          <a:xfrm>
            <a:off x="1759630" y="766741"/>
            <a:ext cx="16830247" cy="221599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500" b="1" dirty="0">
                <a:solidFill>
                  <a:srgbClr val="5C4305"/>
                </a:solidFill>
                <a:latin typeface="Montserrat"/>
                <a:ea typeface="Montserrat"/>
                <a:cs typeface="Montserrat"/>
                <a:sym typeface="Montserrat"/>
              </a:rPr>
              <a:t>target market</a:t>
            </a:r>
          </a:p>
        </p:txBody>
      </p:sp>
      <p:sp>
        <p:nvSpPr>
          <p:cNvPr id="98" name="Shape 98"/>
          <p:cNvSpPr txBox="1"/>
          <p:nvPr/>
        </p:nvSpPr>
        <p:spPr>
          <a:xfrm>
            <a:off x="1759613" y="4026115"/>
            <a:ext cx="19526760" cy="1994355"/>
          </a:xfrm>
          <a:prstGeom prst="rect">
            <a:avLst/>
          </a:prstGeom>
          <a:noFill/>
          <a:ln>
            <a:noFill/>
          </a:ln>
        </p:spPr>
        <p:txBody>
          <a:bodyPr lIns="182825" tIns="91400" rIns="182825" bIns="91400" anchor="t" anchorCtr="0">
            <a:noAutofit/>
          </a:bodyPr>
          <a:lstStyle/>
          <a:p>
            <a:pPr marL="0" marR="0" lvl="0" indent="0" algn="l" rtl="0">
              <a:lnSpc>
                <a:spcPct val="140000"/>
              </a:lnSpc>
              <a:spcBef>
                <a:spcPts val="0"/>
              </a:spcBef>
              <a:buClr>
                <a:srgbClr val="7F7F7F"/>
              </a:buClr>
              <a:buSzPct val="25000"/>
              <a:buFont typeface="Arial"/>
              <a:buNone/>
            </a:pPr>
            <a:r>
              <a:rPr lang="en-US" sz="2400" dirty="0">
                <a:solidFill>
                  <a:srgbClr val="5C4305"/>
                </a:solidFill>
                <a:latin typeface="Montserrat"/>
                <a:ea typeface="Montserrat"/>
                <a:cs typeface="Montserrat"/>
                <a:sym typeface="Montserrat"/>
              </a:rPr>
              <a:t>Live in a dorm or student housing lacking in storage space? </a:t>
            </a:r>
            <a:r>
              <a:rPr lang="en-US" sz="2400" dirty="0" err="1">
                <a:solidFill>
                  <a:srgbClr val="5C4305"/>
                </a:solidFill>
                <a:latin typeface="Montserrat"/>
                <a:ea typeface="Montserrat"/>
                <a:cs typeface="Montserrat"/>
                <a:sym typeface="Montserrat"/>
              </a:rPr>
              <a:t>S’More</a:t>
            </a:r>
            <a:r>
              <a:rPr lang="en-US" sz="2400" dirty="0">
                <a:solidFill>
                  <a:srgbClr val="5C4305"/>
                </a:solidFill>
                <a:latin typeface="Montserrat"/>
                <a:ea typeface="Montserrat"/>
                <a:cs typeface="Montserrat"/>
                <a:sym typeface="Montserrat"/>
              </a:rPr>
              <a:t> provides low-cost, student  friendly </a:t>
            </a:r>
            <a:r>
              <a:rPr lang="en-US" sz="2400" dirty="0" err="1">
                <a:solidFill>
                  <a:srgbClr val="5C4305"/>
                </a:solidFill>
                <a:latin typeface="Montserrat"/>
                <a:ea typeface="Montserrat"/>
                <a:cs typeface="Montserrat"/>
                <a:sym typeface="Montserrat"/>
              </a:rPr>
              <a:t>microstorage</a:t>
            </a:r>
            <a:r>
              <a:rPr lang="en-US" sz="2400" dirty="0">
                <a:solidFill>
                  <a:srgbClr val="5C4305"/>
                </a:solidFill>
                <a:latin typeface="Montserrat"/>
                <a:ea typeface="Montserrat"/>
                <a:cs typeface="Montserrat"/>
                <a:sym typeface="Montserrat"/>
              </a:rPr>
              <a:t> for items that are important, but difficult to store. </a:t>
            </a:r>
          </a:p>
        </p:txBody>
      </p:sp>
      <p:sp>
        <p:nvSpPr>
          <p:cNvPr id="99" name="Shape 99"/>
          <p:cNvSpPr txBox="1"/>
          <p:nvPr/>
        </p:nvSpPr>
        <p:spPr>
          <a:xfrm>
            <a:off x="1759609" y="5824859"/>
            <a:ext cx="19526756" cy="1994355"/>
          </a:xfrm>
          <a:prstGeom prst="rect">
            <a:avLst/>
          </a:prstGeom>
          <a:noFill/>
          <a:ln>
            <a:noFill/>
          </a:ln>
        </p:spPr>
        <p:txBody>
          <a:bodyPr lIns="182825" tIns="91400" rIns="182825" bIns="91400" anchor="t" anchorCtr="0">
            <a:noAutofit/>
          </a:bodyPr>
          <a:lstStyle/>
          <a:p>
            <a:pPr lvl="0">
              <a:lnSpc>
                <a:spcPct val="140000"/>
              </a:lnSpc>
              <a:buClr>
                <a:srgbClr val="7F7F7F"/>
              </a:buClr>
              <a:buSzPct val="25000"/>
            </a:pPr>
            <a:r>
              <a:rPr lang="en-US" sz="2400" dirty="0">
                <a:solidFill>
                  <a:srgbClr val="3A2508"/>
                </a:solidFill>
                <a:latin typeface="Montserrat" panose="020B0604020202020204" charset="0"/>
              </a:rPr>
              <a:t>The average size of new apartments in the U.S. in 2018 is 941 square feet, 5 percent smaller than ten years ago, with studio apartments shrinking the most, by more than 10 percent. With barely enough room for yourself, where does all of your stuff go?</a:t>
            </a:r>
            <a:endParaRPr lang="en-US" sz="4400" dirty="0">
              <a:solidFill>
                <a:srgbClr val="3A2508"/>
              </a:solidFill>
              <a:latin typeface="Montserrat" panose="020B0604020202020204" charset="0"/>
              <a:ea typeface="Montserrat"/>
              <a:cs typeface="Montserrat"/>
              <a:sym typeface="Montserrat"/>
            </a:endParaRPr>
          </a:p>
        </p:txBody>
      </p:sp>
      <p:sp>
        <p:nvSpPr>
          <p:cNvPr id="100" name="Shape 100"/>
          <p:cNvSpPr txBox="1"/>
          <p:nvPr/>
        </p:nvSpPr>
        <p:spPr>
          <a:xfrm>
            <a:off x="1759616" y="3155451"/>
            <a:ext cx="13328119" cy="1218759"/>
          </a:xfrm>
          <a:prstGeom prst="rect">
            <a:avLst/>
          </a:prstGeom>
          <a:noFill/>
          <a:ln>
            <a:noFill/>
          </a:ln>
        </p:spPr>
        <p:txBody>
          <a:bodyPr lIns="182825" tIns="91400" rIns="182825" bIns="91400" anchor="t" anchorCtr="0">
            <a:noAutofit/>
          </a:bodyPr>
          <a:lstStyle/>
          <a:p>
            <a:pPr marL="0" marR="0" lvl="0" indent="0" algn="l" rtl="0">
              <a:lnSpc>
                <a:spcPct val="140000"/>
              </a:lnSpc>
              <a:spcBef>
                <a:spcPts val="0"/>
              </a:spcBef>
              <a:buClr>
                <a:schemeClr val="dk1"/>
              </a:buClr>
              <a:buSzPct val="25000"/>
              <a:buFont typeface="Arial"/>
              <a:buNone/>
            </a:pPr>
            <a:r>
              <a:rPr lang="en-US" sz="4800" dirty="0">
                <a:solidFill>
                  <a:srgbClr val="5C4305"/>
                </a:solidFill>
                <a:latin typeface="Montserrat"/>
                <a:ea typeface="Montserrat"/>
                <a:cs typeface="Montserrat"/>
                <a:sym typeface="Montserrat"/>
              </a:rPr>
              <a:t>students</a:t>
            </a:r>
          </a:p>
        </p:txBody>
      </p:sp>
      <p:sp>
        <p:nvSpPr>
          <p:cNvPr id="101" name="Shape 101"/>
          <p:cNvSpPr txBox="1"/>
          <p:nvPr/>
        </p:nvSpPr>
        <p:spPr>
          <a:xfrm>
            <a:off x="1759604" y="4968356"/>
            <a:ext cx="13328119" cy="751198"/>
          </a:xfrm>
          <a:prstGeom prst="rect">
            <a:avLst/>
          </a:prstGeom>
          <a:noFill/>
          <a:ln>
            <a:noFill/>
          </a:ln>
        </p:spPr>
        <p:txBody>
          <a:bodyPr lIns="182825" tIns="91400" rIns="182825" bIns="91400" anchor="t" anchorCtr="0">
            <a:noAutofit/>
          </a:bodyPr>
          <a:lstStyle/>
          <a:p>
            <a:pPr marL="0" marR="0" lvl="0" indent="0" algn="l" rtl="0">
              <a:lnSpc>
                <a:spcPct val="140000"/>
              </a:lnSpc>
              <a:spcBef>
                <a:spcPts val="0"/>
              </a:spcBef>
              <a:buClr>
                <a:schemeClr val="dk1"/>
              </a:buClr>
              <a:buSzPct val="25000"/>
              <a:buFont typeface="Arial"/>
              <a:buNone/>
            </a:pPr>
            <a:r>
              <a:rPr lang="en-US" sz="4800" dirty="0">
                <a:solidFill>
                  <a:srgbClr val="503A04"/>
                </a:solidFill>
                <a:latin typeface="Montserrat"/>
                <a:ea typeface="Montserrat"/>
                <a:cs typeface="Montserrat"/>
                <a:sym typeface="Montserrat"/>
              </a:rPr>
              <a:t>urbanized areas</a:t>
            </a:r>
          </a:p>
        </p:txBody>
      </p:sp>
      <p:grpSp>
        <p:nvGrpSpPr>
          <p:cNvPr id="102" name="Shape 102"/>
          <p:cNvGrpSpPr/>
          <p:nvPr/>
        </p:nvGrpSpPr>
        <p:grpSpPr>
          <a:xfrm>
            <a:off x="14876949" y="4546929"/>
            <a:ext cx="8250107" cy="8184945"/>
            <a:chOff x="-1454607" y="0"/>
            <a:chExt cx="8465007" cy="8398147"/>
          </a:xfrm>
          <a:noFill/>
        </p:grpSpPr>
        <p:sp>
          <p:nvSpPr>
            <p:cNvPr id="103" name="Shape 103"/>
            <p:cNvSpPr/>
            <p:nvPr/>
          </p:nvSpPr>
          <p:spPr>
            <a:xfrm>
              <a:off x="0" y="7128147"/>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a:solidFill>
                    <a:schemeClr val="lt2"/>
                  </a:solidFill>
                  <a:latin typeface="Montserrat"/>
                  <a:ea typeface="Montserrat"/>
                  <a:cs typeface="Montserrat"/>
                  <a:sym typeface="Montserrat"/>
                </a:rPr>
                <a:t>A</a:t>
              </a:r>
            </a:p>
          </p:txBody>
        </p:sp>
        <p:sp>
          <p:nvSpPr>
            <p:cNvPr id="104" name="Shape 104"/>
            <p:cNvSpPr/>
            <p:nvPr/>
          </p:nvSpPr>
          <p:spPr>
            <a:xfrm>
              <a:off x="1435100" y="7128147"/>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a:solidFill>
                    <a:schemeClr val="lt2"/>
                  </a:solidFill>
                  <a:latin typeface="Montserrat"/>
                  <a:ea typeface="Montserrat"/>
                  <a:cs typeface="Montserrat"/>
                  <a:sym typeface="Montserrat"/>
                </a:rPr>
                <a:t>R</a:t>
              </a:r>
            </a:p>
          </p:txBody>
        </p:sp>
        <p:sp>
          <p:nvSpPr>
            <p:cNvPr id="105" name="Shape 105"/>
            <p:cNvSpPr/>
            <p:nvPr/>
          </p:nvSpPr>
          <p:spPr>
            <a:xfrm>
              <a:off x="2870200" y="7128147"/>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a:solidFill>
                    <a:schemeClr val="lt2"/>
                  </a:solidFill>
                  <a:latin typeface="Montserrat"/>
                  <a:ea typeface="Montserrat"/>
                  <a:cs typeface="Montserrat"/>
                  <a:sym typeface="Montserrat"/>
                </a:rPr>
                <a:t>K</a:t>
              </a:r>
            </a:p>
          </p:txBody>
        </p:sp>
        <p:sp>
          <p:nvSpPr>
            <p:cNvPr id="106" name="Shape 106"/>
            <p:cNvSpPr/>
            <p:nvPr/>
          </p:nvSpPr>
          <p:spPr>
            <a:xfrm>
              <a:off x="4305300" y="7128147"/>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a:solidFill>
                    <a:schemeClr val="lt2"/>
                  </a:solidFill>
                  <a:latin typeface="Montserrat"/>
                  <a:ea typeface="Montserrat"/>
                  <a:cs typeface="Montserrat"/>
                  <a:sym typeface="Montserrat"/>
                </a:rPr>
                <a:t>E</a:t>
              </a:r>
            </a:p>
          </p:txBody>
        </p:sp>
        <p:sp>
          <p:nvSpPr>
            <p:cNvPr id="107" name="Shape 107"/>
            <p:cNvSpPr/>
            <p:nvPr/>
          </p:nvSpPr>
          <p:spPr>
            <a:xfrm>
              <a:off x="5740400" y="5689600"/>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a:solidFill>
                    <a:schemeClr val="lt2"/>
                  </a:solidFill>
                  <a:latin typeface="Montserrat"/>
                  <a:ea typeface="Montserrat"/>
                  <a:cs typeface="Montserrat"/>
                  <a:sym typeface="Montserrat"/>
                </a:rPr>
                <a:t>E</a:t>
              </a:r>
            </a:p>
          </p:txBody>
        </p:sp>
        <p:sp>
          <p:nvSpPr>
            <p:cNvPr id="108" name="Shape 108"/>
            <p:cNvSpPr/>
            <p:nvPr/>
          </p:nvSpPr>
          <p:spPr>
            <a:xfrm>
              <a:off x="5740400" y="4267200"/>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a:solidFill>
                    <a:schemeClr val="lt2"/>
                  </a:solidFill>
                  <a:latin typeface="Montserrat"/>
                  <a:ea typeface="Montserrat"/>
                  <a:cs typeface="Montserrat"/>
                  <a:sym typeface="Montserrat"/>
                </a:rPr>
                <a:t>G</a:t>
              </a:r>
            </a:p>
          </p:txBody>
        </p:sp>
        <p:sp>
          <p:nvSpPr>
            <p:cNvPr id="109" name="Shape 109"/>
            <p:cNvSpPr/>
            <p:nvPr/>
          </p:nvSpPr>
          <p:spPr>
            <a:xfrm>
              <a:off x="5740400" y="2844800"/>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dirty="0">
                  <a:solidFill>
                    <a:schemeClr val="lt2"/>
                  </a:solidFill>
                  <a:latin typeface="Montserrat"/>
                  <a:ea typeface="Montserrat"/>
                  <a:cs typeface="Montserrat"/>
                  <a:sym typeface="Montserrat"/>
                </a:rPr>
                <a:t>R</a:t>
              </a:r>
            </a:p>
          </p:txBody>
        </p:sp>
        <p:sp>
          <p:nvSpPr>
            <p:cNvPr id="110" name="Shape 110"/>
            <p:cNvSpPr/>
            <p:nvPr/>
          </p:nvSpPr>
          <p:spPr>
            <a:xfrm>
              <a:off x="5740400" y="1422400"/>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dirty="0">
                  <a:solidFill>
                    <a:schemeClr val="lt2"/>
                  </a:solidFill>
                  <a:latin typeface="Montserrat"/>
                  <a:ea typeface="Montserrat"/>
                  <a:cs typeface="Montserrat"/>
                  <a:sym typeface="Montserrat"/>
                </a:rPr>
                <a:t>A</a:t>
              </a:r>
            </a:p>
          </p:txBody>
        </p:sp>
        <p:sp>
          <p:nvSpPr>
            <p:cNvPr id="111" name="Shape 111"/>
            <p:cNvSpPr/>
            <p:nvPr/>
          </p:nvSpPr>
          <p:spPr>
            <a:xfrm>
              <a:off x="5740400" y="0"/>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dirty="0">
                  <a:solidFill>
                    <a:schemeClr val="lt2"/>
                  </a:solidFill>
                  <a:latin typeface="Montserrat"/>
                  <a:ea typeface="Montserrat"/>
                  <a:cs typeface="Montserrat"/>
                  <a:sym typeface="Montserrat"/>
                </a:rPr>
                <a:t>T</a:t>
              </a:r>
            </a:p>
          </p:txBody>
        </p:sp>
        <p:sp>
          <p:nvSpPr>
            <p:cNvPr id="112" name="Shape 112"/>
            <p:cNvSpPr/>
            <p:nvPr/>
          </p:nvSpPr>
          <p:spPr>
            <a:xfrm>
              <a:off x="5740400" y="7128147"/>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a:solidFill>
                    <a:schemeClr val="lt2"/>
                  </a:solidFill>
                  <a:latin typeface="Montserrat"/>
                  <a:ea typeface="Montserrat"/>
                  <a:cs typeface="Montserrat"/>
                  <a:sym typeface="Montserrat"/>
                </a:rPr>
                <a:t>T</a:t>
              </a:r>
            </a:p>
          </p:txBody>
        </p:sp>
        <p:sp>
          <p:nvSpPr>
            <p:cNvPr id="113" name="Shape 113"/>
            <p:cNvSpPr/>
            <p:nvPr/>
          </p:nvSpPr>
          <p:spPr>
            <a:xfrm>
              <a:off x="-1454607" y="7128147"/>
              <a:ext cx="1270000" cy="1270000"/>
            </a:xfrm>
            <a:prstGeom prst="rect">
              <a:avLst/>
            </a:prstGeom>
            <a:solidFill>
              <a:srgbClr val="DF813C"/>
            </a:solidFill>
            <a:ln>
              <a:noFill/>
            </a:ln>
          </p:spPr>
          <p:txBody>
            <a:bodyPr lIns="0" tIns="0" rIns="0" bIns="0" anchor="ctr" anchorCtr="0">
              <a:noAutofit/>
            </a:bodyPr>
            <a:lstStyle/>
            <a:p>
              <a:pPr marL="0" marR="0" lvl="0" indent="0" algn="ctr" rtl="0">
                <a:spcBef>
                  <a:spcPts val="0"/>
                </a:spcBef>
                <a:buSzPct val="25000"/>
                <a:buNone/>
              </a:pPr>
              <a:r>
                <a:rPr lang="en-US" sz="6000">
                  <a:solidFill>
                    <a:schemeClr val="lt2"/>
                  </a:solidFill>
                  <a:latin typeface="Montserrat"/>
                  <a:ea typeface="Montserrat"/>
                  <a:cs typeface="Montserrat"/>
                  <a:sym typeface="Montserrat"/>
                </a:rPr>
                <a:t>M</a:t>
              </a:r>
            </a:p>
          </p:txBody>
        </p:sp>
      </p:grpSp>
      <p:sp>
        <p:nvSpPr>
          <p:cNvPr id="20" name="Shape 100">
            <a:extLst>
              <a:ext uri="{FF2B5EF4-FFF2-40B4-BE49-F238E27FC236}">
                <a16:creationId xmlns:a16="http://schemas.microsoft.com/office/drawing/2014/main" id="{B7812F03-D905-41B5-9926-CDCAA921CF0B}"/>
              </a:ext>
            </a:extLst>
          </p:cNvPr>
          <p:cNvSpPr txBox="1"/>
          <p:nvPr/>
        </p:nvSpPr>
        <p:spPr>
          <a:xfrm>
            <a:off x="1759601" y="6789693"/>
            <a:ext cx="13328119" cy="980043"/>
          </a:xfrm>
          <a:prstGeom prst="rect">
            <a:avLst/>
          </a:prstGeom>
          <a:noFill/>
          <a:ln>
            <a:noFill/>
          </a:ln>
        </p:spPr>
        <p:txBody>
          <a:bodyPr lIns="182825" tIns="91400" rIns="182825" bIns="91400" anchor="t" anchorCtr="0">
            <a:noAutofit/>
          </a:bodyPr>
          <a:lstStyle/>
          <a:p>
            <a:pPr marL="0" marR="0" lvl="0" indent="0" algn="l" rtl="0">
              <a:lnSpc>
                <a:spcPct val="140000"/>
              </a:lnSpc>
              <a:spcBef>
                <a:spcPts val="0"/>
              </a:spcBef>
              <a:buClr>
                <a:schemeClr val="dk1"/>
              </a:buClr>
              <a:buSzPct val="25000"/>
              <a:buFont typeface="Arial"/>
              <a:buNone/>
            </a:pPr>
            <a:r>
              <a:rPr lang="en-US" sz="4800" dirty="0">
                <a:solidFill>
                  <a:srgbClr val="5C4305"/>
                </a:solidFill>
                <a:latin typeface="Montserrat"/>
                <a:ea typeface="Montserrat"/>
                <a:cs typeface="Montserrat"/>
                <a:sym typeface="Montserrat"/>
              </a:rPr>
              <a:t>small budget</a:t>
            </a:r>
          </a:p>
        </p:txBody>
      </p:sp>
      <p:sp>
        <p:nvSpPr>
          <p:cNvPr id="21" name="Shape 100">
            <a:extLst>
              <a:ext uri="{FF2B5EF4-FFF2-40B4-BE49-F238E27FC236}">
                <a16:creationId xmlns:a16="http://schemas.microsoft.com/office/drawing/2014/main" id="{5447C96A-A85F-4D61-A994-201CD62C0DED}"/>
              </a:ext>
            </a:extLst>
          </p:cNvPr>
          <p:cNvSpPr txBox="1"/>
          <p:nvPr/>
        </p:nvSpPr>
        <p:spPr>
          <a:xfrm>
            <a:off x="1759593" y="8716109"/>
            <a:ext cx="13328119" cy="926237"/>
          </a:xfrm>
          <a:prstGeom prst="rect">
            <a:avLst/>
          </a:prstGeom>
          <a:noFill/>
          <a:ln>
            <a:noFill/>
          </a:ln>
        </p:spPr>
        <p:txBody>
          <a:bodyPr lIns="182825" tIns="91400" rIns="182825" bIns="91400" anchor="t" anchorCtr="0">
            <a:noAutofit/>
          </a:bodyPr>
          <a:lstStyle/>
          <a:p>
            <a:pPr marL="0" marR="0" lvl="0" indent="0" algn="l" rtl="0">
              <a:lnSpc>
                <a:spcPct val="140000"/>
              </a:lnSpc>
              <a:spcBef>
                <a:spcPts val="0"/>
              </a:spcBef>
              <a:buClr>
                <a:schemeClr val="dk1"/>
              </a:buClr>
              <a:buSzPct val="25000"/>
              <a:buFont typeface="Arial"/>
              <a:buNone/>
            </a:pPr>
            <a:r>
              <a:rPr lang="en-US" sz="4800" dirty="0">
                <a:solidFill>
                  <a:srgbClr val="5C4305"/>
                </a:solidFill>
                <a:latin typeface="Montserrat"/>
                <a:ea typeface="Montserrat"/>
                <a:cs typeface="Montserrat"/>
                <a:sym typeface="Montserrat"/>
              </a:rPr>
              <a:t>life changes</a:t>
            </a:r>
          </a:p>
        </p:txBody>
      </p:sp>
      <p:sp>
        <p:nvSpPr>
          <p:cNvPr id="23" name="Shape 99">
            <a:extLst>
              <a:ext uri="{FF2B5EF4-FFF2-40B4-BE49-F238E27FC236}">
                <a16:creationId xmlns:a16="http://schemas.microsoft.com/office/drawing/2014/main" id="{80D044FB-284E-46AA-A12F-224E4085789F}"/>
              </a:ext>
            </a:extLst>
          </p:cNvPr>
          <p:cNvSpPr txBox="1"/>
          <p:nvPr/>
        </p:nvSpPr>
        <p:spPr>
          <a:xfrm>
            <a:off x="1759601" y="7686588"/>
            <a:ext cx="19526756" cy="1249500"/>
          </a:xfrm>
          <a:prstGeom prst="rect">
            <a:avLst/>
          </a:prstGeom>
          <a:noFill/>
          <a:ln>
            <a:noFill/>
          </a:ln>
        </p:spPr>
        <p:txBody>
          <a:bodyPr lIns="182825" tIns="91400" rIns="182825" bIns="91400" anchor="t" anchorCtr="0">
            <a:noAutofit/>
          </a:bodyPr>
          <a:lstStyle/>
          <a:p>
            <a:pPr lvl="0">
              <a:lnSpc>
                <a:spcPct val="140000"/>
              </a:lnSpc>
              <a:buClr>
                <a:srgbClr val="7F7F7F"/>
              </a:buClr>
              <a:buSzPct val="25000"/>
            </a:pPr>
            <a:r>
              <a:rPr lang="en-US" sz="2400" dirty="0">
                <a:solidFill>
                  <a:srgbClr val="3A2508"/>
                </a:solidFill>
                <a:latin typeface="Montserrat" panose="020B0604020202020204" charset="0"/>
              </a:rPr>
              <a:t>The average national storage unit costs are: $40-$50 per month for a 5-by-5-foot unit. $75-$140 per month for a 10-by-15-foot unit. $115-$150 per month for a climate-controlled 10-by-15-foot unit. Is that how you want to spend your money?</a:t>
            </a:r>
            <a:endParaRPr lang="en-US" sz="2400" dirty="0">
              <a:solidFill>
                <a:srgbClr val="3A2508"/>
              </a:solidFill>
              <a:latin typeface="Montserrat" panose="020B0604020202020204" charset="0"/>
              <a:ea typeface="Montserrat"/>
              <a:cs typeface="Montserrat"/>
              <a:sym typeface="Montserrat"/>
            </a:endParaRPr>
          </a:p>
        </p:txBody>
      </p:sp>
      <p:sp>
        <p:nvSpPr>
          <p:cNvPr id="24" name="Shape 99">
            <a:extLst>
              <a:ext uri="{FF2B5EF4-FFF2-40B4-BE49-F238E27FC236}">
                <a16:creationId xmlns:a16="http://schemas.microsoft.com/office/drawing/2014/main" id="{C4585C72-B775-4E05-A2D7-0C0CACA4713B}"/>
              </a:ext>
            </a:extLst>
          </p:cNvPr>
          <p:cNvSpPr txBox="1"/>
          <p:nvPr/>
        </p:nvSpPr>
        <p:spPr>
          <a:xfrm>
            <a:off x="1759593" y="9670983"/>
            <a:ext cx="19526756" cy="1994355"/>
          </a:xfrm>
          <a:prstGeom prst="rect">
            <a:avLst/>
          </a:prstGeom>
          <a:noFill/>
          <a:ln>
            <a:noFill/>
          </a:ln>
        </p:spPr>
        <p:txBody>
          <a:bodyPr lIns="182825" tIns="91400" rIns="182825" bIns="91400" anchor="t" anchorCtr="0">
            <a:noAutofit/>
          </a:bodyPr>
          <a:lstStyle/>
          <a:p>
            <a:pPr lvl="0">
              <a:lnSpc>
                <a:spcPct val="140000"/>
              </a:lnSpc>
              <a:buClr>
                <a:srgbClr val="7F7F7F"/>
              </a:buClr>
              <a:buSzPct val="25000"/>
            </a:pPr>
            <a:r>
              <a:rPr lang="en-US" sz="2400" dirty="0">
                <a:solidFill>
                  <a:srgbClr val="3A2508"/>
                </a:solidFill>
                <a:latin typeface="Montserrat" panose="020B0604020202020204" charset="0"/>
                <a:ea typeface="Montserrat"/>
                <a:cs typeface="Montserrat"/>
                <a:sym typeface="Montserrat"/>
              </a:rPr>
              <a:t>Sometimes life catches you by surprise. If you need to store something short-term, </a:t>
            </a:r>
            <a:r>
              <a:rPr lang="en-US" sz="2400" dirty="0" err="1">
                <a:solidFill>
                  <a:srgbClr val="3A2508"/>
                </a:solidFill>
                <a:latin typeface="Montserrat" panose="020B0604020202020204" charset="0"/>
                <a:ea typeface="Montserrat"/>
                <a:cs typeface="Montserrat"/>
                <a:sym typeface="Montserrat"/>
              </a:rPr>
              <a:t>S’More</a:t>
            </a:r>
            <a:r>
              <a:rPr lang="en-US" sz="2400" dirty="0">
                <a:solidFill>
                  <a:srgbClr val="3A2508"/>
                </a:solidFill>
                <a:latin typeface="Montserrat" panose="020B0604020202020204" charset="0"/>
                <a:ea typeface="Montserrat"/>
                <a:cs typeface="Montserrat"/>
                <a:sym typeface="Montserrat"/>
              </a:rPr>
              <a:t> provides various short-term storage options for your convenience.</a:t>
            </a:r>
          </a:p>
        </p:txBody>
      </p:sp>
    </p:spTree>
  </p:cSld>
  <p:clrMapOvr>
    <a:masterClrMapping/>
  </p:clrMapOvr>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1481</TotalTime>
  <Words>390</Words>
  <Application>Microsoft Office PowerPoint</Application>
  <PresentationFormat>Custom</PresentationFormat>
  <Paragraphs>43</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Arial</vt:lpstr>
      <vt:lpstr>Montserrat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Justine Enny</dc:creator>
  <cp:lastModifiedBy>Enny, Justine A</cp:lastModifiedBy>
  <cp:revision>38</cp:revision>
  <dcterms:modified xsi:type="dcterms:W3CDTF">2020-02-02T03:49:17Z</dcterms:modified>
</cp:coreProperties>
</file>