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22"/>
  </p:notesMasterIdLst>
  <p:handoutMasterIdLst>
    <p:handoutMasterId r:id="rId23"/>
  </p:handoutMasterIdLst>
  <p:sldIdLst>
    <p:sldId id="276" r:id="rId4"/>
    <p:sldId id="257" r:id="rId5"/>
    <p:sldId id="259" r:id="rId6"/>
    <p:sldId id="260" r:id="rId7"/>
    <p:sldId id="261" r:id="rId8"/>
    <p:sldId id="262" r:id="rId9"/>
    <p:sldId id="278" r:id="rId10"/>
    <p:sldId id="263" r:id="rId11"/>
    <p:sldId id="287" r:id="rId12"/>
    <p:sldId id="280" r:id="rId13"/>
    <p:sldId id="281" r:id="rId14"/>
    <p:sldId id="282" r:id="rId15"/>
    <p:sldId id="264" r:id="rId16"/>
    <p:sldId id="283" r:id="rId17"/>
    <p:sldId id="284" r:id="rId18"/>
    <p:sldId id="285" r:id="rId19"/>
    <p:sldId id="286" r:id="rId20"/>
    <p:sldId id="272" r:id="rId2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5" autoAdjust="0"/>
    <p:restoredTop sz="94660"/>
  </p:normalViewPr>
  <p:slideViewPr>
    <p:cSldViewPr snapToGrid="0">
      <p:cViewPr varScale="1">
        <p:scale>
          <a:sx n="239" d="100"/>
          <a:sy n="239" d="100"/>
        </p:scale>
        <p:origin x="176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904" y="184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FA61386-2E29-294A-996E-3CCC6A1D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20A66196-6FA5-054C-89B7-7E91A18B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A586B6FF-CE97-064F-91BE-1BF9C25126A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3" r="19833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D1C2B9-E45C-1846-9420-7E7C7E04B925}"/>
              </a:ext>
            </a:extLst>
          </p:cNvPr>
          <p:cNvSpPr txBox="1"/>
          <p:nvPr/>
        </p:nvSpPr>
        <p:spPr>
          <a:xfrm>
            <a:off x="531466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Messaging: Kafka vs ActiveMQ</a:t>
            </a:r>
          </a:p>
          <a:p>
            <a:r>
              <a:rPr lang="en-US" dirty="0"/>
              <a:t>Kafka Streaming</a:t>
            </a:r>
          </a:p>
          <a:p>
            <a:r>
              <a:rPr lang="en-US" dirty="0"/>
              <a:t>Spring Kafka</a:t>
            </a:r>
          </a:p>
          <a:p>
            <a:r>
              <a:rPr lang="en-US" dirty="0"/>
              <a:t>Spring Cloud Streams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313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Search data structures</a:t>
            </a:r>
          </a:p>
          <a:p>
            <a:r>
              <a:rPr lang="en-US" dirty="0"/>
              <a:t>Lucene</a:t>
            </a:r>
          </a:p>
          <a:p>
            <a:r>
              <a:rPr lang="en-US" dirty="0" err="1"/>
              <a:t>Solr</a:t>
            </a:r>
            <a:endParaRPr lang="en-US" dirty="0"/>
          </a:p>
          <a:p>
            <a:r>
              <a:rPr lang="en-US" dirty="0"/>
              <a:t>Elasticsearch</a:t>
            </a:r>
          </a:p>
          <a:p>
            <a:r>
              <a:rPr lang="en-US" dirty="0"/>
              <a:t>ELK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7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8" y="666750"/>
            <a:ext cx="6119025" cy="4129694"/>
          </a:xfrm>
        </p:spPr>
        <p:txBody>
          <a:bodyPr/>
          <a:lstStyle/>
          <a:p>
            <a:r>
              <a:rPr lang="en-US" dirty="0"/>
              <a:t>Cockroach</a:t>
            </a:r>
          </a:p>
          <a:p>
            <a:r>
              <a:rPr lang="en-US" dirty="0"/>
              <a:t>Apache Ignite</a:t>
            </a:r>
          </a:p>
          <a:p>
            <a:r>
              <a:rPr lang="en-US" dirty="0"/>
              <a:t>cluster computations</a:t>
            </a:r>
          </a:p>
          <a:p>
            <a:r>
              <a:rPr lang="en-US" dirty="0"/>
              <a:t>data grids</a:t>
            </a:r>
          </a:p>
          <a:p>
            <a:r>
              <a:rPr lang="en-US" dirty="0"/>
              <a:t>Recap: the Usage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626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systems, Redis, </a:t>
            </a:r>
            <a:r>
              <a:rPr lang="en-US" dirty="0" err="1"/>
              <a:t>MemCached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C89A-3E1B-FF47-B76F-3E8ED7756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49D55852-18A7-3B42-9E0E-A40100021E90}"/>
              </a:ext>
            </a:extLst>
          </p:cNvPr>
          <p:cNvSpPr txBox="1">
            <a:spLocks/>
          </p:cNvSpPr>
          <p:nvPr/>
        </p:nvSpPr>
        <p:spPr>
          <a:xfrm>
            <a:off x="357189" y="666750"/>
            <a:ext cx="5223480" cy="3298399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Architecture overview</a:t>
            </a:r>
          </a:p>
          <a:p>
            <a:r>
              <a:rPr lang="en-US" dirty="0">
                <a:latin typeface="+mj-lt"/>
              </a:rPr>
              <a:t>In-Memory DBs</a:t>
            </a:r>
          </a:p>
          <a:p>
            <a:r>
              <a:rPr lang="en-US" dirty="0">
                <a:latin typeface="+mj-lt"/>
              </a:rPr>
              <a:t>Data Types</a:t>
            </a:r>
          </a:p>
          <a:p>
            <a:r>
              <a:rPr lang="en-US" dirty="0">
                <a:latin typeface="+mj-lt"/>
              </a:rPr>
              <a:t>Features</a:t>
            </a:r>
          </a:p>
          <a:p>
            <a:r>
              <a:rPr lang="en-US" dirty="0">
                <a:latin typeface="+mj-lt"/>
              </a:rPr>
              <a:t>PUB/SUB</a:t>
            </a:r>
          </a:p>
          <a:p>
            <a:r>
              <a:rPr lang="en-US" dirty="0">
                <a:latin typeface="+mj-lt"/>
              </a:rPr>
              <a:t>Transactions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11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HBase, </a:t>
            </a:r>
            <a:r>
              <a:rPr lang="en-US" dirty="0" err="1"/>
              <a:t>BigTable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C89A-3E1B-FF47-B76F-3E8ED7756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0D49B0-8183-4645-B3EA-863068776028}"/>
              </a:ext>
            </a:extLst>
          </p:cNvPr>
          <p:cNvSpPr txBox="1">
            <a:spLocks/>
          </p:cNvSpPr>
          <p:nvPr/>
        </p:nvSpPr>
        <p:spPr>
          <a:xfrm>
            <a:off x="357189" y="666750"/>
            <a:ext cx="5223480" cy="3298399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Architecture overview</a:t>
            </a:r>
          </a:p>
          <a:p>
            <a:r>
              <a:rPr lang="en-US" dirty="0" err="1">
                <a:latin typeface="+mj-lt"/>
              </a:rPr>
              <a:t>BigData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Usage Cases</a:t>
            </a:r>
          </a:p>
          <a:p>
            <a:r>
              <a:rPr lang="en-US" dirty="0">
                <a:latin typeface="+mj-lt"/>
              </a:rPr>
              <a:t>Data Model</a:t>
            </a:r>
          </a:p>
          <a:p>
            <a:r>
              <a:rPr lang="en-US" dirty="0">
                <a:latin typeface="+mj-lt"/>
              </a:rPr>
              <a:t>Cluster</a:t>
            </a:r>
          </a:p>
          <a:p>
            <a:r>
              <a:rPr lang="en-US" dirty="0">
                <a:latin typeface="+mj-lt"/>
              </a:rPr>
              <a:t>Advantages vs Disadvantages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Neo4j, graph DBs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C89A-3E1B-FF47-B76F-3E8ED7756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A8F9FB-3856-8149-8329-D9B9DF83724E}"/>
              </a:ext>
            </a:extLst>
          </p:cNvPr>
          <p:cNvSpPr txBox="1">
            <a:spLocks/>
          </p:cNvSpPr>
          <p:nvPr/>
        </p:nvSpPr>
        <p:spPr>
          <a:xfrm>
            <a:off x="357189" y="666750"/>
            <a:ext cx="5223480" cy="3298399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Graph DBs</a:t>
            </a:r>
          </a:p>
          <a:p>
            <a:r>
              <a:rPr lang="en-US" dirty="0">
                <a:latin typeface="+mj-lt"/>
              </a:rPr>
              <a:t>Cypher</a:t>
            </a:r>
          </a:p>
          <a:p>
            <a:r>
              <a:rPr lang="en-US" dirty="0">
                <a:latin typeface="+mj-lt"/>
              </a:rPr>
              <a:t>Queries</a:t>
            </a:r>
          </a:p>
          <a:p>
            <a:r>
              <a:rPr lang="en-US" dirty="0">
                <a:latin typeface="+mj-lt"/>
              </a:rPr>
              <a:t>Relationships</a:t>
            </a:r>
          </a:p>
          <a:p>
            <a:r>
              <a:rPr lang="en-US" dirty="0">
                <a:latin typeface="+mj-lt"/>
              </a:rPr>
              <a:t>Social Network</a:t>
            </a:r>
          </a:p>
          <a:p>
            <a:r>
              <a:rPr lang="en-US" dirty="0">
                <a:latin typeface="+mj-lt"/>
              </a:rPr>
              <a:t>Transactions</a:t>
            </a:r>
          </a:p>
          <a:p>
            <a:endParaRPr lang="en-US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39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pipelines, ETL, Apache </a:t>
            </a:r>
            <a:r>
              <a:rPr lang="en-US" dirty="0" err="1"/>
              <a:t>Nifi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C89A-3E1B-FF47-B76F-3E8ED7756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26AD45-4DCF-3F42-B67A-44251C9BA65B}"/>
              </a:ext>
            </a:extLst>
          </p:cNvPr>
          <p:cNvSpPr txBox="1">
            <a:spLocks/>
          </p:cNvSpPr>
          <p:nvPr/>
        </p:nvSpPr>
        <p:spPr>
          <a:xfrm>
            <a:off x="357189" y="666750"/>
            <a:ext cx="5223480" cy="3298399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Data Pipelines</a:t>
            </a:r>
          </a:p>
          <a:p>
            <a:r>
              <a:rPr lang="en-US" dirty="0">
                <a:latin typeface="+mj-lt"/>
              </a:rPr>
              <a:t>ETL</a:t>
            </a:r>
          </a:p>
          <a:p>
            <a:r>
              <a:rPr lang="en-US" dirty="0">
                <a:latin typeface="+mj-lt"/>
              </a:rPr>
              <a:t>Processors and Connections</a:t>
            </a:r>
          </a:p>
          <a:p>
            <a:r>
              <a:rPr lang="en-US" dirty="0">
                <a:latin typeface="+mj-lt"/>
              </a:rPr>
              <a:t>Producer/Consumer</a:t>
            </a:r>
          </a:p>
          <a:p>
            <a:r>
              <a:rPr lang="en-US" dirty="0">
                <a:latin typeface="+mj-lt"/>
              </a:rPr>
              <a:t>Usage Cases and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01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PUB/SUB, Kinesis, </a:t>
            </a:r>
            <a:r>
              <a:rPr lang="en-US" dirty="0" err="1"/>
              <a:t>DataFlow</a:t>
            </a:r>
            <a:r>
              <a:rPr lang="en-US" dirty="0"/>
              <a:t>, Lambda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C89A-3E1B-FF47-B76F-3E8ED7756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3242FE-8873-6F4F-A483-D1DDFC67B041}"/>
              </a:ext>
            </a:extLst>
          </p:cNvPr>
          <p:cNvSpPr txBox="1">
            <a:spLocks/>
          </p:cNvSpPr>
          <p:nvPr/>
        </p:nvSpPr>
        <p:spPr>
          <a:xfrm>
            <a:off x="357189" y="666750"/>
            <a:ext cx="5223480" cy="3298399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Overview</a:t>
            </a:r>
          </a:p>
          <a:p>
            <a:r>
              <a:rPr lang="en-US" dirty="0">
                <a:latin typeface="+mj-lt"/>
              </a:rPr>
              <a:t>Publishers Subscribers</a:t>
            </a:r>
          </a:p>
          <a:p>
            <a:r>
              <a:rPr lang="en-US" dirty="0">
                <a:latin typeface="+mj-lt"/>
              </a:rPr>
              <a:t>Asynchronous</a:t>
            </a:r>
          </a:p>
          <a:p>
            <a:r>
              <a:rPr lang="en-US" dirty="0">
                <a:latin typeface="+mj-lt"/>
              </a:rPr>
              <a:t>Scalability</a:t>
            </a:r>
          </a:p>
          <a:p>
            <a:r>
              <a:rPr lang="en-US" dirty="0">
                <a:latin typeface="+mj-lt"/>
              </a:rPr>
              <a:t>Topics</a:t>
            </a:r>
          </a:p>
          <a:p>
            <a:r>
              <a:rPr lang="en-US" dirty="0">
                <a:latin typeface="+mj-lt"/>
              </a:rPr>
              <a:t>Partitions</a:t>
            </a:r>
          </a:p>
          <a:p>
            <a:r>
              <a:rPr lang="en-US" dirty="0">
                <a:latin typeface="+mj-lt"/>
              </a:rPr>
              <a:t>Replication</a:t>
            </a:r>
          </a:p>
          <a:p>
            <a:r>
              <a:rPr lang="en-US" dirty="0">
                <a:latin typeface="+mj-lt"/>
              </a:rPr>
              <a:t>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03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types. </a:t>
            </a:r>
            <a:r>
              <a:rPr lang="en-US" dirty="0" err="1"/>
              <a:t>FileSystems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8" y="996043"/>
            <a:ext cx="7170283" cy="34807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hardware storages: tapes, </a:t>
            </a:r>
            <a:r>
              <a:rPr lang="en-US" dirty="0" err="1"/>
              <a:t>fdd</a:t>
            </a:r>
            <a:r>
              <a:rPr lang="en-US" dirty="0"/>
              <a:t>, cd, </a:t>
            </a:r>
            <a:r>
              <a:rPr lang="en-US" dirty="0" err="1"/>
              <a:t>dvd</a:t>
            </a:r>
            <a:r>
              <a:rPr lang="en-US" dirty="0"/>
              <a:t>, </a:t>
            </a:r>
            <a:r>
              <a:rPr lang="en-US" dirty="0" err="1"/>
              <a:t>hdd</a:t>
            </a:r>
            <a:r>
              <a:rPr lang="en-US" dirty="0"/>
              <a:t>, </a:t>
            </a:r>
            <a:r>
              <a:rPr lang="en-US" dirty="0" err="1"/>
              <a:t>sdd</a:t>
            </a:r>
            <a:r>
              <a:rPr lang="en-US" dirty="0"/>
              <a:t>, memory. RAM, ROM, etc.</a:t>
            </a:r>
          </a:p>
          <a:p>
            <a:pPr marL="0" indent="0">
              <a:buNone/>
            </a:pPr>
            <a:r>
              <a:rPr lang="en-US" dirty="0"/>
              <a:t>NAS, SAN</a:t>
            </a:r>
          </a:p>
          <a:p>
            <a:pPr marL="0" indent="0">
              <a:buNone/>
            </a:pPr>
            <a:r>
              <a:rPr lang="en-US" dirty="0"/>
              <a:t>Block Devices, storage drivers, protocols, interfaces, IDE, SATA, SCSI, etc.</a:t>
            </a:r>
          </a:p>
          <a:p>
            <a:pPr marL="0" indent="0">
              <a:buNone/>
            </a:pPr>
            <a:r>
              <a:rPr lang="en-US" dirty="0" err="1"/>
              <a:t>lvm</a:t>
            </a:r>
            <a:r>
              <a:rPr lang="en-US" dirty="0"/>
              <a:t>, </a:t>
            </a:r>
            <a:r>
              <a:rPr lang="en-US" dirty="0" err="1"/>
              <a:t>mdadm</a:t>
            </a:r>
            <a:r>
              <a:rPr lang="en-US" dirty="0"/>
              <a:t>. Virtual Storages.</a:t>
            </a:r>
          </a:p>
          <a:p>
            <a:pPr marL="0" indent="0">
              <a:buNone/>
            </a:pPr>
            <a:r>
              <a:rPr lang="en-US" dirty="0"/>
              <a:t>Disks Partitioning. </a:t>
            </a:r>
            <a:r>
              <a:rPr lang="en-US" dirty="0" err="1"/>
              <a:t>fdisk</a:t>
            </a:r>
            <a:r>
              <a:rPr lang="en-US" dirty="0"/>
              <a:t>, </a:t>
            </a:r>
            <a:r>
              <a:rPr lang="en-US" dirty="0" err="1"/>
              <a:t>sfdisk</a:t>
            </a:r>
            <a:r>
              <a:rPr lang="en-US" dirty="0"/>
              <a:t>. </a:t>
            </a:r>
            <a:r>
              <a:rPr lang="en-US" dirty="0" err="1"/>
              <a:t>gparted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SDS: CEPH, </a:t>
            </a:r>
            <a:r>
              <a:rPr lang="en-US" dirty="0" err="1"/>
              <a:t>glusterfs</a:t>
            </a:r>
            <a:r>
              <a:rPr lang="en-US" dirty="0"/>
              <a:t>, GPFS, HDFS, </a:t>
            </a:r>
            <a:r>
              <a:rPr lang="en-US" dirty="0" err="1"/>
              <a:t>GridFS</a:t>
            </a:r>
            <a:r>
              <a:rPr lang="en-US" dirty="0"/>
              <a:t>. Software Defined File/Object Storages. S3, </a:t>
            </a:r>
            <a:r>
              <a:rPr lang="en-US" dirty="0" err="1"/>
              <a:t>riak</a:t>
            </a:r>
            <a:r>
              <a:rPr lang="en-US" dirty="0"/>
              <a:t>, etc.</a:t>
            </a:r>
          </a:p>
          <a:p>
            <a:pPr marL="0" indent="0">
              <a:buNone/>
            </a:pPr>
            <a:r>
              <a:rPr lang="en-US" dirty="0"/>
              <a:t>File system vs Object Storages</a:t>
            </a:r>
          </a:p>
          <a:p>
            <a:pPr marL="0" indent="0">
              <a:buNone/>
            </a:pPr>
            <a:r>
              <a:rPr lang="en-US" dirty="0"/>
              <a:t>File Systems: NTFS, FAT, Ext2-4, </a:t>
            </a:r>
            <a:r>
              <a:rPr lang="en-US" dirty="0" err="1"/>
              <a:t>ReiserFS</a:t>
            </a:r>
            <a:r>
              <a:rPr lang="en-US" dirty="0"/>
              <a:t>, </a:t>
            </a:r>
            <a:r>
              <a:rPr lang="en-US" dirty="0" err="1"/>
              <a:t>ufs</a:t>
            </a:r>
            <a:r>
              <a:rPr lang="en-US" dirty="0"/>
              <a:t>, </a:t>
            </a:r>
            <a:r>
              <a:rPr lang="en-US" dirty="0" err="1"/>
              <a:t>xfs</a:t>
            </a:r>
            <a:r>
              <a:rPr lang="en-US" dirty="0"/>
              <a:t>, </a:t>
            </a:r>
            <a:r>
              <a:rPr lang="en-US" dirty="0" err="1"/>
              <a:t>zfs</a:t>
            </a:r>
            <a:r>
              <a:rPr lang="en-US" dirty="0"/>
              <a:t>, </a:t>
            </a:r>
            <a:r>
              <a:rPr lang="en-US" dirty="0" err="1"/>
              <a:t>btrfs</a:t>
            </a:r>
            <a:r>
              <a:rPr lang="en-US" dirty="0"/>
              <a:t>. kernel, fuse, UFS, </a:t>
            </a:r>
            <a:r>
              <a:rPr lang="en-US" dirty="0" err="1"/>
              <a:t>hier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SMBFS, CIFS, NFS, EFS.</a:t>
            </a:r>
          </a:p>
          <a:p>
            <a:pPr marL="0" indent="0">
              <a:buNone/>
            </a:pPr>
            <a:r>
              <a:rPr lang="en-US" dirty="0"/>
              <a:t>Mount Options. Fuse vs kernel mounts.</a:t>
            </a:r>
          </a:p>
          <a:p>
            <a:pPr marL="0" indent="0">
              <a:buNone/>
            </a:pPr>
            <a:r>
              <a:rPr lang="en-US" dirty="0"/>
              <a:t>File system utilities: </a:t>
            </a:r>
            <a:r>
              <a:rPr lang="en-US" dirty="0" err="1"/>
              <a:t>resizefs</a:t>
            </a:r>
            <a:r>
              <a:rPr lang="en-US" dirty="0"/>
              <a:t>, </a:t>
            </a:r>
            <a:r>
              <a:rPr lang="en-US" dirty="0" err="1"/>
              <a:t>extfs</a:t>
            </a:r>
            <a:r>
              <a:rPr lang="en-US" dirty="0"/>
              <a:t>, tune2fs, </a:t>
            </a:r>
            <a:r>
              <a:rPr lang="en-US" dirty="0" err="1"/>
              <a:t>mkfs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 dirty="0" err="1"/>
              <a:t>DBs.</a:t>
            </a:r>
            <a:r>
              <a:rPr lang="en-US" dirty="0"/>
              <a:t> SQL.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731520"/>
            <a:ext cx="1978687" cy="3745230"/>
          </a:xfrm>
        </p:spPr>
        <p:txBody>
          <a:bodyPr/>
          <a:lstStyle/>
          <a:p>
            <a:r>
              <a:rPr lang="en-US" dirty="0"/>
              <a:t>Tables, constrains</a:t>
            </a:r>
          </a:p>
          <a:p>
            <a:r>
              <a:rPr lang="en-US" dirty="0"/>
              <a:t>SQL (DML/DDL)</a:t>
            </a:r>
          </a:p>
          <a:p>
            <a:r>
              <a:rPr lang="en-US" dirty="0"/>
              <a:t>Transactions</a:t>
            </a:r>
          </a:p>
          <a:p>
            <a:r>
              <a:rPr lang="en-US" dirty="0"/>
              <a:t>Joins</a:t>
            </a:r>
          </a:p>
          <a:p>
            <a:r>
              <a:rPr lang="en-US" dirty="0"/>
              <a:t>Indexes</a:t>
            </a:r>
          </a:p>
          <a:p>
            <a:r>
              <a:rPr lang="en-US" dirty="0"/>
              <a:t>set operators</a:t>
            </a:r>
          </a:p>
          <a:p>
            <a:r>
              <a:rPr lang="en-US" dirty="0"/>
              <a:t>window functions</a:t>
            </a:r>
          </a:p>
          <a:p>
            <a:r>
              <a:rPr lang="en-US" dirty="0"/>
              <a:t>other features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0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7188" y="914400"/>
            <a:ext cx="8429625" cy="3562350"/>
          </a:xfrm>
        </p:spPr>
        <p:txBody>
          <a:bodyPr/>
          <a:lstStyle/>
          <a:p>
            <a:r>
              <a:rPr lang="en-US" dirty="0"/>
              <a:t>PostgreSQL</a:t>
            </a:r>
            <a:endParaRPr lang="ru-RU" dirty="0"/>
          </a:p>
          <a:p>
            <a:r>
              <a:rPr lang="en-US" dirty="0" err="1"/>
              <a:t>DataTypes</a:t>
            </a:r>
            <a:endParaRPr lang="ru-RU" dirty="0"/>
          </a:p>
          <a:p>
            <a:r>
              <a:rPr lang="en-US" dirty="0"/>
              <a:t>Indexes</a:t>
            </a:r>
            <a:endParaRPr lang="ru-RU" dirty="0"/>
          </a:p>
          <a:p>
            <a:r>
              <a:rPr lang="en-US" dirty="0"/>
              <a:t>Useful Features</a:t>
            </a:r>
            <a:endParaRPr lang="ru-RU" dirty="0"/>
          </a:p>
          <a:p>
            <a:r>
              <a:rPr lang="en-US" dirty="0"/>
              <a:t>Table Partitioning</a:t>
            </a:r>
            <a:endParaRPr lang="ru-RU" dirty="0"/>
          </a:p>
          <a:p>
            <a:r>
              <a:rPr lang="en-US" dirty="0"/>
              <a:t>Stored Procedures</a:t>
            </a:r>
            <a:endParaRPr lang="ru-RU" dirty="0"/>
          </a:p>
          <a:p>
            <a:r>
              <a:rPr lang="en-US" dirty="0"/>
              <a:t>Postgres Tricks</a:t>
            </a:r>
            <a:endParaRPr lang="ru-RU" dirty="0"/>
          </a:p>
          <a:p>
            <a:r>
              <a:rPr lang="en-US" dirty="0"/>
              <a:t>Extensions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2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Paradigm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474083" y="1012371"/>
            <a:ext cx="6939358" cy="3464379"/>
          </a:xfrm>
        </p:spPr>
        <p:txBody>
          <a:bodyPr/>
          <a:lstStyle/>
          <a:p>
            <a:r>
              <a:rPr lang="en-US" dirty="0"/>
              <a:t>Explain the concept on the fingers with simple code examples. Theoretical basis.</a:t>
            </a:r>
          </a:p>
          <a:p>
            <a:r>
              <a:rPr lang="en-US" dirty="0"/>
              <a:t>Writing a simple map-reduction framework running on the single machine in memory.</a:t>
            </a:r>
          </a:p>
          <a:p>
            <a:r>
              <a:rPr lang="en-US" dirty="0"/>
              <a:t>Analysis of the possibilities of turning the framework from the previous paragraph into a distributed system.</a:t>
            </a:r>
          </a:p>
          <a:p>
            <a:r>
              <a:rPr lang="en-US" dirty="0"/>
              <a:t>Initial implementation of the map component of a distributed map-reduce framework.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MongoDB, CouchDB, </a:t>
            </a:r>
            <a:r>
              <a:rPr lang="en-US" dirty="0" err="1"/>
              <a:t>gridFS</a:t>
            </a:r>
            <a:r>
              <a:rPr lang="en-US" dirty="0"/>
              <a:t>, DynamoDB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4009" y="787802"/>
            <a:ext cx="7059431" cy="3278012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Basic operations</a:t>
            </a:r>
          </a:p>
          <a:p>
            <a:r>
              <a:rPr lang="en-US" dirty="0"/>
              <a:t>aggregation pipeline</a:t>
            </a:r>
          </a:p>
          <a:p>
            <a:r>
              <a:rPr lang="en-US" dirty="0"/>
              <a:t>map-reduce</a:t>
            </a:r>
          </a:p>
          <a:p>
            <a:r>
              <a:rPr lang="en-US" dirty="0"/>
              <a:t>transactions / atomicity / write concern</a:t>
            </a:r>
          </a:p>
          <a:p>
            <a:r>
              <a:rPr lang="en-US" dirty="0"/>
              <a:t>Indexes</a:t>
            </a:r>
          </a:p>
          <a:p>
            <a:r>
              <a:rPr lang="en-US" dirty="0"/>
              <a:t>Replication</a:t>
            </a:r>
          </a:p>
          <a:p>
            <a:r>
              <a:rPr lang="en-US" dirty="0" err="1"/>
              <a:t>Sharding</a:t>
            </a:r>
            <a:endParaRPr lang="en-US" dirty="0"/>
          </a:p>
          <a:p>
            <a:r>
              <a:rPr lang="en-US" dirty="0"/>
              <a:t>storage engine / </a:t>
            </a:r>
            <a:r>
              <a:rPr lang="en-US" dirty="0" err="1"/>
              <a:t>gridFS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1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4714432" cy="339725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Hadoop: </a:t>
            </a:r>
            <a:r>
              <a:rPr lang="en-US" sz="1400" dirty="0" err="1"/>
              <a:t>hdfs</a:t>
            </a:r>
            <a:r>
              <a:rPr lang="en-US" sz="1400" dirty="0"/>
              <a:t>, yarn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Hadoop: hive, spark, impala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File types: </a:t>
            </a:r>
            <a:r>
              <a:rPr lang="en-US" sz="1400" dirty="0" err="1"/>
              <a:t>avro</a:t>
            </a:r>
            <a:r>
              <a:rPr lang="en-US" sz="1400" dirty="0"/>
              <a:t>, parquet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044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Cassandra, Scylla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7189" y="847898"/>
            <a:ext cx="3986212" cy="3628852"/>
          </a:xfrm>
        </p:spPr>
        <p:txBody>
          <a:bodyPr/>
          <a:lstStyle/>
          <a:p>
            <a:r>
              <a:rPr lang="en-US" dirty="0"/>
              <a:t>Cassandra Architecture</a:t>
            </a:r>
          </a:p>
          <a:p>
            <a:r>
              <a:rPr lang="en-US" dirty="0" err="1"/>
              <a:t>Keyspaces</a:t>
            </a:r>
            <a:r>
              <a:rPr lang="en-US" dirty="0"/>
              <a:t>, Table, Columns</a:t>
            </a:r>
          </a:p>
          <a:p>
            <a:r>
              <a:rPr lang="en-US" dirty="0"/>
              <a:t>Snitch</a:t>
            </a:r>
          </a:p>
          <a:p>
            <a:r>
              <a:rPr lang="en-US" dirty="0"/>
              <a:t>Gossip</a:t>
            </a:r>
          </a:p>
          <a:p>
            <a:r>
              <a:rPr lang="en-US" dirty="0"/>
              <a:t>Distribution</a:t>
            </a:r>
          </a:p>
          <a:p>
            <a:r>
              <a:rPr lang="en-US" dirty="0"/>
              <a:t>Replication</a:t>
            </a:r>
          </a:p>
          <a:p>
            <a:r>
              <a:rPr lang="en-US" dirty="0"/>
              <a:t>CQL</a:t>
            </a:r>
          </a:p>
          <a:p>
            <a:r>
              <a:rPr lang="en-US" dirty="0"/>
              <a:t>CRUD operations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00160-BC63-054B-87DD-D877764D4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9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Redshift, Vertica, </a:t>
            </a:r>
            <a:r>
              <a:rPr lang="en-US" dirty="0" err="1"/>
              <a:t>ClickHouse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7189" y="847898"/>
            <a:ext cx="3986212" cy="3628852"/>
          </a:xfrm>
        </p:spPr>
        <p:txBody>
          <a:bodyPr/>
          <a:lstStyle/>
          <a:p>
            <a:r>
              <a:rPr lang="en-US" dirty="0"/>
              <a:t>Architecture</a:t>
            </a:r>
          </a:p>
          <a:p>
            <a:r>
              <a:rPr lang="en-US" dirty="0"/>
              <a:t>Data Warehouse</a:t>
            </a:r>
          </a:p>
          <a:p>
            <a:r>
              <a:rPr lang="en-US" dirty="0"/>
              <a:t>OLAP</a:t>
            </a:r>
          </a:p>
          <a:p>
            <a:r>
              <a:rPr lang="en-US" dirty="0"/>
              <a:t>Distribution Styles</a:t>
            </a:r>
          </a:p>
          <a:p>
            <a:r>
              <a:rPr lang="en-US" dirty="0"/>
              <a:t>Database Design</a:t>
            </a:r>
          </a:p>
          <a:p>
            <a:r>
              <a:rPr lang="en-US" dirty="0"/>
              <a:t>Hands </a:t>
            </a:r>
            <a:r>
              <a:rPr lang="en-US"/>
              <a:t>on Practice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00160-BC63-054B-87DD-D877764D4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3301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4024</TotalTime>
  <Words>498</Words>
  <Application>Microsoft Macintosh PowerPoint</Application>
  <PresentationFormat>On-screen Show (16:9)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Covers</vt:lpstr>
      <vt:lpstr>General</vt:lpstr>
      <vt:lpstr>Breakers</vt:lpstr>
      <vt:lpstr>Data Engineering</vt:lpstr>
      <vt:lpstr>Storage types. FileSystems.</vt:lpstr>
      <vt:lpstr>Relational DBs. SQL.</vt:lpstr>
      <vt:lpstr>PostgreSQL</vt:lpstr>
      <vt:lpstr>MapReduce Paradigm</vt:lpstr>
      <vt:lpstr>MongoDB, CouchDB, gridFS, DynamoDB</vt:lpstr>
      <vt:lpstr>Hadoop</vt:lpstr>
      <vt:lpstr>Cassandra, Scylla</vt:lpstr>
      <vt:lpstr>Redshift, Vertica, ClickHouse</vt:lpstr>
      <vt:lpstr>Messaging</vt:lpstr>
      <vt:lpstr>Search</vt:lpstr>
      <vt:lpstr>NewSQL</vt:lpstr>
      <vt:lpstr>Caching systems, Redis, MemCached</vt:lpstr>
      <vt:lpstr>HBase, BigTable</vt:lpstr>
      <vt:lpstr>Neo4j, graph DBs</vt:lpstr>
      <vt:lpstr>Data pipelines, ETL, Apache Nifi</vt:lpstr>
      <vt:lpstr>PUB/SUB, Kinesis, DataFlow, Lambda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Osmanov, Rasul (Ext)</cp:lastModifiedBy>
  <cp:revision>76</cp:revision>
  <dcterms:created xsi:type="dcterms:W3CDTF">2018-01-26T19:23:30Z</dcterms:created>
  <dcterms:modified xsi:type="dcterms:W3CDTF">2019-10-23T16:16:53Z</dcterms:modified>
</cp:coreProperties>
</file>