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62"/>
  </p:notesMasterIdLst>
  <p:handoutMasterIdLst>
    <p:handoutMasterId r:id="rId63"/>
  </p:handoutMasterIdLst>
  <p:sldIdLst>
    <p:sldId id="319" r:id="rId2"/>
    <p:sldId id="321" r:id="rId3"/>
    <p:sldId id="257" r:id="rId4"/>
    <p:sldId id="299" r:id="rId5"/>
    <p:sldId id="309" r:id="rId6"/>
    <p:sldId id="329" r:id="rId7"/>
    <p:sldId id="262" r:id="rId8"/>
    <p:sldId id="261" r:id="rId9"/>
    <p:sldId id="285" r:id="rId10"/>
    <p:sldId id="336" r:id="rId11"/>
    <p:sldId id="346" r:id="rId12"/>
    <p:sldId id="264" r:id="rId13"/>
    <p:sldId id="337" r:id="rId14"/>
    <p:sldId id="347" r:id="rId15"/>
    <p:sldId id="304" r:id="rId16"/>
    <p:sldId id="339" r:id="rId17"/>
    <p:sldId id="348" r:id="rId18"/>
    <p:sldId id="330" r:id="rId19"/>
    <p:sldId id="328" r:id="rId20"/>
    <p:sldId id="259" r:id="rId21"/>
    <p:sldId id="286" r:id="rId22"/>
    <p:sldId id="350" r:id="rId23"/>
    <p:sldId id="354" r:id="rId24"/>
    <p:sldId id="353" r:id="rId25"/>
    <p:sldId id="360" r:id="rId26"/>
    <p:sldId id="363" r:id="rId27"/>
    <p:sldId id="352" r:id="rId28"/>
    <p:sldId id="359" r:id="rId29"/>
    <p:sldId id="332" r:id="rId30"/>
    <p:sldId id="333" r:id="rId31"/>
    <p:sldId id="277" r:id="rId32"/>
    <p:sldId id="317" r:id="rId33"/>
    <p:sldId id="334" r:id="rId34"/>
    <p:sldId id="269" r:id="rId35"/>
    <p:sldId id="272" r:id="rId36"/>
    <p:sldId id="366" r:id="rId37"/>
    <p:sldId id="365" r:id="rId38"/>
    <p:sldId id="368" r:id="rId39"/>
    <p:sldId id="369" r:id="rId40"/>
    <p:sldId id="370" r:id="rId41"/>
    <p:sldId id="341" r:id="rId42"/>
    <p:sldId id="364" r:id="rId43"/>
    <p:sldId id="270" r:id="rId44"/>
    <p:sldId id="306" r:id="rId45"/>
    <p:sldId id="307" r:id="rId46"/>
    <p:sldId id="293" r:id="rId47"/>
    <p:sldId id="294" r:id="rId48"/>
    <p:sldId id="300" r:id="rId49"/>
    <p:sldId id="301" r:id="rId50"/>
    <p:sldId id="302" r:id="rId51"/>
    <p:sldId id="303" r:id="rId52"/>
    <p:sldId id="371" r:id="rId53"/>
    <p:sldId id="305" r:id="rId54"/>
    <p:sldId id="315" r:id="rId55"/>
    <p:sldId id="372" r:id="rId56"/>
    <p:sldId id="310" r:id="rId57"/>
    <p:sldId id="311" r:id="rId58"/>
    <p:sldId id="312" r:id="rId59"/>
    <p:sldId id="313" r:id="rId60"/>
    <p:sldId id="314" r:id="rId61"/>
  </p:sldIdLst>
  <p:sldSz cx="12192000" cy="6858000"/>
  <p:notesSz cx="7099300" cy="10234613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0F"/>
    <a:srgbClr val="E57071"/>
    <a:srgbClr val="DE68FF"/>
    <a:srgbClr val="FF9786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3" autoAdjust="0"/>
    <p:restoredTop sz="89256" autoAdjust="0"/>
  </p:normalViewPr>
  <p:slideViewPr>
    <p:cSldViewPr snapToGrid="0">
      <p:cViewPr varScale="1">
        <p:scale>
          <a:sx n="63" d="100"/>
          <a:sy n="63" d="100"/>
        </p:scale>
        <p:origin x="6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AI winter --- logic (exceptions,</a:t>
            </a:r>
            <a:r>
              <a:rPr lang="en-US" baseline="0" dirty="0"/>
              <a:t> etc.  +  so much knowledge --- can learn)</a:t>
            </a:r>
          </a:p>
          <a:p>
            <a:endParaRPr lang="en-US" baseline="0" dirty="0"/>
          </a:p>
          <a:p>
            <a:r>
              <a:rPr lang="en-US" dirty="0"/>
              <a:t>Diagnosis: temperature, blood</a:t>
            </a:r>
            <a:r>
              <a:rPr lang="en-US" baseline="0" dirty="0"/>
              <a:t> pressure, types of pain </a:t>
            </a:r>
            <a:r>
              <a:rPr lang="en-US" baseline="0" dirty="0">
                <a:sym typeface="Wingdings"/>
              </a:rPr>
              <a:t> disease</a:t>
            </a:r>
          </a:p>
          <a:p>
            <a:endParaRPr lang="en-US" baseline="0" dirty="0">
              <a:sym typeface="Wingdings"/>
            </a:endParaRPr>
          </a:p>
          <a:p>
            <a:r>
              <a:rPr lang="en-US" baseline="0" dirty="0">
                <a:sym typeface="Wingdings"/>
              </a:rPr>
              <a:t>Speech: temporal signal of pressure variation  words and sentences</a:t>
            </a:r>
          </a:p>
          <a:p>
            <a:endParaRPr lang="en-US" baseline="0" dirty="0">
              <a:sym typeface="Wingdings"/>
            </a:endParaRPr>
          </a:p>
          <a:p>
            <a:r>
              <a:rPr lang="en-US" baseline="0" dirty="0">
                <a:sym typeface="Wingdings"/>
              </a:rPr>
              <a:t>Tracking objects: e.g. helicopter you saw in last lecture, combines </a:t>
            </a:r>
            <a:r>
              <a:rPr lang="en-US" baseline="0" dirty="0" err="1">
                <a:sym typeface="Wingdings"/>
              </a:rPr>
              <a:t>gps</a:t>
            </a:r>
            <a:r>
              <a:rPr lang="en-US" baseline="0" dirty="0">
                <a:sym typeface="Wingdings"/>
              </a:rPr>
              <a:t> data with accelerometers, gyros and magnetic compass to infer its position and orientation using probabilistic reasoning</a:t>
            </a:r>
          </a:p>
          <a:p>
            <a:endParaRPr lang="en-US" baseline="0" dirty="0">
              <a:sym typeface="Wingdings"/>
            </a:endParaRPr>
          </a:p>
          <a:p>
            <a:r>
              <a:rPr lang="en-US" dirty="0"/>
              <a:t>Robot mapping: turns out if you put a camera on the helicopter, it would not only be able to fly upside down, but also build</a:t>
            </a:r>
            <a:r>
              <a:rPr lang="en-US" baseline="0" dirty="0"/>
              <a:t> a map of the environment!</a:t>
            </a:r>
          </a:p>
          <a:p>
            <a:endParaRPr lang="en-US" baseline="0" dirty="0"/>
          </a:p>
          <a:p>
            <a:r>
              <a:rPr lang="en-US" baseline="0" dirty="0"/>
              <a:t>Genetics: discovery of gene interactions from gene expression data</a:t>
            </a:r>
          </a:p>
          <a:p>
            <a:endParaRPr lang="en-US" baseline="0" dirty="0"/>
          </a:p>
          <a:p>
            <a:r>
              <a:rPr lang="en-US" baseline="0" dirty="0"/>
              <a:t>Error correcting codes: which we use on pretty much all our digital communication lines.  They ensure that even in the presence of noise (which is everywhere) we can communicate reliably.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OK: how do we collect all that knowledge in general?  --- Part III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Good news: We are going to learn about the tools that got us out of AI winter</a:t>
            </a:r>
          </a:p>
          <a:p>
            <a:r>
              <a:rPr lang="en-US" baseline="0" dirty="0"/>
              <a:t>The other news: It’s going to get very mathematical!  Total shift in gears compared to what we have looked at before.  </a:t>
            </a:r>
          </a:p>
          <a:p>
            <a:r>
              <a:rPr lang="en-US" baseline="0" dirty="0"/>
              <a:t>And yet other news: Time for a fresh start --- which might help if you fell behind in the past weeks.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“sort this list”  or “add these two numbers”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5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4.png"/><Relationship Id="rId5" Type="http://schemas.openxmlformats.org/officeDocument/2006/relationships/tags" Target="../tags/tag27.xml"/><Relationship Id="rId10" Type="http://schemas.openxmlformats.org/officeDocument/2006/relationships/image" Target="../media/image2.png"/><Relationship Id="rId4" Type="http://schemas.openxmlformats.org/officeDocument/2006/relationships/tags" Target="../tags/tag26.xml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1.xml"/><Relationship Id="rId7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3.xml"/><Relationship Id="rId10" Type="http://schemas.openxmlformats.org/officeDocument/2006/relationships/image" Target="../media/image30.png"/><Relationship Id="rId4" Type="http://schemas.openxmlformats.org/officeDocument/2006/relationships/tags" Target="../tags/tag32.xml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6.xml"/><Relationship Id="rId7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8.xml"/><Relationship Id="rId10" Type="http://schemas.openxmlformats.org/officeDocument/2006/relationships/image" Target="../media/image30.png"/><Relationship Id="rId4" Type="http://schemas.openxmlformats.org/officeDocument/2006/relationships/tags" Target="../tags/tag37.xml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8.png"/><Relationship Id="rId17" Type="http://schemas.openxmlformats.org/officeDocument/2006/relationships/image" Target="../media/image37.png"/><Relationship Id="rId2" Type="http://schemas.openxmlformats.org/officeDocument/2006/relationships/tags" Target="../tags/tag40.xml"/><Relationship Id="rId16" Type="http://schemas.openxmlformats.org/officeDocument/2006/relationships/image" Target="../media/image36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2.png"/><Relationship Id="rId5" Type="http://schemas.openxmlformats.org/officeDocument/2006/relationships/tags" Target="../tags/tag43.xml"/><Relationship Id="rId15" Type="http://schemas.openxmlformats.org/officeDocument/2006/relationships/image" Target="../media/image3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9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52.xml"/><Relationship Id="rId7" Type="http://schemas.openxmlformats.org/officeDocument/2006/relationships/image" Target="../media/image41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3" Type="http://schemas.openxmlformats.org/officeDocument/2006/relationships/tags" Target="../tags/tag56.xml"/><Relationship Id="rId21" Type="http://schemas.openxmlformats.org/officeDocument/2006/relationships/image" Target="../media/image51.png"/><Relationship Id="rId7" Type="http://schemas.openxmlformats.org/officeDocument/2006/relationships/tags" Target="../tags/tag60.xml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tags" Target="../tags/tag55.xml"/><Relationship Id="rId16" Type="http://schemas.openxmlformats.org/officeDocument/2006/relationships/image" Target="../media/image18.png"/><Relationship Id="rId20" Type="http://schemas.openxmlformats.org/officeDocument/2006/relationships/image" Target="../media/image50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15" Type="http://schemas.openxmlformats.org/officeDocument/2006/relationships/image" Target="../media/image46.png"/><Relationship Id="rId10" Type="http://schemas.openxmlformats.org/officeDocument/2006/relationships/tags" Target="../tags/tag63.xml"/><Relationship Id="rId19" Type="http://schemas.openxmlformats.org/officeDocument/2006/relationships/image" Target="../media/image49.png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8.xml"/><Relationship Id="rId7" Type="http://schemas.openxmlformats.org/officeDocument/2006/relationships/image" Target="../media/image57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Thomasbayes.jpg" TargetMode="External"/><Relationship Id="rId3" Type="http://schemas.openxmlformats.org/officeDocument/2006/relationships/tags" Target="../tags/tag74.xml"/><Relationship Id="rId7" Type="http://schemas.openxmlformats.org/officeDocument/2006/relationships/image" Target="../media/image63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3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3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" Type="http://schemas.openxmlformats.org/officeDocument/2006/relationships/tags" Target="../tags/tag5.xml"/><Relationship Id="rId16" Type="http://schemas.openxmlformats.org/officeDocument/2006/relationships/image" Target="../media/image9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2.png"/><Relationship Id="rId5" Type="http://schemas.openxmlformats.org/officeDocument/2006/relationships/tags" Target="../tags/tag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0" Type="http://schemas.openxmlformats.org/officeDocument/2006/relationships/image" Target="../media/image15.png"/><Relationship Id="rId4" Type="http://schemas.openxmlformats.org/officeDocument/2006/relationships/tags" Target="../tags/tag16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Probability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Anca Dragan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0941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OR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1603"/>
              </p:ext>
            </p:extLst>
          </p:nvPr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0293" y="1620874"/>
            <a:ext cx="1149651" cy="298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12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OR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/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0293" y="1620874"/>
            <a:ext cx="1149651" cy="298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F5B34-28AA-4B42-AED6-1F9F77372B48}"/>
              </a:ext>
            </a:extLst>
          </p:cNvPr>
          <p:cNvSpPr txBox="1"/>
          <p:nvPr/>
        </p:nvSpPr>
        <p:spPr>
          <a:xfrm>
            <a:off x="2423886" y="1919485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E4090-3AC8-3249-98BD-484F8B01DD0A}"/>
              </a:ext>
            </a:extLst>
          </p:cNvPr>
          <p:cNvSpPr txBox="1"/>
          <p:nvPr/>
        </p:nvSpPr>
        <p:spPr>
          <a:xfrm>
            <a:off x="2423885" y="3244334"/>
            <a:ext cx="12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.2+.3=.5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2FB8F-770F-6048-A404-DFC656C478DB}"/>
              </a:ext>
            </a:extLst>
          </p:cNvPr>
          <p:cNvSpPr txBox="1"/>
          <p:nvPr/>
        </p:nvSpPr>
        <p:spPr>
          <a:xfrm>
            <a:off x="2423884" y="4714101"/>
            <a:ext cx="19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.1+.3+.2=.6</a:t>
            </a:r>
          </a:p>
        </p:txBody>
      </p:sp>
    </p:spTree>
    <p:extLst>
      <p:ext uri="{BB962C8B-B14F-4D97-AF65-F5344CB8AC3E}">
        <p14:creationId xmlns:p14="http://schemas.microsoft.com/office/powerpoint/2010/main" val="39490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61746" y="1452563"/>
            <a:ext cx="7825053" cy="4525962"/>
          </a:xfrm>
        </p:spPr>
        <p:txBody>
          <a:bodyPr/>
          <a:lstStyle/>
          <a:p>
            <a:pPr eaLnBrk="1" hangingPunct="1"/>
            <a:r>
              <a:rPr lang="en-US" sz="2000" dirty="0"/>
              <a:t>Marginal distributions are sub-tables which eliminate variables </a:t>
            </a:r>
          </a:p>
          <a:p>
            <a:pPr eaLnBrk="1" hangingPunct="1"/>
            <a:r>
              <a:rPr lang="en-US" sz="2000" dirty="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9939"/>
              </p:ext>
            </p:extLst>
          </p:nvPr>
        </p:nvGraphicFramePr>
        <p:xfrm>
          <a:off x="343549" y="330081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5498"/>
              </p:ext>
            </p:extLst>
          </p:nvPr>
        </p:nvGraphicFramePr>
        <p:xfrm>
          <a:off x="7148913" y="27197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96924"/>
              </p:ext>
            </p:extLst>
          </p:nvPr>
        </p:nvGraphicFramePr>
        <p:xfrm>
          <a:off x="7148913" y="45485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700875" y="34225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700875" y="499332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6" name="Picture 9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8" name="Picture 9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31" name="Picture 9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6394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3849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76043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532" y="2866286"/>
            <a:ext cx="2582940" cy="612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7863" y="1509434"/>
            <a:ext cx="791580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479" y="4417976"/>
            <a:ext cx="2551748" cy="567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918" y="3338234"/>
            <a:ext cx="761332" cy="298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/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27460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7292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532" y="2866286"/>
            <a:ext cx="2582940" cy="612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7863" y="1509434"/>
            <a:ext cx="791580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479" y="4417976"/>
            <a:ext cx="2551748" cy="567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918" y="3338234"/>
            <a:ext cx="761332" cy="298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2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292786"/>
            <a:ext cx="8562975" cy="4680978"/>
          </a:xfrm>
        </p:spPr>
        <p:txBody>
          <a:bodyPr/>
          <a:lstStyle/>
          <a:p>
            <a:pPr eaLnBrk="1" hangingPunct="1"/>
            <a:r>
              <a:rPr lang="en-US" sz="2400" dirty="0"/>
              <a:t>A simple relation between joint and conditional probabilities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</a:rPr>
              <a:t>In fact, this is taken as the </a:t>
            </a:r>
            <a:r>
              <a:rPr lang="en-US" sz="2000" i="1" dirty="0">
                <a:solidFill>
                  <a:schemeClr val="accent2"/>
                </a:solidFill>
              </a:rPr>
              <a:t>definition</a:t>
            </a:r>
            <a:r>
              <a:rPr lang="en-US" sz="2000" dirty="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22584"/>
              </p:ext>
            </p:extLst>
          </p:nvPr>
        </p:nvGraphicFramePr>
        <p:xfrm>
          <a:off x="762000" y="4576763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332" y="4885634"/>
            <a:ext cx="3269608" cy="313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2000" i="1" dirty="0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883" y="4686487"/>
            <a:ext cx="2836647" cy="731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15" y="4702804"/>
            <a:ext cx="836064" cy="656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435" y="4923246"/>
            <a:ext cx="82113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662" y="5802804"/>
            <a:ext cx="5643434" cy="29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759" y="6306751"/>
            <a:ext cx="1701988" cy="253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023" y="6311728"/>
            <a:ext cx="80620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0885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|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5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/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|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33FDE-EB07-0C47-A03F-5F11E942B462}"/>
              </a:ext>
            </a:extLst>
          </p:cNvPr>
          <p:cNvSpPr txBox="1"/>
          <p:nvPr/>
        </p:nvSpPr>
        <p:spPr>
          <a:xfrm>
            <a:off x="6096000" y="2036484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.2/.6=1/3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1CF6-DC4B-EC4B-BC2A-F5A06EA49D59}"/>
              </a:ext>
            </a:extLst>
          </p:cNvPr>
          <p:cNvSpPr txBox="1"/>
          <p:nvPr/>
        </p:nvSpPr>
        <p:spPr>
          <a:xfrm>
            <a:off x="6095999" y="3523170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.4/.6=2/3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BB43B-1CF9-2D49-A443-FC4D24E75258}"/>
              </a:ext>
            </a:extLst>
          </p:cNvPr>
          <p:cNvSpPr txBox="1"/>
          <p:nvPr/>
        </p:nvSpPr>
        <p:spPr>
          <a:xfrm>
            <a:off x="6095998" y="5331552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.3/.5=.6</a:t>
            </a:r>
          </a:p>
        </p:txBody>
      </p:sp>
    </p:spTree>
    <p:extLst>
      <p:ext uri="{BB962C8B-B14F-4D97-AF65-F5344CB8AC3E}">
        <p14:creationId xmlns:p14="http://schemas.microsoft.com/office/powerpoint/2010/main" val="49621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Distributions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  <a:ea typeface="ＭＳ Ｐゴシック" pitchFamily="34" charset="-128"/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61942"/>
              </p:ext>
            </p:extLst>
          </p:nvPr>
        </p:nvGraphicFramePr>
        <p:xfrm>
          <a:off x="8479064" y="355872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5355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40011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115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6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Conditional Distributions</a:t>
            </a:r>
          </a:p>
        </p:txBody>
      </p:sp>
      <p:sp>
        <p:nvSpPr>
          <p:cNvPr id="45117" name="TextBox 56"/>
          <p:cNvSpPr txBox="1">
            <a:spLocks noChangeArrowheads="1"/>
          </p:cNvSpPr>
          <p:nvPr/>
        </p:nvSpPr>
        <p:spPr bwMode="auto"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487"/>
              </p:ext>
            </p:extLst>
          </p:nvPr>
        </p:nvGraphicFramePr>
        <p:xfrm>
          <a:off x="303920" y="310214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29" y="4777781"/>
            <a:ext cx="1909108" cy="217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693" y="5202189"/>
            <a:ext cx="3963475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51684" name="Picture 105168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641" y="4628880"/>
            <a:ext cx="1960986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51687" name="Picture 105168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787" y="5820987"/>
            <a:ext cx="1846854" cy="486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4886" y="1985833"/>
            <a:ext cx="1954844" cy="223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815" y="2414780"/>
            <a:ext cx="4058427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84" y="1831680"/>
            <a:ext cx="2018590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82" y="2968286"/>
            <a:ext cx="1891099" cy="488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22060"/>
              </p:ext>
            </p:extLst>
          </p:nvPr>
        </p:nvGraphicFramePr>
        <p:xfrm>
          <a:off x="10246121" y="365996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19800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791013" y="3971222"/>
            <a:ext cx="5772525" cy="317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Our Status in CS188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We</a:t>
            </a:r>
            <a:r>
              <a:rPr lang="ja-JP" altLang="en-US" sz="2800" dirty="0">
                <a:ea typeface="ＭＳ Ｐゴシック" pitchFamily="34" charset="-128"/>
              </a:rPr>
              <a:t>’</a:t>
            </a:r>
            <a:r>
              <a:rPr lang="en-US" altLang="ja-JP" sz="2800" dirty="0">
                <a:ea typeface="ＭＳ Ｐゴシック" pitchFamily="34" charset="-128"/>
              </a:rPr>
              <a:t>re done with Part I Search and Planning!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dirty="0">
                <a:ea typeface="ＭＳ Ｐゴシック" pitchFamily="34" charset="-128"/>
              </a:rPr>
              <a:t>Part II: Probabilistic Reasoning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Diagnosis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Speech recognition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Tracking objects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Robot mapping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Genetics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Error correcting codes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… lots more!</a:t>
            </a: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Part III: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1949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generally compute conditional probabilities </a:t>
            </a:r>
          </a:p>
          <a:p>
            <a:pPr lvl="1" eaLnBrk="1" hangingPunct="1"/>
            <a:r>
              <a:rPr lang="en-US" sz="2000" dirty="0"/>
              <a:t>P(on time | no reported accidents) = 0.90</a:t>
            </a:r>
          </a:p>
          <a:p>
            <a:pPr lvl="1" eaLnBrk="1" hangingPunct="1"/>
            <a:r>
              <a:rPr lang="en-US" sz="2000" dirty="0"/>
              <a:t>These represent the agent’s </a:t>
            </a:r>
            <a:r>
              <a:rPr lang="en-US" sz="2000" i="1" dirty="0"/>
              <a:t>beliefs</a:t>
            </a:r>
            <a:r>
              <a:rPr lang="en-US" sz="2000" dirty="0"/>
              <a:t> given the evidence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Probabilities change with new evidence:</a:t>
            </a:r>
          </a:p>
          <a:p>
            <a:pPr lvl="1" eaLnBrk="1" hangingPunct="1"/>
            <a:r>
              <a:rPr lang="en-US" sz="2000" dirty="0"/>
              <a:t>P(on time | no accidents, 5 a.m.) = 0.95</a:t>
            </a:r>
          </a:p>
          <a:p>
            <a:pPr lvl="1" eaLnBrk="1" hangingPunct="1"/>
            <a:r>
              <a:rPr lang="en-US" sz="2000" dirty="0"/>
              <a:t>P(on time | no accidents, 5 a.m., raining) = 0.80</a:t>
            </a:r>
          </a:p>
          <a:p>
            <a:pPr lvl="1" eaLnBrk="1" hangingPunct="1"/>
            <a:r>
              <a:rPr lang="en-US" sz="2000" dirty="0"/>
              <a:t>Observing new evidence causes </a:t>
            </a:r>
            <a:r>
              <a:rPr lang="en-US" sz="2000" i="1" dirty="0"/>
              <a:t>beliefs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16643"/>
              </p:ext>
            </p:extLst>
          </p:nvPr>
        </p:nvGraphicFramePr>
        <p:xfrm>
          <a:off x="7520153" y="1515801"/>
          <a:ext cx="3816734" cy="3566160"/>
        </p:xfrm>
        <a:graphic>
          <a:graphicData uri="http://schemas.openxmlformats.org/drawingml/2006/table">
            <a:tbl>
              <a:tblPr/>
              <a:tblGrid>
                <a:gridCol w="113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67472"/>
              </p:ext>
            </p:extLst>
          </p:nvPr>
        </p:nvGraphicFramePr>
        <p:xfrm>
          <a:off x="7696203" y="1515801"/>
          <a:ext cx="3640684" cy="3566160"/>
        </p:xfrm>
        <a:graphic>
          <a:graphicData uri="http://schemas.openxmlformats.org/drawingml/2006/table">
            <a:tbl>
              <a:tblPr/>
              <a:tblGrid>
                <a:gridCol w="108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563801-1A78-8A4C-98C0-5F08E6EC8440}"/>
              </a:ext>
            </a:extLst>
          </p:cNvPr>
          <p:cNvSpPr txBox="1"/>
          <p:nvPr/>
        </p:nvSpPr>
        <p:spPr>
          <a:xfrm>
            <a:off x="1671144" y="2301766"/>
            <a:ext cx="30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P(sun)=.3+.1+.1+.15=.65</a:t>
            </a:r>
          </a:p>
        </p:txBody>
      </p:sp>
    </p:spTree>
    <p:extLst>
      <p:ext uri="{BB962C8B-B14F-4D97-AF65-F5344CB8AC3E}">
        <p14:creationId xmlns:p14="http://schemas.microsoft.com/office/powerpoint/2010/main" val="3351337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00639"/>
              </p:ext>
            </p:extLst>
          </p:nvPr>
        </p:nvGraphicFramePr>
        <p:xfrm>
          <a:off x="7696203" y="1515801"/>
          <a:ext cx="3640684" cy="3566160"/>
        </p:xfrm>
        <a:graphic>
          <a:graphicData uri="http://schemas.openxmlformats.org/drawingml/2006/table">
            <a:tbl>
              <a:tblPr/>
              <a:tblGrid>
                <a:gridCol w="108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563801-1A78-8A4C-98C0-5F08E6EC8440}"/>
              </a:ext>
            </a:extLst>
          </p:cNvPr>
          <p:cNvSpPr txBox="1"/>
          <p:nvPr/>
        </p:nvSpPr>
        <p:spPr>
          <a:xfrm>
            <a:off x="1671144" y="2301766"/>
            <a:ext cx="304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P(sun)=.3+.1+.1+.15=.65</a:t>
            </a:r>
          </a:p>
          <a:p>
            <a:r>
              <a:rPr lang="en-US" dirty="0"/>
              <a:t>P(rain)=1-.65=.35</a:t>
            </a:r>
          </a:p>
        </p:txBody>
      </p:sp>
    </p:spTree>
    <p:extLst>
      <p:ext uri="{BB962C8B-B14F-4D97-AF65-F5344CB8AC3E}">
        <p14:creationId xmlns:p14="http://schemas.microsoft.com/office/powerpoint/2010/main" val="3377628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/>
        </p:nvGraphicFramePr>
        <p:xfrm>
          <a:off x="7520153" y="1515801"/>
          <a:ext cx="3816734" cy="3566160"/>
        </p:xfrm>
        <a:graphic>
          <a:graphicData uri="http://schemas.openxmlformats.org/drawingml/2006/table">
            <a:tbl>
              <a:tblPr/>
              <a:tblGrid>
                <a:gridCol w="113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25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60179"/>
              </p:ext>
            </p:extLst>
          </p:nvPr>
        </p:nvGraphicFramePr>
        <p:xfrm>
          <a:off x="7520153" y="1515801"/>
          <a:ext cx="3816734" cy="3566160"/>
        </p:xfrm>
        <a:graphic>
          <a:graphicData uri="http://schemas.openxmlformats.org/drawingml/2006/table">
            <a:tbl>
              <a:tblPr/>
              <a:tblGrid>
                <a:gridCol w="113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182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/>
        </p:nvGraphicFramePr>
        <p:xfrm>
          <a:off x="7520153" y="1515801"/>
          <a:ext cx="3816734" cy="3566160"/>
        </p:xfrm>
        <a:graphic>
          <a:graphicData uri="http://schemas.openxmlformats.org/drawingml/2006/table">
            <a:tbl>
              <a:tblPr/>
              <a:tblGrid>
                <a:gridCol w="113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BBB641E-1326-6D40-882A-BEEF475D3A44}"/>
              </a:ext>
            </a:extLst>
          </p:cNvPr>
          <p:cNvSpPr txBox="1"/>
          <p:nvPr/>
        </p:nvSpPr>
        <p:spPr>
          <a:xfrm>
            <a:off x="1529255" y="3767959"/>
            <a:ext cx="260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sun|winter,hot</a:t>
            </a:r>
            <a:r>
              <a:rPr lang="en-US" dirty="0"/>
              <a:t>)=2/3</a:t>
            </a:r>
          </a:p>
          <a:p>
            <a:r>
              <a:rPr lang="en-US" dirty="0"/>
              <a:t>P(</a:t>
            </a:r>
            <a:r>
              <a:rPr lang="en-US" dirty="0" err="1"/>
              <a:t>rain|winter,hot</a:t>
            </a:r>
            <a:r>
              <a:rPr lang="en-US" dirty="0"/>
              <a:t>)=1/3</a:t>
            </a:r>
          </a:p>
        </p:txBody>
      </p:sp>
    </p:spTree>
    <p:extLst>
      <p:ext uri="{BB962C8B-B14F-4D97-AF65-F5344CB8AC3E}">
        <p14:creationId xmlns:p14="http://schemas.microsoft.com/office/powerpoint/2010/main" val="198422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64725"/>
              </p:ext>
            </p:extLst>
          </p:nvPr>
        </p:nvGraphicFramePr>
        <p:xfrm>
          <a:off x="7520153" y="1515801"/>
          <a:ext cx="3816734" cy="3566160"/>
        </p:xfrm>
        <a:graphic>
          <a:graphicData uri="http://schemas.openxmlformats.org/drawingml/2006/table">
            <a:tbl>
              <a:tblPr/>
              <a:tblGrid>
                <a:gridCol w="113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18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/>
        </p:nvGraphicFramePr>
        <p:xfrm>
          <a:off x="7520153" y="1515801"/>
          <a:ext cx="3816734" cy="3566160"/>
        </p:xfrm>
        <a:graphic>
          <a:graphicData uri="http://schemas.openxmlformats.org/drawingml/2006/table">
            <a:tbl>
              <a:tblPr/>
              <a:tblGrid>
                <a:gridCol w="113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000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687092-161D-E64B-B752-D8CBE6D11356}"/>
              </a:ext>
            </a:extLst>
          </p:cNvPr>
          <p:cNvSpPr txBox="1"/>
          <p:nvPr/>
        </p:nvSpPr>
        <p:spPr>
          <a:xfrm>
            <a:off x="1371600" y="4114800"/>
            <a:ext cx="280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sun|winter</a:t>
            </a:r>
            <a:r>
              <a:rPr lang="en-US" dirty="0"/>
              <a:t>)=.5</a:t>
            </a:r>
          </a:p>
          <a:p>
            <a:r>
              <a:rPr lang="en-US" dirty="0"/>
              <a:t>P(</a:t>
            </a:r>
            <a:r>
              <a:rPr lang="en-US" dirty="0" err="1"/>
              <a:t>rain|winter</a:t>
            </a:r>
            <a:r>
              <a:rPr lang="en-US" dirty="0"/>
              <a:t>)=.5</a:t>
            </a:r>
          </a:p>
        </p:txBody>
      </p:sp>
    </p:spTree>
    <p:extLst>
      <p:ext uri="{BB962C8B-B14F-4D97-AF65-F5344CB8AC3E}">
        <p14:creationId xmlns:p14="http://schemas.microsoft.com/office/powerpoint/2010/main" val="114910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Worst-case time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Space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</p:spTree>
    <p:extLst>
      <p:ext uri="{BB962C8B-B14F-4D97-AF65-F5344CB8AC3E}">
        <p14:creationId xmlns:p14="http://schemas.microsoft.com/office/powerpoint/2010/main" val="96498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8988" y="1397000"/>
            <a:ext cx="6502411" cy="5078097"/>
          </a:xfrm>
        </p:spPr>
        <p:txBody>
          <a:bodyPr/>
          <a:lstStyle/>
          <a:p>
            <a:pPr eaLnBrk="1" hangingPunct="1"/>
            <a:r>
              <a:rPr lang="en-US" sz="2800" dirty="0"/>
              <a:t>Probability</a:t>
            </a:r>
          </a:p>
          <a:p>
            <a:pPr lvl="8"/>
            <a:endParaRPr lang="en-US" sz="300" dirty="0"/>
          </a:p>
          <a:p>
            <a:pPr lvl="1" eaLnBrk="1" hangingPunct="1"/>
            <a:r>
              <a:rPr lang="en-US" sz="2400" dirty="0"/>
              <a:t>Random Variables</a:t>
            </a:r>
          </a:p>
          <a:p>
            <a:pPr lvl="1" eaLnBrk="1" hangingPunct="1"/>
            <a:r>
              <a:rPr lang="en-US" sz="2400" dirty="0"/>
              <a:t>Joint and Marginal Distributions</a:t>
            </a:r>
          </a:p>
          <a:p>
            <a:pPr lvl="1" eaLnBrk="1" hangingPunct="1"/>
            <a:r>
              <a:rPr lang="en-US" sz="2400" dirty="0"/>
              <a:t>Conditional Distribution</a:t>
            </a:r>
          </a:p>
          <a:p>
            <a:pPr lvl="1" eaLnBrk="1" hangingPunct="1"/>
            <a:r>
              <a:rPr lang="en-US" sz="2400" dirty="0"/>
              <a:t>Product Rule, Chain Rule, Bayes’ Rule</a:t>
            </a:r>
          </a:p>
          <a:p>
            <a:pPr lvl="1" eaLnBrk="1" hangingPunct="1"/>
            <a:r>
              <a:rPr lang="en-US" sz="2400" dirty="0"/>
              <a:t>Inference</a:t>
            </a:r>
          </a:p>
          <a:p>
            <a:pPr lvl="1" eaLnBrk="1" hangingPunct="1"/>
            <a:r>
              <a:rPr lang="en-US" sz="2400" dirty="0"/>
              <a:t>Independence</a:t>
            </a:r>
          </a:p>
          <a:p>
            <a:pPr lvl="2"/>
            <a:endParaRPr lang="en-US" sz="2000" dirty="0"/>
          </a:p>
          <a:p>
            <a:pPr eaLnBrk="1" hangingPunct="1"/>
            <a:r>
              <a:rPr lang="en-US" sz="2800" dirty="0"/>
              <a:t>You’ll need all this stuff A LOT for the next few weeks, so make sure you go over it now!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 dirty="0"/>
              <a:t>Sometimes have conditional distributions but want the joint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02" y="2225699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49" y="2347356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8044687" y="242164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19804"/>
              </p:ext>
            </p:extLst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54239"/>
              </p:ext>
            </p:extLst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81657"/>
              </p:ext>
            </p:extLst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035" y="1447471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640013"/>
            <a:ext cx="57070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286125"/>
            <a:ext cx="4964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18" y="1628745"/>
            <a:ext cx="7963334" cy="46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71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8" tooltip="Thomas Bayes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Diagnostic probability from causal probability: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  <a:endParaRPr lang="en-US" sz="2000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BCD0E3-88A8-24BA-C2EF-74AA8C1186F0}"/>
              </a:ext>
            </a:extLst>
          </p:cNvPr>
          <p:cNvSpPr/>
          <p:nvPr/>
        </p:nvSpPr>
        <p:spPr>
          <a:xfrm>
            <a:off x="1565421" y="3354489"/>
            <a:ext cx="87993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 doctor knows that the disease </a:t>
            </a:r>
            <a:r>
              <a:rPr lang="en-US" b="1" dirty="0"/>
              <a:t>meningitis causes the patient to have a stiff neck, say, 70% of the time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The doctor also knows some unconditional facts: the prior probability that </a:t>
            </a:r>
            <a:r>
              <a:rPr lang="en-US" sz="2000" b="1" dirty="0"/>
              <a:t>a patient has meningitis is 1/50,000</a:t>
            </a:r>
            <a:r>
              <a:rPr lang="en-US" sz="2000" dirty="0"/>
              <a:t>,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and the </a:t>
            </a:r>
            <a:r>
              <a:rPr lang="en-US" sz="2000" b="1" dirty="0"/>
              <a:t>prior probability that any patient has a stiff neck is 1%.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What is the probability that a patient has meningitis when it is known that he has a stiff neck?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BCD0E3-88A8-24BA-C2EF-74AA8C1186F0}"/>
              </a:ext>
            </a:extLst>
          </p:cNvPr>
          <p:cNvSpPr/>
          <p:nvPr/>
        </p:nvSpPr>
        <p:spPr>
          <a:xfrm>
            <a:off x="976141" y="1173480"/>
            <a:ext cx="87993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 doctor knows that the disease </a:t>
            </a:r>
            <a:r>
              <a:rPr lang="en-US" b="1" dirty="0"/>
              <a:t>meningitis causes the patient to have a stiff neck, say, 70% of the time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The doctor also knows some unconditional facts: the prior probability that </a:t>
            </a:r>
            <a:r>
              <a:rPr lang="en-US" sz="2000" b="1" dirty="0"/>
              <a:t>a patient has meningitis is 1/50,000</a:t>
            </a:r>
            <a:r>
              <a:rPr lang="en-US" sz="2000" dirty="0"/>
              <a:t>,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and the </a:t>
            </a:r>
            <a:r>
              <a:rPr lang="en-US" sz="2000" b="1" dirty="0"/>
              <a:t>prior probability that any patient has a stiff neck is 1%.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What is the probability that a patient has meningitis when it is known that he has a stiff neck?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A10F8-B6D8-A1B6-80A0-B10E6A1BB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41" y="4403333"/>
            <a:ext cx="8940019" cy="15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8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Another Example:</a:t>
            </a:r>
          </a:p>
          <a:p>
            <a:pPr lvl="1" eaLnBrk="1" hangingPunct="1"/>
            <a:r>
              <a:rPr lang="en-US" sz="2000" dirty="0"/>
              <a:t>M: meningitis, S: stiff neck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4"/>
            <a:endParaRPr lang="en-US" sz="12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Note: posterior probability of meningitis still very small</a:t>
            </a:r>
          </a:p>
          <a:p>
            <a:pPr lvl="1" eaLnBrk="1" hangingPunct="1"/>
            <a:r>
              <a:rPr lang="en-US" sz="2000" dirty="0"/>
              <a:t>Note: you should still get stiff necks checked out!  Why?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0" y="4945726"/>
            <a:ext cx="11345311" cy="56693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4160" y="120018"/>
            <a:ext cx="12192000" cy="1470025"/>
          </a:xfrm>
        </p:spPr>
        <p:txBody>
          <a:bodyPr/>
          <a:lstStyle/>
          <a:p>
            <a:r>
              <a:rPr lang="en-US" dirty="0"/>
              <a:t>Example: Clinical 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B6B69-7A18-1D0E-8367-87717073D651}"/>
                  </a:ext>
                </a:extLst>
              </p:cNvPr>
              <p:cNvSpPr txBox="1"/>
              <p:nvPr/>
            </p:nvSpPr>
            <p:spPr>
              <a:xfrm>
                <a:off x="1178560" y="1676400"/>
                <a:ext cx="10424160" cy="4611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a clinical trial, the probability of the patients having HIV virus is 0.15. A blood test was done on patients. If the patient has virus, then the test is positive with a probability 0.95.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the patient does not have the virus, then the test is positive with a probability 0.02.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Assign labels to events: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H= patient has virus;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P= The outcome of test is positive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Given: P(H) = 0.15;  P(P|H) =0.95;  P(P|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H) =0.02.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the test is positive what are the probabilities that the patient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(</a:t>
                </a:r>
                <a:r>
                  <a:rPr lang="en-US" dirty="0" err="1"/>
                  <a:t>i</a:t>
                </a:r>
                <a:r>
                  <a:rPr lang="en-US" dirty="0"/>
                  <a:t>) has the virus, P(H|P)?	(ii) does not have the virus, 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H|P)?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the test is negative what are the probabilities that the patient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(iii) has the virus, P(H|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P)?	(iv) does not have the virus,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H|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P)?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B6B69-7A18-1D0E-8367-87717073D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60" y="1676400"/>
                <a:ext cx="10424160" cy="4611519"/>
              </a:xfrm>
              <a:prstGeom prst="rect">
                <a:avLst/>
              </a:prstGeom>
              <a:blipFill>
                <a:blip r:embed="rId2"/>
                <a:stretch>
                  <a:fillRect l="-468" b="-1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76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4160" y="120018"/>
            <a:ext cx="12192000" cy="1470025"/>
          </a:xfrm>
        </p:spPr>
        <p:txBody>
          <a:bodyPr/>
          <a:lstStyle/>
          <a:p>
            <a:r>
              <a:rPr lang="en-US" dirty="0"/>
              <a:t>Example: Clinical 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B6B69-7A18-1D0E-8367-87717073D651}"/>
                  </a:ext>
                </a:extLst>
              </p:cNvPr>
              <p:cNvSpPr txBox="1"/>
              <p:nvPr/>
            </p:nvSpPr>
            <p:spPr>
              <a:xfrm>
                <a:off x="1178560" y="1676400"/>
                <a:ext cx="10424160" cy="4938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i) If the test is positive what are the probabilities that the patient has the virus, P(H|P)?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0.95*0.15 + 0.02*(1-0.15)=0.1595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0.95∗0.15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0.1595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0.8934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ii) If the test is positive what are the probabilities that the patient doesn’t have the virus, 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H|P)?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H</m:t>
                      </m:r>
                      <m:r>
                        <m:rPr>
                          <m:nor/>
                        </m:rPr>
                        <a:rPr lang="en-US" dirty="0"/>
                        <m:t>|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)=1−0.8934=0.1066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B6B69-7A18-1D0E-8367-87717073D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60" y="1676400"/>
                <a:ext cx="10424160" cy="4938724"/>
              </a:xfrm>
              <a:prstGeom prst="rect">
                <a:avLst/>
              </a:prstGeom>
              <a:blipFill>
                <a:blip r:embed="rId2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1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7669413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random variable is some aspect of the world about which we (may) have uncertainty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= Where is the ghost?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denote random variables with capital letters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Like variables in a CSP, random variables have domains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in {true, false}   (often write as {+r, </a:t>
            </a:r>
            <a:r>
              <a:rPr lang="en-US" sz="2000" dirty="0">
                <a:sym typeface="Symbol" pitchFamily="18" charset="2"/>
              </a:rPr>
              <a:t>-</a:t>
            </a:r>
            <a:r>
              <a:rPr lang="en-US" sz="2000" dirty="0"/>
              <a:t>r})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in [0, </a:t>
            </a:r>
            <a:r>
              <a:rPr lang="en-US" sz="2000" dirty="0">
                <a:sym typeface="Symbol" pitchFamily="18" charset="2"/>
              </a:rPr>
              <a:t>)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20" y="1332374"/>
            <a:ext cx="4094076" cy="412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4160" y="120018"/>
            <a:ext cx="12192000" cy="1470025"/>
          </a:xfrm>
        </p:spPr>
        <p:txBody>
          <a:bodyPr/>
          <a:lstStyle/>
          <a:p>
            <a:r>
              <a:rPr lang="en-US" dirty="0"/>
              <a:t>Example: Clinical 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B6B69-7A18-1D0E-8367-87717073D651}"/>
                  </a:ext>
                </a:extLst>
              </p:cNvPr>
              <p:cNvSpPr txBox="1"/>
              <p:nvPr/>
            </p:nvSpPr>
            <p:spPr>
              <a:xfrm>
                <a:off x="1178560" y="1676400"/>
                <a:ext cx="10424160" cy="4913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iii) If the test is negative what are the probabilities that the patient has the virus, P(H|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P)?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1−0.95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0.15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1−0.1595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0.008923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iv) If the test is negative what are the probabilities that the patient doesn’t have the virus, 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H|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P)?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H</m:t>
                      </m:r>
                      <m:r>
                        <m:rPr>
                          <m:nor/>
                        </m:rPr>
                        <a:rPr lang="en-US" dirty="0"/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)=1−0.008923 =0.99</m:t>
                      </m:r>
                      <m:r>
                        <m:rPr>
                          <m:nor/>
                        </m:rPr>
                        <a:rPr lang="en-US" b="0" i="0" dirty="0" smtClean="0"/>
                        <m:t>107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B6B69-7A18-1D0E-8367-87717073D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60" y="1676400"/>
                <a:ext cx="10424160" cy="4913461"/>
              </a:xfrm>
              <a:prstGeom prst="rect">
                <a:avLst/>
              </a:prstGeom>
              <a:blipFill>
                <a:blip r:embed="rId2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16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P(W | dry)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07432"/>
              </p:ext>
            </p:extLst>
          </p:nvPr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91431"/>
              </p:ext>
            </p:extLst>
          </p:nvPr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68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P(W | dry)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/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/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61495-88C1-F847-A022-47280E21180F}"/>
              </a:ext>
            </a:extLst>
          </p:cNvPr>
          <p:cNvSpPr txBox="1"/>
          <p:nvPr/>
        </p:nvSpPr>
        <p:spPr>
          <a:xfrm>
            <a:off x="1923392" y="4903076"/>
            <a:ext cx="5060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sun|dry</a:t>
            </a:r>
            <a:r>
              <a:rPr lang="en-US" dirty="0"/>
              <a:t>) ~ P(</a:t>
            </a:r>
            <a:r>
              <a:rPr lang="en-US" dirty="0" err="1"/>
              <a:t>dry|sun</a:t>
            </a:r>
            <a:r>
              <a:rPr lang="en-US" dirty="0"/>
              <a:t>)P(sun) = .9*.8 = .72</a:t>
            </a:r>
          </a:p>
          <a:p>
            <a:r>
              <a:rPr lang="en-US" dirty="0"/>
              <a:t>P(</a:t>
            </a:r>
            <a:r>
              <a:rPr lang="en-US" dirty="0" err="1"/>
              <a:t>rain|dry</a:t>
            </a:r>
            <a:r>
              <a:rPr lang="en-US" dirty="0"/>
              <a:t>) ~ P(</a:t>
            </a:r>
            <a:r>
              <a:rPr lang="en-US" dirty="0" err="1"/>
              <a:t>dry|rain</a:t>
            </a:r>
            <a:r>
              <a:rPr lang="en-US" dirty="0"/>
              <a:t>)P(rain) = .3*.2 = .06</a:t>
            </a:r>
          </a:p>
          <a:p>
            <a:r>
              <a:rPr lang="en-US" dirty="0"/>
              <a:t>P(</a:t>
            </a:r>
            <a:r>
              <a:rPr lang="en-US" dirty="0" err="1"/>
              <a:t>sun|dry</a:t>
            </a:r>
            <a:r>
              <a:rPr lang="en-US" dirty="0"/>
              <a:t>)=12/13</a:t>
            </a:r>
          </a:p>
          <a:p>
            <a:r>
              <a:rPr lang="en-US" dirty="0"/>
              <a:t>P(</a:t>
            </a:r>
            <a:r>
              <a:rPr lang="en-US" dirty="0" err="1"/>
              <a:t>rain|dry</a:t>
            </a:r>
            <a:r>
              <a:rPr lang="en-US" dirty="0"/>
              <a:t>)=1/13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9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Disjoint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DE264-34FC-4008-9FA7-05474F1F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41" y="2147970"/>
            <a:ext cx="8492836" cy="39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4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597" y="674089"/>
            <a:ext cx="7808976" cy="1088136"/>
          </a:xfrm>
        </p:spPr>
        <p:txBody>
          <a:bodyPr/>
          <a:lstStyle/>
          <a:p>
            <a:r>
              <a:rPr lang="en-US" dirty="0"/>
              <a:t>Non-Mutually  Exclusive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FC946-B7A2-41C0-9BD9-5348BFE7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11"/>
          <a:stretch/>
        </p:blipFill>
        <p:spPr>
          <a:xfrm>
            <a:off x="1664677" y="2132001"/>
            <a:ext cx="8848578" cy="19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30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597" y="674089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Mutually  Exclusive </a:t>
            </a:r>
            <a:br>
              <a:rPr lang="en-US" sz="2400" dirty="0"/>
            </a:br>
            <a:r>
              <a:rPr lang="en-US" sz="2400" dirty="0" err="1"/>
              <a:t>vs</a:t>
            </a:r>
            <a:br>
              <a:rPr lang="en-US" sz="2400" dirty="0"/>
            </a:br>
            <a:r>
              <a:rPr lang="en-US" sz="2400" dirty="0"/>
              <a:t>Non-Mutually  Exclusive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0598" y="2507674"/>
            <a:ext cx="3945185" cy="2826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41988" y="3352800"/>
            <a:ext cx="1274618" cy="1274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4109771" y="3352800"/>
            <a:ext cx="1274618" cy="1274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3012" y="2507674"/>
            <a:ext cx="3945185" cy="2826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07069" y="3283527"/>
            <a:ext cx="1274618" cy="1274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7949178" y="3283527"/>
            <a:ext cx="1274618" cy="127461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44378" y="4807528"/>
                <a:ext cx="737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B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78" y="4807528"/>
                <a:ext cx="737510" cy="369332"/>
              </a:xfrm>
              <a:prstGeom prst="rect">
                <a:avLst/>
              </a:prstGeom>
              <a:blipFill>
                <a:blip r:embed="rId2"/>
                <a:stretch>
                  <a:fillRect l="-743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8013133" y="3920836"/>
            <a:ext cx="152470" cy="886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9298" y="271549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Mutually  Exclusive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5476" y="268322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Non-Mutually  Exclusive</a:t>
            </a:r>
          </a:p>
        </p:txBody>
      </p:sp>
    </p:spTree>
    <p:extLst>
      <p:ext uri="{BB962C8B-B14F-4D97-AF65-F5344CB8AC3E}">
        <p14:creationId xmlns:p14="http://schemas.microsoft.com/office/powerpoint/2010/main" val="32125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341" y="660020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OR Operation:</a:t>
            </a:r>
            <a:br>
              <a:rPr lang="en-US" dirty="0"/>
            </a:br>
            <a:r>
              <a:rPr lang="en-US" dirty="0"/>
              <a:t>Mutually Exclusive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80DBB-7E79-49A0-B522-B8BB3849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13" y="2108023"/>
            <a:ext cx="8856645" cy="40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7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341" y="68815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OR Operation:</a:t>
            </a:r>
            <a:br>
              <a:rPr lang="en-US" dirty="0"/>
            </a:br>
            <a:r>
              <a:rPr lang="en-US" dirty="0"/>
              <a:t>Not Mutually Exclusive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E4BB7-62FB-497B-8819-E7C570F2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47" y="2067952"/>
            <a:ext cx="8851545" cy="46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6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35529-7A10-4A49-8A1F-18ADB026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74" y="2134217"/>
            <a:ext cx="8947052" cy="40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7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341" y="7022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</a:t>
            </a:r>
            <a:br>
              <a:rPr lang="en-US" dirty="0"/>
            </a:br>
            <a:r>
              <a:rPr lang="en-US" dirty="0"/>
              <a:t>Bayesian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AAD28-FD34-4B66-866E-DB2997F9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293268"/>
            <a:ext cx="8666725" cy="33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/>
              <a:t>Temperature: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9658"/>
              </p:ext>
            </p:extLst>
          </p:nvPr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96137"/>
              </p:ext>
            </p:extLst>
          </p:nvPr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Weather: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341" y="61781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Network:</a:t>
            </a:r>
            <a:br>
              <a:rPr lang="en-US" dirty="0"/>
            </a:br>
            <a:r>
              <a:rPr lang="en-US" dirty="0"/>
              <a:t>Clinical Trial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3743D-FBEF-4461-990A-14770D45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997612"/>
            <a:ext cx="9144000" cy="48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36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Complicated Bayesian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5C2F5-41DB-477E-986D-8333A6B3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72124"/>
            <a:ext cx="9144000" cy="39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3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of Heart Disease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6DC67-C633-495D-9F99-46481AB2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0698"/>
            <a:ext cx="9144000" cy="48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87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EBFBC-0CCC-4274-B289-133955CF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54" y="2181251"/>
            <a:ext cx="8961647" cy="422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8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83549-34C9-2576-0C93-4F345081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43" y="2343942"/>
            <a:ext cx="4359868" cy="341747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4DDDCB-CE7C-4E46-C8A9-3BEC3F32AEE2}"/>
              </a:ext>
            </a:extLst>
          </p:cNvPr>
          <p:cNvGraphicFramePr>
            <a:graphicFrameLocks noGrp="1"/>
          </p:cNvGraphicFramePr>
          <p:nvPr/>
        </p:nvGraphicFramePr>
        <p:xfrm>
          <a:off x="3672397" y="3236030"/>
          <a:ext cx="67470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702">
                  <a:extLst>
                    <a:ext uri="{9D8B030D-6E8A-4147-A177-3AD203B41FA5}">
                      <a16:colId xmlns:a16="http://schemas.microsoft.com/office/drawing/2014/main" val="639142523"/>
                    </a:ext>
                  </a:extLst>
                </a:gridCol>
              </a:tblGrid>
              <a:tr h="1819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P(S=T)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7020"/>
                  </a:ext>
                </a:extLst>
              </a:tr>
              <a:tr h="1819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123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3612F8-B070-590F-6D72-7071AA9AB391}"/>
              </a:ext>
            </a:extLst>
          </p:cNvPr>
          <p:cNvGraphicFramePr>
            <a:graphicFrameLocks noGrp="1"/>
          </p:cNvGraphicFramePr>
          <p:nvPr/>
        </p:nvGraphicFramePr>
        <p:xfrm>
          <a:off x="3672397" y="4303716"/>
          <a:ext cx="67470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702">
                  <a:extLst>
                    <a:ext uri="{9D8B030D-6E8A-4147-A177-3AD203B41FA5}">
                      <a16:colId xmlns:a16="http://schemas.microsoft.com/office/drawing/2014/main" val="639142523"/>
                    </a:ext>
                  </a:extLst>
                </a:gridCol>
              </a:tblGrid>
              <a:tr h="1865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P(D=T)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7020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123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FEE869-1924-EE51-C585-2DCAE6B7A7F7}"/>
              </a:ext>
            </a:extLst>
          </p:cNvPr>
          <p:cNvGraphicFramePr>
            <a:graphicFrameLocks noGrp="1"/>
          </p:cNvGraphicFramePr>
          <p:nvPr/>
        </p:nvGraphicFramePr>
        <p:xfrm>
          <a:off x="5021534" y="4664469"/>
          <a:ext cx="12786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904">
                  <a:extLst>
                    <a:ext uri="{9D8B030D-6E8A-4147-A177-3AD203B41FA5}">
                      <a16:colId xmlns:a16="http://schemas.microsoft.com/office/drawing/2014/main" val="4076267527"/>
                    </a:ext>
                  </a:extLst>
                </a:gridCol>
                <a:gridCol w="231904">
                  <a:extLst>
                    <a:ext uri="{9D8B030D-6E8A-4147-A177-3AD203B41FA5}">
                      <a16:colId xmlns:a16="http://schemas.microsoft.com/office/drawing/2014/main" val="854639807"/>
                    </a:ext>
                  </a:extLst>
                </a:gridCol>
                <a:gridCol w="814847">
                  <a:extLst>
                    <a:ext uri="{9D8B030D-6E8A-4147-A177-3AD203B41FA5}">
                      <a16:colId xmlns:a16="http://schemas.microsoft.com/office/drawing/2014/main" val="2570766564"/>
                    </a:ext>
                  </a:extLst>
                </a:gridCol>
              </a:tblGrid>
              <a:tr h="2008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P(H=T|P,S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62610"/>
                  </a:ext>
                </a:extLst>
              </a:tr>
              <a:tr h="200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24147"/>
                  </a:ext>
                </a:extLst>
              </a:tr>
              <a:tr h="200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58412"/>
                  </a:ext>
                </a:extLst>
              </a:tr>
              <a:tr h="200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97309"/>
                  </a:ext>
                </a:extLst>
              </a:tr>
              <a:tr h="200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061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6E59E4-665C-D4F8-974C-A68CAB776A7F}"/>
              </a:ext>
            </a:extLst>
          </p:cNvPr>
          <p:cNvGraphicFramePr>
            <a:graphicFrameLocks noGrp="1"/>
          </p:cNvGraphicFramePr>
          <p:nvPr/>
        </p:nvGraphicFramePr>
        <p:xfrm>
          <a:off x="5948889" y="2172467"/>
          <a:ext cx="98161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17968551"/>
                    </a:ext>
                  </a:extLst>
                </a:gridCol>
                <a:gridCol w="773332">
                  <a:extLst>
                    <a:ext uri="{9D8B030D-6E8A-4147-A177-3AD203B41FA5}">
                      <a16:colId xmlns:a16="http://schemas.microsoft.com/office/drawing/2014/main" val="1871605915"/>
                    </a:ext>
                  </a:extLst>
                </a:gridCol>
              </a:tblGrid>
              <a:tr h="1976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P(B=T|H)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3883"/>
                  </a:ext>
                </a:extLst>
              </a:tr>
              <a:tr h="1976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4448"/>
                  </a:ext>
                </a:extLst>
              </a:tr>
              <a:tr h="1976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389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A6ECF8-0F55-E19C-5021-85517E36282B}"/>
              </a:ext>
            </a:extLst>
          </p:cNvPr>
          <p:cNvGraphicFramePr>
            <a:graphicFrameLocks noGrp="1"/>
          </p:cNvGraphicFramePr>
          <p:nvPr/>
        </p:nvGraphicFramePr>
        <p:xfrm>
          <a:off x="7056996" y="4029396"/>
          <a:ext cx="98161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17968551"/>
                    </a:ext>
                  </a:extLst>
                </a:gridCol>
                <a:gridCol w="773332">
                  <a:extLst>
                    <a:ext uri="{9D8B030D-6E8A-4147-A177-3AD203B41FA5}">
                      <a16:colId xmlns:a16="http://schemas.microsoft.com/office/drawing/2014/main" val="1871605915"/>
                    </a:ext>
                  </a:extLst>
                </a:gridCol>
              </a:tblGrid>
              <a:tr h="21169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P(E=T|H)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3883"/>
                  </a:ext>
                </a:extLst>
              </a:tr>
              <a:tr h="211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4448"/>
                  </a:ext>
                </a:extLst>
              </a:tr>
              <a:tr h="211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3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409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B607D-7540-A24D-D8BC-7926223BD36D}"/>
              </a:ext>
            </a:extLst>
          </p:cNvPr>
          <p:cNvSpPr txBox="1"/>
          <p:nvPr/>
        </p:nvSpPr>
        <p:spPr>
          <a:xfrm>
            <a:off x="1823116" y="2343530"/>
            <a:ext cx="8587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Bayesian Network if you wish to know the probability that node </a:t>
            </a:r>
            <a:r>
              <a:rPr lang="en-GB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say, is true, you need to look at its 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parent nodes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(i.e. its causes). You need to list all 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possible combinations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the values of the parent nodes and then consider the probability that 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true for each combination.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B65A3-C2E4-3876-0584-86A5A153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794" y="3737769"/>
            <a:ext cx="2432206" cy="190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69B86-D15F-FD4B-AEB5-39F631696832}"/>
              </a:ext>
            </a:extLst>
          </p:cNvPr>
          <p:cNvSpPr txBox="1"/>
          <p:nvPr/>
        </p:nvSpPr>
        <p:spPr>
          <a:xfrm>
            <a:off x="1823116" y="3490680"/>
            <a:ext cx="6518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this problem we have to consider all the possible combinations of the two parent nodes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In this case there are four of them, so there are four ways he can have heart disease (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 smokes and has bad diet and he has heart disease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 does not smoke and has bad diet and has heart disease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 smokes and does not have bad diet and has heart disease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 does not smoke and does not have bad diet and has heart disease</a:t>
            </a:r>
          </a:p>
        </p:txBody>
      </p:sp>
    </p:spTree>
    <p:extLst>
      <p:ext uri="{BB962C8B-B14F-4D97-AF65-F5344CB8AC3E}">
        <p14:creationId xmlns:p14="http://schemas.microsoft.com/office/powerpoint/2010/main" val="507587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269B86-D15F-FD4B-AEB5-39F631696832}"/>
                  </a:ext>
                </a:extLst>
              </p:cNvPr>
              <p:cNvSpPr txBox="1"/>
              <p:nvPr/>
            </p:nvSpPr>
            <p:spPr>
              <a:xfrm>
                <a:off x="1823116" y="2159032"/>
                <a:ext cx="4175230" cy="3972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ea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ea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 smtClean="0">
                          <a:ea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dirty="0" smtClean="0">
                          <a:ea typeface="Times New Roman" panose="02020603050405020304" pitchFamily="18" charset="0"/>
                        </a:rPr>
                        <m:t>)=</m:t>
                      </m:r>
                    </m:oMath>
                  </m:oMathPara>
                </a14:m>
                <a:endParaRPr lang="en-US" dirty="0">
                  <a:ea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𝐷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:endParaRPr lang="en-US" b="0" i="0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0.8×0.3×0.4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+ 0.5×0.7×0.4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+ 0.4×0.3×0.6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+ 0.1×0.7×0.6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0.35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269B86-D15F-FD4B-AEB5-39F63169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16" y="2159032"/>
                <a:ext cx="4175230" cy="3972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C8EAEA94-40C5-3AA9-D91C-0F9CB8CEC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47" y="2159032"/>
            <a:ext cx="4560203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05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B65A3-C2E4-3876-0584-86A5A153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63" y="2535954"/>
            <a:ext cx="3832008" cy="3003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69B86-D15F-FD4B-AEB5-39F631696832}"/>
              </a:ext>
            </a:extLst>
          </p:cNvPr>
          <p:cNvSpPr txBox="1"/>
          <p:nvPr/>
        </p:nvSpPr>
        <p:spPr>
          <a:xfrm>
            <a:off x="1945341" y="2274839"/>
            <a:ext cx="3706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Suppose we wish to know the probability of 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heart disease and smoking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i.e. you are told that a patient smokes and has heart disease, but you do not know whether he has bad diet or not. There are two ways in which a patient could have heart disease and smoke: they are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 smokes and has bad diet and he has heart disease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 smokes and does not have bad diet and has heart disease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36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269B86-D15F-FD4B-AEB5-39F631696832}"/>
                  </a:ext>
                </a:extLst>
              </p:cNvPr>
              <p:cNvSpPr txBox="1"/>
              <p:nvPr/>
            </p:nvSpPr>
            <p:spPr>
              <a:xfrm>
                <a:off x="1823116" y="2159032"/>
                <a:ext cx="417523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ea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ea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 smtClean="0">
                          <a:ea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dirty="0" smtClean="0"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ea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0.8×0.3×0.4 + 0.4×0.3×0.6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168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From this we can now work out the probability that a patient has heart disease given that he smokes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ea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 smtClean="0"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>
                        <a:ea typeface="Times New Roman" panose="020206030504050203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dirty="0" smtClean="0"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ea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269B86-D15F-FD4B-AEB5-39F63169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16" y="2159032"/>
                <a:ext cx="4175230" cy="2862322"/>
              </a:xfrm>
              <a:prstGeom prst="rect">
                <a:avLst/>
              </a:prstGeo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A6BCFB8-BCCB-133A-A8C2-71A94FB3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223" y="4838922"/>
            <a:ext cx="3010751" cy="56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C21898-E418-60E1-082F-E64BD312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347" y="2159032"/>
            <a:ext cx="4560203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68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B65A3-C2E4-3876-0584-86A5A153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10" y="2535955"/>
            <a:ext cx="2756061" cy="2160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69B86-D15F-FD4B-AEB5-39F631696832}"/>
              </a:ext>
            </a:extLst>
          </p:cNvPr>
          <p:cNvSpPr txBox="1"/>
          <p:nvPr/>
        </p:nvSpPr>
        <p:spPr>
          <a:xfrm>
            <a:off x="1945341" y="2274838"/>
            <a:ext cx="53511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Suppose we wish to know the probability of having an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abnormal electrocardiogram (ECG) given that a patient smokes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i.e. you are told a patient smokes, but you do not know whether he has bad diet or whether he has heart disease.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abnormal ECG is caused by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heart disease which is in turn caused by smoking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So, we have a chain of cause and effect. But we do not know the value of the middle link H in this chain. So, we have to consider each possible value of H as follows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 smokes and has heart disease and has abnormal ECG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 smokes and does not have heart disease and has abnormal ECG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7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17598" y="1500630"/>
            <a:ext cx="4535502" cy="313752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	Shorthand notation: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OK </a:t>
            </a:r>
            <a:r>
              <a:rPr lang="en-US" sz="2400" i="1" dirty="0"/>
              <a:t>if</a:t>
            </a:r>
            <a:r>
              <a:rPr lang="en-US" sz="2400" dirty="0"/>
              <a:t> all domain entries are unique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Unobserved random variables have distributions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  <a:p>
            <a:r>
              <a:rPr lang="en-US" sz="2400" dirty="0"/>
              <a:t>A distribution is a TABLE of probabilities of values</a:t>
            </a:r>
          </a:p>
          <a:p>
            <a:pPr lvl="8"/>
            <a:endParaRPr lang="en-US" sz="1200" dirty="0"/>
          </a:p>
          <a:p>
            <a:r>
              <a:rPr lang="en-US" sz="2400" dirty="0"/>
              <a:t>A probability (lower case value) is a single number</a:t>
            </a:r>
          </a:p>
          <a:p>
            <a:pPr lvl="2"/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7655"/>
              </p:ext>
            </p:extLst>
          </p:nvPr>
        </p:nvGraphicFramePr>
        <p:xfrm>
          <a:off x="1360963" y="221614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40016"/>
              </p:ext>
            </p:extLst>
          </p:nvPr>
        </p:nvGraphicFramePr>
        <p:xfrm>
          <a:off x="3410425" y="2216140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064" y="6118003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88" y="6045653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848" y="3327456"/>
            <a:ext cx="3627379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387" y="2289137"/>
            <a:ext cx="3179555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015" y="2815765"/>
            <a:ext cx="3373612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830" y="3922124"/>
            <a:ext cx="328405" cy="597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9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69B86-D15F-FD4B-AEB5-39F631696832}"/>
              </a:ext>
            </a:extLst>
          </p:cNvPr>
          <p:cNvSpPr txBox="1"/>
          <p:nvPr/>
        </p:nvSpPr>
        <p:spPr>
          <a:xfrm>
            <a:off x="1823116" y="2159033"/>
            <a:ext cx="417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have to work out the probabilities of each case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DD44AA-40A2-28F1-8C04-396F1291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702" y="268302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2483F2-ED5D-FB72-F57E-30625873E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703" y="2867692"/>
          <a:ext cx="3791051" cy="29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9100" imgH="228600" progId="Equation.3">
                  <p:embed/>
                </p:oleObj>
              </mc:Choice>
              <mc:Fallback>
                <p:oleObj name="Equation" r:id="rId2" imgW="2959100" imgH="228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2483F2-ED5D-FB72-F57E-30625873E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703" y="2867692"/>
                        <a:ext cx="3791051" cy="292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37633AC-7212-B816-AE5F-77A48F0FF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341" y="2159033"/>
            <a:ext cx="4170209" cy="35848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E4F8B-90D5-02F3-7EDC-834CA78D67E3}"/>
                  </a:ext>
                </a:extLst>
              </p:cNvPr>
              <p:cNvSpPr txBox="1"/>
              <p:nvPr/>
            </p:nvSpPr>
            <p:spPr>
              <a:xfrm>
                <a:off x="1823116" y="3288624"/>
                <a:ext cx="456522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are 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in the original data. And we have just worked out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immediately above.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just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we have all the quantities on the right-hand side. So, we can now work 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GB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 </a:t>
                </a:r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| </a:t>
                </a:r>
                <a:r>
                  <a:rPr lang="en-GB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 0.8 × 0.56 + 0.1 × 0.44 = 0.492</a:t>
                </a:r>
              </a:p>
              <a:p>
                <a:endParaRPr lang="en-GB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/>
                              <a:ea typeface="Times New Roman" panose="020206030504050203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GB" i="1" dirty="0">
                              <a:latin typeface="Cambria Math"/>
                              <a:ea typeface="Times New Roman" panose="02020603050405020304" pitchFamily="18" charset="0"/>
                            </a:rPr>
                            <m:t>𝐵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E4F8B-90D5-02F3-7EDC-834CA78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16" y="3288624"/>
                <a:ext cx="4565224" cy="3139321"/>
              </a:xfrm>
              <a:prstGeom prst="rect">
                <a:avLst/>
              </a:prstGeom>
              <a:blipFill>
                <a:blip r:embed="rId5"/>
                <a:stretch>
                  <a:fillRect l="-1068" t="-971" r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4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1314" y="1339380"/>
            <a:ext cx="7924642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i="1" dirty="0"/>
              <a:t>joint distribution</a:t>
            </a:r>
            <a:r>
              <a:rPr lang="en-US" sz="2400" dirty="0"/>
              <a:t> over a set of random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specifies a real number for each assignment (or </a:t>
            </a:r>
            <a:r>
              <a:rPr lang="en-US" sz="2400" i="1" dirty="0"/>
              <a:t>outcome</a:t>
            </a:r>
            <a:r>
              <a:rPr lang="en-US" sz="2400" dirty="0"/>
              <a:t>): 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5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7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710" y="2388049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11521"/>
              </p:ext>
            </p:extLst>
          </p:nvPr>
        </p:nvGraphicFramePr>
        <p:xfrm>
          <a:off x="8747249" y="3210126"/>
          <a:ext cx="2354953" cy="1981200"/>
        </p:xfrm>
        <a:graphic>
          <a:graphicData uri="http://schemas.openxmlformats.org/drawingml/2006/table">
            <a:tbl>
              <a:tblPr/>
              <a:tblGrid>
                <a:gridCol w="7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1568450"/>
            <a:ext cx="527843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Assignments are called </a:t>
            </a:r>
            <a:r>
              <a:rPr lang="en-US" sz="1800" i="1" dirty="0"/>
              <a:t>outcomes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Joint distributions: say whether assignments (outcomes)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Normalized:</a:t>
            </a:r>
            <a:r>
              <a:rPr lang="en-US" sz="1800" dirty="0"/>
              <a:t>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Variables with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Constraints: state whether assignments are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graphicFrame>
        <p:nvGraphicFramePr>
          <p:cNvPr id="100990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3060"/>
              </p:ext>
            </p:extLst>
          </p:nvPr>
        </p:nvGraphicFramePr>
        <p:xfrm>
          <a:off x="5773738" y="19081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9906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9398"/>
              </p:ext>
            </p:extLst>
          </p:nvPr>
        </p:nvGraphicFramePr>
        <p:xfrm>
          <a:off x="5765800" y="455612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7" name="TextBox 6"/>
          <p:cNvSpPr txBox="1">
            <a:spLocks noChangeArrowheads="1"/>
          </p:cNvSpPr>
          <p:nvPr/>
        </p:nvSpPr>
        <p:spPr bwMode="auto"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Distribution over T,W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Constraint over T,W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7" y="4420499"/>
            <a:ext cx="2621134" cy="2039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47" y="1807215"/>
            <a:ext cx="2962741" cy="2087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/>
              <a:t>event</a:t>
            </a:r>
            <a:r>
              <a:rPr lang="en-US" sz="2800" dirty="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From a joint distribution, we can calculate the probability of any event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AND sunny?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OR sunny?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Typically, the events we care about are </a:t>
            </a:r>
            <a:r>
              <a:rPr lang="en-US" sz="2800" i="1" dirty="0"/>
              <a:t>partial assignments</a:t>
            </a:r>
            <a:r>
              <a:rPr lang="en-US" sz="2800" dirty="0"/>
              <a:t>, like P(T=hot)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01872"/>
              </p:ext>
            </p:extLst>
          </p:nvPr>
        </p:nvGraphicFramePr>
        <p:xfrm>
          <a:off x="8226236" y="345180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 = \sum_{s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98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s) = \sum_{t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34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= x_1) = \sum_{x_2} P(X_1 = x_1, X_2 = 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91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708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49462</TotalTime>
  <Words>3544</Words>
  <Application>Microsoft Office PowerPoint</Application>
  <PresentationFormat>Widescreen</PresentationFormat>
  <Paragraphs>1162</Paragraphs>
  <Slides>60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dan-berkeley-nlp-v1</vt:lpstr>
      <vt:lpstr>Equation</vt:lpstr>
      <vt:lpstr>CS 188: Artificial Intelligence </vt:lpstr>
      <vt:lpstr>Our Status in CS188</vt:lpstr>
      <vt:lpstr>Today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Quiz: Events</vt:lpstr>
      <vt:lpstr>Quiz: Events</vt:lpstr>
      <vt:lpstr>Marginal Distributions</vt:lpstr>
      <vt:lpstr>Quiz: Marginal Distributions</vt:lpstr>
      <vt:lpstr>Quiz: Marginal Distributions</vt:lpstr>
      <vt:lpstr>Conditional Probabilities</vt:lpstr>
      <vt:lpstr>Quiz: Conditional Probabilities</vt:lpstr>
      <vt:lpstr>Quiz: Conditional Probabilities</vt:lpstr>
      <vt:lpstr>Conditional Distributions</vt:lpstr>
      <vt:lpstr>Normalization Trick</vt:lpstr>
      <vt:lpstr>Probabilistic Inference</vt:lpstr>
      <vt:lpstr>Inference by Enumeration</vt:lpstr>
      <vt:lpstr>Inference by Enumeration</vt:lpstr>
      <vt:lpstr>Inference by Enumeration</vt:lpstr>
      <vt:lpstr>Inference by Enumeration</vt:lpstr>
      <vt:lpstr>Inference by Enumeration</vt:lpstr>
      <vt:lpstr>Inference by Enumeration</vt:lpstr>
      <vt:lpstr>Inference by Enumeration</vt:lpstr>
      <vt:lpstr>Inference by Enumeration</vt:lpstr>
      <vt:lpstr>Inference by Enumeration</vt:lpstr>
      <vt:lpstr>The Product Rule</vt:lpstr>
      <vt:lpstr>The Product Rule</vt:lpstr>
      <vt:lpstr>The Chain Rule</vt:lpstr>
      <vt:lpstr>Bayes Rule</vt:lpstr>
      <vt:lpstr>Bayes’ Rule</vt:lpstr>
      <vt:lpstr>Inference with Bayes’ Rule</vt:lpstr>
      <vt:lpstr>Inference with Bayes’ Rule</vt:lpstr>
      <vt:lpstr>Inference with Bayes’ Rule</vt:lpstr>
      <vt:lpstr>Example: Clinical Trial</vt:lpstr>
      <vt:lpstr>Example: Clinical Trial</vt:lpstr>
      <vt:lpstr>Example: Clinical Trial</vt:lpstr>
      <vt:lpstr>Quiz: Bayes’ Rule</vt:lpstr>
      <vt:lpstr>Quiz: Bayes’ Rule</vt:lpstr>
      <vt:lpstr>Disjoint Events</vt:lpstr>
      <vt:lpstr>Non-Mutually  Exclusive Events</vt:lpstr>
      <vt:lpstr>Mutually  Exclusive  vs Non-Mutually  Exclusive Events</vt:lpstr>
      <vt:lpstr>OR Operation: Mutually Exclusive</vt:lpstr>
      <vt:lpstr>OR Operation: Not Mutually Exclusive</vt:lpstr>
      <vt:lpstr>Bayesian Networks</vt:lpstr>
      <vt:lpstr>Components of  Bayesian Network</vt:lpstr>
      <vt:lpstr>Bayesian Network: Clinical Trial Example</vt:lpstr>
      <vt:lpstr>Complicated Bayesian Network</vt:lpstr>
      <vt:lpstr>Network of Heart Disease</vt:lpstr>
      <vt:lpstr>Practice Question</vt:lpstr>
      <vt:lpstr>Practice Question</vt:lpstr>
      <vt:lpstr>Practice Question</vt:lpstr>
      <vt:lpstr>Practice Question</vt:lpstr>
      <vt:lpstr>Practice Question</vt:lpstr>
      <vt:lpstr>Practice Question</vt:lpstr>
      <vt:lpstr>Practice Question</vt:lpstr>
      <vt:lpstr>Practice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Dr. Ashraf Uddin</cp:lastModifiedBy>
  <cp:revision>2659</cp:revision>
  <cp:lastPrinted>2014-02-27T08:03:23Z</cp:lastPrinted>
  <dcterms:created xsi:type="dcterms:W3CDTF">2004-08-27T04:16:05Z</dcterms:created>
  <dcterms:modified xsi:type="dcterms:W3CDTF">2025-01-07T04:08:55Z</dcterms:modified>
</cp:coreProperties>
</file>