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4"/>
  </p:notesMasterIdLst>
  <p:sldIdLst>
    <p:sldId id="268" r:id="rId5"/>
    <p:sldId id="257" r:id="rId6"/>
    <p:sldId id="266" r:id="rId7"/>
    <p:sldId id="269" r:id="rId8"/>
    <p:sldId id="270" r:id="rId9"/>
    <p:sldId id="271" r:id="rId10"/>
    <p:sldId id="267" r:id="rId11"/>
    <p:sldId id="272" r:id="rId12"/>
    <p:sldId id="273" r:id="rId13"/>
    <p:sldId id="274" r:id="rId14"/>
    <p:sldId id="275" r:id="rId15"/>
    <p:sldId id="276" r:id="rId16"/>
    <p:sldId id="277" r:id="rId17"/>
    <p:sldId id="278" r:id="rId18"/>
    <p:sldId id="285" r:id="rId19"/>
    <p:sldId id="279" r:id="rId20"/>
    <p:sldId id="280" r:id="rId21"/>
    <p:sldId id="282" r:id="rId22"/>
    <p:sldId id="291" r:id="rId23"/>
    <p:sldId id="292" r:id="rId24"/>
    <p:sldId id="293" r:id="rId25"/>
    <p:sldId id="294" r:id="rId26"/>
    <p:sldId id="295" r:id="rId27"/>
    <p:sldId id="296" r:id="rId28"/>
    <p:sldId id="283" r:id="rId29"/>
    <p:sldId id="284" r:id="rId30"/>
    <p:sldId id="298" r:id="rId31"/>
    <p:sldId id="299" r:id="rId32"/>
    <p:sldId id="300" r:id="rId33"/>
    <p:sldId id="302" r:id="rId34"/>
    <p:sldId id="304" r:id="rId35"/>
    <p:sldId id="305" r:id="rId36"/>
    <p:sldId id="306" r:id="rId37"/>
    <p:sldId id="307" r:id="rId38"/>
    <p:sldId id="308" r:id="rId39"/>
    <p:sldId id="309" r:id="rId40"/>
    <p:sldId id="303" r:id="rId41"/>
    <p:sldId id="265" r:id="rId42"/>
    <p:sldId id="264"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3"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C2058-0643-413D-AD5F-193553834261}" type="datetimeFigureOut">
              <a:rPr lang="en-US" smtClean="0"/>
              <a:t>08-Nov-21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B973F-9F61-444B-A47A-FCF200D2D841}" type="slidenum">
              <a:rPr lang="en-US" smtClean="0"/>
              <a:t>‹#›</a:t>
            </a:fld>
            <a:endParaRPr lang="en-US"/>
          </a:p>
        </p:txBody>
      </p:sp>
    </p:spTree>
    <p:extLst>
      <p:ext uri="{BB962C8B-B14F-4D97-AF65-F5344CB8AC3E}">
        <p14:creationId xmlns:p14="http://schemas.microsoft.com/office/powerpoint/2010/main" val="3347163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08-Nov-21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08-Nov-21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08-Nov-21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08-Nov-21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08-Nov-21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08-Nov-21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08-Nov-21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08-Nov-21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08-Nov-21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08-Nov-21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08-Nov-21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08-Nov-21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08-Nov-21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08-Nov-21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08-Nov-21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08-Nov-21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08-Nov-21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codenautics.com/wumpus/" TargetMode="External"/><Relationship Id="rId2" Type="http://schemas.openxmlformats.org/officeDocument/2006/relationships/hyperlink" Target="http://scv.bu.edu/cgi-bin/wcl" TargetMode="Externa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Logical Agents</a:t>
            </a:r>
          </a:p>
        </p:txBody>
      </p:sp>
      <p:sp>
        <p:nvSpPr>
          <p:cNvPr id="3" name="Subtitle 2"/>
          <p:cNvSpPr>
            <a:spLocks noGrp="1"/>
          </p:cNvSpPr>
          <p:nvPr>
            <p:ph type="subTitle" idx="1"/>
          </p:nvPr>
        </p:nvSpPr>
        <p:spPr>
          <a:xfrm>
            <a:off x="476205" y="1532427"/>
            <a:ext cx="2789509" cy="484632"/>
          </a:xfrm>
        </p:spPr>
        <p:txBody>
          <a:bodyPr>
            <a:normAutofit/>
          </a:bodyPr>
          <a:lstStyle/>
          <a:p>
            <a:r>
              <a:rPr lang="en-US" dirty="0"/>
              <a:t>Course Code:  </a:t>
            </a:r>
            <a:r>
              <a:rPr lang="en-US" b="1" dirty="0"/>
              <a:t>CSC4226 </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4018674487"/>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 No:</a:t>
                      </a:r>
                    </a:p>
                  </a:txBody>
                  <a:tcPr/>
                </a:tc>
                <a:tc>
                  <a:txBody>
                    <a:bodyPr/>
                    <a:lstStyle/>
                    <a:p>
                      <a:r>
                        <a:rPr lang="en-US" dirty="0"/>
                        <a:t>Eight (8)</a:t>
                      </a:r>
                    </a:p>
                  </a:txBody>
                  <a:tcPr/>
                </a:tc>
                <a:tc>
                  <a:txBody>
                    <a:bodyPr/>
                    <a:lstStyle/>
                    <a:p>
                      <a:r>
                        <a:rPr lang="en-US" dirty="0"/>
                        <a:t>Week No:</a:t>
                      </a:r>
                    </a:p>
                  </a:txBody>
                  <a:tcPr/>
                </a:tc>
                <a:tc>
                  <a:txBody>
                    <a:bodyPr/>
                    <a:lstStyle/>
                    <a:p>
                      <a:r>
                        <a:rPr lang="en-US" dirty="0"/>
                        <a:t>Nine (9)</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Dr. Ashraf </a:t>
                      </a:r>
                      <a:r>
                        <a:rPr lang="en-US" i="1" dirty="0" err="1" smtClean="0"/>
                        <a:t>Uddin</a:t>
                      </a:r>
                      <a:r>
                        <a:rPr lang="en-US" i="1" dirty="0"/>
                        <a:t>				</a:t>
                      </a:r>
                      <a:r>
                        <a:rPr lang="en-US" i="1" dirty="0" smtClean="0"/>
                        <a:t>dr.ashraf@aiub.edu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2786003" y="1524312"/>
            <a:ext cx="523257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b="1" dirty="0"/>
              <a:t>Artificial Intelligence and Expert System </a:t>
            </a:r>
            <a:endParaRPr lang="en-US" dirty="0"/>
          </a:p>
        </p:txBody>
      </p:sp>
    </p:spTree>
    <p:extLst>
      <p:ext uri="{BB962C8B-B14F-4D97-AF65-F5344CB8AC3E}">
        <p14:creationId xmlns:p14="http://schemas.microsoft.com/office/powerpoint/2010/main" val="1595753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AIMA’s Wumpus World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0412" y="2277800"/>
            <a:ext cx="7423588" cy="3994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1027">
            <a:extLst>
              <a:ext uri="{FF2B5EF4-FFF2-40B4-BE49-F238E27FC236}">
                <a16:creationId xmlns:a16="http://schemas.microsoft.com/office/drawing/2014/main" xmlns="" id="{570FBD02-7180-4805-B542-ED7FE38E9849}"/>
              </a:ext>
            </a:extLst>
          </p:cNvPr>
          <p:cNvSpPr txBox="1">
            <a:spLocks noChangeArrowheads="1"/>
          </p:cNvSpPr>
          <p:nvPr/>
        </p:nvSpPr>
        <p:spPr>
          <a:xfrm>
            <a:off x="70927" y="2316818"/>
            <a:ext cx="3298970" cy="314839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111125" indent="-111125" algn="just"/>
            <a:endParaRPr lang="en-US" altLang="en-US" sz="2400" dirty="0">
              <a:solidFill>
                <a:schemeClr val="tx1"/>
              </a:solidFill>
            </a:endParaRPr>
          </a:p>
          <a:p>
            <a:pPr marL="111125" indent="-111125" algn="just"/>
            <a:r>
              <a:rPr lang="en-US" altLang="en-US" sz="2400" dirty="0">
                <a:solidFill>
                  <a:schemeClr val="tx1"/>
                </a:solidFill>
              </a:rPr>
              <a:t>The agent always starts in the field [1,1]</a:t>
            </a:r>
          </a:p>
          <a:p>
            <a:pPr marL="111125" indent="-111125" algn="just"/>
            <a:endParaRPr lang="en-US" altLang="en-US" sz="2400" dirty="0">
              <a:solidFill>
                <a:schemeClr val="tx1"/>
              </a:solidFill>
            </a:endParaRPr>
          </a:p>
          <a:p>
            <a:pPr marL="111125" indent="-111125" algn="just"/>
            <a:r>
              <a:rPr lang="en-US" altLang="en-US" sz="2400" dirty="0">
                <a:solidFill>
                  <a:schemeClr val="tx1"/>
                </a:solidFill>
              </a:rPr>
              <a:t>Agent’s task is to find the gold, return to the field [1,1] and climb out of the cave</a:t>
            </a:r>
          </a:p>
        </p:txBody>
      </p:sp>
    </p:spTree>
    <p:extLst>
      <p:ext uri="{BB962C8B-B14F-4D97-AF65-F5344CB8AC3E}">
        <p14:creationId xmlns:p14="http://schemas.microsoft.com/office/powerpoint/2010/main" val="5319466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16291"/>
            <a:ext cx="7808976" cy="1088136"/>
          </a:xfrm>
        </p:spPr>
        <p:txBody>
          <a:bodyPr>
            <a:normAutofit fontScale="90000"/>
          </a:bodyPr>
          <a:lstStyle/>
          <a:p>
            <a:r>
              <a:rPr lang="en-US" altLang="en-US" sz="4400" dirty="0"/>
              <a:t>Agent in a Wumpus world: </a:t>
            </a:r>
            <a:br>
              <a:rPr lang="en-US" altLang="en-US" sz="4400" dirty="0"/>
            </a:br>
            <a:r>
              <a:rPr lang="en-US" altLang="en-US" sz="4400" dirty="0"/>
              <a:t>Percepts </a:t>
            </a:r>
            <a:endParaRPr lang="en-US" dirty="0"/>
          </a:p>
        </p:txBody>
      </p:sp>
      <p:sp>
        <p:nvSpPr>
          <p:cNvPr id="3" name="Rectangle 3">
            <a:extLst>
              <a:ext uri="{FF2B5EF4-FFF2-40B4-BE49-F238E27FC236}">
                <a16:creationId xmlns:a16="http://schemas.microsoft.com/office/drawing/2014/main" xmlns="" id="{E3683FF6-226A-4A97-BDC8-C6C8B8534CE5}"/>
              </a:ext>
            </a:extLst>
          </p:cNvPr>
          <p:cNvSpPr txBox="1">
            <a:spLocks noChangeArrowheads="1"/>
          </p:cNvSpPr>
          <p:nvPr/>
        </p:nvSpPr>
        <p:spPr>
          <a:xfrm>
            <a:off x="150812" y="2011680"/>
            <a:ext cx="8258897" cy="41397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altLang="en-US" sz="2400" dirty="0">
                <a:solidFill>
                  <a:schemeClr val="tx1"/>
                </a:solidFill>
              </a:rPr>
              <a:t>The agent perceives </a:t>
            </a:r>
            <a:r>
              <a:rPr lang="en-US" altLang="en-US" sz="2400" dirty="0" smtClean="0">
                <a:solidFill>
                  <a:schemeClr val="tx1"/>
                </a:solidFill>
                <a:ea typeface="ＭＳ Ｐゴシック" panose="020B0600070205080204" pitchFamily="34" charset="-128"/>
              </a:rPr>
              <a:t>a </a:t>
            </a:r>
            <a:r>
              <a:rPr lang="en-US" altLang="en-US" sz="2400" b="1" dirty="0">
                <a:solidFill>
                  <a:schemeClr val="tx1"/>
                </a:solidFill>
                <a:ea typeface="ＭＳ Ｐゴシック" panose="020B0600070205080204" pitchFamily="34" charset="-128"/>
              </a:rPr>
              <a:t>stench</a:t>
            </a:r>
            <a:r>
              <a:rPr lang="en-US" altLang="en-US" sz="2400" dirty="0">
                <a:solidFill>
                  <a:schemeClr val="tx1"/>
                </a:solidFill>
                <a:ea typeface="ＭＳ Ｐゴシック" panose="020B0600070205080204" pitchFamily="34" charset="-128"/>
              </a:rPr>
              <a:t> in the square containing the Wumpus and in the adjacent squares (not diagonally) </a:t>
            </a:r>
            <a:r>
              <a:rPr lang="en-US" altLang="en-US" sz="2400" dirty="0" smtClean="0">
                <a:solidFill>
                  <a:schemeClr val="tx1"/>
                </a:solidFill>
                <a:ea typeface="ＭＳ Ｐゴシック" panose="020B0600070205080204" pitchFamily="34" charset="-128"/>
              </a:rPr>
              <a:t>,a </a:t>
            </a:r>
            <a:r>
              <a:rPr lang="en-US" altLang="en-US" sz="2400" b="1" dirty="0">
                <a:solidFill>
                  <a:schemeClr val="tx1"/>
                </a:solidFill>
                <a:ea typeface="ＭＳ Ｐゴシック" panose="020B0600070205080204" pitchFamily="34" charset="-128"/>
              </a:rPr>
              <a:t>breeze </a:t>
            </a:r>
            <a:r>
              <a:rPr lang="en-US" altLang="en-US" sz="2400" dirty="0">
                <a:solidFill>
                  <a:schemeClr val="tx1"/>
                </a:solidFill>
                <a:ea typeface="ＭＳ Ｐゴシック" panose="020B0600070205080204" pitchFamily="34" charset="-128"/>
              </a:rPr>
              <a:t>in the squares adjacent to a </a:t>
            </a:r>
            <a:r>
              <a:rPr lang="en-US" altLang="en-US" sz="2400" dirty="0" smtClean="0">
                <a:solidFill>
                  <a:schemeClr val="tx1"/>
                </a:solidFill>
                <a:ea typeface="ＭＳ Ｐゴシック" panose="020B0600070205080204" pitchFamily="34" charset="-128"/>
              </a:rPr>
              <a:t>pit, a </a:t>
            </a:r>
            <a:r>
              <a:rPr lang="en-US" altLang="en-US" sz="2400" b="1" dirty="0">
                <a:solidFill>
                  <a:schemeClr val="tx1"/>
                </a:solidFill>
                <a:ea typeface="ＭＳ Ｐゴシック" panose="020B0600070205080204" pitchFamily="34" charset="-128"/>
              </a:rPr>
              <a:t>glitter</a:t>
            </a:r>
            <a:r>
              <a:rPr lang="en-US" altLang="en-US" sz="2400" dirty="0">
                <a:solidFill>
                  <a:schemeClr val="tx1"/>
                </a:solidFill>
                <a:ea typeface="ＭＳ Ｐゴシック" panose="020B0600070205080204" pitchFamily="34" charset="-128"/>
              </a:rPr>
              <a:t> in the square where the gold </a:t>
            </a:r>
            <a:r>
              <a:rPr lang="en-US" altLang="en-US" sz="2400" dirty="0" smtClean="0">
                <a:solidFill>
                  <a:schemeClr val="tx1"/>
                </a:solidFill>
                <a:ea typeface="ＭＳ Ｐゴシック" panose="020B0600070205080204" pitchFamily="34" charset="-128"/>
              </a:rPr>
              <a:t>is, a </a:t>
            </a:r>
            <a:r>
              <a:rPr lang="en-US" altLang="en-US" sz="2400" b="1" dirty="0">
                <a:solidFill>
                  <a:schemeClr val="tx1"/>
                </a:solidFill>
                <a:ea typeface="ＭＳ Ｐゴシック" panose="020B0600070205080204" pitchFamily="34" charset="-128"/>
              </a:rPr>
              <a:t>bump</a:t>
            </a:r>
            <a:r>
              <a:rPr lang="en-US" altLang="en-US" sz="2400" dirty="0">
                <a:solidFill>
                  <a:schemeClr val="tx1"/>
                </a:solidFill>
                <a:ea typeface="ＭＳ Ｐゴシック" panose="020B0600070205080204" pitchFamily="34" charset="-128"/>
              </a:rPr>
              <a:t>, if it walks into a </a:t>
            </a:r>
            <a:r>
              <a:rPr lang="en-US" altLang="en-US" sz="2400" dirty="0" smtClean="0">
                <a:solidFill>
                  <a:schemeClr val="tx1"/>
                </a:solidFill>
                <a:ea typeface="ＭＳ Ｐゴシック" panose="020B0600070205080204" pitchFamily="34" charset="-128"/>
              </a:rPr>
              <a:t>wall, a </a:t>
            </a:r>
            <a:r>
              <a:rPr lang="en-US" altLang="en-US" sz="2400" dirty="0">
                <a:solidFill>
                  <a:schemeClr val="tx1"/>
                </a:solidFill>
                <a:ea typeface="ＭＳ Ｐゴシック" panose="020B0600070205080204" pitchFamily="34" charset="-128"/>
              </a:rPr>
              <a:t>woeful </a:t>
            </a:r>
            <a:r>
              <a:rPr lang="en-US" altLang="en-US" sz="2400" b="1" dirty="0">
                <a:solidFill>
                  <a:schemeClr val="tx1"/>
                </a:solidFill>
                <a:ea typeface="ＭＳ Ｐゴシック" panose="020B0600070205080204" pitchFamily="34" charset="-128"/>
              </a:rPr>
              <a:t>scream</a:t>
            </a:r>
            <a:r>
              <a:rPr lang="en-US" altLang="en-US" sz="2400" dirty="0">
                <a:solidFill>
                  <a:schemeClr val="tx1"/>
                </a:solidFill>
                <a:ea typeface="ＭＳ Ｐゴシック" panose="020B0600070205080204" pitchFamily="34" charset="-128"/>
              </a:rPr>
              <a:t> everywhere in the cave, if the Wumpus is </a:t>
            </a:r>
            <a:r>
              <a:rPr lang="en-US" altLang="en-US" sz="2400" dirty="0" smtClean="0">
                <a:solidFill>
                  <a:schemeClr val="tx1"/>
                </a:solidFill>
                <a:ea typeface="ＭＳ Ｐゴシック" panose="020B0600070205080204" pitchFamily="34" charset="-128"/>
              </a:rPr>
              <a:t>killed</a:t>
            </a:r>
          </a:p>
          <a:p>
            <a:endParaRPr lang="en-US" altLang="en-US" sz="2400" dirty="0">
              <a:solidFill>
                <a:schemeClr val="tx1"/>
              </a:solidFill>
              <a:ea typeface="ＭＳ Ｐゴシック" panose="020B0600070205080204" pitchFamily="34" charset="-128"/>
            </a:endParaRPr>
          </a:p>
          <a:p>
            <a:r>
              <a:rPr lang="en-US" altLang="en-US" sz="2400" dirty="0">
                <a:solidFill>
                  <a:schemeClr val="tx1"/>
                </a:solidFill>
              </a:rPr>
              <a:t>The percepts are given as a five-symbol list. If there is a stench and a breeze, but no glitter, no bump, and no scream, the percept is </a:t>
            </a:r>
            <a:r>
              <a:rPr lang="en-US" altLang="en-US" sz="2400" b="1" dirty="0">
                <a:solidFill>
                  <a:schemeClr val="tx1"/>
                </a:solidFill>
                <a:ea typeface="ＭＳ Ｐゴシック" panose="020B0600070205080204" pitchFamily="34" charset="-128"/>
              </a:rPr>
              <a:t>[Stench, Breeze, None, None, None] </a:t>
            </a:r>
          </a:p>
          <a:p>
            <a:r>
              <a:rPr lang="en-US" altLang="en-US" sz="2400" dirty="0">
                <a:solidFill>
                  <a:schemeClr val="tx1"/>
                </a:solidFill>
              </a:rPr>
              <a:t>The agent cannot perceive its own location</a:t>
            </a:r>
          </a:p>
          <a:p>
            <a:endParaRPr lang="en-US" altLang="en-US" sz="2000" dirty="0" smtClean="0">
              <a:solidFill>
                <a:schemeClr val="tx1"/>
              </a:solidFill>
              <a:ea typeface="ＭＳ Ｐゴシック" panose="020B0600070205080204" pitchFamily="34" charset="-128"/>
            </a:endParaRPr>
          </a:p>
        </p:txBody>
      </p:sp>
    </p:spTree>
    <p:extLst>
      <p:ext uri="{BB962C8B-B14F-4D97-AF65-F5344CB8AC3E}">
        <p14:creationId xmlns:p14="http://schemas.microsoft.com/office/powerpoint/2010/main" val="42948057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Wumpus World: Actions</a:t>
            </a:r>
            <a:endParaRPr lang="en-US" dirty="0"/>
          </a:p>
        </p:txBody>
      </p:sp>
      <p:sp>
        <p:nvSpPr>
          <p:cNvPr id="3" name="Rectangle 3">
            <a:extLst>
              <a:ext uri="{FF2B5EF4-FFF2-40B4-BE49-F238E27FC236}">
                <a16:creationId xmlns:a16="http://schemas.microsoft.com/office/drawing/2014/main" xmlns="" id="{4EFF322B-212D-44DC-835C-4BF4ED000809}"/>
              </a:ext>
            </a:extLst>
          </p:cNvPr>
          <p:cNvSpPr txBox="1">
            <a:spLocks noChangeArrowheads="1"/>
          </p:cNvSpPr>
          <p:nvPr/>
        </p:nvSpPr>
        <p:spPr>
          <a:xfrm>
            <a:off x="150812" y="2096086"/>
            <a:ext cx="8796240" cy="460951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altLang="en-US" sz="2400" b="1" dirty="0">
                <a:solidFill>
                  <a:schemeClr val="tx1"/>
                </a:solidFill>
              </a:rPr>
              <a:t>go forward </a:t>
            </a:r>
          </a:p>
          <a:p>
            <a:pPr algn="just"/>
            <a:r>
              <a:rPr lang="en-US" altLang="en-US" sz="2400" b="1" dirty="0">
                <a:solidFill>
                  <a:schemeClr val="tx1"/>
                </a:solidFill>
              </a:rPr>
              <a:t>turn right</a:t>
            </a:r>
            <a:r>
              <a:rPr lang="en-US" altLang="en-US" sz="2400" dirty="0">
                <a:solidFill>
                  <a:schemeClr val="tx1"/>
                </a:solidFill>
              </a:rPr>
              <a:t> 90 degrees</a:t>
            </a:r>
          </a:p>
          <a:p>
            <a:pPr algn="just"/>
            <a:r>
              <a:rPr lang="en-US" altLang="en-US" sz="2400" b="1" dirty="0">
                <a:solidFill>
                  <a:schemeClr val="tx1"/>
                </a:solidFill>
              </a:rPr>
              <a:t>turn left</a:t>
            </a:r>
            <a:r>
              <a:rPr lang="en-US" altLang="en-US" sz="2400" dirty="0">
                <a:solidFill>
                  <a:schemeClr val="tx1"/>
                </a:solidFill>
              </a:rPr>
              <a:t> 90 degrees</a:t>
            </a:r>
          </a:p>
          <a:p>
            <a:pPr algn="just"/>
            <a:r>
              <a:rPr lang="en-US" altLang="en-US" sz="2400" b="1" dirty="0">
                <a:solidFill>
                  <a:schemeClr val="tx1"/>
                </a:solidFill>
              </a:rPr>
              <a:t>grab</a:t>
            </a:r>
            <a:r>
              <a:rPr lang="en-US" altLang="en-US" sz="2400" dirty="0">
                <a:solidFill>
                  <a:schemeClr val="tx1"/>
                </a:solidFill>
              </a:rPr>
              <a:t>: Pick up an object that’s in the same square as the agent</a:t>
            </a:r>
          </a:p>
          <a:p>
            <a:pPr algn="just"/>
            <a:r>
              <a:rPr lang="en-US" altLang="en-US" sz="2400" b="1" dirty="0">
                <a:solidFill>
                  <a:schemeClr val="tx1"/>
                </a:solidFill>
              </a:rPr>
              <a:t>shoot</a:t>
            </a:r>
            <a:r>
              <a:rPr lang="en-US" altLang="en-US" sz="2400" dirty="0">
                <a:solidFill>
                  <a:schemeClr val="tx1"/>
                </a:solidFill>
              </a:rPr>
              <a:t>: Fire an arrow in a straight line in the direction the agent is facing. It continues until it hits and kills the Wumpus or hits the outer wall. The agent has only one arrow, so only the first shoot action has any effect </a:t>
            </a:r>
          </a:p>
          <a:p>
            <a:pPr algn="just"/>
            <a:r>
              <a:rPr lang="en-US" altLang="en-US" sz="2400" b="1" dirty="0">
                <a:solidFill>
                  <a:schemeClr val="tx1"/>
                </a:solidFill>
              </a:rPr>
              <a:t>climb</a:t>
            </a:r>
            <a:r>
              <a:rPr lang="en-US" altLang="en-US" sz="2400" dirty="0">
                <a:solidFill>
                  <a:schemeClr val="tx1"/>
                </a:solidFill>
              </a:rPr>
              <a:t> is used to leave the cave and is only effective in the start square</a:t>
            </a:r>
          </a:p>
          <a:p>
            <a:pPr algn="just"/>
            <a:r>
              <a:rPr lang="en-US" altLang="en-US" sz="2400" b="1" dirty="0">
                <a:solidFill>
                  <a:schemeClr val="tx1"/>
                </a:solidFill>
              </a:rPr>
              <a:t>die</a:t>
            </a:r>
            <a:r>
              <a:rPr lang="en-US" altLang="en-US" sz="2400" dirty="0">
                <a:solidFill>
                  <a:schemeClr val="tx1"/>
                </a:solidFill>
              </a:rPr>
              <a:t>: This action automatically and irretrievably happens if the agent enters a square with a pit or a live Wumpus</a:t>
            </a:r>
          </a:p>
        </p:txBody>
      </p:sp>
    </p:spTree>
    <p:extLst>
      <p:ext uri="{BB962C8B-B14F-4D97-AF65-F5344CB8AC3E}">
        <p14:creationId xmlns:p14="http://schemas.microsoft.com/office/powerpoint/2010/main" val="22427127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Wumpus World Goal</a:t>
            </a:r>
            <a:endParaRPr lang="en-US" dirty="0"/>
          </a:p>
        </p:txBody>
      </p:sp>
      <p:sp>
        <p:nvSpPr>
          <p:cNvPr id="3" name="Rectangle 3">
            <a:extLst>
              <a:ext uri="{FF2B5EF4-FFF2-40B4-BE49-F238E27FC236}">
                <a16:creationId xmlns:a16="http://schemas.microsoft.com/office/drawing/2014/main" xmlns="" id="{D18D1910-9C27-4997-A6CF-64D85E4172E3}"/>
              </a:ext>
            </a:extLst>
          </p:cNvPr>
          <p:cNvSpPr txBox="1">
            <a:spLocks noChangeArrowheads="1"/>
          </p:cNvSpPr>
          <p:nvPr/>
        </p:nvSpPr>
        <p:spPr>
          <a:xfrm>
            <a:off x="150812" y="2294195"/>
            <a:ext cx="8824376" cy="4114800"/>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buFontTx/>
              <a:buNone/>
            </a:pPr>
            <a:r>
              <a:rPr lang="en-US" altLang="en-US" sz="2800" dirty="0">
                <a:solidFill>
                  <a:schemeClr val="tx1"/>
                </a:solidFill>
              </a:rPr>
              <a:t>The agent’s goal is to find the gold and bring it back to the start square as quickly as possible, without getting killed</a:t>
            </a:r>
          </a:p>
          <a:p>
            <a:pPr>
              <a:buFontTx/>
              <a:buNone/>
            </a:pPr>
            <a:endParaRPr lang="en-US" altLang="en-US" sz="2800" dirty="0">
              <a:solidFill>
                <a:schemeClr val="tx1"/>
              </a:solidFill>
            </a:endParaRPr>
          </a:p>
          <a:p>
            <a:pPr lvl="1" algn="l"/>
            <a:r>
              <a:rPr lang="en-US" altLang="en-US" sz="2800" dirty="0">
                <a:solidFill>
                  <a:schemeClr val="tx1"/>
                </a:solidFill>
                <a:ea typeface="ＭＳ Ｐゴシック" panose="020B0600070205080204" pitchFamily="34" charset="-128"/>
              </a:rPr>
              <a:t>1,000 points reward for climbing out of the cave with the gold</a:t>
            </a:r>
          </a:p>
          <a:p>
            <a:pPr lvl="1" algn="l"/>
            <a:endParaRPr lang="en-US" altLang="en-US" sz="2800" dirty="0">
              <a:solidFill>
                <a:schemeClr val="tx1"/>
              </a:solidFill>
              <a:ea typeface="ＭＳ Ｐゴシック" panose="020B0600070205080204" pitchFamily="34" charset="-128"/>
            </a:endParaRPr>
          </a:p>
          <a:p>
            <a:pPr lvl="1" algn="l"/>
            <a:r>
              <a:rPr lang="en-US" altLang="en-US" sz="2800" dirty="0">
                <a:solidFill>
                  <a:schemeClr val="tx1"/>
                </a:solidFill>
                <a:ea typeface="ＭＳ Ｐゴシック" panose="020B0600070205080204" pitchFamily="34" charset="-128"/>
              </a:rPr>
              <a:t>1 point deducted for every action taken</a:t>
            </a:r>
          </a:p>
          <a:p>
            <a:pPr lvl="1" algn="l"/>
            <a:endParaRPr lang="en-US" altLang="en-US" sz="2800" dirty="0">
              <a:solidFill>
                <a:schemeClr val="tx1"/>
              </a:solidFill>
              <a:ea typeface="ＭＳ Ｐゴシック" panose="020B0600070205080204" pitchFamily="34" charset="-128"/>
            </a:endParaRPr>
          </a:p>
          <a:p>
            <a:pPr lvl="1" algn="l"/>
            <a:r>
              <a:rPr lang="en-US" altLang="en-US" sz="2800" dirty="0">
                <a:solidFill>
                  <a:schemeClr val="tx1"/>
                </a:solidFill>
                <a:ea typeface="ＭＳ Ｐゴシック" panose="020B0600070205080204" pitchFamily="34" charset="-128"/>
              </a:rPr>
              <a:t>10,000 points penalty for getting killed</a:t>
            </a:r>
            <a:endParaRPr lang="en-US" altLang="en-US" sz="2400" dirty="0">
              <a:solidFill>
                <a:schemeClr val="tx1"/>
              </a:solidFill>
              <a:ea typeface="ＭＳ Ｐゴシック" panose="020B0600070205080204" pitchFamily="34" charset="-128"/>
            </a:endParaRPr>
          </a:p>
        </p:txBody>
      </p:sp>
    </p:spTree>
    <p:extLst>
      <p:ext uri="{BB962C8B-B14F-4D97-AF65-F5344CB8AC3E}">
        <p14:creationId xmlns:p14="http://schemas.microsoft.com/office/powerpoint/2010/main" val="8969210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800" y="674088"/>
            <a:ext cx="7808976" cy="1088136"/>
          </a:xfrm>
        </p:spPr>
        <p:txBody>
          <a:bodyPr/>
          <a:lstStyle/>
          <a:p>
            <a:r>
              <a:rPr lang="en-US" altLang="en-US" dirty="0"/>
              <a:t>Wumpus world characterization</a:t>
            </a:r>
            <a:endParaRPr lang="en-US" dirty="0"/>
          </a:p>
        </p:txBody>
      </p:sp>
      <p:sp>
        <p:nvSpPr>
          <p:cNvPr id="3" name="Rectangle 3">
            <a:extLst>
              <a:ext uri="{FF2B5EF4-FFF2-40B4-BE49-F238E27FC236}">
                <a16:creationId xmlns:a16="http://schemas.microsoft.com/office/drawing/2014/main" xmlns="" id="{00AA7F1D-0451-4781-88B2-82B8E7FE6745}"/>
              </a:ext>
            </a:extLst>
          </p:cNvPr>
          <p:cNvSpPr txBox="1">
            <a:spLocks noChangeArrowheads="1"/>
          </p:cNvSpPr>
          <p:nvPr/>
        </p:nvSpPr>
        <p:spPr>
          <a:xfrm>
            <a:off x="150812" y="1983544"/>
            <a:ext cx="8993188" cy="4112455"/>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r>
              <a:rPr lang="en-US" altLang="en-US" sz="2800" b="1">
                <a:solidFill>
                  <a:schemeClr val="tx1"/>
                </a:solidFill>
              </a:rPr>
              <a:t>Fully Observable</a:t>
            </a:r>
            <a:r>
              <a:rPr lang="en-US" altLang="en-US" sz="2800">
                <a:solidFill>
                  <a:schemeClr val="tx1"/>
                </a:solidFill>
              </a:rPr>
              <a:t> No – only local perception</a:t>
            </a:r>
          </a:p>
          <a:p>
            <a:pPr marL="342900" indent="-342900"/>
            <a:endParaRPr lang="en-US" altLang="en-US" sz="2800">
              <a:solidFill>
                <a:schemeClr val="tx1"/>
              </a:solidFill>
            </a:endParaRPr>
          </a:p>
          <a:p>
            <a:pPr marL="342900" indent="-342900"/>
            <a:r>
              <a:rPr lang="en-US" altLang="en-US" sz="2800" b="1">
                <a:solidFill>
                  <a:schemeClr val="tx1"/>
                </a:solidFill>
              </a:rPr>
              <a:t>Deterministic </a:t>
            </a:r>
            <a:r>
              <a:rPr lang="en-US" altLang="en-US" sz="2800">
                <a:solidFill>
                  <a:schemeClr val="tx1"/>
                </a:solidFill>
              </a:rPr>
              <a:t>Yes – outcomes exactly specified</a:t>
            </a:r>
          </a:p>
          <a:p>
            <a:pPr marL="342900" indent="-342900"/>
            <a:endParaRPr lang="en-US" altLang="en-US" sz="2800">
              <a:solidFill>
                <a:schemeClr val="tx1"/>
              </a:solidFill>
            </a:endParaRPr>
          </a:p>
          <a:p>
            <a:pPr marL="342900" indent="-342900"/>
            <a:r>
              <a:rPr lang="en-US" altLang="en-US" sz="2800" b="1">
                <a:solidFill>
                  <a:schemeClr val="tx1"/>
                </a:solidFill>
              </a:rPr>
              <a:t>Episodic</a:t>
            </a:r>
            <a:r>
              <a:rPr lang="en-US" altLang="en-US" sz="2800">
                <a:solidFill>
                  <a:schemeClr val="tx1"/>
                </a:solidFill>
              </a:rPr>
              <a:t> No – sequential at the level of actions</a:t>
            </a:r>
          </a:p>
          <a:p>
            <a:pPr marL="342900" indent="-342900"/>
            <a:endParaRPr lang="en-US" altLang="en-US" sz="2800">
              <a:solidFill>
                <a:schemeClr val="tx1"/>
              </a:solidFill>
            </a:endParaRPr>
          </a:p>
          <a:p>
            <a:pPr marL="342900" indent="-342900"/>
            <a:r>
              <a:rPr lang="en-US" altLang="en-US" sz="2800" b="1">
                <a:solidFill>
                  <a:schemeClr val="tx1"/>
                </a:solidFill>
              </a:rPr>
              <a:t>Static</a:t>
            </a:r>
            <a:r>
              <a:rPr lang="en-US" altLang="en-US" sz="2800">
                <a:solidFill>
                  <a:schemeClr val="tx1"/>
                </a:solidFill>
              </a:rPr>
              <a:t>  Yes – Wumpus and Pits do not move</a:t>
            </a:r>
          </a:p>
          <a:p>
            <a:pPr marL="342900" indent="-342900"/>
            <a:endParaRPr lang="en-US" altLang="en-US" sz="2800">
              <a:solidFill>
                <a:schemeClr val="tx1"/>
              </a:solidFill>
            </a:endParaRPr>
          </a:p>
          <a:p>
            <a:pPr marL="342900" indent="-342900"/>
            <a:r>
              <a:rPr lang="en-US" altLang="en-US" sz="2800" b="1">
                <a:solidFill>
                  <a:schemeClr val="tx1"/>
                </a:solidFill>
              </a:rPr>
              <a:t>Discrete</a:t>
            </a:r>
            <a:r>
              <a:rPr lang="en-US" altLang="en-US" sz="2800">
                <a:solidFill>
                  <a:schemeClr val="tx1"/>
                </a:solidFill>
              </a:rPr>
              <a:t> Yes</a:t>
            </a:r>
          </a:p>
          <a:p>
            <a:pPr marL="342900" indent="-342900"/>
            <a:endParaRPr lang="en-US" altLang="en-US" sz="2800">
              <a:solidFill>
                <a:schemeClr val="tx1"/>
              </a:solidFill>
            </a:endParaRPr>
          </a:p>
          <a:p>
            <a:pPr marL="342900" indent="-342900"/>
            <a:r>
              <a:rPr lang="en-US" altLang="en-US" sz="2800" b="1">
                <a:solidFill>
                  <a:schemeClr val="tx1"/>
                </a:solidFill>
              </a:rPr>
              <a:t>Single-agent?</a:t>
            </a:r>
            <a:r>
              <a:rPr lang="en-US" altLang="en-US" sz="2800">
                <a:solidFill>
                  <a:schemeClr val="tx1"/>
                </a:solidFill>
              </a:rPr>
              <a:t> Yes – Wumpus is essentially a natural feature</a:t>
            </a:r>
            <a:endParaRPr lang="en-US" altLang="en-US" sz="2800" dirty="0">
              <a:solidFill>
                <a:schemeClr val="tx1"/>
              </a:solidFill>
            </a:endParaRPr>
          </a:p>
        </p:txBody>
      </p:sp>
    </p:spTree>
    <p:extLst>
      <p:ext uri="{BB962C8B-B14F-4D97-AF65-F5344CB8AC3E}">
        <p14:creationId xmlns:p14="http://schemas.microsoft.com/office/powerpoint/2010/main" val="21190108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AIMA’s Wumpus World </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616" y="2161309"/>
            <a:ext cx="7406745" cy="3985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1027">
            <a:extLst>
              <a:ext uri="{FF2B5EF4-FFF2-40B4-BE49-F238E27FC236}">
                <a16:creationId xmlns:a16="http://schemas.microsoft.com/office/drawing/2014/main" xmlns="" id="{570FBD02-7180-4805-B542-ED7FE38E9849}"/>
              </a:ext>
            </a:extLst>
          </p:cNvPr>
          <p:cNvSpPr txBox="1">
            <a:spLocks noChangeArrowheads="1"/>
          </p:cNvSpPr>
          <p:nvPr/>
        </p:nvSpPr>
        <p:spPr>
          <a:xfrm>
            <a:off x="0" y="2518117"/>
            <a:ext cx="3368243" cy="2729132"/>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111125" indent="-111125" algn="just"/>
            <a:endParaRPr lang="en-US" altLang="en-US" sz="2400" dirty="0">
              <a:solidFill>
                <a:schemeClr val="tx1"/>
              </a:solidFill>
            </a:endParaRPr>
          </a:p>
          <a:p>
            <a:pPr marL="111125" indent="-111125" algn="just"/>
            <a:r>
              <a:rPr lang="en-US" altLang="en-US" sz="2400" dirty="0">
                <a:solidFill>
                  <a:schemeClr val="tx1"/>
                </a:solidFill>
              </a:rPr>
              <a:t>The agent always starts in the field [1,1]</a:t>
            </a:r>
          </a:p>
          <a:p>
            <a:pPr marL="111125" indent="-111125" algn="just"/>
            <a:endParaRPr lang="en-US" altLang="en-US" sz="2400" dirty="0">
              <a:solidFill>
                <a:schemeClr val="tx1"/>
              </a:solidFill>
            </a:endParaRPr>
          </a:p>
          <a:p>
            <a:pPr marL="111125" indent="-111125" algn="just"/>
            <a:r>
              <a:rPr lang="en-US" altLang="en-US" sz="2400" dirty="0">
                <a:solidFill>
                  <a:schemeClr val="tx1"/>
                </a:solidFill>
              </a:rPr>
              <a:t>Agent’s task is to find the gold, return to the field [1,1] and climb out of the cave</a:t>
            </a:r>
          </a:p>
        </p:txBody>
      </p:sp>
    </p:spTree>
    <p:extLst>
      <p:ext uri="{BB962C8B-B14F-4D97-AF65-F5344CB8AC3E}">
        <p14:creationId xmlns:p14="http://schemas.microsoft.com/office/powerpoint/2010/main" val="33148069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The Hunter’s first step</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098098"/>
            <a:ext cx="7143750"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48807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The Hunter’s Next step</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2181225"/>
            <a:ext cx="7200900"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13646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Logic in general</a:t>
            </a:r>
            <a:endParaRPr lang="en-US" dirty="0"/>
          </a:p>
        </p:txBody>
      </p:sp>
      <p:sp>
        <p:nvSpPr>
          <p:cNvPr id="3" name="Rectangle 3">
            <a:extLst>
              <a:ext uri="{FF2B5EF4-FFF2-40B4-BE49-F238E27FC236}">
                <a16:creationId xmlns:a16="http://schemas.microsoft.com/office/drawing/2014/main" xmlns="" id="{E8016AA4-75F1-420F-93B8-C20014E59248}"/>
              </a:ext>
            </a:extLst>
          </p:cNvPr>
          <p:cNvSpPr txBox="1">
            <a:spLocks noChangeArrowheads="1"/>
          </p:cNvSpPr>
          <p:nvPr/>
        </p:nvSpPr>
        <p:spPr>
          <a:xfrm>
            <a:off x="0" y="2119509"/>
            <a:ext cx="8700655" cy="4142746"/>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31775" indent="-231775" algn="just">
              <a:lnSpc>
                <a:spcPct val="90000"/>
              </a:lnSpc>
            </a:pPr>
            <a:r>
              <a:rPr lang="en-US" altLang="en-US" sz="2800" b="1" dirty="0">
                <a:solidFill>
                  <a:schemeClr val="tx1"/>
                </a:solidFill>
              </a:rPr>
              <a:t>Logics</a:t>
            </a:r>
            <a:r>
              <a:rPr lang="en-US" altLang="en-US" sz="2800" dirty="0">
                <a:solidFill>
                  <a:schemeClr val="tx1"/>
                </a:solidFill>
              </a:rPr>
              <a:t> are formal languages for representing information such that conclusions can be drawn</a:t>
            </a:r>
          </a:p>
          <a:p>
            <a:pPr marL="231775" indent="-231775" algn="just">
              <a:lnSpc>
                <a:spcPct val="90000"/>
              </a:lnSpc>
            </a:pPr>
            <a:r>
              <a:rPr lang="en-US" altLang="en-US" sz="2800" b="1" dirty="0">
                <a:solidFill>
                  <a:schemeClr val="tx1"/>
                </a:solidFill>
              </a:rPr>
              <a:t>Syntax</a:t>
            </a:r>
            <a:r>
              <a:rPr lang="en-US" altLang="en-US" sz="2800" dirty="0">
                <a:solidFill>
                  <a:schemeClr val="tx1"/>
                </a:solidFill>
              </a:rPr>
              <a:t> defines the sentences in the language</a:t>
            </a:r>
          </a:p>
          <a:p>
            <a:pPr marL="231775" indent="-231775" algn="just">
              <a:lnSpc>
                <a:spcPct val="90000"/>
              </a:lnSpc>
            </a:pPr>
            <a:r>
              <a:rPr lang="en-US" altLang="en-US" sz="2800" b="1" dirty="0">
                <a:solidFill>
                  <a:schemeClr val="tx1"/>
                </a:solidFill>
              </a:rPr>
              <a:t>Semantics</a:t>
            </a:r>
            <a:r>
              <a:rPr lang="en-US" altLang="en-US" sz="2800" dirty="0">
                <a:solidFill>
                  <a:schemeClr val="tx1"/>
                </a:solidFill>
              </a:rPr>
              <a:t> define the "meaning" of sentences</a:t>
            </a:r>
          </a:p>
          <a:p>
            <a:pPr marL="573088" lvl="1" algn="just">
              <a:lnSpc>
                <a:spcPct val="90000"/>
              </a:lnSpc>
            </a:pPr>
            <a:r>
              <a:rPr lang="en-US" altLang="en-US" sz="2800" dirty="0">
                <a:solidFill>
                  <a:schemeClr val="tx1"/>
                </a:solidFill>
                <a:ea typeface="ＭＳ Ｐゴシック" panose="020B0600070205080204" pitchFamily="34" charset="-128"/>
              </a:rPr>
              <a:t>i.e., define </a:t>
            </a:r>
            <a:r>
              <a:rPr lang="en-US" altLang="en-US" sz="2800" b="1" dirty="0">
                <a:solidFill>
                  <a:schemeClr val="tx1"/>
                </a:solidFill>
                <a:ea typeface="ＭＳ Ｐゴシック" panose="020B0600070205080204" pitchFamily="34" charset="-128"/>
              </a:rPr>
              <a:t>truth</a:t>
            </a:r>
            <a:r>
              <a:rPr lang="en-US" altLang="en-US" sz="2800" dirty="0">
                <a:solidFill>
                  <a:schemeClr val="tx1"/>
                </a:solidFill>
                <a:ea typeface="ＭＳ Ｐゴシック" panose="020B0600070205080204" pitchFamily="34" charset="-128"/>
              </a:rPr>
              <a:t> of a sentence in a world</a:t>
            </a:r>
          </a:p>
          <a:p>
            <a:pPr marL="231775" indent="-231775" algn="just">
              <a:lnSpc>
                <a:spcPct val="90000"/>
              </a:lnSpc>
            </a:pPr>
            <a:r>
              <a:rPr lang="en-US" altLang="en-US" sz="2800" dirty="0">
                <a:solidFill>
                  <a:schemeClr val="tx1"/>
                </a:solidFill>
              </a:rPr>
              <a:t>E.g., the language of arithmetic</a:t>
            </a:r>
          </a:p>
          <a:p>
            <a:pPr marL="573088" lvl="1" algn="just">
              <a:lnSpc>
                <a:spcPct val="90000"/>
              </a:lnSpc>
            </a:pPr>
            <a:r>
              <a:rPr lang="en-US" altLang="en-US" sz="2800" dirty="0">
                <a:solidFill>
                  <a:schemeClr val="tx1"/>
                </a:solidFill>
                <a:ea typeface="ＭＳ Ｐゴシック" panose="020B0600070205080204" pitchFamily="34" charset="-128"/>
              </a:rPr>
              <a:t>x+2 ≥ y is a sentence; x2+y &gt; {} is not a sentence</a:t>
            </a:r>
          </a:p>
          <a:p>
            <a:pPr marL="573088" lvl="1" algn="just">
              <a:lnSpc>
                <a:spcPct val="90000"/>
              </a:lnSpc>
            </a:pPr>
            <a:r>
              <a:rPr lang="en-US" altLang="en-US" sz="2800" dirty="0">
                <a:solidFill>
                  <a:schemeClr val="tx1"/>
                </a:solidFill>
                <a:ea typeface="ＭＳ Ｐゴシック" panose="020B0600070205080204" pitchFamily="34" charset="-128"/>
              </a:rPr>
              <a:t>x+2 ≥ y is true </a:t>
            </a:r>
            <a:r>
              <a:rPr lang="en-US" altLang="en-US" sz="2800" dirty="0" err="1">
                <a:solidFill>
                  <a:schemeClr val="tx1"/>
                </a:solidFill>
                <a:ea typeface="ＭＳ Ｐゴシック" panose="020B0600070205080204" pitchFamily="34" charset="-128"/>
              </a:rPr>
              <a:t>iff</a:t>
            </a:r>
            <a:r>
              <a:rPr lang="en-US" altLang="en-US" sz="2800" dirty="0">
                <a:solidFill>
                  <a:schemeClr val="tx1"/>
                </a:solidFill>
                <a:ea typeface="ＭＳ Ｐゴシック" panose="020B0600070205080204" pitchFamily="34" charset="-128"/>
              </a:rPr>
              <a:t> the number x+2 is no less than the number y</a:t>
            </a:r>
          </a:p>
          <a:p>
            <a:pPr marL="573088" lvl="1" algn="just">
              <a:lnSpc>
                <a:spcPct val="90000"/>
              </a:lnSpc>
            </a:pPr>
            <a:r>
              <a:rPr lang="en-US" altLang="en-US" sz="2800" dirty="0">
                <a:solidFill>
                  <a:schemeClr val="tx1"/>
                </a:solidFill>
                <a:ea typeface="ＭＳ Ｐゴシック" panose="020B0600070205080204" pitchFamily="34" charset="-128"/>
              </a:rPr>
              <a:t>x+2 ≥ y is true in a world where x = 7, y = 1</a:t>
            </a:r>
          </a:p>
          <a:p>
            <a:pPr marL="573088" lvl="1" algn="just">
              <a:lnSpc>
                <a:spcPct val="90000"/>
              </a:lnSpc>
            </a:pPr>
            <a:r>
              <a:rPr lang="en-US" altLang="en-US" sz="2800" dirty="0">
                <a:solidFill>
                  <a:schemeClr val="tx1"/>
                </a:solidFill>
                <a:ea typeface="ＭＳ Ｐゴシック" panose="020B0600070205080204" pitchFamily="34" charset="-128"/>
              </a:rPr>
              <a:t>x+2 ≥ y is false in a world where x = 0, y = 6</a:t>
            </a:r>
          </a:p>
        </p:txBody>
      </p:sp>
    </p:spTree>
    <p:extLst>
      <p:ext uri="{BB962C8B-B14F-4D97-AF65-F5344CB8AC3E}">
        <p14:creationId xmlns:p14="http://schemas.microsoft.com/office/powerpoint/2010/main" val="32326422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Entailment</a:t>
            </a:r>
            <a:endParaRPr lang="en-US" dirty="0"/>
          </a:p>
        </p:txBody>
      </p:sp>
      <p:sp>
        <p:nvSpPr>
          <p:cNvPr id="3" name="Rectangle 3">
            <a:extLst>
              <a:ext uri="{FF2B5EF4-FFF2-40B4-BE49-F238E27FC236}">
                <a16:creationId xmlns:a16="http://schemas.microsoft.com/office/drawing/2014/main" xmlns="" id="{89A2E52D-3684-46D6-974F-29E9C78FF294}"/>
              </a:ext>
            </a:extLst>
          </p:cNvPr>
          <p:cNvSpPr txBox="1">
            <a:spLocks noChangeArrowheads="1"/>
          </p:cNvSpPr>
          <p:nvPr/>
        </p:nvSpPr>
        <p:spPr>
          <a:xfrm>
            <a:off x="214910" y="2078491"/>
            <a:ext cx="8714179" cy="434457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31775" indent="-231775" algn="just">
              <a:lnSpc>
                <a:spcPct val="80000"/>
              </a:lnSpc>
            </a:pPr>
            <a:r>
              <a:rPr lang="en-US" altLang="en-US" sz="2800">
                <a:solidFill>
                  <a:schemeClr val="tx1"/>
                </a:solidFill>
              </a:rPr>
              <a:t>Entailment means that one thing follows from another:</a:t>
            </a:r>
          </a:p>
          <a:p>
            <a:pPr marL="231775" indent="-231775" algn="just">
              <a:lnSpc>
                <a:spcPct val="80000"/>
              </a:lnSpc>
            </a:pPr>
            <a:r>
              <a:rPr lang="en-US" altLang="en-US" sz="2800">
                <a:solidFill>
                  <a:schemeClr val="tx1"/>
                </a:solidFill>
              </a:rPr>
              <a:t>KB </a:t>
            </a:r>
            <a:r>
              <a:rPr lang="en-US" altLang="en-US" sz="2800">
                <a:solidFill>
                  <a:schemeClr val="tx1"/>
                </a:solidFill>
                <a:cs typeface="Arial" panose="020B0604020202020204" pitchFamily="34" charset="0"/>
              </a:rPr>
              <a:t>╞</a:t>
            </a:r>
            <a:r>
              <a:rPr lang="en-US" altLang="en-US" sz="2800">
                <a:solidFill>
                  <a:schemeClr val="tx1"/>
                </a:solidFill>
              </a:rPr>
              <a:t> </a:t>
            </a:r>
            <a:r>
              <a:rPr lang="el-GR" altLang="en-US" sz="2800">
                <a:solidFill>
                  <a:schemeClr val="tx1"/>
                </a:solidFill>
                <a:cs typeface="Arial" panose="020B0604020202020204" pitchFamily="34" charset="0"/>
              </a:rPr>
              <a:t>α</a:t>
            </a:r>
            <a:endParaRPr lang="en-US" altLang="en-US" sz="2800">
              <a:solidFill>
                <a:schemeClr val="tx1"/>
              </a:solidFill>
            </a:endParaRPr>
          </a:p>
          <a:p>
            <a:pPr marL="231775" indent="-231775" algn="just">
              <a:lnSpc>
                <a:spcPct val="80000"/>
              </a:lnSpc>
            </a:pPr>
            <a:endParaRPr lang="en-US" altLang="en-US" sz="2800">
              <a:solidFill>
                <a:schemeClr val="tx1"/>
              </a:solidFill>
            </a:endParaRPr>
          </a:p>
          <a:p>
            <a:pPr marL="231775" indent="-231775" algn="just">
              <a:lnSpc>
                <a:spcPct val="80000"/>
              </a:lnSpc>
            </a:pPr>
            <a:r>
              <a:rPr lang="en-US" altLang="en-US" sz="2800">
                <a:solidFill>
                  <a:schemeClr val="tx1"/>
                </a:solidFill>
              </a:rPr>
              <a:t>Knowledge base </a:t>
            </a:r>
            <a:r>
              <a:rPr lang="en-US" altLang="en-US" sz="2800" i="1">
                <a:solidFill>
                  <a:schemeClr val="tx1"/>
                </a:solidFill>
              </a:rPr>
              <a:t>KB</a:t>
            </a:r>
            <a:r>
              <a:rPr lang="en-US" altLang="en-US" sz="2800">
                <a:solidFill>
                  <a:schemeClr val="tx1"/>
                </a:solidFill>
              </a:rPr>
              <a:t> entails sentence α if and only if α is true in all worlds where </a:t>
            </a:r>
            <a:r>
              <a:rPr lang="en-US" altLang="en-US" sz="2800" i="1">
                <a:solidFill>
                  <a:schemeClr val="tx1"/>
                </a:solidFill>
              </a:rPr>
              <a:t>KB</a:t>
            </a:r>
            <a:r>
              <a:rPr lang="en-US" altLang="en-US" sz="2800">
                <a:solidFill>
                  <a:schemeClr val="tx1"/>
                </a:solidFill>
              </a:rPr>
              <a:t> is true</a:t>
            </a:r>
          </a:p>
          <a:p>
            <a:pPr marL="1597025" lvl="4" indent="-220663" algn="just">
              <a:lnSpc>
                <a:spcPct val="80000"/>
              </a:lnSpc>
            </a:pPr>
            <a:endParaRPr lang="en-US" altLang="en-US">
              <a:solidFill>
                <a:schemeClr val="tx1"/>
              </a:solidFill>
              <a:ea typeface="ＭＳ Ｐゴシック" panose="020B0600070205080204" pitchFamily="34" charset="-128"/>
            </a:endParaRPr>
          </a:p>
          <a:p>
            <a:pPr marL="573088" lvl="1" algn="just">
              <a:lnSpc>
                <a:spcPct val="80000"/>
              </a:lnSpc>
            </a:pPr>
            <a:r>
              <a:rPr lang="en-US" altLang="en-US" sz="2400">
                <a:solidFill>
                  <a:schemeClr val="tx1"/>
                </a:solidFill>
                <a:ea typeface="ＭＳ Ｐゴシック" panose="020B0600070205080204" pitchFamily="34" charset="-128"/>
              </a:rPr>
              <a:t>E.g., the KB containing “UMBC won” and “JHU won” entails “Either UMBC won or JHU won”</a:t>
            </a:r>
          </a:p>
          <a:p>
            <a:pPr marL="573088" lvl="1" algn="just">
              <a:lnSpc>
                <a:spcPct val="80000"/>
              </a:lnSpc>
            </a:pPr>
            <a:r>
              <a:rPr lang="en-US" altLang="en-US" sz="2400">
                <a:solidFill>
                  <a:schemeClr val="tx1"/>
                </a:solidFill>
                <a:ea typeface="ＭＳ Ｐゴシック" panose="020B0600070205080204" pitchFamily="34" charset="-128"/>
              </a:rPr>
              <a:t>E.g., x+y = 4 entails  4 = x+y
</a:t>
            </a:r>
          </a:p>
          <a:p>
            <a:pPr marL="573088" lvl="1" algn="just">
              <a:lnSpc>
                <a:spcPct val="80000"/>
              </a:lnSpc>
            </a:pPr>
            <a:r>
              <a:rPr lang="en-US" altLang="en-US" sz="2400">
                <a:solidFill>
                  <a:schemeClr val="tx1"/>
                </a:solidFill>
                <a:ea typeface="ＭＳ Ｐゴシック" panose="020B0600070205080204" pitchFamily="34" charset="-128"/>
              </a:rPr>
              <a:t>Entailment is a relationship between sentences (i.e., syntax) that is based on </a:t>
            </a:r>
            <a:r>
              <a:rPr lang="en-US" altLang="en-US" sz="2400" b="1">
                <a:solidFill>
                  <a:schemeClr val="tx1"/>
                </a:solidFill>
                <a:ea typeface="ＭＳ Ｐゴシック" panose="020B0600070205080204" pitchFamily="34" charset="-128"/>
              </a:rPr>
              <a:t>semantics</a:t>
            </a:r>
            <a:endParaRPr lang="en-US" altLang="en-US" sz="2400" b="1" dirty="0">
              <a:solidFill>
                <a:schemeClr val="tx1"/>
              </a:solidFill>
              <a:ea typeface="ＭＳ Ｐゴシック" panose="020B0600070205080204" pitchFamily="34" charset="-128"/>
            </a:endParaRPr>
          </a:p>
        </p:txBody>
      </p:sp>
    </p:spTree>
    <p:extLst>
      <p:ext uri="{BB962C8B-B14F-4D97-AF65-F5344CB8AC3E}">
        <p14:creationId xmlns:p14="http://schemas.microsoft.com/office/powerpoint/2010/main" val="1950765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Knowledge Based Agent</a:t>
            </a:r>
          </a:p>
          <a:p>
            <a:pPr marL="342900" indent="-342900">
              <a:buAutoNum type="arabicPeriod"/>
            </a:pPr>
            <a:r>
              <a:rPr lang="en-US" sz="2400" dirty="0">
                <a:solidFill>
                  <a:schemeClr val="tx1"/>
                </a:solidFill>
              </a:rPr>
              <a:t>The Wumpus World</a:t>
            </a:r>
          </a:p>
          <a:p>
            <a:pPr marL="342900" indent="-342900">
              <a:buAutoNum type="arabicPeriod"/>
            </a:pPr>
            <a:r>
              <a:rPr lang="en-US" sz="2400" dirty="0">
                <a:solidFill>
                  <a:schemeClr val="tx1"/>
                </a:solidFill>
              </a:rPr>
              <a:t>Logic</a:t>
            </a:r>
          </a:p>
          <a:p>
            <a:pPr marL="342900" indent="-342900">
              <a:buAutoNum type="arabicPeriod"/>
            </a:pPr>
            <a:r>
              <a:rPr lang="en-US" sz="2400" dirty="0">
                <a:solidFill>
                  <a:schemeClr val="tx1"/>
                </a:solidFill>
              </a:rPr>
              <a:t>Propositional Logic</a:t>
            </a:r>
          </a:p>
          <a:p>
            <a:pPr marL="342900" indent="-342900">
              <a:buAutoNum type="arabicPeriod"/>
            </a:pPr>
            <a:r>
              <a:rPr lang="en-US" sz="2400" dirty="0">
                <a:solidFill>
                  <a:schemeClr val="tx1"/>
                </a:solidFill>
              </a:rPr>
              <a:t>First-Order Logic</a:t>
            </a:r>
          </a:p>
          <a:p>
            <a:pPr marL="342900" indent="-342900">
              <a:buAutoNum type="arabicPeriod"/>
            </a:pPr>
            <a:r>
              <a:rPr lang="en-US" sz="2400" dirty="0">
                <a:solidFill>
                  <a:schemeClr val="tx1"/>
                </a:solidFill>
              </a:rPr>
              <a:t>Inference in First-Order Logic</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Models</a:t>
            </a:r>
            <a:endParaRPr lang="en-US" dirty="0"/>
          </a:p>
        </p:txBody>
      </p:sp>
      <p:pic>
        <p:nvPicPr>
          <p:cNvPr id="3" name="Picture 4" descr="model-inclusion">
            <a:extLst>
              <a:ext uri="{FF2B5EF4-FFF2-40B4-BE49-F238E27FC236}">
                <a16:creationId xmlns:a16="http://schemas.microsoft.com/office/drawing/2014/main" xmlns="" id="{35105A4C-8595-414C-9460-907826500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9752" y="3810332"/>
            <a:ext cx="3060066" cy="2798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xmlns="" id="{AEFF28A9-58AA-4C13-815E-A773231FA6D2}"/>
              </a:ext>
            </a:extLst>
          </p:cNvPr>
          <p:cNvSpPr txBox="1">
            <a:spLocks noChangeArrowheads="1"/>
          </p:cNvSpPr>
          <p:nvPr/>
        </p:nvSpPr>
        <p:spPr>
          <a:xfrm>
            <a:off x="96982" y="2170264"/>
            <a:ext cx="8764588" cy="4119700"/>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31775" indent="-231775" algn="just">
              <a:lnSpc>
                <a:spcPct val="80000"/>
              </a:lnSpc>
            </a:pPr>
            <a:r>
              <a:rPr lang="en-US" altLang="en-US" sz="2800" dirty="0">
                <a:solidFill>
                  <a:schemeClr val="tx1"/>
                </a:solidFill>
              </a:rPr>
              <a:t>Logicians typically think in terms of models, which are formally structured worlds with respect to which truth can be evaluated</a:t>
            </a:r>
          </a:p>
          <a:p>
            <a:pPr marL="231775" indent="-231775" algn="just">
              <a:lnSpc>
                <a:spcPct val="80000"/>
              </a:lnSpc>
            </a:pPr>
            <a:endParaRPr lang="en-US" altLang="en-US" sz="2800" dirty="0">
              <a:solidFill>
                <a:schemeClr val="tx1"/>
              </a:solidFill>
            </a:endParaRPr>
          </a:p>
          <a:p>
            <a:pPr marL="231775" indent="-231775" algn="just">
              <a:lnSpc>
                <a:spcPct val="80000"/>
              </a:lnSpc>
            </a:pPr>
            <a:r>
              <a:rPr lang="en-US" altLang="en-US" sz="2800" dirty="0">
                <a:solidFill>
                  <a:schemeClr val="tx1"/>
                </a:solidFill>
              </a:rPr>
              <a:t>We say </a:t>
            </a:r>
            <a:r>
              <a:rPr lang="en-US" altLang="en-US" sz="2800" i="1" dirty="0">
                <a:solidFill>
                  <a:schemeClr val="tx1"/>
                </a:solidFill>
              </a:rPr>
              <a:t>m</a:t>
            </a:r>
            <a:r>
              <a:rPr lang="en-US" altLang="en-US" sz="2800" dirty="0">
                <a:solidFill>
                  <a:schemeClr val="tx1"/>
                </a:solidFill>
              </a:rPr>
              <a:t> is a model of a sentence α if α is true in </a:t>
            </a:r>
            <a:r>
              <a:rPr lang="en-US" altLang="en-US" sz="2800" i="1" dirty="0">
                <a:solidFill>
                  <a:schemeClr val="tx1"/>
                </a:solidFill>
              </a:rPr>
              <a:t>m</a:t>
            </a:r>
          </a:p>
          <a:p>
            <a:pPr marL="231775" indent="-231775" algn="just">
              <a:lnSpc>
                <a:spcPct val="80000"/>
              </a:lnSpc>
            </a:pPr>
            <a:endParaRPr lang="en-US" altLang="en-US" sz="2800" dirty="0">
              <a:solidFill>
                <a:schemeClr val="tx1"/>
              </a:solidFill>
            </a:endParaRPr>
          </a:p>
          <a:p>
            <a:pPr marL="231775" indent="-231775" algn="just">
              <a:lnSpc>
                <a:spcPct val="80000"/>
              </a:lnSpc>
            </a:pPr>
            <a:r>
              <a:rPr lang="en-US" altLang="en-US" sz="2800" i="1" dirty="0">
                <a:solidFill>
                  <a:schemeClr val="tx1"/>
                </a:solidFill>
              </a:rPr>
              <a:t>M(α) </a:t>
            </a:r>
            <a:r>
              <a:rPr lang="en-US" altLang="en-US" sz="2800" dirty="0">
                <a:solidFill>
                  <a:schemeClr val="tx1"/>
                </a:solidFill>
              </a:rPr>
              <a:t>is the set of all models of α</a:t>
            </a:r>
          </a:p>
          <a:p>
            <a:pPr marL="231775" indent="-231775" algn="just">
              <a:lnSpc>
                <a:spcPct val="80000"/>
              </a:lnSpc>
            </a:pPr>
            <a:endParaRPr lang="en-US" altLang="en-US" sz="2800" dirty="0">
              <a:solidFill>
                <a:schemeClr val="tx1"/>
              </a:solidFill>
            </a:endParaRPr>
          </a:p>
          <a:p>
            <a:pPr marL="231775" indent="-231775" algn="just">
              <a:lnSpc>
                <a:spcPct val="80000"/>
              </a:lnSpc>
            </a:pPr>
            <a:r>
              <a:rPr lang="en-US" altLang="en-US" sz="2800" dirty="0">
                <a:solidFill>
                  <a:schemeClr val="tx1"/>
                </a:solidFill>
              </a:rPr>
              <a:t>Then KB ╞ α </a:t>
            </a:r>
            <a:r>
              <a:rPr lang="en-US" altLang="en-US" sz="2800" dirty="0" err="1">
                <a:solidFill>
                  <a:schemeClr val="tx1"/>
                </a:solidFill>
              </a:rPr>
              <a:t>iff</a:t>
            </a:r>
            <a:r>
              <a:rPr lang="en-US" altLang="en-US" sz="2800" dirty="0">
                <a:solidFill>
                  <a:schemeClr val="tx1"/>
                </a:solidFill>
              </a:rPr>
              <a:t> </a:t>
            </a:r>
            <a:r>
              <a:rPr lang="en-US" altLang="en-US" sz="2800" i="1" dirty="0">
                <a:solidFill>
                  <a:schemeClr val="tx1"/>
                </a:solidFill>
              </a:rPr>
              <a:t>M(KB) </a:t>
            </a:r>
            <a:r>
              <a:rPr lang="en-US" altLang="en-US" sz="2800" dirty="0">
                <a:solidFill>
                  <a:schemeClr val="tx1"/>
                </a:solidFill>
                <a:sym typeface="Symbol" panose="05050102010706020507" pitchFamily="18" charset="2"/>
              </a:rPr>
              <a:t> </a:t>
            </a:r>
            <a:r>
              <a:rPr lang="en-US" altLang="en-US" sz="2800" i="1" dirty="0">
                <a:solidFill>
                  <a:schemeClr val="tx1"/>
                </a:solidFill>
              </a:rPr>
              <a:t>M(</a:t>
            </a:r>
            <a:r>
              <a:rPr lang="en-US" altLang="en-US" sz="2800" dirty="0">
                <a:solidFill>
                  <a:schemeClr val="tx1"/>
                </a:solidFill>
              </a:rPr>
              <a:t>α)</a:t>
            </a:r>
          </a:p>
          <a:p>
            <a:pPr marL="573088" lvl="1" algn="just">
              <a:lnSpc>
                <a:spcPct val="80000"/>
              </a:lnSpc>
            </a:pPr>
            <a:r>
              <a:rPr lang="en-US" altLang="en-US" sz="2400" i="1" dirty="0">
                <a:solidFill>
                  <a:schemeClr val="tx1"/>
                </a:solidFill>
                <a:ea typeface="ＭＳ Ｐゴシック" panose="020B0600070205080204" pitchFamily="34" charset="-128"/>
              </a:rPr>
              <a:t>KB </a:t>
            </a:r>
            <a:r>
              <a:rPr lang="en-US" altLang="en-US" sz="2400" dirty="0">
                <a:solidFill>
                  <a:schemeClr val="tx1"/>
                </a:solidFill>
                <a:ea typeface="ＭＳ Ｐゴシック" panose="020B0600070205080204" pitchFamily="34" charset="-128"/>
              </a:rPr>
              <a:t>= UMBC won and JHU won </a:t>
            </a:r>
          </a:p>
          <a:p>
            <a:pPr marL="573088" lvl="1" algn="just">
              <a:lnSpc>
                <a:spcPct val="80000"/>
              </a:lnSpc>
            </a:pPr>
            <a:r>
              <a:rPr lang="en-US" altLang="en-US" sz="2400" dirty="0">
                <a:solidFill>
                  <a:schemeClr val="tx1"/>
                </a:solidFill>
                <a:ea typeface="ＭＳ Ｐゴシック" panose="020B0600070205080204" pitchFamily="34" charset="-128"/>
              </a:rPr>
              <a:t>α = UMBC won</a:t>
            </a:r>
          </a:p>
          <a:p>
            <a:pPr marL="573088" lvl="1" algn="just">
              <a:lnSpc>
                <a:spcPct val="80000"/>
              </a:lnSpc>
            </a:pPr>
            <a:r>
              <a:rPr lang="en-US" altLang="en-US" sz="2400" dirty="0">
                <a:solidFill>
                  <a:schemeClr val="tx1"/>
                </a:solidFill>
                <a:ea typeface="ＭＳ Ｐゴシック" panose="020B0600070205080204" pitchFamily="34" charset="-128"/>
              </a:rPr>
              <a:t>Then KB ╞ α </a:t>
            </a:r>
          </a:p>
        </p:txBody>
      </p:sp>
    </p:spTree>
    <p:extLst>
      <p:ext uri="{BB962C8B-B14F-4D97-AF65-F5344CB8AC3E}">
        <p14:creationId xmlns:p14="http://schemas.microsoft.com/office/powerpoint/2010/main" val="23655502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190" y="617818"/>
            <a:ext cx="7808976" cy="1088136"/>
          </a:xfrm>
        </p:spPr>
        <p:txBody>
          <a:bodyPr/>
          <a:lstStyle/>
          <a:p>
            <a:r>
              <a:rPr lang="en-US" altLang="en-US" dirty="0"/>
              <a:t>Entailment in the </a:t>
            </a:r>
            <a:r>
              <a:rPr lang="en-US" altLang="en-US" dirty="0" err="1"/>
              <a:t>wumpus</a:t>
            </a:r>
            <a:r>
              <a:rPr lang="en-US" altLang="en-US" dirty="0"/>
              <a:t> world</a:t>
            </a:r>
            <a:endParaRPr lang="en-US" dirty="0"/>
          </a:p>
        </p:txBody>
      </p:sp>
      <p:sp>
        <p:nvSpPr>
          <p:cNvPr id="3" name="Rectangle 3">
            <a:extLst>
              <a:ext uri="{FF2B5EF4-FFF2-40B4-BE49-F238E27FC236}">
                <a16:creationId xmlns:a16="http://schemas.microsoft.com/office/drawing/2014/main" xmlns="" id="{8F70A522-16DD-445F-B7DC-50091E8B6DB0}"/>
              </a:ext>
            </a:extLst>
          </p:cNvPr>
          <p:cNvSpPr txBox="1">
            <a:spLocks noChangeArrowheads="1"/>
          </p:cNvSpPr>
          <p:nvPr/>
        </p:nvSpPr>
        <p:spPr>
          <a:xfrm>
            <a:off x="443345" y="2096086"/>
            <a:ext cx="5958734" cy="4533314"/>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31775" indent="-231775" algn="just"/>
            <a:endParaRPr lang="en-US" altLang="en-US" sz="2800" dirty="0">
              <a:solidFill>
                <a:schemeClr val="tx1"/>
              </a:solidFill>
            </a:endParaRPr>
          </a:p>
          <a:p>
            <a:pPr marL="231775" indent="-231775" algn="just"/>
            <a:r>
              <a:rPr lang="en-US" altLang="en-US" sz="2800" dirty="0">
                <a:solidFill>
                  <a:schemeClr val="tx1"/>
                </a:solidFill>
              </a:rPr>
              <a:t>Situation after detecting nothing in [1,1], moving right, breeze in [2,1</a:t>
            </a:r>
            <a:r>
              <a:rPr lang="en-US" altLang="en-US" sz="2800" dirty="0" smtClean="0">
                <a:solidFill>
                  <a:schemeClr val="tx1"/>
                </a:solidFill>
              </a:rPr>
              <a:t>]</a:t>
            </a:r>
          </a:p>
          <a:p>
            <a:pPr marL="231775" indent="-231775" algn="just"/>
            <a:endParaRPr lang="en-US" altLang="en-US" sz="2800" dirty="0">
              <a:solidFill>
                <a:schemeClr val="tx1"/>
              </a:solidFill>
            </a:endParaRPr>
          </a:p>
          <a:p>
            <a:pPr marL="231775" indent="-231775" algn="just"/>
            <a:r>
              <a:rPr lang="en-US" altLang="en-US" sz="2800" b="1" dirty="0">
                <a:solidFill>
                  <a:schemeClr val="tx1"/>
                </a:solidFill>
              </a:rPr>
              <a:t>The agent is interested (among </a:t>
            </a:r>
            <a:r>
              <a:rPr lang="en-US" altLang="en-US" sz="2800" b="1" dirty="0" smtClean="0">
                <a:solidFill>
                  <a:schemeClr val="tx1"/>
                </a:solidFill>
              </a:rPr>
              <a:t>other things</a:t>
            </a:r>
            <a:r>
              <a:rPr lang="en-US" altLang="en-US" sz="2800" b="1" dirty="0">
                <a:solidFill>
                  <a:schemeClr val="tx1"/>
                </a:solidFill>
              </a:rPr>
              <a:t>) in whether the adjacent squares [1,2], [2,2], and [3,1] contain pits.</a:t>
            </a:r>
          </a:p>
          <a:p>
            <a:pPr marL="231775" indent="-231775" algn="just"/>
            <a:endParaRPr lang="en-US" altLang="en-US" sz="2800" dirty="0">
              <a:solidFill>
                <a:schemeClr val="tx1"/>
              </a:solidFill>
            </a:endParaRPr>
          </a:p>
          <a:p>
            <a:pPr marL="231775" indent="-231775" algn="just"/>
            <a:r>
              <a:rPr lang="en-US" altLang="en-US" sz="2800" dirty="0">
                <a:solidFill>
                  <a:schemeClr val="tx1"/>
                </a:solidFill>
              </a:rPr>
              <a:t>Consider possible models for </a:t>
            </a:r>
            <a:r>
              <a:rPr lang="en-US" altLang="en-US" sz="2800" i="1" dirty="0">
                <a:solidFill>
                  <a:schemeClr val="tx1"/>
                </a:solidFill>
              </a:rPr>
              <a:t>KB</a:t>
            </a:r>
            <a:r>
              <a:rPr lang="en-US" altLang="en-US" sz="2800" dirty="0">
                <a:solidFill>
                  <a:schemeClr val="tx1"/>
                </a:solidFill>
              </a:rPr>
              <a:t> assuming only pits and restricting cells to {(1,2)(2,2)(3,1)}</a:t>
            </a:r>
          </a:p>
          <a:p>
            <a:pPr marL="231775" indent="-231775" algn="just"/>
            <a:endParaRPr lang="en-US" altLang="en-US" sz="2800" dirty="0">
              <a:solidFill>
                <a:schemeClr val="tx1"/>
              </a:solidFill>
            </a:endParaRPr>
          </a:p>
          <a:p>
            <a:pPr marL="231775" indent="-231775" algn="just"/>
            <a:r>
              <a:rPr lang="en-US" altLang="en-US" sz="2800" dirty="0" smtClean="0">
                <a:solidFill>
                  <a:schemeClr val="tx1"/>
                </a:solidFill>
              </a:rPr>
              <a:t>8 </a:t>
            </a:r>
            <a:r>
              <a:rPr lang="en-US" altLang="en-US" sz="2800" dirty="0">
                <a:solidFill>
                  <a:schemeClr val="tx1"/>
                </a:solidFill>
              </a:rPr>
              <a:t>possible models</a:t>
            </a:r>
          </a:p>
        </p:txBody>
      </p:sp>
      <p:pic>
        <p:nvPicPr>
          <p:cNvPr id="4" name="Picture 4" descr="wumpus-seq1c-alt">
            <a:extLst>
              <a:ext uri="{FF2B5EF4-FFF2-40B4-BE49-F238E27FC236}">
                <a16:creationId xmlns:a16="http://schemas.microsoft.com/office/drawing/2014/main" xmlns="" id="{5C603E9D-AE67-47AC-AF1F-BC77F7A197B3}"/>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705291" y="2638866"/>
            <a:ext cx="2135497" cy="207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69989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Wumpus models</a:t>
            </a:r>
            <a:endParaRPr lang="en-US" dirty="0"/>
          </a:p>
        </p:txBody>
      </p:sp>
      <p:pic>
        <p:nvPicPr>
          <p:cNvPr id="3" name="Picture 3" descr="wumpus-models1">
            <a:extLst>
              <a:ext uri="{FF2B5EF4-FFF2-40B4-BE49-F238E27FC236}">
                <a16:creationId xmlns:a16="http://schemas.microsoft.com/office/drawing/2014/main" xmlns="" id="{B9FD9C3D-2F4B-471C-8F57-4C4555CCB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52357"/>
            <a:ext cx="9144000" cy="3638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053662" y="5765908"/>
            <a:ext cx="7176655" cy="369332"/>
          </a:xfrm>
          <a:prstGeom prst="rect">
            <a:avLst/>
          </a:prstGeom>
        </p:spPr>
        <p:txBody>
          <a:bodyPr wrap="square">
            <a:spAutoFit/>
          </a:bodyPr>
          <a:lstStyle/>
          <a:p>
            <a:r>
              <a:rPr lang="en-US" b="1" dirty="0"/>
              <a:t>Possible models for the presence of pits in squares [1,2], [2,2], and [3,1].</a:t>
            </a:r>
          </a:p>
        </p:txBody>
      </p:sp>
    </p:spTree>
    <p:extLst>
      <p:ext uri="{BB962C8B-B14F-4D97-AF65-F5344CB8AC3E}">
        <p14:creationId xmlns:p14="http://schemas.microsoft.com/office/powerpoint/2010/main" val="4901901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123" y="660020"/>
            <a:ext cx="7808976" cy="1088136"/>
          </a:xfrm>
        </p:spPr>
        <p:txBody>
          <a:bodyPr>
            <a:normAutofit fontScale="90000"/>
          </a:bodyPr>
          <a:lstStyle/>
          <a:p>
            <a:pPr marL="342900" indent="-342900"/>
            <a:r>
              <a:rPr lang="en-US" altLang="en-US" i="1" dirty="0"/>
              <a:t/>
            </a:r>
            <a:br>
              <a:rPr lang="en-US" altLang="en-US" i="1" dirty="0"/>
            </a:br>
            <a:r>
              <a:rPr lang="en-US" altLang="en-US" i="1" dirty="0"/>
              <a:t/>
            </a:r>
            <a:br>
              <a:rPr lang="en-US" altLang="en-US" i="1" dirty="0"/>
            </a:br>
            <a:r>
              <a:rPr lang="en-US" altLang="en-US" i="1" dirty="0"/>
              <a:t/>
            </a:r>
            <a:br>
              <a:rPr lang="en-US" altLang="en-US" i="1" dirty="0"/>
            </a:br>
            <a:r>
              <a:rPr lang="en-US" altLang="en-US" i="1" dirty="0"/>
              <a:t/>
            </a:r>
            <a:br>
              <a:rPr lang="en-US" altLang="en-US" i="1" dirty="0"/>
            </a:br>
            <a:r>
              <a:rPr lang="en-US" altLang="en-US" i="1" dirty="0"/>
              <a:t>KB </a:t>
            </a:r>
            <a:r>
              <a:rPr lang="en-US" altLang="en-US" dirty="0"/>
              <a:t>= world rules + observations</a:t>
            </a:r>
          </a:p>
        </p:txBody>
      </p:sp>
      <p:pic>
        <p:nvPicPr>
          <p:cNvPr id="3" name="Picture 4" descr="wumpus-models2">
            <a:extLst>
              <a:ext uri="{FF2B5EF4-FFF2-40B4-BE49-F238E27FC236}">
                <a16:creationId xmlns:a16="http://schemas.microsoft.com/office/drawing/2014/main" xmlns="" id="{E33460EA-828F-4E06-99DA-8F4D35533A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11" y="2110154"/>
            <a:ext cx="8993189" cy="3140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253040" y="5294991"/>
            <a:ext cx="7392196" cy="646331"/>
          </a:xfrm>
          <a:prstGeom prst="rect">
            <a:avLst/>
          </a:prstGeom>
        </p:spPr>
        <p:txBody>
          <a:bodyPr wrap="square">
            <a:spAutoFit/>
          </a:bodyPr>
          <a:lstStyle/>
          <a:p>
            <a:r>
              <a:rPr lang="en-US" b="1" dirty="0" smtClean="0"/>
              <a:t>The KB </a:t>
            </a:r>
            <a:r>
              <a:rPr lang="en-US" b="1" dirty="0"/>
              <a:t>corresponding to the observations of nothing in [1,1] and a breeze in [2,1] is shown </a:t>
            </a:r>
            <a:r>
              <a:rPr lang="en-US" b="1" dirty="0" smtClean="0"/>
              <a:t>by the </a:t>
            </a:r>
            <a:r>
              <a:rPr lang="en-US" b="1" dirty="0"/>
              <a:t>solid line.</a:t>
            </a:r>
          </a:p>
        </p:txBody>
      </p:sp>
    </p:spTree>
    <p:extLst>
      <p:ext uri="{BB962C8B-B14F-4D97-AF65-F5344CB8AC3E}">
        <p14:creationId xmlns:p14="http://schemas.microsoft.com/office/powerpoint/2010/main" val="21981742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Wumpus models</a:t>
            </a:r>
            <a:endParaRPr lang="en-US" dirty="0"/>
          </a:p>
        </p:txBody>
      </p:sp>
      <p:pic>
        <p:nvPicPr>
          <p:cNvPr id="3" name="Picture 2" descr="wumpus-models3">
            <a:extLst>
              <a:ext uri="{FF2B5EF4-FFF2-40B4-BE49-F238E27FC236}">
                <a16:creationId xmlns:a16="http://schemas.microsoft.com/office/drawing/2014/main" xmlns="" id="{FAA09BB2-542C-4C51-B8E7-6EDE9C7148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94" y="2057400"/>
            <a:ext cx="892050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4">
            <a:extLst>
              <a:ext uri="{FF2B5EF4-FFF2-40B4-BE49-F238E27FC236}">
                <a16:creationId xmlns:a16="http://schemas.microsoft.com/office/drawing/2014/main" xmlns="" id="{8D274418-A0DD-45CE-BC3C-F3B4AD3EF333}"/>
              </a:ext>
            </a:extLst>
          </p:cNvPr>
          <p:cNvSpPr txBox="1">
            <a:spLocks noChangeArrowheads="1"/>
          </p:cNvSpPr>
          <p:nvPr/>
        </p:nvSpPr>
        <p:spPr>
          <a:xfrm>
            <a:off x="0" y="5029200"/>
            <a:ext cx="9144000" cy="1288473"/>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r>
              <a:rPr lang="en-US" altLang="en-US" sz="2400" i="1" dirty="0">
                <a:solidFill>
                  <a:schemeClr val="tx1"/>
                </a:solidFill>
              </a:rPr>
              <a:t>KB </a:t>
            </a:r>
            <a:r>
              <a:rPr lang="en-US" altLang="en-US" sz="2400" dirty="0">
                <a:solidFill>
                  <a:schemeClr val="tx1"/>
                </a:solidFill>
              </a:rPr>
              <a:t>= </a:t>
            </a:r>
            <a:r>
              <a:rPr lang="en-US" altLang="en-US" sz="2400" dirty="0" err="1">
                <a:solidFill>
                  <a:schemeClr val="tx1"/>
                </a:solidFill>
              </a:rPr>
              <a:t>wumpus</a:t>
            </a:r>
            <a:r>
              <a:rPr lang="en-US" altLang="en-US" sz="2400" dirty="0">
                <a:solidFill>
                  <a:schemeClr val="tx1"/>
                </a:solidFill>
              </a:rPr>
              <a:t>-world rules + observations</a:t>
            </a:r>
          </a:p>
          <a:p>
            <a:pPr marL="342900" indent="-342900"/>
            <a:r>
              <a:rPr lang="en-US" altLang="en-US" sz="2400" dirty="0">
                <a:solidFill>
                  <a:schemeClr val="tx1"/>
                </a:solidFill>
              </a:rPr>
              <a:t>α</a:t>
            </a:r>
            <a:r>
              <a:rPr lang="en-US" altLang="en-US" sz="2400" baseline="-25000" dirty="0">
                <a:solidFill>
                  <a:schemeClr val="tx1"/>
                </a:solidFill>
              </a:rPr>
              <a:t>1</a:t>
            </a:r>
            <a:r>
              <a:rPr lang="en-US" altLang="en-US" sz="2400" dirty="0">
                <a:solidFill>
                  <a:schemeClr val="tx1"/>
                </a:solidFill>
              </a:rPr>
              <a:t> = “[1,2] is safe” </a:t>
            </a:r>
          </a:p>
          <a:p>
            <a:pPr marL="342900" indent="-342900"/>
            <a:r>
              <a:rPr lang="en-US" altLang="en-US" sz="2400" i="1" dirty="0">
                <a:solidFill>
                  <a:schemeClr val="tx1"/>
                </a:solidFill>
              </a:rPr>
              <a:t>Since all models include </a:t>
            </a:r>
            <a:r>
              <a:rPr lang="en-US" altLang="en-US" sz="2400" dirty="0">
                <a:solidFill>
                  <a:schemeClr val="tx1"/>
                </a:solidFill>
              </a:rPr>
              <a:t>α</a:t>
            </a:r>
            <a:r>
              <a:rPr lang="en-US" altLang="en-US" sz="2400" baseline="-25000" dirty="0">
                <a:solidFill>
                  <a:schemeClr val="tx1"/>
                </a:solidFill>
              </a:rPr>
              <a:t>1</a:t>
            </a:r>
            <a:endParaRPr lang="en-US" altLang="en-US" sz="2400" i="1" dirty="0">
              <a:solidFill>
                <a:schemeClr val="tx1"/>
              </a:solidFill>
            </a:endParaRPr>
          </a:p>
          <a:p>
            <a:pPr marL="342900" indent="-342900"/>
            <a:r>
              <a:rPr lang="en-US" altLang="en-US" sz="2400" i="1" dirty="0">
                <a:solidFill>
                  <a:schemeClr val="tx1"/>
                </a:solidFill>
              </a:rPr>
              <a:t>KB</a:t>
            </a:r>
            <a:r>
              <a:rPr lang="en-US" altLang="en-US" sz="2400" dirty="0">
                <a:solidFill>
                  <a:schemeClr val="tx1"/>
                </a:solidFill>
              </a:rPr>
              <a:t> ╞ α</a:t>
            </a:r>
            <a:r>
              <a:rPr lang="en-US" altLang="en-US" sz="2400" baseline="-25000" dirty="0">
                <a:solidFill>
                  <a:schemeClr val="tx1"/>
                </a:solidFill>
              </a:rPr>
              <a:t>1</a:t>
            </a:r>
            <a:r>
              <a:rPr lang="en-US" altLang="en-US" sz="2400" dirty="0">
                <a:solidFill>
                  <a:schemeClr val="tx1"/>
                </a:solidFill>
              </a:rPr>
              <a:t>, proved by </a:t>
            </a:r>
            <a:r>
              <a:rPr lang="en-US" altLang="en-US" sz="2400" b="1" dirty="0">
                <a:solidFill>
                  <a:schemeClr val="tx1"/>
                </a:solidFill>
              </a:rPr>
              <a:t>model checking</a:t>
            </a:r>
          </a:p>
        </p:txBody>
      </p:sp>
      <p:sp>
        <p:nvSpPr>
          <p:cNvPr id="5" name="Rectangle 4"/>
          <p:cNvSpPr/>
          <p:nvPr/>
        </p:nvSpPr>
        <p:spPr>
          <a:xfrm>
            <a:off x="5472545" y="5029200"/>
            <a:ext cx="3311954"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Dotted line shows models of α1 (no pit in [1,2]).</a:t>
            </a:r>
          </a:p>
        </p:txBody>
      </p:sp>
    </p:spTree>
    <p:extLst>
      <p:ext uri="{BB962C8B-B14F-4D97-AF65-F5344CB8AC3E}">
        <p14:creationId xmlns:p14="http://schemas.microsoft.com/office/powerpoint/2010/main" val="30519699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Wumpus models</a:t>
            </a:r>
            <a:endParaRPr lang="en-US" dirty="0"/>
          </a:p>
        </p:txBody>
      </p:sp>
      <p:sp>
        <p:nvSpPr>
          <p:cNvPr id="3" name="Rectangle 3">
            <a:extLst>
              <a:ext uri="{FF2B5EF4-FFF2-40B4-BE49-F238E27FC236}">
                <a16:creationId xmlns:a16="http://schemas.microsoft.com/office/drawing/2014/main" xmlns="" id="{323BC279-F9CB-47F7-802B-0EA4FFEAD7D7}"/>
              </a:ext>
            </a:extLst>
          </p:cNvPr>
          <p:cNvSpPr txBox="1">
            <a:spLocks noChangeArrowheads="1"/>
          </p:cNvSpPr>
          <p:nvPr/>
        </p:nvSpPr>
        <p:spPr>
          <a:xfrm>
            <a:off x="0" y="4820529"/>
            <a:ext cx="8947052" cy="179128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r>
              <a:rPr lang="en-US" altLang="en-US" sz="2400" i="1" dirty="0">
                <a:solidFill>
                  <a:schemeClr val="tx1"/>
                </a:solidFill>
              </a:rPr>
              <a:t>KB </a:t>
            </a:r>
            <a:r>
              <a:rPr lang="en-US" altLang="en-US" sz="2400" dirty="0">
                <a:solidFill>
                  <a:schemeClr val="tx1"/>
                </a:solidFill>
              </a:rPr>
              <a:t>= </a:t>
            </a:r>
            <a:r>
              <a:rPr lang="en-US" altLang="en-US" sz="2400" dirty="0" err="1">
                <a:solidFill>
                  <a:schemeClr val="tx1"/>
                </a:solidFill>
              </a:rPr>
              <a:t>wumpus</a:t>
            </a:r>
            <a:r>
              <a:rPr lang="en-US" altLang="en-US" sz="2400" dirty="0">
                <a:solidFill>
                  <a:schemeClr val="tx1"/>
                </a:solidFill>
              </a:rPr>
              <a:t>-world rules + observations</a:t>
            </a:r>
          </a:p>
          <a:p>
            <a:pPr marL="342900" indent="-342900" algn="just"/>
            <a:r>
              <a:rPr lang="en-US" altLang="en-US" sz="2400" dirty="0">
                <a:solidFill>
                  <a:schemeClr val="tx1"/>
                </a:solidFill>
              </a:rPr>
              <a:t>α</a:t>
            </a:r>
            <a:r>
              <a:rPr lang="en-US" altLang="en-US" sz="2400" baseline="-25000" dirty="0">
                <a:solidFill>
                  <a:schemeClr val="tx1"/>
                </a:solidFill>
              </a:rPr>
              <a:t>2</a:t>
            </a:r>
            <a:r>
              <a:rPr lang="en-US" altLang="en-US" sz="2400" dirty="0">
                <a:solidFill>
                  <a:schemeClr val="tx1"/>
                </a:solidFill>
              </a:rPr>
              <a:t> = "[2,2] is safe“</a:t>
            </a:r>
          </a:p>
          <a:p>
            <a:pPr marL="342900" indent="-342900" algn="just"/>
            <a:r>
              <a:rPr lang="en-US" altLang="en-US" sz="2400" dirty="0">
                <a:solidFill>
                  <a:schemeClr val="tx1"/>
                </a:solidFill>
              </a:rPr>
              <a:t>Since there are some models that don’t include</a:t>
            </a:r>
            <a:r>
              <a:rPr lang="en-US" altLang="en-US" sz="2400" i="1" dirty="0">
                <a:solidFill>
                  <a:schemeClr val="tx1"/>
                </a:solidFill>
              </a:rPr>
              <a:t> </a:t>
            </a:r>
            <a:r>
              <a:rPr lang="en-US" altLang="en-US" sz="2400" dirty="0">
                <a:solidFill>
                  <a:schemeClr val="tx1"/>
                </a:solidFill>
              </a:rPr>
              <a:t>α</a:t>
            </a:r>
            <a:r>
              <a:rPr lang="en-US" altLang="en-US" sz="2400" baseline="-25000" dirty="0">
                <a:solidFill>
                  <a:schemeClr val="tx1"/>
                </a:solidFill>
              </a:rPr>
              <a:t>2</a:t>
            </a:r>
            <a:endParaRPr lang="en-US" altLang="en-US" sz="2400" i="1" dirty="0">
              <a:solidFill>
                <a:schemeClr val="tx1"/>
              </a:solidFill>
            </a:endParaRPr>
          </a:p>
          <a:p>
            <a:pPr marL="342900" indent="-342900" algn="just"/>
            <a:r>
              <a:rPr lang="en-US" altLang="en-US" sz="2400" i="1" dirty="0">
                <a:solidFill>
                  <a:schemeClr val="tx1"/>
                </a:solidFill>
              </a:rPr>
              <a:t>KB </a:t>
            </a:r>
            <a:r>
              <a:rPr lang="en-US" altLang="en-US" sz="2400" dirty="0">
                <a:solidFill>
                  <a:schemeClr val="tx1"/>
                </a:solidFill>
              </a:rPr>
              <a:t>╞ α</a:t>
            </a:r>
            <a:r>
              <a:rPr lang="en-US" altLang="en-US" sz="2400" baseline="-25000" dirty="0">
                <a:solidFill>
                  <a:schemeClr val="tx1"/>
                </a:solidFill>
              </a:rPr>
              <a:t>2</a:t>
            </a:r>
          </a:p>
        </p:txBody>
      </p:sp>
      <p:pic>
        <p:nvPicPr>
          <p:cNvPr id="4" name="Picture 5" descr="wumpus-models4">
            <a:extLst>
              <a:ext uri="{FF2B5EF4-FFF2-40B4-BE49-F238E27FC236}">
                <a16:creationId xmlns:a16="http://schemas.microsoft.com/office/drawing/2014/main" xmlns="" id="{6BD7ED5D-8537-4B05-B4D8-B3A76DABE5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160952"/>
            <a:ext cx="8566052" cy="2314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a:extLst>
              <a:ext uri="{FF2B5EF4-FFF2-40B4-BE49-F238E27FC236}">
                <a16:creationId xmlns:a16="http://schemas.microsoft.com/office/drawing/2014/main" xmlns="" id="{6F756785-8F9B-4F8F-A502-8D0A28173199}"/>
              </a:ext>
            </a:extLst>
          </p:cNvPr>
          <p:cNvCxnSpPr>
            <a:cxnSpLocks/>
          </p:cNvCxnSpPr>
          <p:nvPr/>
        </p:nvCxnSpPr>
        <p:spPr>
          <a:xfrm flipH="1">
            <a:off x="590844" y="6035037"/>
            <a:ext cx="112540" cy="2332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Rectangle 4"/>
          <p:cNvSpPr/>
          <p:nvPr/>
        </p:nvSpPr>
        <p:spPr>
          <a:xfrm>
            <a:off x="5510408" y="4786747"/>
            <a:ext cx="34366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Dotted line </a:t>
            </a:r>
            <a:r>
              <a:rPr lang="en-US" dirty="0" smtClean="0"/>
              <a:t>shows models </a:t>
            </a:r>
            <a:r>
              <a:rPr lang="en-US" dirty="0"/>
              <a:t>of α2 (no pit in [2,2</a:t>
            </a:r>
            <a:r>
              <a:rPr lang="en-US" dirty="0" smtClean="0"/>
              <a:t>]).</a:t>
            </a:r>
            <a:endParaRPr lang="en-US" dirty="0"/>
          </a:p>
        </p:txBody>
      </p:sp>
    </p:spTree>
    <p:extLst>
      <p:ext uri="{BB962C8B-B14F-4D97-AF65-F5344CB8AC3E}">
        <p14:creationId xmlns:p14="http://schemas.microsoft.com/office/powerpoint/2010/main" val="27159218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772562"/>
            <a:ext cx="8821133" cy="1088136"/>
          </a:xfrm>
        </p:spPr>
        <p:txBody>
          <a:bodyPr>
            <a:normAutofit fontScale="90000"/>
          </a:bodyPr>
          <a:lstStyle/>
          <a:p>
            <a:r>
              <a:rPr lang="en-US" altLang="en-US" sz="4400" dirty="0"/>
              <a:t>Inference, Soundness, </a:t>
            </a:r>
            <a:br>
              <a:rPr lang="en-US" altLang="en-US" sz="4400" dirty="0"/>
            </a:br>
            <a:r>
              <a:rPr lang="en-US" altLang="en-US" sz="4400" dirty="0"/>
              <a:t>Completeness</a:t>
            </a:r>
            <a:endParaRPr lang="en-US" dirty="0"/>
          </a:p>
        </p:txBody>
      </p:sp>
      <p:sp>
        <p:nvSpPr>
          <p:cNvPr id="3" name="Rectangle 3">
            <a:extLst>
              <a:ext uri="{FF2B5EF4-FFF2-40B4-BE49-F238E27FC236}">
                <a16:creationId xmlns:a16="http://schemas.microsoft.com/office/drawing/2014/main" xmlns="" id="{EC8D6E41-8D7B-43D2-A9C9-167DCDB6DECF}"/>
              </a:ext>
            </a:extLst>
          </p:cNvPr>
          <p:cNvSpPr txBox="1">
            <a:spLocks noChangeArrowheads="1"/>
          </p:cNvSpPr>
          <p:nvPr/>
        </p:nvSpPr>
        <p:spPr>
          <a:xfrm>
            <a:off x="146124" y="2125394"/>
            <a:ext cx="8859332" cy="4114800"/>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lnSpc>
                <a:spcPct val="90000"/>
              </a:lnSpc>
            </a:pPr>
            <a:r>
              <a:rPr lang="en-US" altLang="en-US" sz="2800" i="1" dirty="0">
                <a:solidFill>
                  <a:schemeClr val="tx1"/>
                </a:solidFill>
              </a:rPr>
              <a:t>KB </a:t>
            </a:r>
            <a:r>
              <a:rPr lang="en-US" altLang="en-US" sz="2800" dirty="0">
                <a:solidFill>
                  <a:schemeClr val="tx1"/>
                </a:solidFill>
                <a:cs typeface="Arial" panose="020B0604020202020204" pitchFamily="34" charset="0"/>
              </a:rPr>
              <a:t>├</a:t>
            </a:r>
            <a:r>
              <a:rPr lang="en-US" altLang="en-US" sz="2800" baseline="-25000" dirty="0">
                <a:solidFill>
                  <a:schemeClr val="tx1"/>
                </a:solidFill>
              </a:rPr>
              <a:t>i </a:t>
            </a:r>
            <a:r>
              <a:rPr lang="en-US" altLang="en-US" sz="2800" dirty="0">
                <a:solidFill>
                  <a:schemeClr val="tx1"/>
                </a:solidFill>
              </a:rPr>
              <a:t>α = sentence α can be derived from </a:t>
            </a:r>
            <a:r>
              <a:rPr lang="en-US" altLang="en-US" sz="2800" i="1" dirty="0">
                <a:solidFill>
                  <a:schemeClr val="tx1"/>
                </a:solidFill>
              </a:rPr>
              <a:t>KB </a:t>
            </a:r>
            <a:r>
              <a:rPr lang="en-US" altLang="en-US" sz="2800" dirty="0">
                <a:solidFill>
                  <a:schemeClr val="tx1"/>
                </a:solidFill>
              </a:rPr>
              <a:t>by procedure </a:t>
            </a:r>
            <a:r>
              <a:rPr lang="en-US" altLang="en-US" sz="2800" i="1" dirty="0">
                <a:solidFill>
                  <a:schemeClr val="tx1"/>
                </a:solidFill>
              </a:rPr>
              <a:t>i</a:t>
            </a:r>
          </a:p>
          <a:p>
            <a:pPr marL="342900" indent="-342900" algn="just">
              <a:lnSpc>
                <a:spcPct val="90000"/>
              </a:lnSpc>
            </a:pPr>
            <a:endParaRPr lang="en-US" altLang="en-US" sz="2800" dirty="0">
              <a:solidFill>
                <a:schemeClr val="tx1"/>
              </a:solidFill>
            </a:endParaRPr>
          </a:p>
          <a:p>
            <a:pPr marL="342900" indent="-342900" algn="just">
              <a:lnSpc>
                <a:spcPct val="90000"/>
              </a:lnSpc>
            </a:pPr>
            <a:r>
              <a:rPr lang="en-US" altLang="en-US" sz="2800" b="1" dirty="0">
                <a:solidFill>
                  <a:schemeClr val="tx1"/>
                </a:solidFill>
              </a:rPr>
              <a:t>Soundness:</a:t>
            </a:r>
            <a:r>
              <a:rPr lang="en-US" altLang="en-US" sz="2800" dirty="0">
                <a:solidFill>
                  <a:schemeClr val="tx1"/>
                </a:solidFill>
              </a:rPr>
              <a:t> </a:t>
            </a:r>
            <a:r>
              <a:rPr lang="en-US" altLang="en-US" sz="2800" i="1" dirty="0" err="1">
                <a:solidFill>
                  <a:schemeClr val="tx1"/>
                </a:solidFill>
              </a:rPr>
              <a:t>i</a:t>
            </a:r>
            <a:r>
              <a:rPr lang="en-US" altLang="en-US" sz="2800" dirty="0">
                <a:solidFill>
                  <a:schemeClr val="tx1"/>
                </a:solidFill>
              </a:rPr>
              <a:t> is sound if whenever </a:t>
            </a:r>
            <a:r>
              <a:rPr lang="en-US" altLang="en-US" sz="2800" i="1" dirty="0">
                <a:solidFill>
                  <a:schemeClr val="tx1"/>
                </a:solidFill>
              </a:rPr>
              <a:t>KB </a:t>
            </a:r>
            <a:r>
              <a:rPr lang="en-US" altLang="en-US" sz="2800" dirty="0">
                <a:solidFill>
                  <a:schemeClr val="tx1"/>
                </a:solidFill>
                <a:cs typeface="Arial" panose="020B0604020202020204" pitchFamily="34" charset="0"/>
              </a:rPr>
              <a:t>├</a:t>
            </a:r>
            <a:r>
              <a:rPr lang="en-US" altLang="en-US" sz="2800" baseline="-25000" dirty="0" err="1">
                <a:solidFill>
                  <a:schemeClr val="tx1"/>
                </a:solidFill>
              </a:rPr>
              <a:t>i</a:t>
            </a:r>
            <a:r>
              <a:rPr lang="en-US" altLang="en-US" sz="2800" baseline="-25000" dirty="0">
                <a:solidFill>
                  <a:schemeClr val="tx1"/>
                </a:solidFill>
              </a:rPr>
              <a:t> </a:t>
            </a:r>
            <a:r>
              <a:rPr lang="en-US" altLang="en-US" sz="2800" dirty="0">
                <a:solidFill>
                  <a:schemeClr val="tx1"/>
                </a:solidFill>
              </a:rPr>
              <a:t>α, it is also true that </a:t>
            </a:r>
          </a:p>
          <a:p>
            <a:pPr marL="342900" indent="-342900" algn="just">
              <a:lnSpc>
                <a:spcPct val="90000"/>
              </a:lnSpc>
            </a:pPr>
            <a:r>
              <a:rPr lang="en-US" altLang="en-US" sz="2800" i="1" dirty="0">
                <a:solidFill>
                  <a:schemeClr val="tx1"/>
                </a:solidFill>
              </a:rPr>
              <a:t>KB</a:t>
            </a:r>
            <a:r>
              <a:rPr lang="en-US" altLang="en-US" sz="2800" dirty="0">
                <a:solidFill>
                  <a:schemeClr val="tx1"/>
                </a:solidFill>
              </a:rPr>
              <a:t>╞ α</a:t>
            </a:r>
          </a:p>
          <a:p>
            <a:pPr marL="342900" indent="-342900" algn="just">
              <a:lnSpc>
                <a:spcPct val="90000"/>
              </a:lnSpc>
            </a:pPr>
            <a:endParaRPr lang="en-US" altLang="en-US" sz="2800" dirty="0">
              <a:solidFill>
                <a:schemeClr val="tx1"/>
              </a:solidFill>
            </a:endParaRPr>
          </a:p>
          <a:p>
            <a:pPr marL="342900" indent="-342900" algn="just">
              <a:lnSpc>
                <a:spcPct val="90000"/>
              </a:lnSpc>
            </a:pPr>
            <a:r>
              <a:rPr lang="en-US" altLang="en-US" sz="2800" b="1" dirty="0">
                <a:solidFill>
                  <a:schemeClr val="tx1"/>
                </a:solidFill>
              </a:rPr>
              <a:t>Completeness:</a:t>
            </a:r>
            <a:r>
              <a:rPr lang="en-US" altLang="en-US" sz="2800" dirty="0">
                <a:solidFill>
                  <a:schemeClr val="tx1"/>
                </a:solidFill>
              </a:rPr>
              <a:t> </a:t>
            </a:r>
            <a:r>
              <a:rPr lang="en-US" altLang="en-US" sz="2800" i="1" dirty="0" err="1">
                <a:solidFill>
                  <a:schemeClr val="tx1"/>
                </a:solidFill>
              </a:rPr>
              <a:t>i</a:t>
            </a:r>
            <a:r>
              <a:rPr lang="en-US" altLang="en-US" sz="2800" dirty="0">
                <a:solidFill>
                  <a:schemeClr val="tx1"/>
                </a:solidFill>
              </a:rPr>
              <a:t> is complete if whenever </a:t>
            </a:r>
            <a:r>
              <a:rPr lang="en-US" altLang="en-US" sz="2800" i="1" dirty="0">
                <a:solidFill>
                  <a:schemeClr val="tx1"/>
                </a:solidFill>
              </a:rPr>
              <a:t>KB</a:t>
            </a:r>
            <a:r>
              <a:rPr lang="en-US" altLang="en-US" sz="2800" dirty="0">
                <a:solidFill>
                  <a:schemeClr val="tx1"/>
                </a:solidFill>
              </a:rPr>
              <a:t>╞ α, it is also true that </a:t>
            </a:r>
            <a:r>
              <a:rPr lang="en-US" altLang="en-US" sz="2800" i="1" dirty="0">
                <a:solidFill>
                  <a:schemeClr val="tx1"/>
                </a:solidFill>
              </a:rPr>
              <a:t>KB </a:t>
            </a:r>
            <a:r>
              <a:rPr lang="en-US" altLang="en-US" sz="2800" dirty="0">
                <a:solidFill>
                  <a:schemeClr val="tx1"/>
                </a:solidFill>
                <a:cs typeface="Arial" panose="020B0604020202020204" pitchFamily="34" charset="0"/>
              </a:rPr>
              <a:t>├</a:t>
            </a:r>
            <a:r>
              <a:rPr lang="en-US" altLang="en-US" sz="2800" baseline="-25000" dirty="0" err="1">
                <a:solidFill>
                  <a:schemeClr val="tx1"/>
                </a:solidFill>
              </a:rPr>
              <a:t>i</a:t>
            </a:r>
            <a:r>
              <a:rPr lang="en-US" altLang="en-US" sz="2800" baseline="-25000" dirty="0">
                <a:solidFill>
                  <a:schemeClr val="tx1"/>
                </a:solidFill>
              </a:rPr>
              <a:t> </a:t>
            </a:r>
            <a:r>
              <a:rPr lang="en-US" altLang="en-US" sz="2800" dirty="0">
                <a:solidFill>
                  <a:schemeClr val="tx1"/>
                </a:solidFill>
              </a:rPr>
              <a:t>α </a:t>
            </a:r>
          </a:p>
          <a:p>
            <a:pPr marL="342900" indent="-342900" algn="just">
              <a:lnSpc>
                <a:spcPct val="90000"/>
              </a:lnSpc>
            </a:pPr>
            <a:endParaRPr lang="en-US" altLang="en-US" sz="2800" dirty="0">
              <a:solidFill>
                <a:schemeClr val="tx1"/>
              </a:solidFill>
            </a:endParaRPr>
          </a:p>
          <a:p>
            <a:pPr marL="342900" indent="-342900" algn="just">
              <a:lnSpc>
                <a:spcPct val="90000"/>
              </a:lnSpc>
            </a:pPr>
            <a:r>
              <a:rPr lang="en-US" altLang="en-US" sz="2800" i="1" dirty="0">
                <a:solidFill>
                  <a:schemeClr val="tx1"/>
                </a:solidFill>
              </a:rPr>
              <a:t>Preview: </a:t>
            </a:r>
            <a:r>
              <a:rPr lang="en-US" altLang="en-US" sz="2800" dirty="0">
                <a:solidFill>
                  <a:schemeClr val="tx1"/>
                </a:solidFill>
              </a:rPr>
              <a:t>we will define a logic (first-order logic) which is expressive enough to say almost anything of interest, and for which there exists a sound and complete inference procedure. That is, the procedure will answer any question whose answer follows from what is known by the </a:t>
            </a:r>
            <a:r>
              <a:rPr lang="en-US" altLang="en-US" sz="2800" i="1" dirty="0">
                <a:solidFill>
                  <a:schemeClr val="tx1"/>
                </a:solidFill>
              </a:rPr>
              <a:t>KB</a:t>
            </a:r>
            <a:r>
              <a:rPr lang="en-US" altLang="en-US" sz="2800" dirty="0">
                <a:solidFill>
                  <a:schemeClr val="tx1"/>
                </a:solidFill>
              </a:rPr>
              <a:t>.</a:t>
            </a:r>
          </a:p>
        </p:txBody>
      </p:sp>
    </p:spTree>
    <p:extLst>
      <p:ext uri="{BB962C8B-B14F-4D97-AF65-F5344CB8AC3E}">
        <p14:creationId xmlns:p14="http://schemas.microsoft.com/office/powerpoint/2010/main" val="14169028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44426"/>
            <a:ext cx="7808976" cy="1088136"/>
          </a:xfrm>
        </p:spPr>
        <p:txBody>
          <a:bodyPr>
            <a:normAutofit fontScale="90000"/>
          </a:bodyPr>
          <a:lstStyle/>
          <a:p>
            <a:r>
              <a:rPr lang="en-US" altLang="en-US" sz="4400" dirty="0"/>
              <a:t/>
            </a:r>
            <a:br>
              <a:rPr lang="en-US" altLang="en-US" sz="4400" dirty="0"/>
            </a:br>
            <a:r>
              <a:rPr lang="en-US" altLang="en-US" sz="4400" dirty="0"/>
              <a:t/>
            </a:r>
            <a:br>
              <a:rPr lang="en-US" altLang="en-US" sz="4400" dirty="0"/>
            </a:br>
            <a:r>
              <a:rPr lang="en-US" altLang="en-US" sz="4400" dirty="0"/>
              <a:t>Representation, </a:t>
            </a:r>
            <a:br>
              <a:rPr lang="en-US" altLang="en-US" sz="4400" dirty="0"/>
            </a:br>
            <a:r>
              <a:rPr lang="en-US" altLang="en-US" sz="4400" dirty="0"/>
              <a:t>reasoning, and logic</a:t>
            </a:r>
            <a:endParaRPr lang="en-US" dirty="0"/>
          </a:p>
        </p:txBody>
      </p:sp>
      <p:sp>
        <p:nvSpPr>
          <p:cNvPr id="3" name="Rectangle 3">
            <a:extLst>
              <a:ext uri="{FF2B5EF4-FFF2-40B4-BE49-F238E27FC236}">
                <a16:creationId xmlns:a16="http://schemas.microsoft.com/office/drawing/2014/main" xmlns="" id="{178432FE-31C3-4A03-AD53-F6C2882EA8C5}"/>
              </a:ext>
            </a:extLst>
          </p:cNvPr>
          <p:cNvSpPr txBox="1">
            <a:spLocks noChangeArrowheads="1"/>
          </p:cNvSpPr>
          <p:nvPr/>
        </p:nvSpPr>
        <p:spPr>
          <a:xfrm>
            <a:off x="421341" y="2092037"/>
            <a:ext cx="8548255" cy="3810000"/>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altLang="en-US" sz="2800" dirty="0">
                <a:solidFill>
                  <a:schemeClr val="tx1"/>
                </a:solidFill>
              </a:rPr>
              <a:t>The object of knowledge representation is to express knowledge in a </a:t>
            </a:r>
            <a:r>
              <a:rPr lang="en-US" altLang="en-US" sz="2800" b="1" dirty="0">
                <a:solidFill>
                  <a:schemeClr val="tx1"/>
                </a:solidFill>
              </a:rPr>
              <a:t>computer-tractable</a:t>
            </a:r>
            <a:r>
              <a:rPr lang="en-US" altLang="en-US" sz="2800" dirty="0">
                <a:solidFill>
                  <a:schemeClr val="tx1"/>
                </a:solidFill>
              </a:rPr>
              <a:t> form, so that agents can perform well</a:t>
            </a:r>
          </a:p>
          <a:p>
            <a:pPr algn="just"/>
            <a:endParaRPr lang="en-US" altLang="en-US" sz="2800" dirty="0">
              <a:solidFill>
                <a:schemeClr val="tx1"/>
              </a:solidFill>
            </a:endParaRPr>
          </a:p>
          <a:p>
            <a:pPr algn="just"/>
            <a:r>
              <a:rPr lang="en-US" altLang="en-US" sz="2800" dirty="0">
                <a:solidFill>
                  <a:schemeClr val="tx1"/>
                </a:solidFill>
              </a:rPr>
              <a:t>A knowledge representation language is defined by: </a:t>
            </a:r>
          </a:p>
          <a:p>
            <a:pPr lvl="1" algn="just"/>
            <a:r>
              <a:rPr lang="en-US" altLang="en-US" sz="2800" dirty="0">
                <a:solidFill>
                  <a:schemeClr val="tx1"/>
                </a:solidFill>
                <a:ea typeface="ＭＳ Ｐゴシック" panose="020B0600070205080204" pitchFamily="34" charset="-128"/>
              </a:rPr>
              <a:t> its </a:t>
            </a:r>
            <a:r>
              <a:rPr lang="en-US" altLang="en-US" sz="2800" b="1" dirty="0">
                <a:solidFill>
                  <a:schemeClr val="tx1"/>
                </a:solidFill>
                <a:ea typeface="ＭＳ Ｐゴシック" panose="020B0600070205080204" pitchFamily="34" charset="-128"/>
              </a:rPr>
              <a:t>syntax,</a:t>
            </a:r>
            <a:r>
              <a:rPr lang="en-US" altLang="en-US" sz="2800" dirty="0">
                <a:solidFill>
                  <a:schemeClr val="tx1"/>
                </a:solidFill>
                <a:ea typeface="ＭＳ Ｐゴシック" panose="020B0600070205080204" pitchFamily="34" charset="-128"/>
              </a:rPr>
              <a:t> which defines all possible sequences of symbols that constitute sentences of the language. </a:t>
            </a:r>
          </a:p>
          <a:p>
            <a:pPr lvl="2" algn="just"/>
            <a:r>
              <a:rPr lang="en-US" altLang="en-US" sz="2400" dirty="0">
                <a:solidFill>
                  <a:schemeClr val="tx1"/>
                </a:solidFill>
                <a:ea typeface="ＭＳ Ｐゴシック" panose="020B0600070205080204" pitchFamily="34" charset="-128"/>
              </a:rPr>
              <a:t>Ex: Sentences in a book, bit patterns in computer memory</a:t>
            </a:r>
          </a:p>
          <a:p>
            <a:pPr lvl="1" algn="just"/>
            <a:r>
              <a:rPr lang="en-US" altLang="en-US" sz="2800" dirty="0">
                <a:solidFill>
                  <a:schemeClr val="tx1"/>
                </a:solidFill>
                <a:ea typeface="ＭＳ Ｐゴシック" panose="020B0600070205080204" pitchFamily="34" charset="-128"/>
              </a:rPr>
              <a:t> its </a:t>
            </a:r>
            <a:r>
              <a:rPr lang="en-US" altLang="en-US" sz="2800" b="1" dirty="0">
                <a:solidFill>
                  <a:schemeClr val="tx1"/>
                </a:solidFill>
                <a:ea typeface="ＭＳ Ｐゴシック" panose="020B0600070205080204" pitchFamily="34" charset="-128"/>
              </a:rPr>
              <a:t>semantics</a:t>
            </a:r>
            <a:r>
              <a:rPr lang="en-US" altLang="en-US" sz="2800" dirty="0">
                <a:solidFill>
                  <a:schemeClr val="tx1"/>
                </a:solidFill>
                <a:ea typeface="ＭＳ Ｐゴシック" panose="020B0600070205080204" pitchFamily="34" charset="-128"/>
              </a:rPr>
              <a:t>, which determines the facts in the world to which the sentences refer. </a:t>
            </a:r>
          </a:p>
          <a:p>
            <a:pPr lvl="2" algn="just"/>
            <a:r>
              <a:rPr lang="en-US" altLang="en-US" sz="2400" dirty="0">
                <a:solidFill>
                  <a:schemeClr val="tx1"/>
                </a:solidFill>
                <a:ea typeface="ＭＳ Ｐゴシック" panose="020B0600070205080204" pitchFamily="34" charset="-128"/>
              </a:rPr>
              <a:t>Each sentence makes a claim about the world. </a:t>
            </a:r>
          </a:p>
          <a:p>
            <a:pPr lvl="2" algn="just"/>
            <a:r>
              <a:rPr lang="en-US" altLang="en-US" sz="2400" dirty="0">
                <a:solidFill>
                  <a:schemeClr val="tx1"/>
                </a:solidFill>
                <a:ea typeface="ＭＳ Ｐゴシック" panose="020B0600070205080204" pitchFamily="34" charset="-128"/>
              </a:rPr>
              <a:t>An agent is said to believe a sentence about the world. </a:t>
            </a:r>
          </a:p>
        </p:txBody>
      </p:sp>
    </p:spTree>
    <p:extLst>
      <p:ext uri="{BB962C8B-B14F-4D97-AF65-F5344CB8AC3E}">
        <p14:creationId xmlns:p14="http://schemas.microsoft.com/office/powerpoint/2010/main" val="42186529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74089"/>
            <a:ext cx="7808976" cy="1088136"/>
          </a:xfrm>
        </p:spPr>
        <p:txBody>
          <a:bodyPr>
            <a:normAutofit fontScale="90000"/>
          </a:bodyPr>
          <a:lstStyle/>
          <a:p>
            <a:r>
              <a:rPr lang="en-US" altLang="en-US" sz="4400" dirty="0"/>
              <a:t>The connection between </a:t>
            </a:r>
            <a:br>
              <a:rPr lang="en-US" altLang="en-US" sz="4400" dirty="0"/>
            </a:br>
            <a:r>
              <a:rPr lang="en-US" altLang="en-US" sz="4400" dirty="0"/>
              <a:t>sentences and facts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1" y="2549236"/>
            <a:ext cx="8546926" cy="354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75618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Soundness and completeness</a:t>
            </a:r>
            <a:endParaRPr lang="en-US" dirty="0"/>
          </a:p>
        </p:txBody>
      </p:sp>
      <p:sp>
        <p:nvSpPr>
          <p:cNvPr id="3" name="Rectangle 3">
            <a:extLst>
              <a:ext uri="{FF2B5EF4-FFF2-40B4-BE49-F238E27FC236}">
                <a16:creationId xmlns:a16="http://schemas.microsoft.com/office/drawing/2014/main" xmlns="" id="{DDAB264F-7143-4252-84A2-2B3F05DD6857}"/>
              </a:ext>
            </a:extLst>
          </p:cNvPr>
          <p:cNvSpPr txBox="1">
            <a:spLocks noChangeArrowheads="1"/>
          </p:cNvSpPr>
          <p:nvPr/>
        </p:nvSpPr>
        <p:spPr>
          <a:xfrm>
            <a:off x="227012" y="2602522"/>
            <a:ext cx="8916988" cy="402687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altLang="en-US" sz="3200">
                <a:solidFill>
                  <a:schemeClr val="tx1"/>
                </a:solidFill>
              </a:rPr>
              <a:t>A </a:t>
            </a:r>
            <a:r>
              <a:rPr lang="en-US" altLang="en-US" sz="3200" i="1">
                <a:solidFill>
                  <a:schemeClr val="tx1"/>
                </a:solidFill>
              </a:rPr>
              <a:t>sound</a:t>
            </a:r>
            <a:r>
              <a:rPr lang="en-US" altLang="en-US" sz="3200">
                <a:solidFill>
                  <a:schemeClr val="tx1"/>
                </a:solidFill>
              </a:rPr>
              <a:t> inference method derives only entailed sentences</a:t>
            </a:r>
          </a:p>
          <a:p>
            <a:pPr algn="just"/>
            <a:endParaRPr lang="en-US" altLang="en-US" sz="3200">
              <a:solidFill>
                <a:schemeClr val="tx1"/>
              </a:solidFill>
            </a:endParaRPr>
          </a:p>
          <a:p>
            <a:pPr algn="just"/>
            <a:r>
              <a:rPr lang="en-US" altLang="en-US" sz="3200">
                <a:solidFill>
                  <a:schemeClr val="tx1"/>
                </a:solidFill>
              </a:rPr>
              <a:t>Analogous to the property of </a:t>
            </a:r>
            <a:r>
              <a:rPr lang="en-US" altLang="en-US" sz="3200" i="1">
                <a:solidFill>
                  <a:schemeClr val="tx1"/>
                </a:solidFill>
              </a:rPr>
              <a:t>completeness</a:t>
            </a:r>
            <a:r>
              <a:rPr lang="en-US" altLang="en-US" sz="3200">
                <a:solidFill>
                  <a:schemeClr val="tx1"/>
                </a:solidFill>
              </a:rPr>
              <a:t> in search, a </a:t>
            </a:r>
            <a:r>
              <a:rPr lang="en-US" altLang="en-US" sz="3200" i="1">
                <a:solidFill>
                  <a:schemeClr val="tx1"/>
                </a:solidFill>
              </a:rPr>
              <a:t>complete</a:t>
            </a:r>
            <a:r>
              <a:rPr lang="en-US" altLang="en-US" sz="3200">
                <a:solidFill>
                  <a:schemeClr val="tx1"/>
                </a:solidFill>
              </a:rPr>
              <a:t> inference method can derive any sentence that is entailed</a:t>
            </a:r>
            <a:endParaRPr lang="en-US" altLang="en-US" sz="3200" dirty="0">
              <a:solidFill>
                <a:schemeClr val="tx1"/>
              </a:solidFill>
            </a:endParaRPr>
          </a:p>
        </p:txBody>
      </p:sp>
    </p:spTree>
    <p:extLst>
      <p:ext uri="{BB962C8B-B14F-4D97-AF65-F5344CB8AC3E}">
        <p14:creationId xmlns:p14="http://schemas.microsoft.com/office/powerpoint/2010/main" val="789054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Big Idea</a:t>
            </a:r>
            <a:endParaRPr lang="en-US" dirty="0"/>
          </a:p>
        </p:txBody>
      </p:sp>
      <p:sp>
        <p:nvSpPr>
          <p:cNvPr id="7" name="Content Placeholder 2">
            <a:extLst>
              <a:ext uri="{FF2B5EF4-FFF2-40B4-BE49-F238E27FC236}">
                <a16:creationId xmlns:a16="http://schemas.microsoft.com/office/drawing/2014/main" xmlns="" id="{6C25B63E-0E2B-4005-8663-FF318F125019}"/>
              </a:ext>
            </a:extLst>
          </p:cNvPr>
          <p:cNvSpPr txBox="1">
            <a:spLocks/>
          </p:cNvSpPr>
          <p:nvPr/>
        </p:nvSpPr>
        <p:spPr>
          <a:xfrm>
            <a:off x="151606" y="2096086"/>
            <a:ext cx="8840788" cy="3979688"/>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altLang="en-US" sz="2800" dirty="0">
                <a:solidFill>
                  <a:schemeClr val="tx1"/>
                </a:solidFill>
              </a:rPr>
              <a:t>Drawing reasonable conclusions from a set of data (observations, beliefs, </a:t>
            </a:r>
            <a:r>
              <a:rPr lang="en-US" altLang="en-US" sz="2800" dirty="0" err="1">
                <a:solidFill>
                  <a:schemeClr val="tx1"/>
                </a:solidFill>
              </a:rPr>
              <a:t>etc</a:t>
            </a:r>
            <a:r>
              <a:rPr lang="en-US" altLang="en-US" sz="2800" dirty="0">
                <a:solidFill>
                  <a:schemeClr val="tx1"/>
                </a:solidFill>
              </a:rPr>
              <a:t>) seems key to intelligence</a:t>
            </a:r>
          </a:p>
          <a:p>
            <a:pPr algn="just"/>
            <a:endParaRPr lang="en-US" altLang="en-US" sz="2800" dirty="0">
              <a:solidFill>
                <a:schemeClr val="tx1"/>
              </a:solidFill>
            </a:endParaRPr>
          </a:p>
          <a:p>
            <a:pPr algn="just"/>
            <a:r>
              <a:rPr lang="en-US" altLang="en-US" sz="2800" dirty="0">
                <a:solidFill>
                  <a:schemeClr val="tx1"/>
                </a:solidFill>
              </a:rPr>
              <a:t>Logic is a powerful and well-developed approach to this and highly regarded by people</a:t>
            </a:r>
          </a:p>
          <a:p>
            <a:pPr algn="just"/>
            <a:endParaRPr lang="en-US" altLang="en-US" sz="2800" dirty="0">
              <a:solidFill>
                <a:schemeClr val="tx1"/>
              </a:solidFill>
            </a:endParaRPr>
          </a:p>
          <a:p>
            <a:pPr algn="just"/>
            <a:r>
              <a:rPr lang="en-US" altLang="en-US" sz="2800" dirty="0">
                <a:solidFill>
                  <a:schemeClr val="tx1"/>
                </a:solidFill>
              </a:rPr>
              <a:t>Logic is also a strong formal system that we can programs computers to use</a:t>
            </a:r>
          </a:p>
          <a:p>
            <a:pPr algn="just"/>
            <a:endParaRPr lang="en-US" altLang="en-US" sz="2800" dirty="0">
              <a:solidFill>
                <a:schemeClr val="tx1"/>
              </a:solidFill>
            </a:endParaRPr>
          </a:p>
          <a:p>
            <a:pPr algn="just"/>
            <a:r>
              <a:rPr lang="en-US" altLang="en-US" sz="2800" dirty="0">
                <a:solidFill>
                  <a:schemeClr val="tx1"/>
                </a:solidFill>
              </a:rPr>
              <a:t>Maybe we can reduce any AI problem to figuring out how to represent it in logic and apply standard proof techniques to generate solutions</a:t>
            </a:r>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4290" y="716292"/>
            <a:ext cx="7242807" cy="1088136"/>
          </a:xfrm>
        </p:spPr>
        <p:txBody>
          <a:bodyPr>
            <a:normAutofit/>
          </a:bodyPr>
          <a:lstStyle/>
          <a:p>
            <a:r>
              <a:rPr lang="en-US" altLang="en-US" sz="4400" dirty="0" smtClean="0"/>
              <a:t>Soundness is important</a:t>
            </a:r>
            <a:endParaRPr lang="en-US" dirty="0"/>
          </a:p>
        </p:txBody>
      </p:sp>
      <p:pic>
        <p:nvPicPr>
          <p:cNvPr id="3" name="Picture 4" descr="img18">
            <a:extLst>
              <a:ext uri="{FF2B5EF4-FFF2-40B4-BE49-F238E27FC236}">
                <a16:creationId xmlns:a16="http://schemas.microsoft.com/office/drawing/2014/main" xmlns="" id="{A7BAD0F6-B3CF-42D4-8A9C-C0171F18A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310" y="3865011"/>
            <a:ext cx="5562600"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5">
            <a:extLst>
              <a:ext uri="{FF2B5EF4-FFF2-40B4-BE49-F238E27FC236}">
                <a16:creationId xmlns:a16="http://schemas.microsoft.com/office/drawing/2014/main" xmlns="" id="{1878E4D6-C937-41E0-B5C1-0E8D756C112E}"/>
              </a:ext>
            </a:extLst>
          </p:cNvPr>
          <p:cNvSpPr txBox="1">
            <a:spLocks noChangeArrowheads="1"/>
          </p:cNvSpPr>
          <p:nvPr/>
        </p:nvSpPr>
        <p:spPr bwMode="auto">
          <a:xfrm>
            <a:off x="168122" y="2094636"/>
            <a:ext cx="897587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5425" indent="-225425">
              <a:defRPr sz="2400">
                <a:solidFill>
                  <a:schemeClr val="tx1"/>
                </a:solidFill>
                <a:latin typeface="Times New Roman" panose="02020603050405020304" pitchFamily="18" charset="0"/>
                <a:ea typeface="ＭＳ Ｐゴシック" panose="020B0600070205080204" pitchFamily="34" charset="-128"/>
              </a:defRPr>
            </a:lvl1pPr>
            <a:lvl2pPr marL="37931725" indent="-37474525">
              <a:defRPr sz="2400">
                <a:solidFill>
                  <a:schemeClr val="tx1"/>
                </a:solidFill>
                <a:latin typeface="Times New Roman" panose="02020603050405020304" pitchFamily="18" charset="0"/>
                <a:ea typeface="ＭＳ Ｐゴシック" panose="020B0600070205080204" pitchFamily="34" charset="-128"/>
              </a:defRPr>
            </a:lvl2pPr>
            <a:lvl3pPr>
              <a:defRPr sz="2400">
                <a:solidFill>
                  <a:schemeClr val="tx1"/>
                </a:solidFill>
                <a:latin typeface="Times New Roman" panose="02020603050405020304" pitchFamily="18" charset="0"/>
                <a:ea typeface="ＭＳ Ｐゴシック" panose="020B0600070205080204" pitchFamily="34" charset="-128"/>
              </a:defRPr>
            </a:lvl3pPr>
            <a:lvl4pPr>
              <a:defRPr sz="2400">
                <a:solidFill>
                  <a:schemeClr val="tx1"/>
                </a:solidFill>
                <a:latin typeface="Times New Roman" panose="02020603050405020304" pitchFamily="18" charset="0"/>
                <a:ea typeface="ＭＳ Ｐゴシック" panose="020B0600070205080204" pitchFamily="34" charset="-128"/>
              </a:defRPr>
            </a:lvl4pPr>
            <a:lvl5pPr>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just">
              <a:spcBef>
                <a:spcPct val="50000"/>
              </a:spcBef>
              <a:buFontTx/>
              <a:buChar char="•"/>
            </a:pPr>
            <a:r>
              <a:rPr lang="en-US" altLang="en-US" dirty="0"/>
              <a:t>The reasoning agent often gets its knowledge about the facts of the world as a sequence of logical sentences and must draw conclusions only from them without independent access to the world.</a:t>
            </a:r>
          </a:p>
          <a:p>
            <a:pPr algn="just">
              <a:spcBef>
                <a:spcPct val="50000"/>
              </a:spcBef>
              <a:buFontTx/>
              <a:buChar char="•"/>
            </a:pPr>
            <a:r>
              <a:rPr lang="en-US" altLang="en-US" dirty="0"/>
              <a:t>Thus, it is very important that the agent’s reasoning is sound!</a:t>
            </a:r>
          </a:p>
        </p:txBody>
      </p:sp>
    </p:spTree>
    <p:extLst>
      <p:ext uri="{BB962C8B-B14F-4D97-AF65-F5344CB8AC3E}">
        <p14:creationId xmlns:p14="http://schemas.microsoft.com/office/powerpoint/2010/main" val="4275959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Propositional Logic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7927" y="2133600"/>
                <a:ext cx="8470323" cy="3992563"/>
              </a:xfrm>
            </p:spPr>
            <p:txBody>
              <a:bodyPr>
                <a:normAutofit/>
              </a:bodyPr>
              <a:lstStyle/>
              <a:p>
                <a:r>
                  <a:rPr lang="en-US" dirty="0" smtClean="0"/>
                  <a:t>Syntax</a:t>
                </a:r>
              </a:p>
              <a:p>
                <a:pPr lvl="1"/>
                <a:r>
                  <a:rPr lang="en-US" dirty="0"/>
                  <a:t>The </a:t>
                </a:r>
                <a:r>
                  <a:rPr lang="en-US" b="1" dirty="0"/>
                  <a:t>syntax </a:t>
                </a:r>
                <a:r>
                  <a:rPr lang="en-US" dirty="0"/>
                  <a:t>of propositional logic defines the allowable </a:t>
                </a:r>
                <a:r>
                  <a:rPr lang="en-US" dirty="0" smtClean="0"/>
                  <a:t>sentences</a:t>
                </a:r>
              </a:p>
              <a:p>
                <a:pPr lvl="1"/>
                <a:r>
                  <a:rPr lang="en-US" dirty="0"/>
                  <a:t>A proposition can be either True or False</a:t>
                </a:r>
                <a:r>
                  <a:rPr lang="en-US" dirty="0" smtClean="0"/>
                  <a:t>. For example, </a:t>
                </a:r>
                <a14:m>
                  <m:oMath xmlns:m="http://schemas.openxmlformats.org/officeDocument/2006/math">
                    <m:sSub>
                      <m:sSubPr>
                        <m:ctrlPr>
                          <a:rPr lang="en-US" i="1" dirty="0" smtClean="0">
                            <a:latin typeface="Cambria Math"/>
                          </a:rPr>
                        </m:ctrlPr>
                      </m:sSubPr>
                      <m:e>
                        <m:r>
                          <a:rPr lang="en-US" b="0" i="1" dirty="0" smtClean="0">
                            <a:latin typeface="Cambria Math"/>
                          </a:rPr>
                          <m:t>𝑊</m:t>
                        </m:r>
                      </m:e>
                      <m:sub>
                        <m:r>
                          <a:rPr lang="en-US" b="0" i="1" dirty="0" smtClean="0">
                            <a:latin typeface="Cambria Math"/>
                          </a:rPr>
                          <m:t>1,3</m:t>
                        </m:r>
                      </m:sub>
                    </m:sSub>
                  </m:oMath>
                </a14:m>
                <a:r>
                  <a:rPr lang="en-US" dirty="0" smtClean="0"/>
                  <a:t> to </a:t>
                </a:r>
                <a:r>
                  <a:rPr lang="en-US" dirty="0"/>
                  <a:t>stand for the </a:t>
                </a:r>
                <a:r>
                  <a:rPr lang="en-US" dirty="0" smtClean="0"/>
                  <a:t>proposition that </a:t>
                </a:r>
                <a:r>
                  <a:rPr lang="en-US" dirty="0"/>
                  <a:t>the </a:t>
                </a:r>
                <a:r>
                  <a:rPr lang="en-US" dirty="0" err="1"/>
                  <a:t>wumpus</a:t>
                </a:r>
                <a:r>
                  <a:rPr lang="en-US" dirty="0"/>
                  <a:t> is in [1,3]</a:t>
                </a:r>
              </a:p>
              <a:p>
                <a:pPr lvl="1"/>
                <a:r>
                  <a:rPr lang="en-US" dirty="0" smtClean="0"/>
                  <a:t>Complex </a:t>
                </a:r>
                <a:r>
                  <a:rPr lang="en-US" dirty="0"/>
                  <a:t>sentences are constructed from simpler sentences, using parentheses and </a:t>
                </a:r>
                <a:r>
                  <a:rPr lang="en-US" dirty="0" smtClean="0"/>
                  <a:t>logical connectives (￢, ∧, ∨, ⇒, </a:t>
                </a:r>
                <a:r>
                  <a:rPr lang="en-US" dirty="0"/>
                  <a:t>⇔</a:t>
                </a:r>
                <a:r>
                  <a:rPr lang="en-US" dirty="0" smtClean="0"/>
                  <a:t>).</a:t>
                </a:r>
                <a:endParaRPr lang="en-US" dirty="0"/>
              </a:p>
              <a:p>
                <a:r>
                  <a:rPr lang="en-US" dirty="0" smtClean="0"/>
                  <a:t>Semantics</a:t>
                </a:r>
              </a:p>
              <a:p>
                <a:pPr lvl="1"/>
                <a:r>
                  <a:rPr lang="en-US" dirty="0"/>
                  <a:t>The </a:t>
                </a:r>
                <a:r>
                  <a:rPr lang="en-US" dirty="0" smtClean="0"/>
                  <a:t>semantics defines </a:t>
                </a:r>
                <a:r>
                  <a:rPr lang="en-US" dirty="0"/>
                  <a:t>the rules for determining the truth of a sentence with respect to a </a:t>
                </a:r>
                <a:r>
                  <a:rPr lang="en-US" dirty="0" smtClean="0"/>
                  <a:t>particular model</a:t>
                </a:r>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7927" y="2133600"/>
                <a:ext cx="8470323" cy="3992563"/>
              </a:xfrm>
              <a:blipFill rotWithShape="1">
                <a:blip r:embed="rId2"/>
                <a:stretch>
                  <a:fillRect l="-720" t="-1221" r="-1584"/>
                </a:stretch>
              </a:blipFill>
            </p:spPr>
            <p:txBody>
              <a:bodyPr/>
              <a:lstStyle/>
              <a:p>
                <a:r>
                  <a:rPr lang="en-US">
                    <a:noFill/>
                  </a:rPr>
                  <a:t> </a:t>
                </a:r>
              </a:p>
            </p:txBody>
          </p:sp>
        </mc:Fallback>
      </mc:AlternateContent>
    </p:spTree>
    <p:extLst>
      <p:ext uri="{BB962C8B-B14F-4D97-AF65-F5344CB8AC3E}">
        <p14:creationId xmlns:p14="http://schemas.microsoft.com/office/powerpoint/2010/main" val="3625690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Propositional Logic</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41" y="2627169"/>
            <a:ext cx="8885959" cy="3330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6973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Propositional Logic</a:t>
            </a:r>
            <a:endParaRPr lang="en-US" dirty="0"/>
          </a:p>
        </p:txBody>
      </p:sp>
      <p:sp>
        <p:nvSpPr>
          <p:cNvPr id="3" name="Content Placeholder 2"/>
          <p:cNvSpPr>
            <a:spLocks noGrp="1"/>
          </p:cNvSpPr>
          <p:nvPr>
            <p:ph idx="1"/>
          </p:nvPr>
        </p:nvSpPr>
        <p:spPr>
          <a:xfrm>
            <a:off x="387927" y="2133600"/>
            <a:ext cx="8470323" cy="3992563"/>
          </a:xfrm>
        </p:spPr>
        <p:txBody>
          <a:bodyPr>
            <a:normAutofit/>
          </a:bodyPr>
          <a:lstStyle/>
          <a:p>
            <a:r>
              <a:rPr lang="en-US" dirty="0" smtClean="0"/>
              <a:t>Semantics</a:t>
            </a:r>
          </a:p>
          <a:p>
            <a:pPr lvl="1"/>
            <a:r>
              <a:rPr lang="en-US" dirty="0"/>
              <a:t>For example, a square is breezy </a:t>
            </a:r>
            <a:r>
              <a:rPr lang="en-US" i="1" dirty="0"/>
              <a:t>if </a:t>
            </a:r>
            <a:r>
              <a:rPr lang="en-US" dirty="0"/>
              <a:t>a neighboring square has a pit</a:t>
            </a:r>
            <a:r>
              <a:rPr lang="en-US" dirty="0" smtClean="0"/>
              <a:t>, and </a:t>
            </a:r>
            <a:r>
              <a:rPr lang="en-US" dirty="0"/>
              <a:t>a square is breezy </a:t>
            </a:r>
            <a:r>
              <a:rPr lang="en-US" i="1" dirty="0"/>
              <a:t>only if </a:t>
            </a:r>
            <a:r>
              <a:rPr lang="en-US" dirty="0"/>
              <a:t>a neighboring square has a pit. So we need a </a:t>
            </a:r>
            <a:r>
              <a:rPr lang="en-US" dirty="0" err="1" smtClean="0"/>
              <a:t>biconditional</a:t>
            </a:r>
            <a:r>
              <a:rPr lang="en-US" dirty="0" smtClean="0"/>
              <a:t>, </a:t>
            </a:r>
          </a:p>
          <a:p>
            <a:pPr marL="457200" lvl="1" indent="0">
              <a:buNone/>
            </a:pPr>
            <a:r>
              <a:rPr lang="en-US" sz="3800" dirty="0" smtClean="0"/>
              <a:t>	B</a:t>
            </a:r>
            <a:r>
              <a:rPr lang="en-US" dirty="0" smtClean="0"/>
              <a:t>1,1 </a:t>
            </a:r>
            <a:r>
              <a:rPr lang="en-US" sz="3800" dirty="0"/>
              <a:t>⇔ (P</a:t>
            </a:r>
            <a:r>
              <a:rPr lang="en-US" dirty="0"/>
              <a:t>1,2 </a:t>
            </a:r>
            <a:r>
              <a:rPr lang="en-US" sz="3800" dirty="0"/>
              <a:t>∨ P</a:t>
            </a:r>
            <a:r>
              <a:rPr lang="en-US" dirty="0"/>
              <a:t>2,1</a:t>
            </a:r>
            <a:r>
              <a:rPr lang="en-US" sz="3800" dirty="0"/>
              <a:t>) ,</a:t>
            </a:r>
            <a:endParaRPr lang="en-US" dirty="0"/>
          </a:p>
        </p:txBody>
      </p:sp>
    </p:spTree>
    <p:extLst>
      <p:ext uri="{BB962C8B-B14F-4D97-AF65-F5344CB8AC3E}">
        <p14:creationId xmlns:p14="http://schemas.microsoft.com/office/powerpoint/2010/main" val="946760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Wumpus</a:t>
            </a:r>
            <a:r>
              <a:rPr lang="en-US" dirty="0" smtClean="0"/>
              <a:t> Knowledge Base</a:t>
            </a:r>
            <a:endParaRPr lang="en-US" dirty="0"/>
          </a:p>
        </p:txBody>
      </p:sp>
      <p:sp>
        <p:nvSpPr>
          <p:cNvPr id="3" name="Content Placeholder 2"/>
          <p:cNvSpPr>
            <a:spLocks noGrp="1"/>
          </p:cNvSpPr>
          <p:nvPr>
            <p:ph idx="1"/>
          </p:nvPr>
        </p:nvSpPr>
        <p:spPr>
          <a:xfrm>
            <a:off x="387927" y="2133600"/>
            <a:ext cx="8470323" cy="3992563"/>
          </a:xfrm>
        </p:spPr>
        <p:txBody>
          <a:bodyPr>
            <a:normAutofit/>
          </a:bodyPr>
          <a:lstStyle/>
          <a:p>
            <a:r>
              <a:rPr lang="en-US" dirty="0" err="1">
                <a:latin typeface="CMMI10"/>
              </a:rPr>
              <a:t>P</a:t>
            </a:r>
            <a:r>
              <a:rPr lang="en-US" sz="1400" dirty="0" err="1">
                <a:latin typeface="CMMI8"/>
              </a:rPr>
              <a:t>x,y</a:t>
            </a:r>
            <a:r>
              <a:rPr lang="en-US" sz="1400" dirty="0">
                <a:latin typeface="CMMI8"/>
              </a:rPr>
              <a:t> </a:t>
            </a:r>
            <a:r>
              <a:rPr lang="en-US" dirty="0">
                <a:latin typeface="Times-Roman"/>
              </a:rPr>
              <a:t>is true if there is a pit in </a:t>
            </a:r>
            <a:r>
              <a:rPr lang="en-US" dirty="0">
                <a:latin typeface="CMR10"/>
              </a:rPr>
              <a:t>[</a:t>
            </a:r>
            <a:r>
              <a:rPr lang="en-US" dirty="0">
                <a:latin typeface="CMMI10"/>
              </a:rPr>
              <a:t>x, y</a:t>
            </a:r>
            <a:r>
              <a:rPr lang="en-US" dirty="0">
                <a:latin typeface="CMR10"/>
              </a:rPr>
              <a:t>]</a:t>
            </a:r>
            <a:r>
              <a:rPr lang="en-US" dirty="0">
                <a:latin typeface="Times-Roman"/>
              </a:rPr>
              <a:t>.</a:t>
            </a:r>
          </a:p>
          <a:p>
            <a:r>
              <a:rPr lang="en-US" dirty="0" err="1">
                <a:latin typeface="CMMI10"/>
              </a:rPr>
              <a:t>W</a:t>
            </a:r>
            <a:r>
              <a:rPr lang="en-US" sz="1400" dirty="0" err="1">
                <a:latin typeface="CMMI8"/>
              </a:rPr>
              <a:t>x,y</a:t>
            </a:r>
            <a:r>
              <a:rPr lang="en-US" sz="1400" dirty="0">
                <a:latin typeface="CMMI8"/>
              </a:rPr>
              <a:t> </a:t>
            </a:r>
            <a:r>
              <a:rPr lang="en-US" dirty="0">
                <a:latin typeface="Times-Roman"/>
              </a:rPr>
              <a:t>is true if there is a </a:t>
            </a:r>
            <a:r>
              <a:rPr lang="en-US" dirty="0" err="1">
                <a:latin typeface="Times-Roman"/>
              </a:rPr>
              <a:t>wumpus</a:t>
            </a:r>
            <a:r>
              <a:rPr lang="en-US" dirty="0">
                <a:latin typeface="Times-Roman"/>
              </a:rPr>
              <a:t> in </a:t>
            </a:r>
            <a:r>
              <a:rPr lang="en-US" dirty="0">
                <a:latin typeface="CMR10"/>
              </a:rPr>
              <a:t>[</a:t>
            </a:r>
            <a:r>
              <a:rPr lang="en-US" dirty="0">
                <a:latin typeface="CMMI10"/>
              </a:rPr>
              <a:t>x, y</a:t>
            </a:r>
            <a:r>
              <a:rPr lang="en-US" dirty="0">
                <a:latin typeface="CMR10"/>
              </a:rPr>
              <a:t>]</a:t>
            </a:r>
            <a:r>
              <a:rPr lang="en-US" dirty="0">
                <a:latin typeface="Times-Roman"/>
              </a:rPr>
              <a:t>, dead or alive.</a:t>
            </a:r>
          </a:p>
          <a:p>
            <a:r>
              <a:rPr lang="en-US" dirty="0" err="1">
                <a:latin typeface="CMMI10"/>
              </a:rPr>
              <a:t>B</a:t>
            </a:r>
            <a:r>
              <a:rPr lang="en-US" sz="1400" dirty="0" err="1">
                <a:latin typeface="CMMI8"/>
              </a:rPr>
              <a:t>x,y</a:t>
            </a:r>
            <a:r>
              <a:rPr lang="en-US" sz="1400" dirty="0">
                <a:latin typeface="CMMI8"/>
              </a:rPr>
              <a:t> </a:t>
            </a:r>
            <a:r>
              <a:rPr lang="en-US" dirty="0">
                <a:latin typeface="Times-Roman"/>
              </a:rPr>
              <a:t>is true if the agent perceives a breeze in </a:t>
            </a:r>
            <a:r>
              <a:rPr lang="en-US" dirty="0">
                <a:latin typeface="CMR10"/>
              </a:rPr>
              <a:t>[</a:t>
            </a:r>
            <a:r>
              <a:rPr lang="en-US" dirty="0">
                <a:latin typeface="CMMI10"/>
              </a:rPr>
              <a:t>x, y</a:t>
            </a:r>
            <a:r>
              <a:rPr lang="en-US" dirty="0">
                <a:latin typeface="CMR10"/>
              </a:rPr>
              <a:t>]</a:t>
            </a:r>
            <a:r>
              <a:rPr lang="en-US" dirty="0">
                <a:latin typeface="Times-Roman"/>
              </a:rPr>
              <a:t>.</a:t>
            </a:r>
          </a:p>
          <a:p>
            <a:r>
              <a:rPr lang="en-US" dirty="0" err="1">
                <a:latin typeface="CMMI10"/>
              </a:rPr>
              <a:t>S</a:t>
            </a:r>
            <a:r>
              <a:rPr lang="en-US" sz="1400" dirty="0" err="1">
                <a:latin typeface="CMMI8"/>
              </a:rPr>
              <a:t>x,y</a:t>
            </a:r>
            <a:r>
              <a:rPr lang="en-US" sz="1400" dirty="0">
                <a:latin typeface="CMMI8"/>
              </a:rPr>
              <a:t> </a:t>
            </a:r>
            <a:r>
              <a:rPr lang="en-US" dirty="0">
                <a:latin typeface="Times-Roman"/>
              </a:rPr>
              <a:t>is true if the agent perceives a stench in </a:t>
            </a:r>
            <a:r>
              <a:rPr lang="en-US" dirty="0">
                <a:latin typeface="CMR10"/>
              </a:rPr>
              <a:t>[</a:t>
            </a:r>
            <a:r>
              <a:rPr lang="en-US" dirty="0">
                <a:latin typeface="CMMI10"/>
              </a:rPr>
              <a:t>x, y</a:t>
            </a:r>
            <a:r>
              <a:rPr lang="en-US" dirty="0">
                <a:latin typeface="CMR10"/>
              </a:rPr>
              <a:t>]</a:t>
            </a:r>
            <a:r>
              <a:rPr lang="en-US" dirty="0">
                <a:latin typeface="Times-Roman"/>
              </a:rPr>
              <a:t>.</a:t>
            </a:r>
            <a:endParaRPr lang="en-US" dirty="0"/>
          </a:p>
        </p:txBody>
      </p:sp>
    </p:spTree>
    <p:extLst>
      <p:ext uri="{BB962C8B-B14F-4D97-AF65-F5344CB8AC3E}">
        <p14:creationId xmlns:p14="http://schemas.microsoft.com/office/powerpoint/2010/main" val="34199024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Inference using PL: Example</a:t>
            </a:r>
            <a:endParaRPr lang="en-US" dirty="0"/>
          </a:p>
        </p:txBody>
      </p:sp>
      <p:sp>
        <p:nvSpPr>
          <p:cNvPr id="3" name="Content Placeholder 2"/>
          <p:cNvSpPr>
            <a:spLocks noGrp="1"/>
          </p:cNvSpPr>
          <p:nvPr>
            <p:ph idx="1"/>
          </p:nvPr>
        </p:nvSpPr>
        <p:spPr>
          <a:xfrm>
            <a:off x="387927" y="2133600"/>
            <a:ext cx="8470323" cy="3992563"/>
          </a:xfrm>
        </p:spPr>
        <p:txBody>
          <a:bodyPr>
            <a:noAutofit/>
          </a:bodyPr>
          <a:lstStyle/>
          <a:p>
            <a:pPr marL="0">
              <a:spcBef>
                <a:spcPts val="0"/>
              </a:spcBef>
            </a:pPr>
            <a:r>
              <a:rPr lang="en-US" sz="1600" dirty="0">
                <a:latin typeface="12"/>
              </a:rPr>
              <a:t>The sentences we write will suffice to derive ￢P1,2 (there is no pit in [1,2]), as was </a:t>
            </a:r>
            <a:r>
              <a:rPr lang="en-US" sz="1600" dirty="0" smtClean="0">
                <a:latin typeface="12"/>
              </a:rPr>
              <a:t>done  informally </a:t>
            </a:r>
            <a:r>
              <a:rPr lang="en-US" sz="1600" dirty="0">
                <a:latin typeface="12"/>
              </a:rPr>
              <a:t>in Section 7.3. We label each sentence </a:t>
            </a:r>
            <a:r>
              <a:rPr lang="en-US" sz="1600" dirty="0" err="1">
                <a:latin typeface="12"/>
              </a:rPr>
              <a:t>Ri</a:t>
            </a:r>
            <a:r>
              <a:rPr lang="en-US" sz="1600" dirty="0">
                <a:latin typeface="12"/>
              </a:rPr>
              <a:t> so that we can refer to them</a:t>
            </a:r>
            <a:r>
              <a:rPr lang="en-US" sz="1600" dirty="0" smtClean="0">
                <a:latin typeface="12"/>
              </a:rPr>
              <a:t>:</a:t>
            </a:r>
          </a:p>
          <a:p>
            <a:pPr marL="0">
              <a:spcBef>
                <a:spcPts val="0"/>
              </a:spcBef>
            </a:pPr>
            <a:endParaRPr lang="en-US" sz="1600" dirty="0">
              <a:latin typeface="12"/>
            </a:endParaRPr>
          </a:p>
          <a:p>
            <a:pPr marL="0">
              <a:spcBef>
                <a:spcPts val="0"/>
              </a:spcBef>
            </a:pPr>
            <a:r>
              <a:rPr lang="en-US" sz="1600" dirty="0">
                <a:latin typeface="12"/>
              </a:rPr>
              <a:t>• There is no pit in [1,1</a:t>
            </a:r>
            <a:r>
              <a:rPr lang="en-US" sz="1600" dirty="0" smtClean="0">
                <a:latin typeface="12"/>
              </a:rPr>
              <a:t>]: </a:t>
            </a:r>
          </a:p>
          <a:p>
            <a:pPr marL="3175" lvl="1" indent="0">
              <a:spcBef>
                <a:spcPts val="0"/>
              </a:spcBef>
              <a:buNone/>
            </a:pPr>
            <a:r>
              <a:rPr lang="en-US" sz="1400" dirty="0" smtClean="0">
                <a:latin typeface="12"/>
              </a:rPr>
              <a:t>	R1 </a:t>
            </a:r>
            <a:r>
              <a:rPr lang="en-US" sz="1400" dirty="0">
                <a:latin typeface="12"/>
              </a:rPr>
              <a:t>: ￢P1,1 </a:t>
            </a:r>
            <a:endParaRPr lang="en-US" sz="1400" dirty="0" smtClean="0">
              <a:latin typeface="12"/>
            </a:endParaRPr>
          </a:p>
          <a:p>
            <a:pPr marL="3175" lvl="1" indent="0">
              <a:spcBef>
                <a:spcPts val="0"/>
              </a:spcBef>
              <a:buNone/>
            </a:pPr>
            <a:endParaRPr lang="en-US" sz="1400" dirty="0">
              <a:latin typeface="12"/>
            </a:endParaRPr>
          </a:p>
          <a:p>
            <a:pPr marL="0">
              <a:spcBef>
                <a:spcPts val="0"/>
              </a:spcBef>
            </a:pPr>
            <a:r>
              <a:rPr lang="en-US" sz="1600" dirty="0">
                <a:latin typeface="12"/>
              </a:rPr>
              <a:t>• A square is breezy if and only if there is a pit in a neighboring square. This has to be</a:t>
            </a:r>
          </a:p>
          <a:p>
            <a:pPr marL="0">
              <a:spcBef>
                <a:spcPts val="0"/>
              </a:spcBef>
            </a:pPr>
            <a:r>
              <a:rPr lang="en-US" sz="1600" dirty="0">
                <a:latin typeface="12"/>
              </a:rPr>
              <a:t>stated for each square; for now, we include just the relevant squares:</a:t>
            </a:r>
          </a:p>
          <a:p>
            <a:pPr marL="0" indent="0">
              <a:spcBef>
                <a:spcPts val="0"/>
              </a:spcBef>
              <a:buNone/>
            </a:pPr>
            <a:r>
              <a:rPr lang="en-US" sz="1600" dirty="0" smtClean="0">
                <a:latin typeface="12"/>
              </a:rPr>
              <a:t>	R2 </a:t>
            </a:r>
            <a:r>
              <a:rPr lang="en-US" sz="1600" dirty="0">
                <a:latin typeface="12"/>
              </a:rPr>
              <a:t>: B1,1 ⇔ (P1,2 ∨ P2,1) .</a:t>
            </a:r>
          </a:p>
          <a:p>
            <a:pPr marL="0" indent="0">
              <a:spcBef>
                <a:spcPts val="0"/>
              </a:spcBef>
              <a:buNone/>
            </a:pPr>
            <a:r>
              <a:rPr lang="pt-BR" sz="1600" dirty="0" smtClean="0">
                <a:latin typeface="12"/>
              </a:rPr>
              <a:t>	R3 </a:t>
            </a:r>
            <a:r>
              <a:rPr lang="pt-BR" sz="1600" dirty="0">
                <a:latin typeface="12"/>
              </a:rPr>
              <a:t>: B2,1 ⇔ (P1,1 ∨ P2,2 ∨ P3,1) </a:t>
            </a:r>
            <a:r>
              <a:rPr lang="pt-BR" sz="1600" dirty="0" smtClean="0">
                <a:latin typeface="12"/>
              </a:rPr>
              <a:t>.</a:t>
            </a:r>
          </a:p>
          <a:p>
            <a:pPr marL="0" indent="0">
              <a:spcBef>
                <a:spcPts val="0"/>
              </a:spcBef>
              <a:buNone/>
            </a:pPr>
            <a:endParaRPr lang="pt-BR" sz="1600" dirty="0">
              <a:latin typeface="12"/>
            </a:endParaRPr>
          </a:p>
          <a:p>
            <a:pPr marL="0">
              <a:spcBef>
                <a:spcPts val="0"/>
              </a:spcBef>
            </a:pPr>
            <a:r>
              <a:rPr lang="en-US" sz="1600" dirty="0">
                <a:latin typeface="12"/>
              </a:rPr>
              <a:t>• The preceding sentences are true in all </a:t>
            </a:r>
            <a:r>
              <a:rPr lang="en-US" sz="1600" dirty="0" err="1">
                <a:latin typeface="12"/>
              </a:rPr>
              <a:t>wumpus</a:t>
            </a:r>
            <a:r>
              <a:rPr lang="en-US" sz="1600" dirty="0">
                <a:latin typeface="12"/>
              </a:rPr>
              <a:t> worlds. Now we include the </a:t>
            </a:r>
            <a:r>
              <a:rPr lang="en-US" sz="1600" dirty="0" smtClean="0">
                <a:latin typeface="12"/>
              </a:rPr>
              <a:t>breeze percepts </a:t>
            </a:r>
            <a:r>
              <a:rPr lang="en-US" sz="1600" dirty="0">
                <a:latin typeface="12"/>
              </a:rPr>
              <a:t>for the first two squares visited in the specific world the agent is in, leading up</a:t>
            </a:r>
          </a:p>
          <a:p>
            <a:pPr marL="0" indent="0">
              <a:spcBef>
                <a:spcPts val="0"/>
              </a:spcBef>
              <a:buNone/>
            </a:pPr>
            <a:r>
              <a:rPr lang="en-US" sz="1600" dirty="0" smtClean="0">
                <a:latin typeface="12"/>
              </a:rPr>
              <a:t>	R4 </a:t>
            </a:r>
            <a:r>
              <a:rPr lang="en-US" sz="1600" dirty="0">
                <a:latin typeface="12"/>
              </a:rPr>
              <a:t>: ￢B1,1 .</a:t>
            </a:r>
          </a:p>
          <a:p>
            <a:pPr marL="0" indent="0">
              <a:spcBef>
                <a:spcPts val="0"/>
              </a:spcBef>
              <a:buNone/>
            </a:pPr>
            <a:r>
              <a:rPr lang="en-US" sz="1600" dirty="0" smtClean="0">
                <a:latin typeface="12"/>
              </a:rPr>
              <a:t>	R5 </a:t>
            </a:r>
            <a:r>
              <a:rPr lang="en-US" sz="1600" dirty="0">
                <a:latin typeface="12"/>
              </a:rPr>
              <a:t>: B2,1 .</a:t>
            </a:r>
          </a:p>
        </p:txBody>
      </p:sp>
    </p:spTree>
    <p:extLst>
      <p:ext uri="{BB962C8B-B14F-4D97-AF65-F5344CB8AC3E}">
        <p14:creationId xmlns:p14="http://schemas.microsoft.com/office/powerpoint/2010/main" val="2365347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Inference using PL: Example</a:t>
            </a:r>
            <a:endParaRPr lang="en-US" dirty="0"/>
          </a:p>
        </p:txBody>
      </p:sp>
      <p:sp>
        <p:nvSpPr>
          <p:cNvPr id="3" name="Content Placeholder 2"/>
          <p:cNvSpPr>
            <a:spLocks noGrp="1"/>
          </p:cNvSpPr>
          <p:nvPr>
            <p:ph idx="1"/>
          </p:nvPr>
        </p:nvSpPr>
        <p:spPr>
          <a:xfrm>
            <a:off x="387927" y="2133600"/>
            <a:ext cx="8470323" cy="3992563"/>
          </a:xfrm>
        </p:spPr>
        <p:txBody>
          <a:bodyPr>
            <a:noAutofit/>
          </a:bodyPr>
          <a:lstStyle/>
          <a:p>
            <a:pPr>
              <a:spcBef>
                <a:spcPts val="0"/>
              </a:spcBef>
            </a:pPr>
            <a:r>
              <a:rPr lang="en-US" sz="1600" dirty="0"/>
              <a:t>Let us see how these inference rules and equivalences can be used in the </a:t>
            </a:r>
            <a:r>
              <a:rPr lang="en-US" sz="1600" dirty="0" err="1"/>
              <a:t>wumpus</a:t>
            </a:r>
            <a:r>
              <a:rPr lang="en-US" sz="1600" dirty="0"/>
              <a:t> world</a:t>
            </a:r>
            <a:r>
              <a:rPr lang="en-US" sz="1600" dirty="0" smtClean="0"/>
              <a:t>. We </a:t>
            </a:r>
            <a:r>
              <a:rPr lang="en-US" sz="1600" dirty="0"/>
              <a:t>start with the knowledge base containing R1 through R5 and show how to prove ￢P1,2</a:t>
            </a:r>
            <a:r>
              <a:rPr lang="en-US" sz="1600" dirty="0" smtClean="0"/>
              <a:t>, that </a:t>
            </a:r>
            <a:r>
              <a:rPr lang="en-US" sz="1600" dirty="0"/>
              <a:t>is, there is no pit in [1,2]. </a:t>
            </a:r>
            <a:endParaRPr lang="en-US" sz="1600" dirty="0" smtClean="0"/>
          </a:p>
          <a:p>
            <a:pPr>
              <a:spcBef>
                <a:spcPts val="0"/>
              </a:spcBef>
            </a:pPr>
            <a:r>
              <a:rPr lang="en-US" sz="1600" dirty="0" smtClean="0"/>
              <a:t>First</a:t>
            </a:r>
            <a:r>
              <a:rPr lang="en-US" sz="1600" dirty="0"/>
              <a:t>, we apply </a:t>
            </a:r>
            <a:r>
              <a:rPr lang="en-US" sz="1600" dirty="0" err="1"/>
              <a:t>biconditional</a:t>
            </a:r>
            <a:r>
              <a:rPr lang="en-US" sz="1600" dirty="0"/>
              <a:t> elimination to R2 to obtain</a:t>
            </a:r>
          </a:p>
          <a:p>
            <a:pPr marL="0" indent="0">
              <a:spcBef>
                <a:spcPts val="0"/>
              </a:spcBef>
              <a:buNone/>
            </a:pPr>
            <a:r>
              <a:rPr lang="en-US" sz="1600" dirty="0" smtClean="0"/>
              <a:t>	R6 </a:t>
            </a:r>
            <a:r>
              <a:rPr lang="en-US" sz="1600" dirty="0"/>
              <a:t>: (B1,1 ⇒ (P1,2 ∨ P2,1)) ∧ ((P1,2 ∨ P2,1) ⇒ B1,1) .</a:t>
            </a:r>
          </a:p>
          <a:p>
            <a:pPr>
              <a:spcBef>
                <a:spcPts val="0"/>
              </a:spcBef>
            </a:pPr>
            <a:r>
              <a:rPr lang="en-US" sz="1600" dirty="0"/>
              <a:t>Then we apply And-Elimination to R6 to obtain</a:t>
            </a:r>
          </a:p>
          <a:p>
            <a:pPr marL="0" indent="0">
              <a:spcBef>
                <a:spcPts val="0"/>
              </a:spcBef>
              <a:buNone/>
            </a:pPr>
            <a:r>
              <a:rPr lang="en-US" sz="1600" dirty="0" smtClean="0"/>
              <a:t>	R7 </a:t>
            </a:r>
            <a:r>
              <a:rPr lang="en-US" sz="1600" dirty="0"/>
              <a:t>: ((P1,2 ∨ P2,1) ⇒ B1,1) .</a:t>
            </a:r>
          </a:p>
          <a:p>
            <a:pPr>
              <a:spcBef>
                <a:spcPts val="0"/>
              </a:spcBef>
            </a:pPr>
            <a:r>
              <a:rPr lang="en-US" sz="1600" dirty="0"/>
              <a:t>Logical equivalence for contrapositives gives</a:t>
            </a:r>
          </a:p>
          <a:p>
            <a:pPr marL="0" indent="0">
              <a:spcBef>
                <a:spcPts val="0"/>
              </a:spcBef>
              <a:buNone/>
            </a:pPr>
            <a:r>
              <a:rPr lang="en-US" sz="1600" dirty="0" smtClean="0"/>
              <a:t>	R8 </a:t>
            </a:r>
            <a:r>
              <a:rPr lang="en-US" sz="1600" dirty="0"/>
              <a:t>: (￢B1,1 ⇒ ￢(P1,2 ∨ P2,1)) .</a:t>
            </a:r>
          </a:p>
          <a:p>
            <a:pPr>
              <a:spcBef>
                <a:spcPts val="0"/>
              </a:spcBef>
            </a:pPr>
            <a:r>
              <a:rPr lang="en-US" sz="1600" dirty="0"/>
              <a:t>Now we can apply Modus Ponens with R8 and the percept R4 (i.e., ￢B1,1), to obtain</a:t>
            </a:r>
          </a:p>
          <a:p>
            <a:pPr marL="0" indent="0">
              <a:spcBef>
                <a:spcPts val="0"/>
              </a:spcBef>
              <a:buNone/>
            </a:pPr>
            <a:r>
              <a:rPr lang="en-US" sz="1600" dirty="0" smtClean="0"/>
              <a:t>	R9 </a:t>
            </a:r>
            <a:r>
              <a:rPr lang="en-US" sz="1600" dirty="0"/>
              <a:t>: ￢(P1,2 ∨ P2,1) .</a:t>
            </a:r>
          </a:p>
          <a:p>
            <a:pPr>
              <a:spcBef>
                <a:spcPts val="0"/>
              </a:spcBef>
            </a:pPr>
            <a:r>
              <a:rPr lang="en-US" sz="1600" dirty="0"/>
              <a:t>Finally, we apply De Morgan’s rule, giving the conclusion</a:t>
            </a:r>
          </a:p>
          <a:p>
            <a:pPr marL="0" indent="0">
              <a:spcBef>
                <a:spcPts val="0"/>
              </a:spcBef>
              <a:buNone/>
            </a:pPr>
            <a:r>
              <a:rPr lang="en-US" sz="1600" dirty="0" smtClean="0"/>
              <a:t>	R10 </a:t>
            </a:r>
            <a:r>
              <a:rPr lang="en-US" sz="1600" dirty="0"/>
              <a:t>: ￢P1,2 ∧ ￢P2,1 .</a:t>
            </a:r>
          </a:p>
          <a:p>
            <a:pPr>
              <a:spcBef>
                <a:spcPts val="0"/>
              </a:spcBef>
            </a:pPr>
            <a:r>
              <a:rPr lang="en-US" sz="1600" dirty="0"/>
              <a:t>That is, neither [1,2] nor [2,1] contains a pit.</a:t>
            </a:r>
            <a:endParaRPr lang="en-US" sz="1600" dirty="0">
              <a:latin typeface="12"/>
            </a:endParaRPr>
          </a:p>
        </p:txBody>
      </p:sp>
    </p:spTree>
    <p:extLst>
      <p:ext uri="{BB962C8B-B14F-4D97-AF65-F5344CB8AC3E}">
        <p14:creationId xmlns:p14="http://schemas.microsoft.com/office/powerpoint/2010/main" val="42185137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Summary</a:t>
            </a:r>
            <a:endParaRPr lang="en-US" dirty="0"/>
          </a:p>
        </p:txBody>
      </p:sp>
      <p:sp>
        <p:nvSpPr>
          <p:cNvPr id="3" name="Rectangle 3">
            <a:extLst>
              <a:ext uri="{FF2B5EF4-FFF2-40B4-BE49-F238E27FC236}">
                <a16:creationId xmlns:a16="http://schemas.microsoft.com/office/drawing/2014/main" xmlns="" id="{0665BE8D-B92C-4796-90A2-F3FCFB0B7DCD}"/>
              </a:ext>
            </a:extLst>
          </p:cNvPr>
          <p:cNvSpPr txBox="1">
            <a:spLocks noChangeArrowheads="1"/>
          </p:cNvSpPr>
          <p:nvPr/>
        </p:nvSpPr>
        <p:spPr>
          <a:xfrm>
            <a:off x="74612" y="2096086"/>
            <a:ext cx="8956846" cy="4457114"/>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altLang="en-US" sz="2400" dirty="0">
                <a:solidFill>
                  <a:schemeClr val="tx1"/>
                </a:solidFill>
              </a:rPr>
              <a:t>Intelligent agents need knowledge about the world for making good decisions. </a:t>
            </a:r>
          </a:p>
          <a:p>
            <a:pPr algn="just"/>
            <a:endParaRPr lang="en-US" altLang="en-US" sz="2400" dirty="0">
              <a:solidFill>
                <a:schemeClr val="tx1"/>
              </a:solidFill>
            </a:endParaRPr>
          </a:p>
          <a:p>
            <a:pPr algn="just"/>
            <a:r>
              <a:rPr lang="en-US" altLang="en-US" sz="2400" dirty="0">
                <a:solidFill>
                  <a:schemeClr val="tx1"/>
                </a:solidFill>
              </a:rPr>
              <a:t>The knowledge of an agent is stored in a knowledge base (KB) in the form of </a:t>
            </a:r>
            <a:r>
              <a:rPr lang="en-US" altLang="en-US" sz="2400" b="1" dirty="0">
                <a:solidFill>
                  <a:schemeClr val="tx1"/>
                </a:solidFill>
              </a:rPr>
              <a:t>sentences</a:t>
            </a:r>
            <a:r>
              <a:rPr lang="en-US" altLang="en-US" sz="2400" dirty="0">
                <a:solidFill>
                  <a:schemeClr val="tx1"/>
                </a:solidFill>
              </a:rPr>
              <a:t> in a knowledge representation (KR) language. </a:t>
            </a:r>
          </a:p>
          <a:p>
            <a:pPr algn="just"/>
            <a:endParaRPr lang="en-US" altLang="en-US" sz="2400" dirty="0">
              <a:solidFill>
                <a:schemeClr val="tx1"/>
              </a:solidFill>
            </a:endParaRPr>
          </a:p>
          <a:p>
            <a:pPr algn="just"/>
            <a:r>
              <a:rPr lang="en-US" altLang="en-US" sz="2400" dirty="0">
                <a:solidFill>
                  <a:schemeClr val="tx1"/>
                </a:solidFill>
              </a:rPr>
              <a:t> A knowledge-based agent needs a </a:t>
            </a:r>
            <a:r>
              <a:rPr lang="en-US" altLang="en-US" sz="2400" b="1" dirty="0">
                <a:solidFill>
                  <a:schemeClr val="tx1"/>
                </a:solidFill>
              </a:rPr>
              <a:t>KB</a:t>
            </a:r>
            <a:r>
              <a:rPr lang="en-US" altLang="en-US" sz="2400" dirty="0">
                <a:solidFill>
                  <a:schemeClr val="tx1"/>
                </a:solidFill>
              </a:rPr>
              <a:t> and an </a:t>
            </a:r>
            <a:r>
              <a:rPr lang="en-US" altLang="en-US" sz="2400" b="1" dirty="0">
                <a:solidFill>
                  <a:schemeClr val="tx1"/>
                </a:solidFill>
              </a:rPr>
              <a:t>inference mechanism</a:t>
            </a:r>
            <a:r>
              <a:rPr lang="en-US" altLang="en-US" sz="2400" dirty="0">
                <a:solidFill>
                  <a:schemeClr val="tx1"/>
                </a:solidFill>
              </a:rPr>
              <a:t>. It operates by storing sentences in its knowledge base, inferring new sentences with the inference mechanism, and using them to deduce which actions to take. </a:t>
            </a:r>
          </a:p>
          <a:p>
            <a:pPr algn="just"/>
            <a:endParaRPr lang="en-US" altLang="en-US" sz="2400" dirty="0">
              <a:solidFill>
                <a:schemeClr val="tx1"/>
              </a:solidFill>
            </a:endParaRPr>
          </a:p>
          <a:p>
            <a:pPr algn="just"/>
            <a:r>
              <a:rPr lang="en-US" altLang="en-US" sz="2400" dirty="0">
                <a:solidFill>
                  <a:schemeClr val="tx1"/>
                </a:solidFill>
              </a:rPr>
              <a:t>A </a:t>
            </a:r>
            <a:r>
              <a:rPr lang="en-US" altLang="en-US" sz="2400" b="1" dirty="0">
                <a:solidFill>
                  <a:schemeClr val="tx1"/>
                </a:solidFill>
              </a:rPr>
              <a:t>representation language</a:t>
            </a:r>
            <a:r>
              <a:rPr lang="en-US" altLang="en-US" sz="2400" dirty="0">
                <a:solidFill>
                  <a:schemeClr val="tx1"/>
                </a:solidFill>
              </a:rPr>
              <a:t> is defined by its syntax and semantics, which specify the structure of sentences and how they relate to the facts of the world.  </a:t>
            </a:r>
          </a:p>
          <a:p>
            <a:pPr algn="just"/>
            <a:endParaRPr lang="en-US" altLang="en-US" sz="2400" dirty="0">
              <a:solidFill>
                <a:schemeClr val="tx1"/>
              </a:solidFill>
            </a:endParaRPr>
          </a:p>
          <a:p>
            <a:pPr algn="just"/>
            <a:r>
              <a:rPr lang="en-US" altLang="en-US" sz="2400" dirty="0">
                <a:solidFill>
                  <a:schemeClr val="tx1"/>
                </a:solidFill>
              </a:rPr>
              <a:t>The </a:t>
            </a:r>
            <a:r>
              <a:rPr lang="en-US" altLang="en-US" sz="2400" b="1" dirty="0">
                <a:solidFill>
                  <a:schemeClr val="tx1"/>
                </a:solidFill>
              </a:rPr>
              <a:t>interpretation</a:t>
            </a:r>
            <a:r>
              <a:rPr lang="en-US" altLang="en-US" sz="2400" dirty="0">
                <a:solidFill>
                  <a:schemeClr val="tx1"/>
                </a:solidFill>
              </a:rPr>
              <a:t> of a sentence is the fact to which it refers. If the fact is part of the actual world, then the sentence is true. </a:t>
            </a:r>
          </a:p>
          <a:p>
            <a:pPr algn="just"/>
            <a:endParaRPr lang="en-US" altLang="en-US" dirty="0">
              <a:solidFill>
                <a:schemeClr val="tx1"/>
              </a:solidFill>
            </a:endParaRPr>
          </a:p>
        </p:txBody>
      </p:sp>
    </p:spTree>
    <p:extLst>
      <p:ext uri="{BB962C8B-B14F-4D97-AF65-F5344CB8AC3E}">
        <p14:creationId xmlns:p14="http://schemas.microsoft.com/office/powerpoint/2010/main" val="40714678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335494" y="1577768"/>
            <a:ext cx="8625626" cy="2585323"/>
          </a:xfrm>
          <a:prstGeom prst="rect">
            <a:avLst/>
          </a:prstGeom>
          <a:noFill/>
        </p:spPr>
        <p:txBody>
          <a:bodyPr wrap="square" rtlCol="0">
            <a:spAutoFit/>
          </a:bodyPr>
          <a:lstStyle/>
          <a:p>
            <a:pPr marL="342900" indent="-342900">
              <a:buAutoNum type="arabicPeriod"/>
            </a:pPr>
            <a:r>
              <a:rPr lang="en-US" dirty="0"/>
              <a:t>Chapter 7: Logical Agents ,  Pages 234-244 “Artificial Intelligence: A Modern Approach,” by Stuart J. Russell and Peter </a:t>
            </a:r>
            <a:r>
              <a:rPr lang="en-US" dirty="0" err="1"/>
              <a:t>Norvig</a:t>
            </a:r>
            <a:r>
              <a:rPr lang="en-US" dirty="0"/>
              <a:t>, </a:t>
            </a:r>
          </a:p>
          <a:p>
            <a:pPr marL="342900" indent="-342900">
              <a:buFont typeface="+mj-lt"/>
              <a:buAutoNum type="arabicPeriod"/>
            </a:pPr>
            <a:endParaRPr lang="en-US" dirty="0"/>
          </a:p>
          <a:p>
            <a:pPr marL="342900" indent="-342900">
              <a:buFont typeface="+mj-lt"/>
              <a:buAutoNum type="arabicPeriod"/>
            </a:pPr>
            <a:r>
              <a:rPr lang="en-US" dirty="0"/>
              <a:t>Chapter 8: First Order Logic ,  Pages 285-295 “Artificial Intelligence: A Modern Approach,” by Stuart J. Russell and Peter </a:t>
            </a:r>
            <a:r>
              <a:rPr lang="en-US" dirty="0" err="1"/>
              <a:t>Norvig</a:t>
            </a:r>
            <a:r>
              <a:rPr lang="en-US" dirty="0"/>
              <a:t>, </a:t>
            </a:r>
          </a:p>
          <a:p>
            <a:pPr marL="342900" indent="-342900">
              <a:buFont typeface="+mj-lt"/>
              <a:buAutoNum type="arabicPeriod"/>
            </a:pPr>
            <a:endParaRPr lang="en-US" dirty="0"/>
          </a:p>
          <a:p>
            <a:pPr marL="342900" indent="-342900">
              <a:buFont typeface="+mj-lt"/>
              <a:buAutoNum type="arabicPeriod"/>
            </a:pPr>
            <a:r>
              <a:rPr lang="en-US" altLang="en-US" dirty="0">
                <a:hlinkClick r:id="rId2"/>
              </a:rPr>
              <a:t>http://scv.bu.edu/cgi-bin/wcl</a:t>
            </a:r>
            <a:r>
              <a:rPr lang="en-US" altLang="en-US" dirty="0"/>
              <a:t>  – Web-based version you can play</a:t>
            </a:r>
          </a:p>
          <a:p>
            <a:pPr marL="342900" indent="-342900">
              <a:buFont typeface="+mj-lt"/>
              <a:buAutoNum type="arabicPeriod"/>
            </a:pPr>
            <a:r>
              <a:rPr lang="en-US" altLang="en-US" dirty="0">
                <a:hlinkClick r:id="rId3"/>
              </a:rPr>
              <a:t>http://codenautics.com/wumpus/</a:t>
            </a:r>
            <a:r>
              <a:rPr lang="en-US" altLang="en-US" dirty="0"/>
              <a:t> - Mac version</a:t>
            </a:r>
          </a:p>
          <a:p>
            <a:endParaRPr lang="x-none"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168812" y="1423023"/>
            <a:ext cx="8975188" cy="4708981"/>
          </a:xfrm>
          <a:prstGeom prst="rect">
            <a:avLst/>
          </a:prstGeom>
          <a:noFill/>
        </p:spPr>
        <p:txBody>
          <a:bodyPr wrap="square" rtlCol="0">
            <a:spAutoFit/>
          </a:bodyPr>
          <a:lstStyle/>
          <a:p>
            <a:pPr marL="342900" indent="-342900" algn="just">
              <a:buAutoNum type="arabicPeriod"/>
            </a:pPr>
            <a:r>
              <a:rPr lang="en-US" sz="2000" dirty="0"/>
              <a:t>“Artificial Intelligence: A Modern Approach,” by Stuart J. Russell and Peter </a:t>
            </a:r>
            <a:r>
              <a:rPr lang="en-US" sz="2000" dirty="0" err="1"/>
              <a:t>Norvig</a:t>
            </a:r>
            <a:r>
              <a:rPr lang="en-US" sz="2000" dirty="0"/>
              <a:t>.</a:t>
            </a:r>
          </a:p>
          <a:p>
            <a:pPr marL="342900" indent="-342900" algn="just">
              <a:buAutoNum type="arabicPeriod"/>
            </a:pPr>
            <a:r>
              <a:rPr lang="en-US" sz="2000" dirty="0"/>
              <a:t>"Artificial Intelligence: Structures and Strategies for Complex Problem Solving", by George F. Luger, (2002) </a:t>
            </a:r>
          </a:p>
          <a:p>
            <a:pPr marL="342900" indent="-342900" algn="just">
              <a:buAutoNum type="arabicPeriod"/>
            </a:pPr>
            <a:r>
              <a:rPr lang="en-US" sz="2000" dirty="0"/>
              <a:t>"Artificial Intelligence: Theory and Practice", by Thomas Dean.</a:t>
            </a:r>
          </a:p>
          <a:p>
            <a:pPr marL="342900" indent="-342900" algn="just">
              <a:buAutoNum type="arabicPeriod"/>
            </a:pPr>
            <a:r>
              <a:rPr lang="en-US" sz="2000" dirty="0"/>
              <a:t>"AI: A New Synthesis", by Nils J. Nilsson.</a:t>
            </a:r>
          </a:p>
          <a:p>
            <a:pPr marL="342900" indent="-342900" algn="just">
              <a:buAutoNum type="arabicPeriod"/>
            </a:pPr>
            <a:r>
              <a:rPr lang="en-US" sz="2000" dirty="0"/>
              <a:t>“Programming for machine learning,” by J. Ross Quinlan, </a:t>
            </a:r>
          </a:p>
          <a:p>
            <a:pPr marL="342900" indent="-342900" algn="just">
              <a:buAutoNum type="arabicPeriod"/>
            </a:pPr>
            <a:r>
              <a:rPr lang="en-US" sz="2000" dirty="0"/>
              <a:t>“Neural Computing Theory and Practice,” by Philip D. Wasserman, .</a:t>
            </a:r>
          </a:p>
          <a:p>
            <a:pPr marL="342900" indent="-342900" algn="just">
              <a:buAutoNum type="arabicPeriod"/>
            </a:pPr>
            <a:r>
              <a:rPr lang="en-US" sz="2000" dirty="0"/>
              <a:t>“Neural Network Design,” by Martin T. Hagan, Howard B. Demuth, Mark H. Beale, .</a:t>
            </a:r>
          </a:p>
          <a:p>
            <a:pPr marL="342900" indent="-342900" algn="just">
              <a:buAutoNum type="arabicPeriod"/>
            </a:pPr>
            <a:r>
              <a:rPr lang="en-US" sz="2000" dirty="0"/>
              <a:t>“Practical Genetic Algorithms,” by Randy L. Haupt and Sue Ellen Haupt.</a:t>
            </a:r>
          </a:p>
          <a:p>
            <a:pPr marL="342900" indent="-342900" algn="just">
              <a:buAutoNum type="arabicPeriod"/>
            </a:pPr>
            <a:r>
              <a:rPr lang="en-US" sz="2000" dirty="0"/>
              <a:t>“Genetic Algorithms in Search, optimization and Machine learning,” by David E. Goldberg.</a:t>
            </a:r>
          </a:p>
          <a:p>
            <a:pPr marL="342900" indent="-342900" algn="just">
              <a:buAutoNum type="arabicPeriod"/>
            </a:pPr>
            <a:r>
              <a:rPr lang="en-US" sz="2000" dirty="0"/>
              <a:t>"Computational Intelligence: A Logical Approach", by David Poole, Alan Mackworth, and Randy Goebel.</a:t>
            </a:r>
          </a:p>
          <a:p>
            <a:pPr marL="342900" indent="-342900" algn="just">
              <a:buAutoNum type="arabicPeriod"/>
            </a:pPr>
            <a:r>
              <a:rPr lang="en-US" sz="2000" dirty="0"/>
              <a:t>“Introduction to Turbo Prolog”,  by Carl Townsend.</a:t>
            </a:r>
          </a:p>
        </p:txBody>
      </p:sp>
    </p:spTree>
    <p:extLst>
      <p:ext uri="{BB962C8B-B14F-4D97-AF65-F5344CB8AC3E}">
        <p14:creationId xmlns:p14="http://schemas.microsoft.com/office/powerpoint/2010/main" val="1923382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Inference in People</a:t>
            </a:r>
            <a:endParaRPr lang="en-US" dirty="0"/>
          </a:p>
        </p:txBody>
      </p:sp>
      <p:sp>
        <p:nvSpPr>
          <p:cNvPr id="3" name="Rectangle 3">
            <a:extLst>
              <a:ext uri="{FF2B5EF4-FFF2-40B4-BE49-F238E27FC236}">
                <a16:creationId xmlns:a16="http://schemas.microsoft.com/office/drawing/2014/main" xmlns="" id="{9647DC8D-F216-4691-BCA0-2D5BBC902C41}"/>
              </a:ext>
            </a:extLst>
          </p:cNvPr>
          <p:cNvSpPr txBox="1">
            <a:spLocks noChangeArrowheads="1"/>
          </p:cNvSpPr>
          <p:nvPr/>
        </p:nvSpPr>
        <p:spPr>
          <a:xfrm>
            <a:off x="227012" y="2461846"/>
            <a:ext cx="8916988" cy="378655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altLang="en-US" sz="2800" dirty="0">
                <a:solidFill>
                  <a:schemeClr val="tx1"/>
                </a:solidFill>
              </a:rPr>
              <a:t>People can do logical inference but are not very good at it.</a:t>
            </a:r>
          </a:p>
          <a:p>
            <a:pPr algn="just"/>
            <a:endParaRPr lang="en-US" altLang="en-US" sz="2800" dirty="0">
              <a:solidFill>
                <a:schemeClr val="tx1"/>
              </a:solidFill>
            </a:endParaRPr>
          </a:p>
          <a:p>
            <a:pPr algn="just"/>
            <a:r>
              <a:rPr lang="en-US" altLang="en-US" sz="2800" dirty="0">
                <a:solidFill>
                  <a:schemeClr val="tx1"/>
                </a:solidFill>
              </a:rPr>
              <a:t>Reasoning with negation and disjunction seems to be particularly difficult.</a:t>
            </a:r>
          </a:p>
          <a:p>
            <a:pPr algn="just"/>
            <a:endParaRPr lang="en-US" altLang="en-US" sz="2800" dirty="0">
              <a:solidFill>
                <a:schemeClr val="tx1"/>
              </a:solidFill>
            </a:endParaRPr>
          </a:p>
          <a:p>
            <a:pPr algn="just"/>
            <a:r>
              <a:rPr lang="en-US" altLang="en-US" sz="2800" dirty="0">
                <a:solidFill>
                  <a:schemeClr val="tx1"/>
                </a:solidFill>
              </a:rPr>
              <a:t>But people seem to employ many kinds of reasoning strategies, most of which are neither complete nor sound.</a:t>
            </a:r>
          </a:p>
          <a:p>
            <a:pPr algn="just"/>
            <a:endParaRPr lang="en-US" altLang="en-US" sz="2800" dirty="0">
              <a:solidFill>
                <a:schemeClr val="tx1"/>
              </a:solidFill>
            </a:endParaRPr>
          </a:p>
        </p:txBody>
      </p:sp>
    </p:spTree>
    <p:extLst>
      <p:ext uri="{BB962C8B-B14F-4D97-AF65-F5344CB8AC3E}">
        <p14:creationId xmlns:p14="http://schemas.microsoft.com/office/powerpoint/2010/main" val="3032555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A knowledge-based agent </a:t>
            </a:r>
            <a:endParaRPr lang="en-US" dirty="0"/>
          </a:p>
        </p:txBody>
      </p:sp>
      <p:sp>
        <p:nvSpPr>
          <p:cNvPr id="3" name="Rectangle 3">
            <a:extLst>
              <a:ext uri="{FF2B5EF4-FFF2-40B4-BE49-F238E27FC236}">
                <a16:creationId xmlns:a16="http://schemas.microsoft.com/office/drawing/2014/main" xmlns="" id="{DF0219A0-ED03-4141-AA10-60CBE19BC559}"/>
              </a:ext>
            </a:extLst>
          </p:cNvPr>
          <p:cNvSpPr txBox="1">
            <a:spLocks noChangeArrowheads="1"/>
          </p:cNvSpPr>
          <p:nvPr/>
        </p:nvSpPr>
        <p:spPr>
          <a:xfrm>
            <a:off x="150812" y="2152356"/>
            <a:ext cx="8993188" cy="432464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lnSpc>
                <a:spcPct val="90000"/>
              </a:lnSpc>
            </a:pPr>
            <a:r>
              <a:rPr lang="en-US" altLang="en-US" sz="2000" dirty="0">
                <a:solidFill>
                  <a:schemeClr val="tx1"/>
                </a:solidFill>
              </a:rPr>
              <a:t>A knowledge-based agent includes a knowledge base and an inference system.</a:t>
            </a:r>
          </a:p>
          <a:p>
            <a:pPr algn="just">
              <a:lnSpc>
                <a:spcPct val="90000"/>
              </a:lnSpc>
            </a:pPr>
            <a:endParaRPr lang="en-US" altLang="en-US" sz="2000" dirty="0">
              <a:solidFill>
                <a:schemeClr val="tx1"/>
              </a:solidFill>
            </a:endParaRPr>
          </a:p>
          <a:p>
            <a:pPr algn="just">
              <a:lnSpc>
                <a:spcPct val="90000"/>
              </a:lnSpc>
            </a:pPr>
            <a:r>
              <a:rPr lang="en-US" altLang="en-US" sz="2000" dirty="0">
                <a:solidFill>
                  <a:schemeClr val="tx1"/>
                </a:solidFill>
              </a:rPr>
              <a:t>A knowledge base is a set of representations of facts of the world. </a:t>
            </a:r>
          </a:p>
          <a:p>
            <a:pPr algn="just">
              <a:lnSpc>
                <a:spcPct val="90000"/>
              </a:lnSpc>
            </a:pPr>
            <a:endParaRPr lang="en-US" altLang="en-US" sz="2000" dirty="0">
              <a:solidFill>
                <a:schemeClr val="tx1"/>
              </a:solidFill>
            </a:endParaRPr>
          </a:p>
          <a:p>
            <a:pPr algn="just">
              <a:lnSpc>
                <a:spcPct val="90000"/>
              </a:lnSpc>
            </a:pPr>
            <a:r>
              <a:rPr lang="en-US" altLang="en-US" sz="2000" dirty="0">
                <a:solidFill>
                  <a:schemeClr val="tx1"/>
                </a:solidFill>
              </a:rPr>
              <a:t>Each individual representation is called a </a:t>
            </a:r>
            <a:r>
              <a:rPr lang="en-US" altLang="en-US" sz="2000" b="1" dirty="0">
                <a:solidFill>
                  <a:schemeClr val="tx1"/>
                </a:solidFill>
              </a:rPr>
              <a:t>sentence</a:t>
            </a:r>
            <a:r>
              <a:rPr lang="en-US" altLang="en-US" sz="2000" dirty="0">
                <a:solidFill>
                  <a:schemeClr val="tx1"/>
                </a:solidFill>
              </a:rPr>
              <a:t>. </a:t>
            </a:r>
          </a:p>
          <a:p>
            <a:pPr algn="just">
              <a:lnSpc>
                <a:spcPct val="90000"/>
              </a:lnSpc>
            </a:pPr>
            <a:endParaRPr lang="en-US" altLang="en-US" sz="2000" dirty="0">
              <a:solidFill>
                <a:schemeClr val="tx1"/>
              </a:solidFill>
            </a:endParaRPr>
          </a:p>
          <a:p>
            <a:pPr algn="just">
              <a:lnSpc>
                <a:spcPct val="90000"/>
              </a:lnSpc>
            </a:pPr>
            <a:r>
              <a:rPr lang="en-US" altLang="en-US" sz="2000" dirty="0">
                <a:solidFill>
                  <a:schemeClr val="tx1"/>
                </a:solidFill>
              </a:rPr>
              <a:t>The sentences are expressed in a  </a:t>
            </a:r>
            <a:r>
              <a:rPr lang="en-US" altLang="en-US" sz="2000" b="1" dirty="0">
                <a:solidFill>
                  <a:schemeClr val="tx1"/>
                </a:solidFill>
              </a:rPr>
              <a:t>knowledge representation language</a:t>
            </a:r>
            <a:r>
              <a:rPr lang="en-US" altLang="en-US" sz="2000" dirty="0">
                <a:solidFill>
                  <a:schemeClr val="tx1"/>
                </a:solidFill>
              </a:rPr>
              <a:t>. </a:t>
            </a:r>
          </a:p>
          <a:p>
            <a:pPr algn="just">
              <a:lnSpc>
                <a:spcPct val="90000"/>
              </a:lnSpc>
            </a:pPr>
            <a:endParaRPr lang="en-US" altLang="en-US" sz="2000" dirty="0">
              <a:solidFill>
                <a:schemeClr val="tx1"/>
              </a:solidFill>
            </a:endParaRPr>
          </a:p>
          <a:p>
            <a:pPr algn="just">
              <a:lnSpc>
                <a:spcPct val="90000"/>
              </a:lnSpc>
            </a:pPr>
            <a:r>
              <a:rPr lang="en-US" altLang="en-US" sz="2000" dirty="0">
                <a:solidFill>
                  <a:schemeClr val="tx1"/>
                </a:solidFill>
              </a:rPr>
              <a:t>The agent operates as follows: </a:t>
            </a:r>
          </a:p>
          <a:p>
            <a:pPr algn="just">
              <a:lnSpc>
                <a:spcPct val="90000"/>
              </a:lnSpc>
            </a:pPr>
            <a:endParaRPr lang="en-US" altLang="en-US" sz="2000" dirty="0">
              <a:solidFill>
                <a:schemeClr val="tx1"/>
              </a:solidFill>
            </a:endParaRPr>
          </a:p>
          <a:p>
            <a:pPr lvl="1" algn="just">
              <a:lnSpc>
                <a:spcPct val="90000"/>
              </a:lnSpc>
              <a:buFontTx/>
              <a:buNone/>
            </a:pPr>
            <a:r>
              <a:rPr lang="en-US" altLang="en-US" sz="2000" dirty="0">
                <a:solidFill>
                  <a:schemeClr val="tx1"/>
                </a:solidFill>
                <a:ea typeface="ＭＳ Ｐゴシック" panose="020B0600070205080204" pitchFamily="34" charset="-128"/>
              </a:rPr>
              <a:t>1. It TELLs the knowledge base what it perceives. </a:t>
            </a:r>
          </a:p>
          <a:p>
            <a:pPr lvl="1" algn="just">
              <a:lnSpc>
                <a:spcPct val="90000"/>
              </a:lnSpc>
              <a:buFontTx/>
              <a:buNone/>
            </a:pPr>
            <a:r>
              <a:rPr lang="en-US" altLang="en-US" sz="2000" dirty="0">
                <a:solidFill>
                  <a:schemeClr val="tx1"/>
                </a:solidFill>
                <a:ea typeface="ＭＳ Ｐゴシック" panose="020B0600070205080204" pitchFamily="34" charset="-128"/>
              </a:rPr>
              <a:t>2. It ASKs the knowledge base what action it should perform. </a:t>
            </a:r>
          </a:p>
          <a:p>
            <a:pPr lvl="1" algn="just">
              <a:lnSpc>
                <a:spcPct val="90000"/>
              </a:lnSpc>
              <a:buFontTx/>
              <a:buNone/>
            </a:pPr>
            <a:r>
              <a:rPr lang="en-US" altLang="en-US" sz="2000" dirty="0">
                <a:solidFill>
                  <a:schemeClr val="tx1"/>
                </a:solidFill>
                <a:ea typeface="ＭＳ Ｐゴシック" panose="020B0600070205080204" pitchFamily="34" charset="-128"/>
              </a:rPr>
              <a:t>3. It performs the chosen action. </a:t>
            </a:r>
          </a:p>
        </p:txBody>
      </p:sp>
    </p:spTree>
    <p:extLst>
      <p:ext uri="{BB962C8B-B14F-4D97-AF65-F5344CB8AC3E}">
        <p14:creationId xmlns:p14="http://schemas.microsoft.com/office/powerpoint/2010/main" val="3766412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Generic KB Agent</a:t>
            </a:r>
          </a:p>
        </p:txBody>
      </p:sp>
      <p:pic>
        <p:nvPicPr>
          <p:cNvPr id="3" name="Picture 2">
            <a:extLst>
              <a:ext uri="{FF2B5EF4-FFF2-40B4-BE49-F238E27FC236}">
                <a16:creationId xmlns:a16="http://schemas.microsoft.com/office/drawing/2014/main" xmlns="" id="{FFF5320E-1BC0-4C07-AD15-2D70D2DB93EB}"/>
              </a:ext>
            </a:extLst>
          </p:cNvPr>
          <p:cNvPicPr>
            <a:picLocks noChangeAspect="1"/>
          </p:cNvPicPr>
          <p:nvPr/>
        </p:nvPicPr>
        <p:blipFill>
          <a:blip r:embed="rId2"/>
          <a:stretch>
            <a:fillRect/>
          </a:stretch>
        </p:blipFill>
        <p:spPr>
          <a:xfrm>
            <a:off x="552133" y="2216727"/>
            <a:ext cx="7996122" cy="4032667"/>
          </a:xfrm>
          <a:prstGeom prst="rect">
            <a:avLst/>
          </a:prstGeom>
        </p:spPr>
      </p:pic>
    </p:spTree>
    <p:extLst>
      <p:ext uri="{BB962C8B-B14F-4D97-AF65-F5344CB8AC3E}">
        <p14:creationId xmlns:p14="http://schemas.microsoft.com/office/powerpoint/2010/main" val="3429968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Architecture of a KB agent</a:t>
            </a:r>
            <a:endParaRPr lang="en-US" dirty="0"/>
          </a:p>
        </p:txBody>
      </p:sp>
      <p:sp>
        <p:nvSpPr>
          <p:cNvPr id="8" name="Rectangle 3">
            <a:extLst>
              <a:ext uri="{FF2B5EF4-FFF2-40B4-BE49-F238E27FC236}">
                <a16:creationId xmlns:a16="http://schemas.microsoft.com/office/drawing/2014/main" xmlns="" id="{8360849E-DC32-45F7-94EE-12A571489D0A}"/>
              </a:ext>
            </a:extLst>
          </p:cNvPr>
          <p:cNvSpPr txBox="1">
            <a:spLocks noChangeArrowheads="1"/>
          </p:cNvSpPr>
          <p:nvPr/>
        </p:nvSpPr>
        <p:spPr>
          <a:xfrm>
            <a:off x="595745" y="1950719"/>
            <a:ext cx="8548254" cy="4159136"/>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altLang="en-US" sz="2600" b="1" dirty="0">
                <a:solidFill>
                  <a:schemeClr val="tx1"/>
                </a:solidFill>
              </a:rPr>
              <a:t>Knowledge Level </a:t>
            </a:r>
            <a:endParaRPr lang="en-US" altLang="en-US" sz="2600" dirty="0">
              <a:solidFill>
                <a:schemeClr val="tx1"/>
              </a:solidFill>
            </a:endParaRPr>
          </a:p>
          <a:p>
            <a:pPr marL="454025" lvl="1" indent="-222250" algn="l"/>
            <a:r>
              <a:rPr lang="en-US" altLang="en-US" dirty="0">
                <a:solidFill>
                  <a:schemeClr val="tx1"/>
                </a:solidFill>
                <a:ea typeface="ＭＳ Ｐゴシック" panose="020B0600070205080204" pitchFamily="34" charset="-128"/>
              </a:rPr>
              <a:t>The most abstract level: describe agent by saying</a:t>
            </a:r>
            <a:br>
              <a:rPr lang="en-US" altLang="en-US" dirty="0">
                <a:solidFill>
                  <a:schemeClr val="tx1"/>
                </a:solidFill>
                <a:ea typeface="ＭＳ Ｐゴシック" panose="020B0600070205080204" pitchFamily="34" charset="-128"/>
              </a:rPr>
            </a:br>
            <a:r>
              <a:rPr lang="en-US" altLang="en-US" dirty="0">
                <a:solidFill>
                  <a:schemeClr val="tx1"/>
                </a:solidFill>
                <a:ea typeface="ＭＳ Ｐゴシック" panose="020B0600070205080204" pitchFamily="34" charset="-128"/>
              </a:rPr>
              <a:t>what it knows </a:t>
            </a:r>
          </a:p>
          <a:p>
            <a:pPr marL="454025" lvl="1" indent="-222250" algn="l"/>
            <a:r>
              <a:rPr lang="en-US" altLang="en-US" dirty="0">
                <a:solidFill>
                  <a:schemeClr val="tx1"/>
                </a:solidFill>
                <a:ea typeface="ＭＳ Ｐゴシック" panose="020B0600070205080204" pitchFamily="34" charset="-128"/>
              </a:rPr>
              <a:t>Ex: A taxi agent might know that the Golden Gate Bridge connects San Francisco with the Marin County</a:t>
            </a:r>
          </a:p>
          <a:p>
            <a:r>
              <a:rPr lang="en-US" altLang="en-US" sz="2600" b="1" dirty="0">
                <a:solidFill>
                  <a:schemeClr val="tx1"/>
                </a:solidFill>
              </a:rPr>
              <a:t>Logical Level</a:t>
            </a:r>
            <a:endParaRPr lang="en-US" altLang="en-US" sz="2600" dirty="0">
              <a:solidFill>
                <a:schemeClr val="tx1"/>
              </a:solidFill>
            </a:endParaRPr>
          </a:p>
          <a:p>
            <a:pPr marL="454025" lvl="1" indent="-222250" algn="l"/>
            <a:r>
              <a:rPr lang="en-US" altLang="en-US" dirty="0">
                <a:solidFill>
                  <a:schemeClr val="tx1"/>
                </a:solidFill>
                <a:ea typeface="ＭＳ Ｐゴシック" panose="020B0600070205080204" pitchFamily="34" charset="-128"/>
              </a:rPr>
              <a:t>The level at which the knowledge is encoded into </a:t>
            </a:r>
            <a:r>
              <a:rPr lang="en-US" altLang="en-US" i="1" dirty="0">
                <a:solidFill>
                  <a:schemeClr val="tx1"/>
                </a:solidFill>
                <a:ea typeface="ＭＳ Ｐゴシック" panose="020B0600070205080204" pitchFamily="34" charset="-128"/>
              </a:rPr>
              <a:t>sentences</a:t>
            </a:r>
            <a:r>
              <a:rPr lang="en-US" altLang="en-US" dirty="0">
                <a:solidFill>
                  <a:schemeClr val="tx1"/>
                </a:solidFill>
                <a:ea typeface="ＭＳ Ｐゴシック" panose="020B0600070205080204" pitchFamily="34" charset="-128"/>
              </a:rPr>
              <a:t> </a:t>
            </a:r>
          </a:p>
          <a:p>
            <a:pPr marL="454025" lvl="1" indent="-222250" algn="l"/>
            <a:r>
              <a:rPr lang="en-US" altLang="en-US" dirty="0">
                <a:solidFill>
                  <a:schemeClr val="tx1"/>
                </a:solidFill>
                <a:ea typeface="ＭＳ Ｐゴシック" panose="020B0600070205080204" pitchFamily="34" charset="-128"/>
              </a:rPr>
              <a:t>Ex: links(</a:t>
            </a:r>
            <a:r>
              <a:rPr lang="en-US" altLang="en-US" dirty="0" err="1">
                <a:solidFill>
                  <a:schemeClr val="tx1"/>
                </a:solidFill>
                <a:ea typeface="ＭＳ Ｐゴシック" panose="020B0600070205080204" pitchFamily="34" charset="-128"/>
              </a:rPr>
              <a:t>GoldenGateBridge</a:t>
            </a:r>
            <a:r>
              <a:rPr lang="en-US" altLang="en-US" dirty="0">
                <a:solidFill>
                  <a:schemeClr val="tx1"/>
                </a:solidFill>
                <a:ea typeface="ＭＳ Ｐゴシック" panose="020B0600070205080204" pitchFamily="34" charset="-128"/>
              </a:rPr>
              <a:t>, </a:t>
            </a:r>
            <a:r>
              <a:rPr lang="en-US" altLang="en-US" dirty="0" err="1">
                <a:solidFill>
                  <a:schemeClr val="tx1"/>
                </a:solidFill>
                <a:ea typeface="ＭＳ Ｐゴシック" panose="020B0600070205080204" pitchFamily="34" charset="-128"/>
              </a:rPr>
              <a:t>SanFrancisco</a:t>
            </a:r>
            <a:r>
              <a:rPr lang="en-US" altLang="en-US" dirty="0">
                <a:solidFill>
                  <a:schemeClr val="tx1"/>
                </a:solidFill>
                <a:ea typeface="ＭＳ Ｐゴシック" panose="020B0600070205080204" pitchFamily="34" charset="-128"/>
              </a:rPr>
              <a:t>, </a:t>
            </a:r>
            <a:r>
              <a:rPr lang="en-US" altLang="en-US" dirty="0" err="1">
                <a:solidFill>
                  <a:schemeClr val="tx1"/>
                </a:solidFill>
                <a:ea typeface="ＭＳ Ｐゴシック" panose="020B0600070205080204" pitchFamily="34" charset="-128"/>
              </a:rPr>
              <a:t>MarinCounty</a:t>
            </a:r>
            <a:r>
              <a:rPr lang="en-US" altLang="en-US" dirty="0">
                <a:solidFill>
                  <a:schemeClr val="tx1"/>
                </a:solidFill>
                <a:ea typeface="ＭＳ Ｐゴシック" panose="020B0600070205080204" pitchFamily="34" charset="-128"/>
              </a:rPr>
              <a:t>)</a:t>
            </a:r>
          </a:p>
          <a:p>
            <a:r>
              <a:rPr lang="en-US" altLang="en-US" sz="2600" b="1" dirty="0">
                <a:solidFill>
                  <a:schemeClr val="tx1"/>
                </a:solidFill>
              </a:rPr>
              <a:t>Implementation Level</a:t>
            </a:r>
            <a:endParaRPr lang="en-US" altLang="en-US" sz="2600" dirty="0">
              <a:solidFill>
                <a:schemeClr val="tx1"/>
              </a:solidFill>
            </a:endParaRPr>
          </a:p>
          <a:p>
            <a:pPr marL="454025" lvl="1" indent="-222250" algn="l"/>
            <a:r>
              <a:rPr lang="en-US" altLang="en-US" dirty="0">
                <a:solidFill>
                  <a:schemeClr val="tx1"/>
                </a:solidFill>
                <a:ea typeface="ＭＳ Ｐゴシック" panose="020B0600070205080204" pitchFamily="34" charset="-128"/>
              </a:rPr>
              <a:t>The physical representation of the sentences in the logical level</a:t>
            </a:r>
          </a:p>
          <a:p>
            <a:pPr marL="454025" lvl="1" indent="-222250" algn="l"/>
            <a:r>
              <a:rPr lang="en-US" altLang="en-US" sz="2000" dirty="0">
                <a:solidFill>
                  <a:schemeClr val="tx1"/>
                </a:solidFill>
                <a:ea typeface="ＭＳ Ｐゴシック" panose="020B0600070205080204" pitchFamily="34" charset="-128"/>
              </a:rPr>
              <a:t>Ex:  </a:t>
            </a:r>
            <a:r>
              <a:rPr lang="en-US" altLang="en-US" sz="2000" dirty="0">
                <a:solidFill>
                  <a:schemeClr val="tx1"/>
                </a:solidFill>
                <a:latin typeface="Courier New" panose="02070309020205020404" pitchFamily="49" charset="0"/>
                <a:ea typeface="ＭＳ Ｐゴシック" panose="020B0600070205080204" pitchFamily="34" charset="-128"/>
              </a:rPr>
              <a:t>‘(links </a:t>
            </a:r>
            <a:r>
              <a:rPr lang="en-US" altLang="en-US" sz="2000" dirty="0" err="1">
                <a:solidFill>
                  <a:schemeClr val="tx1"/>
                </a:solidFill>
                <a:latin typeface="Courier New" panose="02070309020205020404" pitchFamily="49" charset="0"/>
                <a:ea typeface="ＭＳ Ｐゴシック" panose="020B0600070205080204" pitchFamily="34" charset="-128"/>
              </a:rPr>
              <a:t>goldengatebridge</a:t>
            </a:r>
            <a:r>
              <a:rPr lang="en-US" altLang="en-US" sz="2000" dirty="0">
                <a:solidFill>
                  <a:schemeClr val="tx1"/>
                </a:solidFill>
                <a:latin typeface="Courier New" panose="02070309020205020404" pitchFamily="49" charset="0"/>
                <a:ea typeface="ＭＳ Ｐゴシック" panose="020B0600070205080204" pitchFamily="34" charset="-128"/>
              </a:rPr>
              <a:t> </a:t>
            </a:r>
            <a:r>
              <a:rPr lang="en-US" altLang="en-US" sz="2000" dirty="0" err="1">
                <a:solidFill>
                  <a:schemeClr val="tx1"/>
                </a:solidFill>
                <a:latin typeface="Courier New" panose="02070309020205020404" pitchFamily="49" charset="0"/>
                <a:ea typeface="ＭＳ Ｐゴシック" panose="020B0600070205080204" pitchFamily="34" charset="-128"/>
              </a:rPr>
              <a:t>sanfrancisco</a:t>
            </a:r>
            <a:r>
              <a:rPr lang="en-US" altLang="en-US" sz="2000" dirty="0">
                <a:solidFill>
                  <a:schemeClr val="tx1"/>
                </a:solidFill>
                <a:latin typeface="Courier New" panose="02070309020205020404" pitchFamily="49" charset="0"/>
                <a:ea typeface="ＭＳ Ｐゴシック" panose="020B0600070205080204" pitchFamily="34" charset="-128"/>
              </a:rPr>
              <a:t> </a:t>
            </a:r>
            <a:r>
              <a:rPr lang="en-US" altLang="en-US" sz="2000" dirty="0" err="1">
                <a:solidFill>
                  <a:schemeClr val="tx1"/>
                </a:solidFill>
                <a:latin typeface="Courier New" panose="02070309020205020404" pitchFamily="49" charset="0"/>
                <a:ea typeface="ＭＳ Ｐゴシック" panose="020B0600070205080204" pitchFamily="34" charset="-128"/>
              </a:rPr>
              <a:t>marincounty</a:t>
            </a:r>
            <a:r>
              <a:rPr lang="en-US" altLang="en-US" sz="2000" dirty="0">
                <a:solidFill>
                  <a:schemeClr val="tx1"/>
                </a:solidFill>
                <a:latin typeface="Courier New" panose="02070309020205020404" pitchFamily="49" charset="0"/>
                <a:ea typeface="ＭＳ Ｐゴシック" panose="020B0600070205080204" pitchFamily="34" charset="-128"/>
              </a:rPr>
              <a:t>)</a:t>
            </a:r>
          </a:p>
        </p:txBody>
      </p:sp>
    </p:spTree>
    <p:extLst>
      <p:ext uri="{BB962C8B-B14F-4D97-AF65-F5344CB8AC3E}">
        <p14:creationId xmlns:p14="http://schemas.microsoft.com/office/powerpoint/2010/main" val="31321545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Declarative Approach</a:t>
            </a:r>
            <a:endParaRPr lang="en-US" dirty="0"/>
          </a:p>
        </p:txBody>
      </p:sp>
      <p:sp>
        <p:nvSpPr>
          <p:cNvPr id="3" name="Content Placeholder 2">
            <a:extLst>
              <a:ext uri="{FF2B5EF4-FFF2-40B4-BE49-F238E27FC236}">
                <a16:creationId xmlns:a16="http://schemas.microsoft.com/office/drawing/2014/main" xmlns="" id="{A09BF967-CF53-4085-88B9-59DB7416AF36}"/>
              </a:ext>
            </a:extLst>
          </p:cNvPr>
          <p:cNvSpPr txBox="1">
            <a:spLocks/>
          </p:cNvSpPr>
          <p:nvPr/>
        </p:nvSpPr>
        <p:spPr>
          <a:xfrm>
            <a:off x="259523" y="2237935"/>
            <a:ext cx="8884478" cy="4008120"/>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altLang="en-US" sz="2400" dirty="0">
                <a:solidFill>
                  <a:schemeClr val="tx1"/>
                </a:solidFill>
              </a:rPr>
              <a:t>Constructing KB by telling what it needs to know.</a:t>
            </a:r>
          </a:p>
          <a:p>
            <a:endParaRPr lang="en-US" altLang="en-US" sz="2400" dirty="0">
              <a:solidFill>
                <a:schemeClr val="tx1"/>
              </a:solidFill>
            </a:endParaRPr>
          </a:p>
          <a:p>
            <a:r>
              <a:rPr lang="en-US" altLang="en-US" sz="2400" dirty="0">
                <a:solidFill>
                  <a:schemeClr val="tx1"/>
                </a:solidFill>
              </a:rPr>
              <a:t>Knowledge Representation Language-</a:t>
            </a:r>
          </a:p>
          <a:p>
            <a:r>
              <a:rPr lang="en-US" altLang="en-US" sz="2400" dirty="0">
                <a:solidFill>
                  <a:schemeClr val="tx1"/>
                </a:solidFill>
              </a:rPr>
              <a:t>	Make it easy to express the knowledge in the form of sentences,</a:t>
            </a:r>
          </a:p>
          <a:p>
            <a:r>
              <a:rPr lang="en-US" altLang="en-US" sz="2400" dirty="0">
                <a:solidFill>
                  <a:schemeClr val="tx1"/>
                </a:solidFill>
              </a:rPr>
              <a:t>	[simplify the construction problem]</a:t>
            </a:r>
          </a:p>
          <a:p>
            <a:pPr marL="339725" lvl="1"/>
            <a:endParaRPr lang="en-US" altLang="en-US" sz="2800" dirty="0">
              <a:solidFill>
                <a:schemeClr val="tx1"/>
              </a:solidFill>
            </a:endParaRPr>
          </a:p>
          <a:p>
            <a:r>
              <a:rPr lang="en-US" altLang="en-US" sz="2400" dirty="0">
                <a:solidFill>
                  <a:schemeClr val="tx1"/>
                </a:solidFill>
              </a:rPr>
              <a:t>Learning Mechanism-</a:t>
            </a:r>
          </a:p>
          <a:p>
            <a:r>
              <a:rPr lang="en-US" altLang="en-US" sz="2400" dirty="0">
                <a:solidFill>
                  <a:schemeClr val="tx1"/>
                </a:solidFill>
              </a:rPr>
              <a:t>	Output general knowledge about the environment </a:t>
            </a:r>
          </a:p>
          <a:p>
            <a:r>
              <a:rPr lang="en-US" altLang="en-US" sz="2400" dirty="0">
                <a:solidFill>
                  <a:schemeClr val="tx1"/>
                </a:solidFill>
              </a:rPr>
              <a:t>	given a series of percept</a:t>
            </a:r>
            <a:br>
              <a:rPr lang="en-US" altLang="en-US" sz="2400" dirty="0">
                <a:solidFill>
                  <a:schemeClr val="tx1"/>
                </a:solidFill>
              </a:rPr>
            </a:br>
            <a:endParaRPr lang="en-US" sz="2400" dirty="0">
              <a:solidFill>
                <a:schemeClr val="tx1"/>
              </a:solidFill>
            </a:endParaRPr>
          </a:p>
          <a:p>
            <a:endParaRPr lang="en-US" altLang="en-US" sz="2400" dirty="0">
              <a:solidFill>
                <a:schemeClr val="tx1"/>
              </a:solidFill>
            </a:endParaRPr>
          </a:p>
          <a:p>
            <a:r>
              <a:rPr lang="en-US" altLang="en-US" sz="2400" dirty="0">
                <a:solidFill>
                  <a:schemeClr val="tx1"/>
                </a:solidFill>
              </a:rPr>
              <a:t>	</a:t>
            </a:r>
          </a:p>
        </p:txBody>
      </p:sp>
    </p:spTree>
    <p:extLst>
      <p:ext uri="{BB962C8B-B14F-4D97-AF65-F5344CB8AC3E}">
        <p14:creationId xmlns:p14="http://schemas.microsoft.com/office/powerpoint/2010/main" val="477184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326" y="631885"/>
            <a:ext cx="7132583" cy="1088136"/>
          </a:xfrm>
        </p:spPr>
        <p:txBody>
          <a:bodyPr>
            <a:normAutofit fontScale="90000"/>
          </a:bodyPr>
          <a:lstStyle/>
          <a:p>
            <a:r>
              <a:rPr lang="en-US" altLang="en-US" dirty="0"/>
              <a:t>The Wumpus World Environment </a:t>
            </a:r>
            <a:endParaRPr lang="en-US" dirty="0"/>
          </a:p>
        </p:txBody>
      </p:sp>
      <p:sp>
        <p:nvSpPr>
          <p:cNvPr id="3" name="Rectangle 3">
            <a:extLst>
              <a:ext uri="{FF2B5EF4-FFF2-40B4-BE49-F238E27FC236}">
                <a16:creationId xmlns:a16="http://schemas.microsoft.com/office/drawing/2014/main" xmlns="" id="{DEE88A11-4D80-47CE-93F0-F7643813AC06}"/>
              </a:ext>
            </a:extLst>
          </p:cNvPr>
          <p:cNvSpPr txBox="1">
            <a:spLocks noChangeArrowheads="1"/>
          </p:cNvSpPr>
          <p:nvPr/>
        </p:nvSpPr>
        <p:spPr>
          <a:xfrm>
            <a:off x="210326" y="1970649"/>
            <a:ext cx="8504183" cy="423618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altLang="en-US" sz="2400" dirty="0">
                <a:solidFill>
                  <a:schemeClr val="tx1"/>
                </a:solidFill>
              </a:rPr>
              <a:t>The Wumpus computer </a:t>
            </a:r>
            <a:r>
              <a:rPr lang="en-US" altLang="en-US" sz="2400" dirty="0" smtClean="0">
                <a:solidFill>
                  <a:schemeClr val="tx1"/>
                </a:solidFill>
              </a:rPr>
              <a:t>game</a:t>
            </a:r>
            <a:endParaRPr lang="en-US" altLang="en-US" sz="2400" dirty="0">
              <a:solidFill>
                <a:schemeClr val="tx1"/>
              </a:solidFill>
            </a:endParaRPr>
          </a:p>
          <a:p>
            <a:pPr marL="342900" indent="-342900" algn="just">
              <a:buFont typeface="Arial" panose="020B0604020202020204" pitchFamily="34" charset="0"/>
              <a:buChar char="•"/>
            </a:pPr>
            <a:r>
              <a:rPr lang="en-US" altLang="en-US" sz="2400" dirty="0">
                <a:solidFill>
                  <a:schemeClr val="tx1"/>
                </a:solidFill>
              </a:rPr>
              <a:t>The agent explores a cave consisting of rooms connected by </a:t>
            </a:r>
            <a:r>
              <a:rPr lang="en-US" altLang="en-US" sz="2400" dirty="0" smtClean="0">
                <a:solidFill>
                  <a:schemeClr val="tx1"/>
                </a:solidFill>
              </a:rPr>
              <a:t>passageways</a:t>
            </a:r>
            <a:endParaRPr lang="en-US" altLang="en-US" sz="2400" dirty="0">
              <a:solidFill>
                <a:schemeClr val="tx1"/>
              </a:solidFill>
            </a:endParaRPr>
          </a:p>
          <a:p>
            <a:pPr marL="342900" indent="-342900" algn="just">
              <a:buFont typeface="Arial" panose="020B0604020202020204" pitchFamily="34" charset="0"/>
              <a:buChar char="•"/>
            </a:pPr>
            <a:r>
              <a:rPr lang="en-US" altLang="en-US" sz="2400" dirty="0">
                <a:solidFill>
                  <a:schemeClr val="tx1"/>
                </a:solidFill>
              </a:rPr>
              <a:t>Lurking somewhere in the cave is the Wumpus, a beast that eats any agent that enters its </a:t>
            </a:r>
            <a:r>
              <a:rPr lang="en-US" altLang="en-US" sz="2400" dirty="0" smtClean="0">
                <a:solidFill>
                  <a:schemeClr val="tx1"/>
                </a:solidFill>
              </a:rPr>
              <a:t>room</a:t>
            </a:r>
            <a:endParaRPr lang="en-US" altLang="en-US" sz="2400" dirty="0">
              <a:solidFill>
                <a:schemeClr val="tx1"/>
              </a:solidFill>
            </a:endParaRPr>
          </a:p>
          <a:p>
            <a:pPr marL="342900" indent="-342900" algn="just">
              <a:buFont typeface="Arial" panose="020B0604020202020204" pitchFamily="34" charset="0"/>
              <a:buChar char="•"/>
            </a:pPr>
            <a:r>
              <a:rPr lang="en-US" altLang="en-US" sz="2400" dirty="0">
                <a:solidFill>
                  <a:schemeClr val="tx1"/>
                </a:solidFill>
              </a:rPr>
              <a:t>Some rooms contain bottomless pits that trap any agent that wanders into the </a:t>
            </a:r>
            <a:r>
              <a:rPr lang="en-US" altLang="en-US" sz="2400" dirty="0" smtClean="0">
                <a:solidFill>
                  <a:schemeClr val="tx1"/>
                </a:solidFill>
              </a:rPr>
              <a:t>room</a:t>
            </a:r>
            <a:endParaRPr lang="en-US" altLang="en-US" sz="2400" dirty="0">
              <a:solidFill>
                <a:schemeClr val="tx1"/>
              </a:solidFill>
            </a:endParaRPr>
          </a:p>
          <a:p>
            <a:pPr marL="342900" indent="-342900" algn="just">
              <a:buFont typeface="Arial" panose="020B0604020202020204" pitchFamily="34" charset="0"/>
              <a:buChar char="•"/>
            </a:pPr>
            <a:r>
              <a:rPr lang="en-US" altLang="en-US" sz="2400" dirty="0">
                <a:solidFill>
                  <a:schemeClr val="tx1"/>
                </a:solidFill>
              </a:rPr>
              <a:t>The Wumpus can fall into a pit too, so avoids </a:t>
            </a:r>
            <a:r>
              <a:rPr lang="en-US" altLang="en-US" sz="2400" dirty="0" smtClean="0">
                <a:solidFill>
                  <a:schemeClr val="tx1"/>
                </a:solidFill>
              </a:rPr>
              <a:t>them</a:t>
            </a:r>
            <a:endParaRPr lang="en-US" altLang="en-US" sz="2400" dirty="0">
              <a:solidFill>
                <a:schemeClr val="tx1"/>
              </a:solidFill>
            </a:endParaRPr>
          </a:p>
          <a:p>
            <a:pPr marL="342900" indent="-342900" algn="just">
              <a:buFont typeface="Arial" panose="020B0604020202020204" pitchFamily="34" charset="0"/>
              <a:buChar char="•"/>
            </a:pPr>
            <a:r>
              <a:rPr lang="en-US" altLang="en-US" sz="2400" dirty="0">
                <a:solidFill>
                  <a:schemeClr val="tx1"/>
                </a:solidFill>
              </a:rPr>
              <a:t>Occasionally, there is a heap of gold in a room</a:t>
            </a:r>
            <a:r>
              <a:rPr lang="en-US" altLang="en-US" sz="2400" dirty="0" smtClean="0">
                <a:solidFill>
                  <a:schemeClr val="tx1"/>
                </a:solidFill>
              </a:rPr>
              <a:t>.</a:t>
            </a:r>
            <a:endParaRPr lang="en-US" altLang="en-US" sz="2400" dirty="0">
              <a:solidFill>
                <a:schemeClr val="tx1"/>
              </a:solidFill>
            </a:endParaRPr>
          </a:p>
          <a:p>
            <a:pPr marL="342900" indent="-342900" algn="just">
              <a:buFont typeface="Arial" panose="020B0604020202020204" pitchFamily="34" charset="0"/>
              <a:buChar char="•"/>
            </a:pPr>
            <a:r>
              <a:rPr lang="en-US" altLang="en-US" sz="2400" dirty="0">
                <a:solidFill>
                  <a:schemeClr val="tx1"/>
                </a:solidFill>
              </a:rPr>
              <a:t>The goal is to collect the gold and exit the world without being eaten</a:t>
            </a:r>
          </a:p>
        </p:txBody>
      </p:sp>
    </p:spTree>
    <p:extLst>
      <p:ext uri="{BB962C8B-B14F-4D97-AF65-F5344CB8AC3E}">
        <p14:creationId xmlns:p14="http://schemas.microsoft.com/office/powerpoint/2010/main" val="376898907"/>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810BBF67D7AB47AE77F6C7A7504E11" ma:contentTypeVersion="0" ma:contentTypeDescription="Create a new document." ma:contentTypeScope="" ma:versionID="a248ef2cc14f185a9cb0052211741135">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5DDAF8-3DA7-48AD-A26E-6AF3563C470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C20186C-C93A-4781-BA21-5C7BD2B788BA}">
  <ds:schemaRefs>
    <ds:schemaRef ds:uri="http://schemas.microsoft.com/sharepoint/v3/contenttype/forms"/>
  </ds:schemaRefs>
</ds:datastoreItem>
</file>

<file path=customXml/itemProps3.xml><?xml version="1.0" encoding="utf-8"?>
<ds:datastoreItem xmlns:ds="http://schemas.openxmlformats.org/officeDocument/2006/customXml" ds:itemID="{8D51F521-32ED-4475-A7D5-0C0964BFCB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659</TotalTime>
  <Words>2222</Words>
  <Application>Microsoft Office PowerPoint</Application>
  <PresentationFormat>On-screen Show (4:3)</PresentationFormat>
  <Paragraphs>277</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Spectrum</vt:lpstr>
      <vt:lpstr>Logical Agents</vt:lpstr>
      <vt:lpstr>Lecture Outline</vt:lpstr>
      <vt:lpstr>Big Idea</vt:lpstr>
      <vt:lpstr>Inference in People</vt:lpstr>
      <vt:lpstr>A knowledge-based agent </vt:lpstr>
      <vt:lpstr>Generic KB Agent</vt:lpstr>
      <vt:lpstr>Architecture of a KB agent</vt:lpstr>
      <vt:lpstr>Declarative Approach</vt:lpstr>
      <vt:lpstr>The Wumpus World Environment </vt:lpstr>
      <vt:lpstr>AIMA’s Wumpus World </vt:lpstr>
      <vt:lpstr>Agent in a Wumpus world:  Percepts </vt:lpstr>
      <vt:lpstr>Wumpus World: Actions</vt:lpstr>
      <vt:lpstr>Wumpus World Goal</vt:lpstr>
      <vt:lpstr>Wumpus world characterization</vt:lpstr>
      <vt:lpstr>AIMA’s Wumpus World </vt:lpstr>
      <vt:lpstr>The Hunter’s first step</vt:lpstr>
      <vt:lpstr>The Hunter’s Next step</vt:lpstr>
      <vt:lpstr>Logic in general</vt:lpstr>
      <vt:lpstr>Entailment</vt:lpstr>
      <vt:lpstr>Models</vt:lpstr>
      <vt:lpstr>Entailment in the wumpus world</vt:lpstr>
      <vt:lpstr>Wumpus models</vt:lpstr>
      <vt:lpstr>    KB = world rules + observations</vt:lpstr>
      <vt:lpstr>Wumpus models</vt:lpstr>
      <vt:lpstr>Wumpus models</vt:lpstr>
      <vt:lpstr>Inference, Soundness,  Completeness</vt:lpstr>
      <vt:lpstr>  Representation,  reasoning, and logic</vt:lpstr>
      <vt:lpstr>The connection between  sentences and facts</vt:lpstr>
      <vt:lpstr>Soundness and completeness</vt:lpstr>
      <vt:lpstr>Soundness is important</vt:lpstr>
      <vt:lpstr>Propositional Logic</vt:lpstr>
      <vt:lpstr>Propositional Logic</vt:lpstr>
      <vt:lpstr>Propositional Logic</vt:lpstr>
      <vt:lpstr>Wumpus Knowledge Base</vt:lpstr>
      <vt:lpstr>Inference using PL: Example</vt:lpstr>
      <vt:lpstr>Inference using PL: Example</vt:lpstr>
      <vt:lpstr>Summary</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Windows User</cp:lastModifiedBy>
  <cp:revision>88</cp:revision>
  <dcterms:created xsi:type="dcterms:W3CDTF">2018-12-10T17:20:29Z</dcterms:created>
  <dcterms:modified xsi:type="dcterms:W3CDTF">2021-11-08T06:45:48Z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