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6" r:id="rId7"/>
    <p:sldId id="267" r:id="rId8"/>
    <p:sldId id="268" r:id="rId9"/>
    <p:sldId id="270" r:id="rId10"/>
    <p:sldId id="275" r:id="rId11"/>
    <p:sldId id="276" r:id="rId12"/>
    <p:sldId id="277" r:id="rId13"/>
    <p:sldId id="278" r:id="rId14"/>
    <p:sldId id="279" r:id="rId15"/>
    <p:sldId id="280" r:id="rId16"/>
    <p:sldId id="281" r:id="rId17"/>
    <p:sldId id="282" r:id="rId18"/>
    <p:sldId id="283" r:id="rId19"/>
    <p:sldId id="284" r:id="rId20"/>
    <p:sldId id="272" r:id="rId21"/>
    <p:sldId id="271" r:id="rId22"/>
    <p:sldId id="273" r:id="rId23"/>
    <p:sldId id="274"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265" r:id="rId39"/>
    <p:sldId id="26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703DF5-EDA0-4CA2-B5C4-8A87ABB4A7CA}" v="18" dt="2020-04-28T15:01:54.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23-May-21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23-May-21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23-May-21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23-May-21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23-May-21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23-May-21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23-May-21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23-May-21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23-May-21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23-May-21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Introduction</a:t>
            </a:r>
          </a:p>
        </p:txBody>
      </p:sp>
      <p:sp>
        <p:nvSpPr>
          <p:cNvPr id="3" name="Subtitle 2"/>
          <p:cNvSpPr>
            <a:spLocks noGrp="1"/>
          </p:cNvSpPr>
          <p:nvPr>
            <p:ph type="subTitle" idx="1"/>
          </p:nvPr>
        </p:nvSpPr>
        <p:spPr>
          <a:xfrm>
            <a:off x="476205" y="1532427"/>
            <a:ext cx="2789509" cy="484632"/>
          </a:xfrm>
        </p:spPr>
        <p:txBody>
          <a:bodyPr>
            <a:normAutofit/>
          </a:bodyPr>
          <a:lstStyle/>
          <a:p>
            <a:r>
              <a:rPr lang="en-US" dirty="0"/>
              <a:t>Course Code:  </a:t>
            </a:r>
            <a:r>
              <a:rPr lang="en-US" b="1" dirty="0"/>
              <a:t>CSC4226 </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29835400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 No:</a:t>
                      </a:r>
                    </a:p>
                  </a:txBody>
                  <a:tcPr/>
                </a:tc>
                <a:tc>
                  <a:txBody>
                    <a:bodyPr/>
                    <a:lstStyle/>
                    <a:p>
                      <a:r>
                        <a:rPr lang="en-US" dirty="0"/>
                        <a:t>Theory-01</a:t>
                      </a:r>
                    </a:p>
                  </a:txBody>
                  <a:tcPr/>
                </a:tc>
                <a:tc>
                  <a:txBody>
                    <a:bodyPr/>
                    <a:lstStyle/>
                    <a:p>
                      <a:r>
                        <a:rPr lang="en-US" dirty="0"/>
                        <a:t>Week No:</a:t>
                      </a:r>
                    </a:p>
                  </a:txBody>
                  <a:tcPr/>
                </a:tc>
                <a:tc>
                  <a:txBody>
                    <a:bodyPr/>
                    <a:lstStyle/>
                    <a:p>
                      <a:r>
                        <a:rPr lang="en-US" dirty="0"/>
                        <a:t>One</a:t>
                      </a:r>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Dr. Ashraf </a:t>
                      </a:r>
                      <a:r>
                        <a:rPr lang="en-US" i="1" dirty="0" err="1" smtClean="0"/>
                        <a:t>Uddin</a:t>
                      </a:r>
                      <a:r>
                        <a:rPr lang="en-US" i="1" dirty="0"/>
                        <a:t>				</a:t>
                      </a:r>
                      <a:r>
                        <a:rPr lang="en-US" i="1" dirty="0" smtClean="0"/>
                        <a:t>dr.ashraf@aiub.edu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2786003" y="1524312"/>
            <a:ext cx="523257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Artificial Intelligence and Expert System </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Attendance</a:t>
            </a:r>
          </a:p>
        </p:txBody>
      </p:sp>
      <p:sp>
        <p:nvSpPr>
          <p:cNvPr id="7" name="Content Placeholder 2">
            <a:extLst>
              <a:ext uri="{FF2B5EF4-FFF2-40B4-BE49-F238E27FC236}">
                <a16:creationId xmlns="" xmlns:a16="http://schemas.microsoft.com/office/drawing/2014/main" id="{D1C057E7-6FF0-4E92-8EBA-24E5CDF3D0DC}"/>
              </a:ext>
            </a:extLst>
          </p:cNvPr>
          <p:cNvSpPr txBox="1">
            <a:spLocks/>
          </p:cNvSpPr>
          <p:nvPr/>
        </p:nvSpPr>
        <p:spPr>
          <a:xfrm>
            <a:off x="257749" y="1994096"/>
            <a:ext cx="8717439"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000" i="1" dirty="0">
                <a:solidFill>
                  <a:schemeClr val="tx1"/>
                </a:solidFill>
              </a:rPr>
              <a:t>At least</a:t>
            </a:r>
            <a:r>
              <a:rPr lang="en-US" sz="2000" dirty="0">
                <a:solidFill>
                  <a:schemeClr val="tx1"/>
                </a:solidFill>
              </a:rPr>
              <a:t> </a:t>
            </a:r>
            <a:r>
              <a:rPr lang="en-US" sz="2000" dirty="0" smtClean="0">
                <a:solidFill>
                  <a:schemeClr val="tx1"/>
                </a:solidFill>
              </a:rPr>
              <a:t>80</a:t>
            </a:r>
            <a:r>
              <a:rPr lang="en-US" sz="2000" dirty="0" smtClean="0">
                <a:solidFill>
                  <a:schemeClr val="tx1"/>
                </a:solidFill>
              </a:rPr>
              <a:t>% </a:t>
            </a:r>
            <a:r>
              <a:rPr lang="en-US" sz="2000" dirty="0">
                <a:solidFill>
                  <a:schemeClr val="tx1"/>
                </a:solidFill>
              </a:rPr>
              <a:t>presence is required by the student. Absent classes must be defended by the student through application and proper documentation to the course teacher. </a:t>
            </a:r>
          </a:p>
          <a:p>
            <a:pPr algn="just"/>
            <a:endParaRPr lang="en-US" sz="2000" dirty="0">
              <a:solidFill>
                <a:schemeClr val="tx1"/>
              </a:solidFill>
            </a:endParaRPr>
          </a:p>
          <a:p>
            <a:pPr algn="just"/>
            <a:r>
              <a:rPr lang="en-US" sz="2000" dirty="0">
                <a:solidFill>
                  <a:schemeClr val="tx1"/>
                </a:solidFill>
              </a:rPr>
              <a:t>Long absences/irregular presence/absences out of 25% range must go through </a:t>
            </a:r>
            <a:r>
              <a:rPr lang="en-US" sz="2000" i="1" dirty="0">
                <a:solidFill>
                  <a:schemeClr val="tx1"/>
                </a:solidFill>
              </a:rPr>
              <a:t>application procedures</a:t>
            </a:r>
            <a:r>
              <a:rPr lang="en-US" sz="2000" dirty="0">
                <a:solidFill>
                  <a:schemeClr val="tx1"/>
                </a:solidFill>
              </a:rPr>
              <a:t> via department Head (+ probation office, if student is in </a:t>
            </a:r>
            <a:r>
              <a:rPr lang="en-US" sz="2000" i="1" dirty="0">
                <a:solidFill>
                  <a:schemeClr val="tx1"/>
                </a:solidFill>
              </a:rPr>
              <a:t>probation</a:t>
            </a:r>
            <a:r>
              <a:rPr lang="en-US" sz="2000" dirty="0">
                <a:solidFill>
                  <a:schemeClr val="tx1"/>
                </a:solidFill>
              </a:rPr>
              <a:t>) to attend the following classes.</a:t>
            </a:r>
          </a:p>
          <a:p>
            <a:pPr algn="just"/>
            <a:endParaRPr lang="en-US" sz="2000" dirty="0">
              <a:solidFill>
                <a:schemeClr val="tx1"/>
              </a:solidFill>
            </a:endParaRPr>
          </a:p>
          <a:p>
            <a:pPr algn="just"/>
            <a:r>
              <a:rPr lang="en-US" sz="2000" dirty="0">
                <a:solidFill>
                  <a:schemeClr val="tx1"/>
                </a:solidFill>
              </a:rPr>
              <a:t>Acceptance of an application for absence only gives permission to attend the following classes. This might still result in deduction of marks (for attendance) which will be judged by the course teacher.</a:t>
            </a:r>
          </a:p>
          <a:p>
            <a:pPr lvl="1" algn="just"/>
            <a:endParaRPr lang="en-US" sz="2000" dirty="0">
              <a:solidFill>
                <a:schemeClr val="tx1"/>
              </a:solidFill>
            </a:endParaRPr>
          </a:p>
        </p:txBody>
      </p:sp>
    </p:spTree>
    <p:extLst>
      <p:ext uri="{BB962C8B-B14F-4D97-AF65-F5344CB8AC3E}">
        <p14:creationId xmlns:p14="http://schemas.microsoft.com/office/powerpoint/2010/main" val="2721791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Makeup Evaluation</a:t>
            </a:r>
          </a:p>
        </p:txBody>
      </p:sp>
      <p:sp>
        <p:nvSpPr>
          <p:cNvPr id="11" name="Content Placeholder 2">
            <a:extLst>
              <a:ext uri="{FF2B5EF4-FFF2-40B4-BE49-F238E27FC236}">
                <a16:creationId xmlns="" xmlns:a16="http://schemas.microsoft.com/office/drawing/2014/main" id="{214EE302-6D89-477E-A78A-D1AF51264AA5}"/>
              </a:ext>
            </a:extLst>
          </p:cNvPr>
          <p:cNvSpPr txBox="1">
            <a:spLocks/>
          </p:cNvSpPr>
          <p:nvPr/>
        </p:nvSpPr>
        <p:spPr>
          <a:xfrm>
            <a:off x="227012" y="2096086"/>
            <a:ext cx="8663770" cy="4152313"/>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There will be no makeup quiz if a student have appeared in 2 quizzes.</a:t>
            </a:r>
          </a:p>
          <a:p>
            <a:pPr algn="just"/>
            <a:endParaRPr lang="en-US" dirty="0">
              <a:solidFill>
                <a:schemeClr val="tx1"/>
              </a:solidFill>
            </a:endParaRPr>
          </a:p>
          <a:p>
            <a:pPr algn="just"/>
            <a:r>
              <a:rPr lang="en-US" dirty="0">
                <a:solidFill>
                  <a:schemeClr val="tx1"/>
                </a:solidFill>
              </a:rPr>
              <a:t>Makeup for missing evaluations like quizzes/assignment submission date/presentation date/viva date/etc., must go through valid application procedure with supporting document </a:t>
            </a:r>
            <a:r>
              <a:rPr lang="en-US" u="sng" dirty="0">
                <a:solidFill>
                  <a:schemeClr val="tx1"/>
                </a:solidFill>
              </a:rPr>
              <a:t>within the deadline of the actual evaluation date</a:t>
            </a:r>
            <a:r>
              <a:rPr lang="en-US" dirty="0">
                <a:solidFill>
                  <a:schemeClr val="tx1"/>
                </a:solidFill>
              </a:rPr>
              <a:t>. </a:t>
            </a:r>
          </a:p>
          <a:p>
            <a:pPr algn="just"/>
            <a:endParaRPr lang="en-US" dirty="0">
              <a:solidFill>
                <a:schemeClr val="tx1"/>
              </a:solidFill>
            </a:endParaRPr>
          </a:p>
          <a:p>
            <a:pPr algn="just"/>
            <a:r>
              <a:rPr lang="en-US" dirty="0">
                <a:solidFill>
                  <a:schemeClr val="tx1"/>
                </a:solidFill>
              </a:rPr>
              <a:t>Makeup for missing Midterm/Final term must go through </a:t>
            </a:r>
            <a:r>
              <a:rPr lang="en-US" u="sng" dirty="0">
                <a:solidFill>
                  <a:schemeClr val="tx1"/>
                </a:solidFill>
              </a:rPr>
              <a:t>Set B form</a:t>
            </a:r>
            <a:r>
              <a:rPr lang="en-US" dirty="0">
                <a:solidFill>
                  <a:schemeClr val="tx1"/>
                </a:solidFill>
              </a:rPr>
              <a:t> along with the supporting document within the 1</a:t>
            </a:r>
            <a:r>
              <a:rPr lang="en-US" baseline="30000" dirty="0">
                <a:solidFill>
                  <a:schemeClr val="tx1"/>
                </a:solidFill>
              </a:rPr>
              <a:t>st</a:t>
            </a:r>
            <a:r>
              <a:rPr lang="en-US" dirty="0">
                <a:solidFill>
                  <a:schemeClr val="tx1"/>
                </a:solidFill>
              </a:rPr>
              <a:t> working day after exam week. The set B exam is generally scheduled from the 2</a:t>
            </a:r>
            <a:r>
              <a:rPr lang="en-US" baseline="30000" dirty="0">
                <a:solidFill>
                  <a:schemeClr val="tx1"/>
                </a:solidFill>
              </a:rPr>
              <a:t>nd</a:t>
            </a:r>
            <a:r>
              <a:rPr lang="en-US" dirty="0">
                <a:solidFill>
                  <a:schemeClr val="tx1"/>
                </a:solidFill>
              </a:rPr>
              <a:t> working day after the exam week. Must get signature and exam date from the course teacher and get it approved by the department Head (monetary penalty might be imposed).</a:t>
            </a:r>
          </a:p>
          <a:p>
            <a:pPr algn="just"/>
            <a:endParaRPr lang="en-US" dirty="0">
              <a:solidFill>
                <a:schemeClr val="tx1"/>
              </a:solidFill>
            </a:endParaRPr>
          </a:p>
          <a:p>
            <a:pPr algn="just"/>
            <a:r>
              <a:rPr lang="en-US" dirty="0">
                <a:solidFill>
                  <a:schemeClr val="tx1"/>
                </a:solidFill>
              </a:rPr>
              <a:t>Students unable to attend the set B exam may apply for set C exam within the same time limit as set B. Such applications must be supported by very strong reason and documentation, as they are generally rejected. </a:t>
            </a:r>
          </a:p>
          <a:p>
            <a:pPr algn="just"/>
            <a:r>
              <a:rPr lang="en-US" dirty="0">
                <a:solidFill>
                  <a:schemeClr val="tx1"/>
                </a:solidFill>
              </a:rPr>
              <a:t>The course teacher will be the judge of accepting/rejecting the request for makeup.</a:t>
            </a:r>
          </a:p>
          <a:p>
            <a:pPr algn="just"/>
            <a:endParaRPr lang="en-US" dirty="0">
              <a:solidFill>
                <a:schemeClr val="tx1"/>
              </a:solidFill>
            </a:endParaRPr>
          </a:p>
        </p:txBody>
      </p:sp>
    </p:spTree>
    <p:extLst>
      <p:ext uri="{BB962C8B-B14F-4D97-AF65-F5344CB8AC3E}">
        <p14:creationId xmlns:p14="http://schemas.microsoft.com/office/powerpoint/2010/main" val="1684204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Grading Policies</a:t>
            </a:r>
          </a:p>
        </p:txBody>
      </p:sp>
      <p:sp>
        <p:nvSpPr>
          <p:cNvPr id="7" name="Content Placeholder 2">
            <a:extLst>
              <a:ext uri="{FF2B5EF4-FFF2-40B4-BE49-F238E27FC236}">
                <a16:creationId xmlns="" xmlns:a16="http://schemas.microsoft.com/office/drawing/2014/main" id="{A29EF068-06DB-4086-AE51-8E744699354D}"/>
              </a:ext>
            </a:extLst>
          </p:cNvPr>
          <p:cNvSpPr txBox="1">
            <a:spLocks/>
          </p:cNvSpPr>
          <p:nvPr/>
        </p:nvSpPr>
        <p:spPr>
          <a:xfrm>
            <a:off x="227012" y="2082018"/>
            <a:ext cx="8663770" cy="4166382"/>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spcBef>
                <a:spcPts val="600"/>
              </a:spcBef>
            </a:pPr>
            <a:r>
              <a:rPr lang="en-US" sz="2000" dirty="0">
                <a:solidFill>
                  <a:schemeClr val="tx1"/>
                </a:solidFill>
              </a:rPr>
              <a:t>All the evaluation categories &amp; marks will be uploaded to the VUES within one week of the </a:t>
            </a:r>
            <a:r>
              <a:rPr lang="en-US" sz="2000" i="1" dirty="0">
                <a:solidFill>
                  <a:schemeClr val="tx1"/>
                </a:solidFill>
              </a:rPr>
              <a:t>evaluation process</a:t>
            </a:r>
            <a:r>
              <a:rPr lang="en-US" sz="2000" dirty="0">
                <a:solidFill>
                  <a:schemeClr val="tx1"/>
                </a:solidFill>
              </a:rPr>
              <a:t> except the attendance &amp; performance, which will be uploaded along with the major (mid/final term) written exam marks. </a:t>
            </a:r>
          </a:p>
          <a:p>
            <a:pPr algn="just">
              <a:spcBef>
                <a:spcPts val="600"/>
              </a:spcBef>
            </a:pPr>
            <a:r>
              <a:rPr lang="en-US" sz="2000" dirty="0">
                <a:solidFill>
                  <a:schemeClr val="tx1"/>
                </a:solidFill>
              </a:rPr>
              <a:t>Letter grades ‘</a:t>
            </a:r>
            <a:r>
              <a:rPr lang="en-US" sz="2000" b="1" dirty="0">
                <a:solidFill>
                  <a:schemeClr val="tx1"/>
                </a:solidFill>
              </a:rPr>
              <a:t>A+</a:t>
            </a:r>
            <a:r>
              <a:rPr lang="en-US" sz="2000" dirty="0">
                <a:solidFill>
                  <a:schemeClr val="tx1"/>
                </a:solidFill>
              </a:rPr>
              <a:t>’ through ‘</a:t>
            </a:r>
            <a:r>
              <a:rPr lang="en-US" sz="2000" b="1" dirty="0">
                <a:solidFill>
                  <a:schemeClr val="tx1"/>
                </a:solidFill>
              </a:rPr>
              <a:t>F</a:t>
            </a:r>
            <a:r>
              <a:rPr lang="en-US" sz="2000" dirty="0">
                <a:solidFill>
                  <a:schemeClr val="tx1"/>
                </a:solidFill>
              </a:rPr>
              <a:t>’ is counted as grades. Other grades ‘</a:t>
            </a:r>
            <a:r>
              <a:rPr lang="en-US" sz="2000" b="1" dirty="0">
                <a:solidFill>
                  <a:schemeClr val="tx1"/>
                </a:solidFill>
              </a:rPr>
              <a:t>I</a:t>
            </a:r>
            <a:r>
              <a:rPr lang="en-US" sz="2000" dirty="0">
                <a:solidFill>
                  <a:schemeClr val="tx1"/>
                </a:solidFill>
              </a:rPr>
              <a:t>’ and ‘</a:t>
            </a:r>
            <a:r>
              <a:rPr lang="en-US" sz="2000" b="1" dirty="0">
                <a:solidFill>
                  <a:schemeClr val="tx1"/>
                </a:solidFill>
              </a:rPr>
              <a:t>UW</a:t>
            </a:r>
            <a:r>
              <a:rPr lang="en-US" sz="2000" dirty="0">
                <a:solidFill>
                  <a:schemeClr val="tx1"/>
                </a:solidFill>
              </a:rPr>
              <a:t>’ are considered as temporary grades which are </a:t>
            </a:r>
            <a:r>
              <a:rPr lang="en-US" sz="2000" u="sng" dirty="0">
                <a:solidFill>
                  <a:schemeClr val="tx1"/>
                </a:solidFill>
              </a:rPr>
              <a:t>counted/calculated as ‘</a:t>
            </a:r>
            <a:r>
              <a:rPr lang="en-US" sz="2000" b="1" u="sng" dirty="0">
                <a:solidFill>
                  <a:schemeClr val="tx1"/>
                </a:solidFill>
              </a:rPr>
              <a:t>F</a:t>
            </a:r>
            <a:r>
              <a:rPr lang="en-US" sz="2000" u="sng" dirty="0">
                <a:solidFill>
                  <a:schemeClr val="tx1"/>
                </a:solidFill>
              </a:rPr>
              <a:t>’ grade </a:t>
            </a:r>
            <a:r>
              <a:rPr lang="en-US" sz="2000" dirty="0">
                <a:solidFill>
                  <a:schemeClr val="tx1"/>
                </a:solidFill>
              </a:rPr>
              <a:t>in the </a:t>
            </a:r>
            <a:r>
              <a:rPr lang="en-US" sz="2000" b="1" dirty="0">
                <a:solidFill>
                  <a:schemeClr val="tx1"/>
                </a:solidFill>
              </a:rPr>
              <a:t>CGPA</a:t>
            </a:r>
            <a:r>
              <a:rPr lang="en-US" sz="2000" dirty="0">
                <a:solidFill>
                  <a:schemeClr val="tx1"/>
                </a:solidFill>
              </a:rPr>
              <a:t>. These grades must/will be converted to the actual grades, i.e. ‘</a:t>
            </a:r>
            <a:r>
              <a:rPr lang="en-US" sz="2000" b="1" dirty="0">
                <a:solidFill>
                  <a:schemeClr val="tx1"/>
                </a:solidFill>
              </a:rPr>
              <a:t>A+</a:t>
            </a:r>
            <a:r>
              <a:rPr lang="en-US" sz="2000" dirty="0">
                <a:solidFill>
                  <a:schemeClr val="tx1"/>
                </a:solidFill>
              </a:rPr>
              <a:t>’ through ‘</a:t>
            </a:r>
            <a:r>
              <a:rPr lang="en-US" sz="2000" b="1" dirty="0">
                <a:solidFill>
                  <a:schemeClr val="tx1"/>
                </a:solidFill>
              </a:rPr>
              <a:t>F</a:t>
            </a:r>
            <a:r>
              <a:rPr lang="en-US" sz="2000" dirty="0">
                <a:solidFill>
                  <a:schemeClr val="tx1"/>
                </a:solidFill>
              </a:rPr>
              <a:t>’. </a:t>
            </a:r>
          </a:p>
          <a:p>
            <a:pPr algn="just">
              <a:spcBef>
                <a:spcPts val="600"/>
              </a:spcBef>
            </a:pPr>
            <a:r>
              <a:rPr lang="en-US" sz="2000" dirty="0">
                <a:solidFill>
                  <a:schemeClr val="tx1"/>
                </a:solidFill>
              </a:rPr>
              <a:t>‘</a:t>
            </a:r>
            <a:r>
              <a:rPr lang="en-US" sz="2000" b="1" dirty="0">
                <a:solidFill>
                  <a:schemeClr val="tx1"/>
                </a:solidFill>
              </a:rPr>
              <a:t>I: INCOMPLETE</a:t>
            </a:r>
            <a:r>
              <a:rPr lang="en-US" sz="2000" dirty="0">
                <a:solidFill>
                  <a:schemeClr val="tx1"/>
                </a:solidFill>
              </a:rPr>
              <a:t>’ is given to students who have </a:t>
            </a:r>
            <a:r>
              <a:rPr lang="en-US" sz="2000" i="1" dirty="0">
                <a:solidFill>
                  <a:schemeClr val="tx1"/>
                </a:solidFill>
              </a:rPr>
              <a:t>missed </a:t>
            </a:r>
            <a:r>
              <a:rPr lang="en-US" sz="2000" dirty="0">
                <a:solidFill>
                  <a:schemeClr val="tx1"/>
                </a:solidFill>
              </a:rPr>
              <a:t>at most 30% of </a:t>
            </a:r>
            <a:r>
              <a:rPr lang="en-US" sz="2000" i="1" dirty="0">
                <a:solidFill>
                  <a:schemeClr val="tx1"/>
                </a:solidFill>
              </a:rPr>
              <a:t>evaluation categories</a:t>
            </a:r>
            <a:r>
              <a:rPr lang="en-US" sz="2000" dirty="0">
                <a:solidFill>
                  <a:schemeClr val="tx1"/>
                </a:solidFill>
              </a:rPr>
              <a:t> (quiz/assignment/etc.).  Students must contact the course teacher for </a:t>
            </a:r>
            <a:r>
              <a:rPr lang="en-US" sz="2000" u="sng" dirty="0">
                <a:solidFill>
                  <a:schemeClr val="tx1"/>
                </a:solidFill>
              </a:rPr>
              <a:t>makeup</a:t>
            </a:r>
            <a:r>
              <a:rPr lang="en-US" sz="2000" dirty="0">
                <a:solidFill>
                  <a:schemeClr val="tx1"/>
                </a:solidFill>
              </a:rPr>
              <a:t>, through valid application procedures immediately after grade release.</a:t>
            </a:r>
          </a:p>
          <a:p>
            <a:pPr algn="just">
              <a:spcBef>
                <a:spcPts val="600"/>
              </a:spcBef>
            </a:pPr>
            <a:r>
              <a:rPr lang="en-US" sz="2000" dirty="0">
                <a:solidFill>
                  <a:schemeClr val="tx1"/>
                </a:solidFill>
              </a:rPr>
              <a:t>‘</a:t>
            </a:r>
            <a:r>
              <a:rPr lang="en-US" sz="2000" b="1" dirty="0">
                <a:solidFill>
                  <a:schemeClr val="tx1"/>
                </a:solidFill>
              </a:rPr>
              <a:t>UW: UNOFFICIAL WITHDRAW</a:t>
            </a:r>
            <a:r>
              <a:rPr lang="en-US" sz="2000" dirty="0">
                <a:solidFill>
                  <a:schemeClr val="tx1"/>
                </a:solidFill>
              </a:rPr>
              <a:t>’ is given when the </a:t>
            </a:r>
            <a:r>
              <a:rPr lang="en-US" sz="2000" i="1" dirty="0">
                <a:solidFill>
                  <a:schemeClr val="tx1"/>
                </a:solidFill>
              </a:rPr>
              <a:t>missing evaluation categories</a:t>
            </a:r>
            <a:r>
              <a:rPr lang="en-US" sz="2000" dirty="0">
                <a:solidFill>
                  <a:schemeClr val="tx1"/>
                </a:solidFill>
              </a:rPr>
              <a:t> are too high (more than 30%) to makeup. A student getting ‘UW’ has </a:t>
            </a:r>
            <a:r>
              <a:rPr lang="en-US" sz="2000" u="sng" dirty="0">
                <a:solidFill>
                  <a:schemeClr val="tx1"/>
                </a:solidFill>
              </a:rPr>
              <a:t>no option</a:t>
            </a:r>
            <a:r>
              <a:rPr lang="en-US" sz="2000" dirty="0">
                <a:solidFill>
                  <a:schemeClr val="tx1"/>
                </a:solidFill>
              </a:rPr>
              <a:t> but to </a:t>
            </a:r>
            <a:r>
              <a:rPr lang="en-US" sz="2000" u="sng" dirty="0">
                <a:solidFill>
                  <a:schemeClr val="tx1"/>
                </a:solidFill>
              </a:rPr>
              <a:t>drop</a:t>
            </a:r>
            <a:r>
              <a:rPr lang="en-US" sz="2000" dirty="0">
                <a:solidFill>
                  <a:schemeClr val="tx1"/>
                </a:solidFill>
              </a:rPr>
              <a:t> the course immediately after grade release</a:t>
            </a:r>
          </a:p>
          <a:p>
            <a:pPr algn="just"/>
            <a:endParaRPr lang="en-US" dirty="0">
              <a:solidFill>
                <a:schemeClr val="tx1"/>
              </a:solidFill>
            </a:endParaRPr>
          </a:p>
        </p:txBody>
      </p:sp>
    </p:spTree>
    <p:extLst>
      <p:ext uri="{BB962C8B-B14F-4D97-AF65-F5344CB8AC3E}">
        <p14:creationId xmlns:p14="http://schemas.microsoft.com/office/powerpoint/2010/main" val="2278500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Grading Policies…</a:t>
            </a:r>
          </a:p>
        </p:txBody>
      </p:sp>
      <p:sp>
        <p:nvSpPr>
          <p:cNvPr id="7" name="Content Placeholder 2">
            <a:extLst>
              <a:ext uri="{FF2B5EF4-FFF2-40B4-BE49-F238E27FC236}">
                <a16:creationId xmlns="" xmlns:a16="http://schemas.microsoft.com/office/drawing/2014/main" id="{DA3056EA-FE8C-4A47-AD1E-DD61B6878811}"/>
              </a:ext>
            </a:extLst>
          </p:cNvPr>
          <p:cNvSpPr txBox="1">
            <a:spLocks/>
          </p:cNvSpPr>
          <p:nvPr/>
        </p:nvSpPr>
        <p:spPr>
          <a:xfrm>
            <a:off x="187410" y="2078502"/>
            <a:ext cx="8745575"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spcBef>
                <a:spcPts val="600"/>
              </a:spcBef>
            </a:pPr>
            <a:r>
              <a:rPr lang="en-US" sz="2400">
                <a:solidFill>
                  <a:schemeClr val="tx1"/>
                </a:solidFill>
              </a:rPr>
              <a:t>Once a student’s gets ‘I’ or ‘UW’ and unable to fulfill the requirements with the course teacher for makeup, </a:t>
            </a:r>
            <a:r>
              <a:rPr lang="en-US" sz="2400" u="sng">
                <a:solidFill>
                  <a:schemeClr val="tx1"/>
                </a:solidFill>
              </a:rPr>
              <a:t>must drop the course</a:t>
            </a:r>
            <a:r>
              <a:rPr lang="en-US" sz="2400">
                <a:solidFill>
                  <a:schemeClr val="tx1"/>
                </a:solidFill>
              </a:rPr>
              <a:t> within officially </a:t>
            </a:r>
            <a:r>
              <a:rPr lang="en-US" sz="2400" i="1">
                <a:solidFill>
                  <a:schemeClr val="tx1"/>
                </a:solidFill>
              </a:rPr>
              <a:t>mentioned time period</a:t>
            </a:r>
            <a:r>
              <a:rPr lang="en-US" sz="2400">
                <a:solidFill>
                  <a:schemeClr val="tx1"/>
                </a:solidFill>
              </a:rPr>
              <a:t> from the </a:t>
            </a:r>
            <a:r>
              <a:rPr lang="en-US" sz="2400" i="1">
                <a:solidFill>
                  <a:schemeClr val="tx1"/>
                </a:solidFill>
              </a:rPr>
              <a:t>registration department</a:t>
            </a:r>
            <a:r>
              <a:rPr lang="en-US" sz="2400">
                <a:solidFill>
                  <a:schemeClr val="tx1"/>
                </a:solidFill>
              </a:rPr>
              <a:t>. </a:t>
            </a:r>
          </a:p>
          <a:p>
            <a:pPr algn="just">
              <a:spcBef>
                <a:spcPts val="600"/>
              </a:spcBef>
            </a:pPr>
            <a:r>
              <a:rPr lang="en-US" sz="2400">
                <a:solidFill>
                  <a:schemeClr val="tx1"/>
                </a:solidFill>
              </a:rPr>
              <a:t>Students in probation or falls into the probation due to ‘I’/’UW’ grade are not allowed to drop the course.</a:t>
            </a:r>
          </a:p>
          <a:p>
            <a:pPr algn="just">
              <a:spcBef>
                <a:spcPts val="400"/>
              </a:spcBef>
            </a:pPr>
            <a:r>
              <a:rPr lang="en-US" sz="2400">
                <a:solidFill>
                  <a:schemeClr val="tx1"/>
                </a:solidFill>
              </a:rPr>
              <a:t>Unable to do so will result in the automatic conversion of the grades ‘</a:t>
            </a:r>
            <a:r>
              <a:rPr lang="en-US" sz="2400" b="1">
                <a:solidFill>
                  <a:schemeClr val="tx1"/>
                </a:solidFill>
              </a:rPr>
              <a:t>I</a:t>
            </a:r>
            <a:r>
              <a:rPr lang="en-US" sz="2400">
                <a:solidFill>
                  <a:schemeClr val="tx1"/>
                </a:solidFill>
              </a:rPr>
              <a:t>’/’</a:t>
            </a:r>
            <a:r>
              <a:rPr lang="en-US" sz="2400" b="1">
                <a:solidFill>
                  <a:schemeClr val="tx1"/>
                </a:solidFill>
              </a:rPr>
              <a:t>UW</a:t>
            </a:r>
            <a:r>
              <a:rPr lang="en-US" sz="2400">
                <a:solidFill>
                  <a:schemeClr val="tx1"/>
                </a:solidFill>
              </a:rPr>
              <a:t>’ to ‘</a:t>
            </a:r>
            <a:r>
              <a:rPr lang="en-US" sz="2400" b="1">
                <a:solidFill>
                  <a:schemeClr val="tx1"/>
                </a:solidFill>
              </a:rPr>
              <a:t>F</a:t>
            </a:r>
            <a:r>
              <a:rPr lang="en-US" sz="2400">
                <a:solidFill>
                  <a:schemeClr val="tx1"/>
                </a:solidFill>
              </a:rPr>
              <a:t>’ grade </a:t>
            </a:r>
            <a:r>
              <a:rPr lang="en-US" sz="2400" u="sng">
                <a:solidFill>
                  <a:schemeClr val="tx1"/>
                </a:solidFill>
              </a:rPr>
              <a:t>after the 4</a:t>
            </a:r>
            <a:r>
              <a:rPr lang="en-US" sz="2400" u="sng" baseline="30000">
                <a:solidFill>
                  <a:schemeClr val="tx1"/>
                </a:solidFill>
              </a:rPr>
              <a:t>th</a:t>
            </a:r>
            <a:r>
              <a:rPr lang="en-US" sz="2400" u="sng">
                <a:solidFill>
                  <a:schemeClr val="tx1"/>
                </a:solidFill>
              </a:rPr>
              <a:t> week of the following semester</a:t>
            </a:r>
            <a:r>
              <a:rPr lang="en-US" sz="2400">
                <a:solidFill>
                  <a:schemeClr val="tx1"/>
                </a:solidFill>
              </a:rPr>
              <a:t>.</a:t>
            </a:r>
          </a:p>
          <a:p>
            <a:pPr algn="just">
              <a:spcBef>
                <a:spcPts val="400"/>
              </a:spcBef>
            </a:pPr>
            <a:r>
              <a:rPr lang="en-US" sz="2400">
                <a:solidFill>
                  <a:schemeClr val="tx1"/>
                </a:solidFill>
              </a:rPr>
              <a:t>Any </a:t>
            </a:r>
            <a:r>
              <a:rPr lang="en-US" sz="2400" i="1">
                <a:solidFill>
                  <a:schemeClr val="tx1"/>
                </a:solidFill>
              </a:rPr>
              <a:t>problem with the mark/grade</a:t>
            </a:r>
            <a:r>
              <a:rPr lang="en-US" sz="2400">
                <a:solidFill>
                  <a:schemeClr val="tx1"/>
                </a:solidFill>
              </a:rPr>
              <a:t> </a:t>
            </a:r>
            <a:r>
              <a:rPr lang="en-US" sz="2400" u="sng">
                <a:solidFill>
                  <a:schemeClr val="tx1"/>
                </a:solidFill>
              </a:rPr>
              <a:t>must be consulted</a:t>
            </a:r>
            <a:r>
              <a:rPr lang="en-US" sz="2400">
                <a:solidFill>
                  <a:schemeClr val="tx1"/>
                </a:solidFill>
              </a:rPr>
              <a:t> with the course teacher within </a:t>
            </a:r>
            <a:r>
              <a:rPr lang="en-US" sz="2400" i="1">
                <a:solidFill>
                  <a:schemeClr val="tx1"/>
                </a:solidFill>
              </a:rPr>
              <a:t>one week of the release of grades</a:t>
            </a:r>
            <a:r>
              <a:rPr lang="en-US" sz="2400">
                <a:solidFill>
                  <a:schemeClr val="tx1"/>
                </a:solidFill>
              </a:rPr>
              <a:t>. </a:t>
            </a:r>
          </a:p>
          <a:p>
            <a:pPr algn="just"/>
            <a:endParaRPr lang="en-US" sz="2400" dirty="0">
              <a:solidFill>
                <a:schemeClr val="tx1"/>
              </a:solidFill>
            </a:endParaRPr>
          </a:p>
        </p:txBody>
      </p:sp>
    </p:spTree>
    <p:extLst>
      <p:ext uri="{BB962C8B-B14F-4D97-AF65-F5344CB8AC3E}">
        <p14:creationId xmlns:p14="http://schemas.microsoft.com/office/powerpoint/2010/main" val="277885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Dropping a Course</a:t>
            </a:r>
          </a:p>
        </p:txBody>
      </p:sp>
      <p:sp>
        <p:nvSpPr>
          <p:cNvPr id="7" name="Content Placeholder 2">
            <a:extLst>
              <a:ext uri="{FF2B5EF4-FFF2-40B4-BE49-F238E27FC236}">
                <a16:creationId xmlns="" xmlns:a16="http://schemas.microsoft.com/office/drawing/2014/main" id="{374F632A-6DC8-4E8B-AA45-8FDFB4CB44D7}"/>
              </a:ext>
            </a:extLst>
          </p:cNvPr>
          <p:cNvSpPr txBox="1">
            <a:spLocks/>
          </p:cNvSpPr>
          <p:nvPr/>
        </p:nvSpPr>
        <p:spPr>
          <a:xfrm>
            <a:off x="131140" y="2110155"/>
            <a:ext cx="8703371" cy="4298840"/>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Must fill up the drop form and get it signed by the course teacher, write an application to the vice chancellor and get it signed by the department Head, and finally submit the form &amp; application to the registration department.</a:t>
            </a:r>
          </a:p>
          <a:p>
            <a:pPr algn="just"/>
            <a:endParaRPr lang="en-US" dirty="0">
              <a:solidFill>
                <a:schemeClr val="tx1"/>
              </a:solidFill>
            </a:endParaRPr>
          </a:p>
          <a:p>
            <a:pPr algn="just"/>
            <a:r>
              <a:rPr lang="en-US" dirty="0">
                <a:solidFill>
                  <a:schemeClr val="tx1"/>
                </a:solidFill>
              </a:rPr>
              <a:t>The course teacher must write down the grades (if any) obtained in midterm, final, and grand total on the drop form.</a:t>
            </a:r>
          </a:p>
          <a:p>
            <a:pPr algn="just"/>
            <a:endParaRPr lang="en-US" dirty="0">
              <a:solidFill>
                <a:schemeClr val="tx1"/>
              </a:solidFill>
            </a:endParaRPr>
          </a:p>
          <a:p>
            <a:pPr algn="just"/>
            <a:r>
              <a:rPr lang="en-US" dirty="0">
                <a:solidFill>
                  <a:schemeClr val="tx1"/>
                </a:solidFill>
              </a:rPr>
              <a:t>No drop is accepted during the following periods:</a:t>
            </a:r>
          </a:p>
          <a:p>
            <a:pPr lvl="1" algn="just"/>
            <a:r>
              <a:rPr lang="en-US" dirty="0">
                <a:solidFill>
                  <a:schemeClr val="tx1"/>
                </a:solidFill>
              </a:rPr>
              <a:t>One week before midterm exam – grade release date of midterm exam.</a:t>
            </a:r>
          </a:p>
          <a:p>
            <a:pPr lvl="1" algn="just"/>
            <a:r>
              <a:rPr lang="en-US" dirty="0">
                <a:solidFill>
                  <a:schemeClr val="tx1"/>
                </a:solidFill>
              </a:rPr>
              <a:t>One week before final term exam – grade release date of final grade.</a:t>
            </a:r>
          </a:p>
          <a:p>
            <a:pPr lvl="1" algn="just"/>
            <a:endParaRPr lang="en-US" dirty="0">
              <a:solidFill>
                <a:schemeClr val="tx1"/>
              </a:solidFill>
            </a:endParaRPr>
          </a:p>
          <a:p>
            <a:pPr algn="just"/>
            <a:r>
              <a:rPr lang="en-US" dirty="0">
                <a:solidFill>
                  <a:schemeClr val="tx1"/>
                </a:solidFill>
              </a:rPr>
              <a:t>Student with ‘F’ grades in midterm, final term, or grand total cannot drop.</a:t>
            </a:r>
          </a:p>
          <a:p>
            <a:pPr algn="just"/>
            <a:r>
              <a:rPr lang="en-US" dirty="0">
                <a:solidFill>
                  <a:schemeClr val="tx1"/>
                </a:solidFill>
              </a:rPr>
              <a:t>Probation student are not allowed to drop any course.</a:t>
            </a:r>
          </a:p>
        </p:txBody>
      </p:sp>
    </p:spTree>
    <p:extLst>
      <p:ext uri="{BB962C8B-B14F-4D97-AF65-F5344CB8AC3E}">
        <p14:creationId xmlns:p14="http://schemas.microsoft.com/office/powerpoint/2010/main" val="2201271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a:t>Contacts</a:t>
            </a:r>
            <a:endParaRPr lang="en-US" dirty="0"/>
          </a:p>
        </p:txBody>
      </p:sp>
      <p:sp>
        <p:nvSpPr>
          <p:cNvPr id="7" name="Content Placeholder 2">
            <a:extLst>
              <a:ext uri="{FF2B5EF4-FFF2-40B4-BE49-F238E27FC236}">
                <a16:creationId xmlns="" xmlns:a16="http://schemas.microsoft.com/office/drawing/2014/main" id="{ED65EB5A-7BC3-45FB-BEB1-35BE8C62A983}"/>
              </a:ext>
            </a:extLst>
          </p:cNvPr>
          <p:cNvSpPr txBox="1">
            <a:spLocks/>
          </p:cNvSpPr>
          <p:nvPr/>
        </p:nvSpPr>
        <p:spPr>
          <a:xfrm>
            <a:off x="140677" y="1969477"/>
            <a:ext cx="8820443" cy="415668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400" dirty="0">
                <a:solidFill>
                  <a:schemeClr val="tx1"/>
                </a:solidFill>
              </a:rPr>
              <a:t>Contact information (email, office phone extension, office location, consulting hours, etc.) of the course teacher must be stored by the students.</a:t>
            </a:r>
          </a:p>
          <a:p>
            <a:pPr algn="just"/>
            <a:endParaRPr lang="en-US" sz="2400" dirty="0">
              <a:solidFill>
                <a:schemeClr val="tx1"/>
              </a:solidFill>
            </a:endParaRPr>
          </a:p>
          <a:p>
            <a:pPr algn="just"/>
            <a:r>
              <a:rPr lang="en-US" sz="2400" dirty="0">
                <a:solidFill>
                  <a:schemeClr val="tx1"/>
                </a:solidFill>
              </a:rPr>
              <a:t>It is </a:t>
            </a:r>
            <a:r>
              <a:rPr lang="en-US" sz="2400" u="sng" dirty="0">
                <a:solidFill>
                  <a:schemeClr val="tx1"/>
                </a:solidFill>
              </a:rPr>
              <a:t>mandatory to contact/notify </a:t>
            </a:r>
            <a:r>
              <a:rPr lang="en-US" sz="2400" dirty="0">
                <a:solidFill>
                  <a:schemeClr val="tx1"/>
                </a:solidFill>
              </a:rPr>
              <a:t>(</a:t>
            </a:r>
            <a:r>
              <a:rPr lang="en-US" sz="2400" i="1" dirty="0">
                <a:solidFill>
                  <a:schemeClr val="tx1"/>
                </a:solidFill>
              </a:rPr>
              <a:t>preferably consulting hour/email</a:t>
            </a:r>
            <a:r>
              <a:rPr lang="en-US" sz="2400" dirty="0">
                <a:solidFill>
                  <a:schemeClr val="tx1"/>
                </a:solidFill>
              </a:rPr>
              <a:t>) the course teacher </a:t>
            </a:r>
            <a:r>
              <a:rPr lang="en-US" sz="2400" u="sng" dirty="0">
                <a:solidFill>
                  <a:schemeClr val="tx1"/>
                </a:solidFill>
              </a:rPr>
              <a:t>for/of any problems/difficulties </a:t>
            </a:r>
            <a:r>
              <a:rPr lang="en-US" sz="2400" dirty="0">
                <a:solidFill>
                  <a:schemeClr val="tx1"/>
                </a:solidFill>
              </a:rPr>
              <a:t>at the </a:t>
            </a:r>
            <a:r>
              <a:rPr lang="en-US" sz="2400" u="sng" dirty="0">
                <a:solidFill>
                  <a:schemeClr val="tx1"/>
                </a:solidFill>
              </a:rPr>
              <a:t>earliest possible</a:t>
            </a:r>
            <a:r>
              <a:rPr lang="en-US" sz="2400" dirty="0">
                <a:solidFill>
                  <a:schemeClr val="tx1"/>
                </a:solidFill>
              </a:rPr>
              <a:t>. </a:t>
            </a:r>
            <a:r>
              <a:rPr lang="en-US" sz="2400" u="sng" dirty="0">
                <a:solidFill>
                  <a:schemeClr val="tx1"/>
                </a:solidFill>
              </a:rPr>
              <a:t>Late notification</a:t>
            </a:r>
            <a:r>
              <a:rPr lang="en-US" sz="2400" dirty="0">
                <a:solidFill>
                  <a:schemeClr val="tx1"/>
                </a:solidFill>
              </a:rPr>
              <a:t> might </a:t>
            </a:r>
            <a:r>
              <a:rPr lang="en-US" sz="2400" u="sng" dirty="0">
                <a:solidFill>
                  <a:schemeClr val="tx1"/>
                </a:solidFill>
              </a:rPr>
              <a:t>not</a:t>
            </a:r>
            <a:r>
              <a:rPr lang="en-US" sz="2400" dirty="0">
                <a:solidFill>
                  <a:schemeClr val="tx1"/>
                </a:solidFill>
              </a:rPr>
              <a:t> be considered.</a:t>
            </a:r>
          </a:p>
          <a:p>
            <a:pPr algn="just"/>
            <a:endParaRPr lang="en-US" sz="2400" dirty="0">
              <a:solidFill>
                <a:schemeClr val="tx1"/>
              </a:solidFill>
            </a:endParaRPr>
          </a:p>
          <a:p>
            <a:pPr algn="just"/>
            <a:r>
              <a:rPr lang="en-US" sz="2400" dirty="0">
                <a:solidFill>
                  <a:schemeClr val="tx1"/>
                </a:solidFill>
              </a:rPr>
              <a:t>Update &amp; correct your email address &amp; phone number at VUES, as the teacher will contact/notify you of anything regarding the course through these information in VUES.</a:t>
            </a:r>
          </a:p>
          <a:p>
            <a:pPr algn="just"/>
            <a:endParaRPr lang="en-US" sz="2400" dirty="0">
              <a:solidFill>
                <a:schemeClr val="tx1"/>
              </a:solidFill>
            </a:endParaRPr>
          </a:p>
        </p:txBody>
      </p:sp>
    </p:spTree>
    <p:extLst>
      <p:ext uri="{BB962C8B-B14F-4D97-AF65-F5344CB8AC3E}">
        <p14:creationId xmlns:p14="http://schemas.microsoft.com/office/powerpoint/2010/main" val="226362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Finally</a:t>
            </a:r>
          </a:p>
        </p:txBody>
      </p:sp>
      <p:sp>
        <p:nvSpPr>
          <p:cNvPr id="5" name="Content Placeholder 2">
            <a:extLst>
              <a:ext uri="{FF2B5EF4-FFF2-40B4-BE49-F238E27FC236}">
                <a16:creationId xmlns="" xmlns:a16="http://schemas.microsoft.com/office/drawing/2014/main" id="{E9F828B4-8D97-4116-B1D9-9B0F829116AF}"/>
              </a:ext>
            </a:extLst>
          </p:cNvPr>
          <p:cNvSpPr txBox="1">
            <a:spLocks/>
          </p:cNvSpPr>
          <p:nvPr/>
        </p:nvSpPr>
        <p:spPr>
          <a:xfrm>
            <a:off x="227012" y="1983544"/>
            <a:ext cx="8691905" cy="4264855"/>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For any problems that could not be solved/understood during the lecture,  students are advised to contact during the consultation hours and solve the problem.</a:t>
            </a:r>
          </a:p>
          <a:p>
            <a:pPr algn="just"/>
            <a:endParaRPr lang="en-US" dirty="0">
              <a:solidFill>
                <a:schemeClr val="tx1"/>
              </a:solidFill>
            </a:endParaRPr>
          </a:p>
          <a:p>
            <a:pPr algn="just"/>
            <a:r>
              <a:rPr lang="en-US" dirty="0">
                <a:solidFill>
                  <a:schemeClr val="tx1"/>
                </a:solidFill>
              </a:rPr>
              <a:t>For any </a:t>
            </a:r>
            <a:r>
              <a:rPr lang="en-US" u="sng" dirty="0">
                <a:solidFill>
                  <a:schemeClr val="tx1"/>
                </a:solidFill>
              </a:rPr>
              <a:t>missing</a:t>
            </a:r>
            <a:r>
              <a:rPr lang="en-US" dirty="0">
                <a:solidFill>
                  <a:schemeClr val="tx1"/>
                </a:solidFill>
              </a:rPr>
              <a:t> evaluation (quiz, assignment, etc.), classes, deadlines, etc. must contact/inform/notify the teacher </a:t>
            </a:r>
            <a:r>
              <a:rPr lang="en-US" u="sng" dirty="0">
                <a:solidFill>
                  <a:schemeClr val="tx1"/>
                </a:solidFill>
              </a:rPr>
              <a:t>immediately after missing</a:t>
            </a:r>
            <a:r>
              <a:rPr lang="en-US" dirty="0">
                <a:solidFill>
                  <a:schemeClr val="tx1"/>
                </a:solidFill>
              </a:rPr>
              <a:t> in the consulting hour, via email, or in unavoidable circumstances – through the guardian or friend.</a:t>
            </a:r>
          </a:p>
          <a:p>
            <a:pPr algn="just"/>
            <a:endParaRPr lang="en-US" dirty="0">
              <a:solidFill>
                <a:schemeClr val="tx1"/>
              </a:solidFill>
            </a:endParaRPr>
          </a:p>
          <a:p>
            <a:pPr algn="just"/>
            <a:r>
              <a:rPr lang="en-US" dirty="0">
                <a:solidFill>
                  <a:schemeClr val="tx1"/>
                </a:solidFill>
              </a:rPr>
              <a:t>Probation students must meet the course teacher once a week. So schedule your time with the teacher.</a:t>
            </a:r>
          </a:p>
          <a:p>
            <a:pPr algn="just"/>
            <a:endParaRPr lang="en-US" dirty="0">
              <a:solidFill>
                <a:schemeClr val="tx1"/>
              </a:solidFill>
            </a:endParaRPr>
          </a:p>
          <a:p>
            <a:pPr algn="just"/>
            <a:r>
              <a:rPr lang="en-US" dirty="0">
                <a:solidFill>
                  <a:schemeClr val="tx1"/>
                </a:solidFill>
              </a:rPr>
              <a:t>Any kind of dishonesty, plagiarism, misbehavior, misconduct, etc. will not be tolerated. Might result in deduction of marks, ‘F’ grade, or reported to the AIUB Disciplinary Committee for drastic punishment.</a:t>
            </a:r>
          </a:p>
          <a:p>
            <a:pPr algn="just"/>
            <a:endParaRPr lang="en-US" dirty="0">
              <a:solidFill>
                <a:schemeClr val="tx1"/>
              </a:solidFill>
            </a:endParaRPr>
          </a:p>
          <a:p>
            <a:pPr algn="just"/>
            <a:r>
              <a:rPr lang="en-US" dirty="0">
                <a:solidFill>
                  <a:schemeClr val="tx1"/>
                </a:solidFill>
              </a:rPr>
              <a:t>Always check/visit the AIUB home page for notices, rules &amp; regulations of academic/university policies and important announcement for deadlines (Course drop, Exam permit, Exam Schedule, etc.).</a:t>
            </a:r>
          </a:p>
          <a:p>
            <a:pPr algn="just"/>
            <a:endParaRPr lang="en-US" dirty="0">
              <a:solidFill>
                <a:schemeClr val="tx1"/>
              </a:solidFill>
            </a:endParaRPr>
          </a:p>
          <a:p>
            <a:pPr algn="just"/>
            <a:endParaRPr lang="en-US" dirty="0">
              <a:solidFill>
                <a:schemeClr val="tx1"/>
              </a:solidFill>
            </a:endParaRPr>
          </a:p>
        </p:txBody>
      </p:sp>
    </p:spTree>
    <p:extLst>
      <p:ext uri="{BB962C8B-B14F-4D97-AF65-F5344CB8AC3E}">
        <p14:creationId xmlns:p14="http://schemas.microsoft.com/office/powerpoint/2010/main" val="1413165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Prerequisite</a:t>
            </a:r>
          </a:p>
        </p:txBody>
      </p:sp>
      <p:sp>
        <p:nvSpPr>
          <p:cNvPr id="7" name="Content Placeholder 2">
            <a:extLst>
              <a:ext uri="{FF2B5EF4-FFF2-40B4-BE49-F238E27FC236}">
                <a16:creationId xmlns="" xmlns:a16="http://schemas.microsoft.com/office/drawing/2014/main" id="{0956B357-B10E-4E90-BEBF-BCCB7AEEBAB4}"/>
              </a:ext>
            </a:extLst>
          </p:cNvPr>
          <p:cNvSpPr txBox="1">
            <a:spLocks/>
          </p:cNvSpPr>
          <p:nvPr/>
        </p:nvSpPr>
        <p:spPr>
          <a:xfrm>
            <a:off x="182880" y="2096084"/>
            <a:ext cx="8792308" cy="3819807"/>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sz="2400" dirty="0">
                <a:solidFill>
                  <a:schemeClr val="tx1"/>
                </a:solidFill>
              </a:rPr>
              <a:t>Representing information in computers, Binary Number Systems, Conversions.</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Programming Languages (C/C++/Python)</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Using C/C++/Python editors, debugging</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Data Storage Concept &amp; Data types in Programming languages, </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Variable, Array (single &amp; multidimensional), Pointers, String</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Functions, Recursion, Scope of variable &amp; function</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Object oriented programming concept</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Design and Analysis of Algorithms</a:t>
            </a:r>
          </a:p>
          <a:p>
            <a:pPr algn="just"/>
            <a:endParaRPr lang="en-US" sz="2400" dirty="0">
              <a:solidFill>
                <a:schemeClr val="tx1"/>
              </a:solidFill>
            </a:endParaRPr>
          </a:p>
          <a:p>
            <a:pPr algn="just"/>
            <a:endParaRPr lang="en-US" sz="2400" dirty="0">
              <a:solidFill>
                <a:schemeClr val="tx1"/>
              </a:solidFill>
            </a:endParaRPr>
          </a:p>
        </p:txBody>
      </p:sp>
    </p:spTree>
    <p:extLst>
      <p:ext uri="{BB962C8B-B14F-4D97-AF65-F5344CB8AC3E}">
        <p14:creationId xmlns:p14="http://schemas.microsoft.com/office/powerpoint/2010/main" val="1582430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Objectives</a:t>
            </a:r>
          </a:p>
        </p:txBody>
      </p:sp>
      <p:sp>
        <p:nvSpPr>
          <p:cNvPr id="7" name="Content Placeholder 2">
            <a:extLst>
              <a:ext uri="{FF2B5EF4-FFF2-40B4-BE49-F238E27FC236}">
                <a16:creationId xmlns="" xmlns:a16="http://schemas.microsoft.com/office/drawing/2014/main" id="{130F0F1A-C5AD-4D55-9D0F-C122BAC53FE4}"/>
              </a:ext>
            </a:extLst>
          </p:cNvPr>
          <p:cNvSpPr txBox="1">
            <a:spLocks/>
          </p:cNvSpPr>
          <p:nvPr/>
        </p:nvSpPr>
        <p:spPr>
          <a:xfrm>
            <a:off x="166846" y="2198077"/>
            <a:ext cx="8810308" cy="439967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000" dirty="0">
                <a:solidFill>
                  <a:schemeClr val="tx1"/>
                </a:solidFill>
              </a:rPr>
              <a:t>Get an overview of artificial intelligence (AI) principles and approaches</a:t>
            </a:r>
            <a:r>
              <a:rPr lang="en-US" sz="2000" dirty="0" smtClean="0">
                <a:solidFill>
                  <a:schemeClr val="tx1"/>
                </a:solidFill>
              </a:rPr>
              <a:t>.</a:t>
            </a:r>
          </a:p>
          <a:p>
            <a:pPr marL="457200" indent="-457200" algn="just">
              <a:buFont typeface="Arial" panose="020B0604020202020204" pitchFamily="34" charset="0"/>
              <a:buChar char="•"/>
            </a:pPr>
            <a:endParaRPr lang="en-US" sz="2000" dirty="0">
              <a:solidFill>
                <a:schemeClr val="tx1"/>
              </a:solidFill>
            </a:endParaRPr>
          </a:p>
          <a:p>
            <a:pPr marL="457200" indent="-457200" algn="just">
              <a:buFont typeface="Arial" panose="020B0604020202020204" pitchFamily="34" charset="0"/>
              <a:buChar char="•"/>
            </a:pPr>
            <a:r>
              <a:rPr lang="en-US" sz="2000" dirty="0">
                <a:solidFill>
                  <a:schemeClr val="tx1"/>
                </a:solidFill>
              </a:rPr>
              <a:t>Develop a basic understanding of the building blocks of AI as presented in terms of intelligent agents: Search, Knowledge representation, inference, logic, learning</a:t>
            </a:r>
            <a:r>
              <a:rPr lang="en-US" sz="2000" dirty="0" smtClean="0">
                <a:solidFill>
                  <a:schemeClr val="tx1"/>
                </a:solidFill>
              </a:rPr>
              <a:t>.</a:t>
            </a:r>
          </a:p>
          <a:p>
            <a:pPr marL="457200" indent="-457200" algn="just">
              <a:buFont typeface="Arial" panose="020B0604020202020204" pitchFamily="34" charset="0"/>
              <a:buChar char="•"/>
            </a:pPr>
            <a:endParaRPr lang="en-US" sz="2000" dirty="0">
              <a:solidFill>
                <a:schemeClr val="tx1"/>
              </a:solidFill>
            </a:endParaRPr>
          </a:p>
          <a:p>
            <a:pPr marL="457200" indent="-457200" algn="just">
              <a:buFont typeface="Arial" panose="020B0604020202020204" pitchFamily="34" charset="0"/>
              <a:buChar char="•"/>
            </a:pPr>
            <a:r>
              <a:rPr lang="en-US" sz="2000" dirty="0">
                <a:solidFill>
                  <a:schemeClr val="tx1"/>
                </a:solidFill>
              </a:rPr>
              <a:t>Develop a brief overview of AI applications: Expert Systems and Planners</a:t>
            </a:r>
            <a:r>
              <a:rPr lang="en-US" sz="2000" dirty="0" smtClean="0">
                <a:solidFill>
                  <a:schemeClr val="tx1"/>
                </a:solidFill>
              </a:rPr>
              <a:t>.</a:t>
            </a:r>
          </a:p>
          <a:p>
            <a:pPr marL="457200" indent="-457200" algn="just">
              <a:buFont typeface="Arial" panose="020B0604020202020204" pitchFamily="34" charset="0"/>
              <a:buChar char="•"/>
            </a:pPr>
            <a:endParaRPr lang="en-US" sz="2000" dirty="0">
              <a:solidFill>
                <a:schemeClr val="tx1"/>
              </a:solidFill>
            </a:endParaRPr>
          </a:p>
          <a:p>
            <a:pPr marL="457200" indent="-457200" algn="just">
              <a:buFont typeface="Arial" panose="020B0604020202020204" pitchFamily="34" charset="0"/>
              <a:buChar char="•"/>
            </a:pPr>
            <a:r>
              <a:rPr lang="en-US" sz="2000" dirty="0">
                <a:solidFill>
                  <a:schemeClr val="tx1"/>
                </a:solidFill>
              </a:rPr>
              <a:t>Follow AI literature with the ability to go on to independent work in the field.</a:t>
            </a:r>
          </a:p>
          <a:p>
            <a:pPr algn="just"/>
            <a:endParaRPr lang="en-US" sz="1400" dirty="0">
              <a:solidFill>
                <a:schemeClr val="tx1"/>
              </a:solidFill>
            </a:endParaRPr>
          </a:p>
        </p:txBody>
      </p:sp>
    </p:spTree>
    <p:extLst>
      <p:ext uri="{BB962C8B-B14F-4D97-AF65-F5344CB8AC3E}">
        <p14:creationId xmlns:p14="http://schemas.microsoft.com/office/powerpoint/2010/main" val="4039536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Importance of the course</a:t>
            </a:r>
            <a:endParaRPr lang="en-US" dirty="0"/>
          </a:p>
        </p:txBody>
      </p:sp>
      <p:sp>
        <p:nvSpPr>
          <p:cNvPr id="7" name="Content Placeholder 2">
            <a:extLst>
              <a:ext uri="{FF2B5EF4-FFF2-40B4-BE49-F238E27FC236}">
                <a16:creationId xmlns="" xmlns:a16="http://schemas.microsoft.com/office/drawing/2014/main" id="{7F1E9D90-9B91-4639-B1C9-842406DBBB50}"/>
              </a:ext>
            </a:extLst>
          </p:cNvPr>
          <p:cNvSpPr txBox="1">
            <a:spLocks/>
          </p:cNvSpPr>
          <p:nvPr/>
        </p:nvSpPr>
        <p:spPr>
          <a:xfrm>
            <a:off x="421341" y="2166424"/>
            <a:ext cx="8307024" cy="4068121"/>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Studying artificial intelligence opens a world of opportunities.</a:t>
            </a:r>
          </a:p>
          <a:p>
            <a:pPr algn="just"/>
            <a:endParaRPr lang="en-US" dirty="0">
              <a:solidFill>
                <a:schemeClr val="tx1"/>
              </a:solidFill>
            </a:endParaRPr>
          </a:p>
          <a:p>
            <a:pPr algn="just"/>
            <a:r>
              <a:rPr lang="en-US" dirty="0">
                <a:solidFill>
                  <a:schemeClr val="tx1"/>
                </a:solidFill>
              </a:rPr>
              <a:t>At a basic level, you’ll better understand the systems and tools that you interact with daily. And if you stick with the subject and study more, you can help create cutting edge AI applications, like the Google Self Driving Car, or IBM’s Watson.</a:t>
            </a:r>
          </a:p>
          <a:p>
            <a:pPr algn="just"/>
            <a:endParaRPr lang="en-US" dirty="0">
              <a:solidFill>
                <a:schemeClr val="tx1"/>
              </a:solidFill>
            </a:endParaRPr>
          </a:p>
          <a:p>
            <a:pPr algn="just"/>
            <a:r>
              <a:rPr lang="en-US" dirty="0">
                <a:solidFill>
                  <a:schemeClr val="tx1"/>
                </a:solidFill>
              </a:rPr>
              <a:t>In the field of artificial intelligence, the possibilities are truly endless.</a:t>
            </a:r>
          </a:p>
          <a:p>
            <a:pPr algn="just"/>
            <a:endParaRPr lang="en-US" dirty="0">
              <a:solidFill>
                <a:schemeClr val="tx1"/>
              </a:solidFill>
            </a:endParaRPr>
          </a:p>
          <a:p>
            <a:pPr algn="just"/>
            <a:r>
              <a:rPr lang="en-US" dirty="0">
                <a:solidFill>
                  <a:schemeClr val="tx1"/>
                </a:solidFill>
              </a:rPr>
              <a:t>Studying AI now can prepare you for a job as a researching neural networks, human-machine interfaces, and quantum artificial intelligence.</a:t>
            </a:r>
          </a:p>
          <a:p>
            <a:pPr algn="just"/>
            <a:endParaRPr lang="en-US" dirty="0">
              <a:solidFill>
                <a:schemeClr val="tx1"/>
              </a:solidFill>
            </a:endParaRPr>
          </a:p>
          <a:p>
            <a:pPr algn="just"/>
            <a:r>
              <a:rPr lang="en-US" dirty="0">
                <a:solidFill>
                  <a:schemeClr val="tx1"/>
                </a:solidFill>
              </a:rPr>
              <a:t>Or you could work as a software engineer in industry working for companies like Amazon to shopping list recommendation engines or Facebook analyzing and processing big data.</a:t>
            </a:r>
          </a:p>
          <a:p>
            <a:pPr algn="just"/>
            <a:r>
              <a:rPr lang="en-US" dirty="0">
                <a:solidFill>
                  <a:schemeClr val="tx1"/>
                </a:solidFill>
              </a:rPr>
              <a:t> </a:t>
            </a:r>
          </a:p>
          <a:p>
            <a:pPr algn="just"/>
            <a:r>
              <a:rPr lang="en-US" dirty="0">
                <a:solidFill>
                  <a:schemeClr val="tx1"/>
                </a:solidFill>
              </a:rPr>
              <a:t>You could also work as a hardware engineer developing electronic parking assistants or home assistant robots.</a:t>
            </a:r>
          </a:p>
        </p:txBody>
      </p:sp>
    </p:spTree>
    <p:extLst>
      <p:ext uri="{BB962C8B-B14F-4D97-AF65-F5344CB8AC3E}">
        <p14:creationId xmlns:p14="http://schemas.microsoft.com/office/powerpoint/2010/main" val="293657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What is AI?</a:t>
            </a:r>
          </a:p>
          <a:p>
            <a:pPr marL="342900" indent="-342900">
              <a:buAutoNum type="arabicPeriod"/>
            </a:pPr>
            <a:r>
              <a:rPr lang="en-US" sz="2400" dirty="0">
                <a:solidFill>
                  <a:schemeClr val="tx1"/>
                </a:solidFill>
              </a:rPr>
              <a:t>The Foundations of AI.</a:t>
            </a:r>
          </a:p>
          <a:p>
            <a:pPr marL="342900" indent="-342900">
              <a:buAutoNum type="arabicPeriod"/>
            </a:pPr>
            <a:r>
              <a:rPr lang="en-US" sz="2400" dirty="0">
                <a:solidFill>
                  <a:schemeClr val="tx1"/>
                </a:solidFill>
              </a:rPr>
              <a:t>Brief History of AI</a:t>
            </a:r>
          </a:p>
          <a:p>
            <a:pPr marL="342900" indent="-342900">
              <a:buAutoNum type="arabicPeriod"/>
            </a:pPr>
            <a:r>
              <a:rPr lang="en-US" sz="2400" dirty="0">
                <a:solidFill>
                  <a:schemeClr val="tx1"/>
                </a:solidFill>
              </a:rPr>
              <a:t>The State of the Art.</a:t>
            </a:r>
          </a:p>
          <a:p>
            <a:pPr marL="342900" indent="-342900">
              <a:buAutoNum type="arabicPeriod"/>
            </a:pPr>
            <a:r>
              <a:rPr lang="en-US" sz="2400" dirty="0">
                <a:solidFill>
                  <a:schemeClr val="tx1"/>
                </a:solidFill>
              </a:rPr>
              <a:t>Course Outline by Topics and Weeks.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ja-JP" dirty="0">
                <a:cs typeface="Arial"/>
              </a:rPr>
              <a:t>Course Contents</a:t>
            </a:r>
            <a:endParaRPr lang="en-US" dirty="0"/>
          </a:p>
        </p:txBody>
      </p:sp>
      <p:sp>
        <p:nvSpPr>
          <p:cNvPr id="7" name="Content Placeholder 2">
            <a:extLst>
              <a:ext uri="{FF2B5EF4-FFF2-40B4-BE49-F238E27FC236}">
                <a16:creationId xmlns="" xmlns:a16="http://schemas.microsoft.com/office/drawing/2014/main" id="{6C8EE19B-CFB4-4270-A12D-BC801ACC6D0B}"/>
              </a:ext>
            </a:extLst>
          </p:cNvPr>
          <p:cNvSpPr txBox="1">
            <a:spLocks/>
          </p:cNvSpPr>
          <p:nvPr/>
        </p:nvSpPr>
        <p:spPr>
          <a:xfrm>
            <a:off x="150812" y="1969474"/>
            <a:ext cx="8894714" cy="418044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nSpc>
                <a:spcPct val="150000"/>
              </a:lnSpc>
            </a:pPr>
            <a:r>
              <a:rPr lang="en-US" sz="2000" dirty="0">
                <a:solidFill>
                  <a:schemeClr val="tx1"/>
                </a:solidFill>
              </a:rPr>
              <a:t>Introduction to  Artificial Intelligence</a:t>
            </a:r>
          </a:p>
          <a:p>
            <a:pPr>
              <a:lnSpc>
                <a:spcPct val="150000"/>
              </a:lnSpc>
            </a:pPr>
            <a:r>
              <a:rPr lang="en-US" sz="2000" dirty="0">
                <a:solidFill>
                  <a:schemeClr val="tx1"/>
                </a:solidFill>
              </a:rPr>
              <a:t>Intelligent Agent</a:t>
            </a:r>
          </a:p>
          <a:p>
            <a:pPr>
              <a:lnSpc>
                <a:spcPct val="150000"/>
              </a:lnSpc>
            </a:pPr>
            <a:r>
              <a:rPr lang="en-US" sz="2000" dirty="0">
                <a:solidFill>
                  <a:schemeClr val="tx1"/>
                </a:solidFill>
              </a:rPr>
              <a:t>Problem Solving, Search and Control Strategies</a:t>
            </a:r>
          </a:p>
          <a:p>
            <a:pPr>
              <a:lnSpc>
                <a:spcPct val="150000"/>
              </a:lnSpc>
            </a:pPr>
            <a:r>
              <a:rPr lang="en-US" sz="2000" dirty="0">
                <a:solidFill>
                  <a:schemeClr val="tx1"/>
                </a:solidFill>
              </a:rPr>
              <a:t>Knowledge Representation Issues, Predicate Logic, Rules</a:t>
            </a:r>
          </a:p>
          <a:p>
            <a:pPr>
              <a:lnSpc>
                <a:spcPct val="150000"/>
              </a:lnSpc>
            </a:pPr>
            <a:r>
              <a:rPr lang="en-US" sz="2000" dirty="0">
                <a:solidFill>
                  <a:schemeClr val="tx1"/>
                </a:solidFill>
              </a:rPr>
              <a:t>Reasoning System: Symbolic, Statistical</a:t>
            </a:r>
          </a:p>
          <a:p>
            <a:pPr>
              <a:lnSpc>
                <a:spcPct val="150000"/>
              </a:lnSpc>
            </a:pPr>
            <a:r>
              <a:rPr lang="en-US" sz="2000" dirty="0">
                <a:solidFill>
                  <a:schemeClr val="tx1"/>
                </a:solidFill>
              </a:rPr>
              <a:t>Learning Systems</a:t>
            </a:r>
          </a:p>
          <a:p>
            <a:pPr>
              <a:lnSpc>
                <a:spcPct val="150000"/>
              </a:lnSpc>
            </a:pPr>
            <a:r>
              <a:rPr lang="en-US" sz="2000" dirty="0">
                <a:solidFill>
                  <a:schemeClr val="tx1"/>
                </a:solidFill>
              </a:rPr>
              <a:t>Expert System</a:t>
            </a:r>
          </a:p>
          <a:p>
            <a:pPr>
              <a:lnSpc>
                <a:spcPct val="150000"/>
              </a:lnSpc>
            </a:pPr>
            <a:r>
              <a:rPr lang="en-US" sz="2000" dirty="0">
                <a:solidFill>
                  <a:schemeClr val="tx1"/>
                </a:solidFill>
              </a:rPr>
              <a:t>Neural Networks: Fundamental </a:t>
            </a:r>
          </a:p>
          <a:p>
            <a:pPr>
              <a:lnSpc>
                <a:spcPct val="150000"/>
              </a:lnSpc>
            </a:pPr>
            <a:r>
              <a:rPr lang="en-US" sz="2000" dirty="0">
                <a:solidFill>
                  <a:schemeClr val="tx1"/>
                </a:solidFill>
              </a:rPr>
              <a:t>Genetic Algorithms: </a:t>
            </a:r>
            <a:r>
              <a:rPr lang="en-US" sz="2000" dirty="0" smtClean="0">
                <a:solidFill>
                  <a:schemeClr val="tx1"/>
                </a:solidFill>
              </a:rPr>
              <a:t>Fundamental</a:t>
            </a:r>
            <a:endParaRPr lang="en-US" sz="2000" dirty="0">
              <a:solidFill>
                <a:schemeClr val="tx1"/>
              </a:solidFill>
            </a:endParaRPr>
          </a:p>
        </p:txBody>
      </p:sp>
    </p:spTree>
    <p:extLst>
      <p:ext uri="{BB962C8B-B14F-4D97-AF65-F5344CB8AC3E}">
        <p14:creationId xmlns:p14="http://schemas.microsoft.com/office/powerpoint/2010/main" val="4203347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Artificial Intelligence ?</a:t>
            </a:r>
          </a:p>
        </p:txBody>
      </p:sp>
      <p:pic>
        <p:nvPicPr>
          <p:cNvPr id="7" name="Picture 3">
            <a:extLst>
              <a:ext uri="{FF2B5EF4-FFF2-40B4-BE49-F238E27FC236}">
                <a16:creationId xmlns="" xmlns:a16="http://schemas.microsoft.com/office/drawing/2014/main" id="{6F2B484C-7D42-4396-B903-76C94ACCD31A}"/>
              </a:ext>
            </a:extLst>
          </p:cNvPr>
          <p:cNvPicPr>
            <a:picLocks noChangeAspect="1" noChangeArrowheads="1"/>
          </p:cNvPicPr>
          <p:nvPr/>
        </p:nvPicPr>
        <p:blipFill>
          <a:blip r:embed="rId2" cstate="print"/>
          <a:srcRect/>
          <a:stretch>
            <a:fillRect/>
          </a:stretch>
        </p:blipFill>
        <p:spPr bwMode="auto">
          <a:xfrm>
            <a:off x="250952" y="2082017"/>
            <a:ext cx="7979365" cy="4076147"/>
          </a:xfrm>
          <a:prstGeom prst="rect">
            <a:avLst/>
          </a:prstGeom>
          <a:noFill/>
          <a:ln w="9525">
            <a:noFill/>
            <a:miter lim="800000"/>
            <a:headEnd/>
            <a:tailEnd/>
          </a:ln>
          <a:effectLst/>
        </p:spPr>
      </p:pic>
    </p:spTree>
    <p:extLst>
      <p:ext uri="{BB962C8B-B14F-4D97-AF65-F5344CB8AC3E}">
        <p14:creationId xmlns:p14="http://schemas.microsoft.com/office/powerpoint/2010/main" val="134264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33413"/>
            <a:ext cx="7808976" cy="1088136"/>
          </a:xfrm>
        </p:spPr>
        <p:txBody>
          <a:bodyPr>
            <a:normAutofit/>
          </a:bodyPr>
          <a:lstStyle/>
          <a:p>
            <a:r>
              <a:rPr lang="en-US" dirty="0"/>
              <a:t>Definition of </a:t>
            </a:r>
            <a:r>
              <a:rPr lang="en-US" dirty="0" smtClean="0"/>
              <a:t>AI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60" y="1891144"/>
            <a:ext cx="7932593" cy="4881595"/>
          </a:xfrm>
          <a:prstGeom prst="rect">
            <a:avLst/>
          </a:prstGeom>
        </p:spPr>
      </p:pic>
    </p:spTree>
    <p:extLst>
      <p:ext uri="{BB962C8B-B14F-4D97-AF65-F5344CB8AC3E}">
        <p14:creationId xmlns:p14="http://schemas.microsoft.com/office/powerpoint/2010/main" val="1479753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Intelligent Behavior</a:t>
            </a:r>
          </a:p>
        </p:txBody>
      </p:sp>
      <p:pic>
        <p:nvPicPr>
          <p:cNvPr id="3" name="Picture 2">
            <a:extLst>
              <a:ext uri="{FF2B5EF4-FFF2-40B4-BE49-F238E27FC236}">
                <a16:creationId xmlns="" xmlns:a16="http://schemas.microsoft.com/office/drawing/2014/main" id="{35117B0D-C6CC-4B22-8F18-A514C1165166}"/>
              </a:ext>
            </a:extLst>
          </p:cNvPr>
          <p:cNvPicPr>
            <a:picLocks noChangeAspect="1"/>
          </p:cNvPicPr>
          <p:nvPr/>
        </p:nvPicPr>
        <p:blipFill>
          <a:blip r:embed="rId2"/>
          <a:stretch>
            <a:fillRect/>
          </a:stretch>
        </p:blipFill>
        <p:spPr>
          <a:xfrm>
            <a:off x="709023" y="2067950"/>
            <a:ext cx="8033195" cy="4208159"/>
          </a:xfrm>
          <a:prstGeom prst="rect">
            <a:avLst/>
          </a:prstGeom>
        </p:spPr>
      </p:pic>
    </p:spTree>
    <p:extLst>
      <p:ext uri="{BB962C8B-B14F-4D97-AF65-F5344CB8AC3E}">
        <p14:creationId xmlns:p14="http://schemas.microsoft.com/office/powerpoint/2010/main" val="3850696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Understanding AI</a:t>
            </a:r>
          </a:p>
        </p:txBody>
      </p:sp>
      <p:pic>
        <p:nvPicPr>
          <p:cNvPr id="3" name="Picture 2">
            <a:extLst>
              <a:ext uri="{FF2B5EF4-FFF2-40B4-BE49-F238E27FC236}">
                <a16:creationId xmlns="" xmlns:a16="http://schemas.microsoft.com/office/drawing/2014/main" id="{044E725C-5F3D-4073-B8D9-E6C2247F5C51}"/>
              </a:ext>
            </a:extLst>
          </p:cNvPr>
          <p:cNvPicPr>
            <a:picLocks noChangeAspect="1"/>
          </p:cNvPicPr>
          <p:nvPr/>
        </p:nvPicPr>
        <p:blipFill>
          <a:blip r:embed="rId2"/>
          <a:stretch>
            <a:fillRect/>
          </a:stretch>
        </p:blipFill>
        <p:spPr>
          <a:xfrm>
            <a:off x="609599" y="2053884"/>
            <a:ext cx="7999777" cy="4202960"/>
          </a:xfrm>
          <a:prstGeom prst="rect">
            <a:avLst/>
          </a:prstGeom>
        </p:spPr>
      </p:pic>
    </p:spTree>
    <p:extLst>
      <p:ext uri="{BB962C8B-B14F-4D97-AF65-F5344CB8AC3E}">
        <p14:creationId xmlns:p14="http://schemas.microsoft.com/office/powerpoint/2010/main" val="1746657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AI</a:t>
            </a:r>
          </a:p>
        </p:txBody>
      </p:sp>
      <p:sp>
        <p:nvSpPr>
          <p:cNvPr id="6" name="Subtitle 5">
            <a:extLst>
              <a:ext uri="{FF2B5EF4-FFF2-40B4-BE49-F238E27FC236}">
                <a16:creationId xmlns="" xmlns:a16="http://schemas.microsoft.com/office/drawing/2014/main" id="{79ED0267-E29A-4837-8269-B8D2041A4C51}"/>
              </a:ext>
            </a:extLst>
          </p:cNvPr>
          <p:cNvSpPr>
            <a:spLocks noGrp="1"/>
          </p:cNvSpPr>
          <p:nvPr>
            <p:ph type="subTitle" idx="1"/>
          </p:nvPr>
        </p:nvSpPr>
        <p:spPr/>
        <p:txBody>
          <a:bodyPr/>
          <a:lstStyle/>
          <a:p>
            <a:r>
              <a:rPr lang="en-US" dirty="0"/>
              <a:t>Hard or Strong AI</a:t>
            </a:r>
          </a:p>
        </p:txBody>
      </p:sp>
      <p:pic>
        <p:nvPicPr>
          <p:cNvPr id="3" name="Picture 2">
            <a:extLst>
              <a:ext uri="{FF2B5EF4-FFF2-40B4-BE49-F238E27FC236}">
                <a16:creationId xmlns="" xmlns:a16="http://schemas.microsoft.com/office/drawing/2014/main" id="{FC98BB26-5641-4D80-86CF-E56CC15ECE94}"/>
              </a:ext>
            </a:extLst>
          </p:cNvPr>
          <p:cNvPicPr>
            <a:picLocks noChangeAspect="1"/>
          </p:cNvPicPr>
          <p:nvPr/>
        </p:nvPicPr>
        <p:blipFill>
          <a:blip r:embed="rId2"/>
          <a:stretch>
            <a:fillRect/>
          </a:stretch>
        </p:blipFill>
        <p:spPr>
          <a:xfrm>
            <a:off x="692727" y="2017058"/>
            <a:ext cx="8160327" cy="3974309"/>
          </a:xfrm>
          <a:prstGeom prst="rect">
            <a:avLst/>
          </a:prstGeom>
        </p:spPr>
      </p:pic>
    </p:spTree>
    <p:extLst>
      <p:ext uri="{BB962C8B-B14F-4D97-AF65-F5344CB8AC3E}">
        <p14:creationId xmlns:p14="http://schemas.microsoft.com/office/powerpoint/2010/main" val="3797040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AI</a:t>
            </a:r>
          </a:p>
        </p:txBody>
      </p:sp>
      <p:sp>
        <p:nvSpPr>
          <p:cNvPr id="6" name="Subtitle 5">
            <a:extLst>
              <a:ext uri="{FF2B5EF4-FFF2-40B4-BE49-F238E27FC236}">
                <a16:creationId xmlns="" xmlns:a16="http://schemas.microsoft.com/office/drawing/2014/main" id="{79ED0267-E29A-4837-8269-B8D2041A4C51}"/>
              </a:ext>
            </a:extLst>
          </p:cNvPr>
          <p:cNvSpPr>
            <a:spLocks noGrp="1"/>
          </p:cNvSpPr>
          <p:nvPr>
            <p:ph type="subTitle" idx="1"/>
          </p:nvPr>
        </p:nvSpPr>
        <p:spPr/>
        <p:txBody>
          <a:bodyPr/>
          <a:lstStyle/>
          <a:p>
            <a:r>
              <a:rPr lang="en-US" dirty="0"/>
              <a:t>Soft or Weak AI</a:t>
            </a:r>
          </a:p>
        </p:txBody>
      </p:sp>
      <p:pic>
        <p:nvPicPr>
          <p:cNvPr id="3" name="Picture 2">
            <a:extLst>
              <a:ext uri="{FF2B5EF4-FFF2-40B4-BE49-F238E27FC236}">
                <a16:creationId xmlns="" xmlns:a16="http://schemas.microsoft.com/office/drawing/2014/main" id="{83CFE32E-4E33-4AA8-86CA-053552915483}"/>
              </a:ext>
            </a:extLst>
          </p:cNvPr>
          <p:cNvPicPr>
            <a:picLocks noChangeAspect="1"/>
          </p:cNvPicPr>
          <p:nvPr/>
        </p:nvPicPr>
        <p:blipFill>
          <a:blip r:embed="rId2"/>
          <a:stretch>
            <a:fillRect/>
          </a:stretch>
        </p:blipFill>
        <p:spPr>
          <a:xfrm>
            <a:off x="421341" y="2167438"/>
            <a:ext cx="8142849" cy="3910041"/>
          </a:xfrm>
          <a:prstGeom prst="rect">
            <a:avLst/>
          </a:prstGeom>
        </p:spPr>
      </p:pic>
    </p:spTree>
    <p:extLst>
      <p:ext uri="{BB962C8B-B14F-4D97-AF65-F5344CB8AC3E}">
        <p14:creationId xmlns:p14="http://schemas.microsoft.com/office/powerpoint/2010/main" val="3577637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 of AI</a:t>
            </a:r>
          </a:p>
        </p:txBody>
      </p:sp>
      <p:pic>
        <p:nvPicPr>
          <p:cNvPr id="3" name="Picture 2">
            <a:extLst>
              <a:ext uri="{FF2B5EF4-FFF2-40B4-BE49-F238E27FC236}">
                <a16:creationId xmlns="" xmlns:a16="http://schemas.microsoft.com/office/drawing/2014/main" id="{F5866FE8-40F6-41FE-BD55-7B218D1988B3}"/>
              </a:ext>
            </a:extLst>
          </p:cNvPr>
          <p:cNvPicPr>
            <a:picLocks noChangeAspect="1"/>
          </p:cNvPicPr>
          <p:nvPr/>
        </p:nvPicPr>
        <p:blipFill>
          <a:blip r:embed="rId2"/>
          <a:stretch>
            <a:fillRect/>
          </a:stretch>
        </p:blipFill>
        <p:spPr>
          <a:xfrm>
            <a:off x="421341" y="2053884"/>
            <a:ext cx="8160327" cy="4201864"/>
          </a:xfrm>
          <a:prstGeom prst="rect">
            <a:avLst/>
          </a:prstGeom>
        </p:spPr>
      </p:pic>
    </p:spTree>
    <p:extLst>
      <p:ext uri="{BB962C8B-B14F-4D97-AF65-F5344CB8AC3E}">
        <p14:creationId xmlns:p14="http://schemas.microsoft.com/office/powerpoint/2010/main" val="376421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 of AI</a:t>
            </a:r>
          </a:p>
        </p:txBody>
      </p:sp>
      <p:sp>
        <p:nvSpPr>
          <p:cNvPr id="6" name="Subtitle 5">
            <a:extLst>
              <a:ext uri="{FF2B5EF4-FFF2-40B4-BE49-F238E27FC236}">
                <a16:creationId xmlns="" xmlns:a16="http://schemas.microsoft.com/office/drawing/2014/main" id="{79ED0267-E29A-4837-8269-B8D2041A4C51}"/>
              </a:ext>
            </a:extLst>
          </p:cNvPr>
          <p:cNvSpPr>
            <a:spLocks noGrp="1"/>
          </p:cNvSpPr>
          <p:nvPr>
            <p:ph type="subTitle" idx="1"/>
          </p:nvPr>
        </p:nvSpPr>
        <p:spPr/>
        <p:txBody>
          <a:bodyPr/>
          <a:lstStyle/>
          <a:p>
            <a:r>
              <a:rPr lang="en-US" dirty="0"/>
              <a:t>Continued…</a:t>
            </a:r>
          </a:p>
        </p:txBody>
      </p:sp>
      <p:pic>
        <p:nvPicPr>
          <p:cNvPr id="5" name="Picture 2">
            <a:extLst>
              <a:ext uri="{FF2B5EF4-FFF2-40B4-BE49-F238E27FC236}">
                <a16:creationId xmlns="" xmlns:a16="http://schemas.microsoft.com/office/drawing/2014/main" id="{0443C2CF-9303-4619-9183-8CE332779A3E}"/>
              </a:ext>
            </a:extLst>
          </p:cNvPr>
          <p:cNvPicPr>
            <a:picLocks noChangeAspect="1" noChangeArrowheads="1"/>
          </p:cNvPicPr>
          <p:nvPr/>
        </p:nvPicPr>
        <p:blipFill>
          <a:blip r:embed="rId2" cstate="print"/>
          <a:srcRect/>
          <a:stretch>
            <a:fillRect/>
          </a:stretch>
        </p:blipFill>
        <p:spPr bwMode="auto">
          <a:xfrm>
            <a:off x="858982" y="2017058"/>
            <a:ext cx="8285018" cy="4468685"/>
          </a:xfrm>
          <a:prstGeom prst="rect">
            <a:avLst/>
          </a:prstGeom>
          <a:noFill/>
          <a:ln w="9525">
            <a:noFill/>
            <a:miter lim="800000"/>
            <a:headEnd/>
            <a:tailEnd/>
          </a:ln>
          <a:effectLst/>
        </p:spPr>
      </p:pic>
    </p:spTree>
    <p:extLst>
      <p:ext uri="{BB962C8B-B14F-4D97-AF65-F5344CB8AC3E}">
        <p14:creationId xmlns:p14="http://schemas.microsoft.com/office/powerpoint/2010/main" val="2602499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 xmlns:a16="http://schemas.microsoft.com/office/drawing/2014/main" id="{79ED0267-E29A-4837-8269-B8D2041A4C51}"/>
              </a:ext>
            </a:extLst>
          </p:cNvPr>
          <p:cNvSpPr>
            <a:spLocks noGrp="1"/>
          </p:cNvSpPr>
          <p:nvPr>
            <p:ph type="subTitle" idx="1"/>
          </p:nvPr>
        </p:nvSpPr>
        <p:spPr/>
        <p:txBody>
          <a:bodyPr/>
          <a:lstStyle/>
          <a:p>
            <a:r>
              <a:rPr lang="en-US" dirty="0"/>
              <a:t>Cognitive Science : Think Humanly</a:t>
            </a:r>
          </a:p>
        </p:txBody>
      </p:sp>
      <p:pic>
        <p:nvPicPr>
          <p:cNvPr id="5" name="Picture 4">
            <a:extLst>
              <a:ext uri="{FF2B5EF4-FFF2-40B4-BE49-F238E27FC236}">
                <a16:creationId xmlns="" xmlns:a16="http://schemas.microsoft.com/office/drawing/2014/main" id="{31E1EF51-EE88-4971-B763-8C14E75A1EC3}"/>
              </a:ext>
            </a:extLst>
          </p:cNvPr>
          <p:cNvPicPr>
            <a:picLocks noChangeAspect="1"/>
          </p:cNvPicPr>
          <p:nvPr/>
        </p:nvPicPr>
        <p:blipFill>
          <a:blip r:embed="rId2"/>
          <a:stretch>
            <a:fillRect/>
          </a:stretch>
        </p:blipFill>
        <p:spPr>
          <a:xfrm>
            <a:off x="476205" y="2206163"/>
            <a:ext cx="7772400" cy="3919255"/>
          </a:xfrm>
          <a:prstGeom prst="rect">
            <a:avLst/>
          </a:prstGeom>
        </p:spPr>
      </p:pic>
    </p:spTree>
    <p:extLst>
      <p:ext uri="{BB962C8B-B14F-4D97-AF65-F5344CB8AC3E}">
        <p14:creationId xmlns:p14="http://schemas.microsoft.com/office/powerpoint/2010/main" val="2161326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ja-JP" b="1" dirty="0">
                <a:cs typeface="Arial" panose="020B0604020202020204" pitchFamily="34" charset="0"/>
              </a:rPr>
              <a:t>Vision &amp; Mission of AIUB</a:t>
            </a:r>
            <a:endParaRPr lang="en-US" dirty="0"/>
          </a:p>
        </p:txBody>
      </p:sp>
      <p:sp>
        <p:nvSpPr>
          <p:cNvPr id="11" name="Title 1">
            <a:extLst>
              <a:ext uri="{FF2B5EF4-FFF2-40B4-BE49-F238E27FC236}">
                <a16:creationId xmlns="" xmlns:a16="http://schemas.microsoft.com/office/drawing/2014/main" id="{83D11662-460D-46A6-98A1-7947B5D6E879}"/>
              </a:ext>
            </a:extLst>
          </p:cNvPr>
          <p:cNvSpPr txBox="1">
            <a:spLocks/>
          </p:cNvSpPr>
          <p:nvPr/>
        </p:nvSpPr>
        <p:spPr>
          <a:xfrm>
            <a:off x="109157" y="2006898"/>
            <a:ext cx="9034844" cy="6136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sz="4000" b="1" dirty="0">
                <a:cs typeface="Arial" panose="020B0604020202020204" pitchFamily="34" charset="0"/>
              </a:rPr>
              <a:t>Vision</a:t>
            </a:r>
            <a:endParaRPr lang="en-US" sz="4000" b="1" dirty="0">
              <a:cs typeface="Arial" panose="020B0604020202020204" pitchFamily="34" charset="0"/>
            </a:endParaRPr>
          </a:p>
        </p:txBody>
      </p:sp>
      <p:sp>
        <p:nvSpPr>
          <p:cNvPr id="12" name="Content Placeholder 2">
            <a:extLst>
              <a:ext uri="{FF2B5EF4-FFF2-40B4-BE49-F238E27FC236}">
                <a16:creationId xmlns="" xmlns:a16="http://schemas.microsoft.com/office/drawing/2014/main" id="{4BBE8404-787A-46E6-83FF-12309FB9EFBA}"/>
              </a:ext>
            </a:extLst>
          </p:cNvPr>
          <p:cNvSpPr txBox="1">
            <a:spLocks/>
          </p:cNvSpPr>
          <p:nvPr/>
        </p:nvSpPr>
        <p:spPr>
          <a:xfrm>
            <a:off x="88878" y="2560320"/>
            <a:ext cx="8945966" cy="1093763"/>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ja-JP" sz="2400" dirty="0">
                <a:solidFill>
                  <a:schemeClr val="tx1"/>
                </a:solidFill>
              </a:rPr>
              <a:t>AMERICAN INTERNATIONAL UNIVERSITY-BANGLADESH (AIUB) envisions promoting professionals and excellent leadership catering to the technological progress and development needs of the country.</a:t>
            </a:r>
          </a:p>
        </p:txBody>
      </p:sp>
      <p:sp>
        <p:nvSpPr>
          <p:cNvPr id="13" name="Title 1">
            <a:extLst>
              <a:ext uri="{FF2B5EF4-FFF2-40B4-BE49-F238E27FC236}">
                <a16:creationId xmlns="" xmlns:a16="http://schemas.microsoft.com/office/drawing/2014/main" id="{3A787626-0F53-4975-BF0D-4626F5994E98}"/>
              </a:ext>
            </a:extLst>
          </p:cNvPr>
          <p:cNvSpPr txBox="1">
            <a:spLocks/>
          </p:cNvSpPr>
          <p:nvPr/>
        </p:nvSpPr>
        <p:spPr>
          <a:xfrm>
            <a:off x="109157" y="3506743"/>
            <a:ext cx="9034844"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sz="4000" b="1" dirty="0">
                <a:cs typeface="Arial" panose="020B0604020202020204" pitchFamily="34" charset="0"/>
              </a:rPr>
              <a:t>Mission</a:t>
            </a:r>
            <a:endParaRPr lang="en-US" sz="4000" b="1" dirty="0">
              <a:cs typeface="Arial" panose="020B0604020202020204" pitchFamily="34" charset="0"/>
            </a:endParaRPr>
          </a:p>
        </p:txBody>
      </p:sp>
      <p:sp>
        <p:nvSpPr>
          <p:cNvPr id="14" name="Content Placeholder 2">
            <a:extLst>
              <a:ext uri="{FF2B5EF4-FFF2-40B4-BE49-F238E27FC236}">
                <a16:creationId xmlns="" xmlns:a16="http://schemas.microsoft.com/office/drawing/2014/main" id="{B9D15F6F-39B9-49FB-92E5-624B2787B81E}"/>
              </a:ext>
            </a:extLst>
          </p:cNvPr>
          <p:cNvSpPr txBox="1">
            <a:spLocks/>
          </p:cNvSpPr>
          <p:nvPr/>
        </p:nvSpPr>
        <p:spPr>
          <a:xfrm>
            <a:off x="109157" y="4162497"/>
            <a:ext cx="8945966" cy="208817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ja-JP" sz="24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 xmlns:a16="http://schemas.microsoft.com/office/drawing/2014/main" id="{79ED0267-E29A-4837-8269-B8D2041A4C51}"/>
              </a:ext>
            </a:extLst>
          </p:cNvPr>
          <p:cNvSpPr>
            <a:spLocks noGrp="1"/>
          </p:cNvSpPr>
          <p:nvPr>
            <p:ph type="subTitle" idx="1"/>
          </p:nvPr>
        </p:nvSpPr>
        <p:spPr/>
        <p:txBody>
          <a:bodyPr/>
          <a:lstStyle/>
          <a:p>
            <a:r>
              <a:rPr lang="en-US" dirty="0"/>
              <a:t>Laws of Thought: Think Rationally</a:t>
            </a:r>
          </a:p>
        </p:txBody>
      </p:sp>
      <p:pic>
        <p:nvPicPr>
          <p:cNvPr id="3" name="Picture 2">
            <a:extLst>
              <a:ext uri="{FF2B5EF4-FFF2-40B4-BE49-F238E27FC236}">
                <a16:creationId xmlns="" xmlns:a16="http://schemas.microsoft.com/office/drawing/2014/main" id="{1E8035C9-7691-49C5-B1D3-B54AD0D2A8C8}"/>
              </a:ext>
            </a:extLst>
          </p:cNvPr>
          <p:cNvPicPr>
            <a:picLocks noChangeAspect="1"/>
          </p:cNvPicPr>
          <p:nvPr/>
        </p:nvPicPr>
        <p:blipFill>
          <a:blip r:embed="rId2"/>
          <a:stretch>
            <a:fillRect/>
          </a:stretch>
        </p:blipFill>
        <p:spPr>
          <a:xfrm>
            <a:off x="651164" y="2017059"/>
            <a:ext cx="7936739" cy="4328324"/>
          </a:xfrm>
          <a:prstGeom prst="rect">
            <a:avLst/>
          </a:prstGeom>
        </p:spPr>
      </p:pic>
    </p:spTree>
    <p:extLst>
      <p:ext uri="{BB962C8B-B14F-4D97-AF65-F5344CB8AC3E}">
        <p14:creationId xmlns:p14="http://schemas.microsoft.com/office/powerpoint/2010/main" val="120434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 xmlns:a16="http://schemas.microsoft.com/office/drawing/2014/main" id="{79ED0267-E29A-4837-8269-B8D2041A4C51}"/>
              </a:ext>
            </a:extLst>
          </p:cNvPr>
          <p:cNvSpPr>
            <a:spLocks noGrp="1"/>
          </p:cNvSpPr>
          <p:nvPr>
            <p:ph type="subTitle" idx="1"/>
          </p:nvPr>
        </p:nvSpPr>
        <p:spPr/>
        <p:txBody>
          <a:bodyPr/>
          <a:lstStyle/>
          <a:p>
            <a:r>
              <a:rPr lang="en-US" dirty="0"/>
              <a:t>Turing Test: Act Humanly</a:t>
            </a:r>
          </a:p>
        </p:txBody>
      </p:sp>
      <p:pic>
        <p:nvPicPr>
          <p:cNvPr id="3" name="Picture 2">
            <a:extLst>
              <a:ext uri="{FF2B5EF4-FFF2-40B4-BE49-F238E27FC236}">
                <a16:creationId xmlns="" xmlns:a16="http://schemas.microsoft.com/office/drawing/2014/main" id="{1868EABA-538E-42CE-9B89-132E31120854}"/>
              </a:ext>
            </a:extLst>
          </p:cNvPr>
          <p:cNvPicPr>
            <a:picLocks noChangeAspect="1"/>
          </p:cNvPicPr>
          <p:nvPr/>
        </p:nvPicPr>
        <p:blipFill>
          <a:blip r:embed="rId2"/>
          <a:stretch>
            <a:fillRect/>
          </a:stretch>
        </p:blipFill>
        <p:spPr>
          <a:xfrm>
            <a:off x="612429" y="2053882"/>
            <a:ext cx="8268334" cy="3612627"/>
          </a:xfrm>
          <a:prstGeom prst="rect">
            <a:avLst/>
          </a:prstGeom>
        </p:spPr>
      </p:pic>
    </p:spTree>
    <p:extLst>
      <p:ext uri="{BB962C8B-B14F-4D97-AF65-F5344CB8AC3E}">
        <p14:creationId xmlns:p14="http://schemas.microsoft.com/office/powerpoint/2010/main" val="2125385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 xmlns:a16="http://schemas.microsoft.com/office/drawing/2014/main" id="{79ED0267-E29A-4837-8269-B8D2041A4C51}"/>
              </a:ext>
            </a:extLst>
          </p:cNvPr>
          <p:cNvSpPr>
            <a:spLocks noGrp="1"/>
          </p:cNvSpPr>
          <p:nvPr>
            <p:ph type="subTitle" idx="1"/>
          </p:nvPr>
        </p:nvSpPr>
        <p:spPr/>
        <p:txBody>
          <a:bodyPr/>
          <a:lstStyle/>
          <a:p>
            <a:r>
              <a:rPr lang="en-US" dirty="0"/>
              <a:t>Turing Test</a:t>
            </a:r>
          </a:p>
        </p:txBody>
      </p:sp>
      <p:pic>
        <p:nvPicPr>
          <p:cNvPr id="3" name="Picture 2">
            <a:extLst>
              <a:ext uri="{FF2B5EF4-FFF2-40B4-BE49-F238E27FC236}">
                <a16:creationId xmlns="" xmlns:a16="http://schemas.microsoft.com/office/drawing/2014/main" id="{AC2C6FA9-A4DE-4641-A847-C2284180FFD2}"/>
              </a:ext>
            </a:extLst>
          </p:cNvPr>
          <p:cNvPicPr>
            <a:picLocks noChangeAspect="1"/>
          </p:cNvPicPr>
          <p:nvPr/>
        </p:nvPicPr>
        <p:blipFill>
          <a:blip r:embed="rId2"/>
          <a:stretch>
            <a:fillRect/>
          </a:stretch>
        </p:blipFill>
        <p:spPr>
          <a:xfrm>
            <a:off x="803563" y="2017059"/>
            <a:ext cx="7686715" cy="3939665"/>
          </a:xfrm>
          <a:prstGeom prst="rect">
            <a:avLst/>
          </a:prstGeom>
        </p:spPr>
      </p:pic>
    </p:spTree>
    <p:extLst>
      <p:ext uri="{BB962C8B-B14F-4D97-AF65-F5344CB8AC3E}">
        <p14:creationId xmlns:p14="http://schemas.microsoft.com/office/powerpoint/2010/main" val="3125069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 xmlns:a16="http://schemas.microsoft.com/office/drawing/2014/main" id="{79ED0267-E29A-4837-8269-B8D2041A4C51}"/>
              </a:ext>
            </a:extLst>
          </p:cNvPr>
          <p:cNvSpPr>
            <a:spLocks noGrp="1"/>
          </p:cNvSpPr>
          <p:nvPr>
            <p:ph type="subTitle" idx="1"/>
          </p:nvPr>
        </p:nvSpPr>
        <p:spPr/>
        <p:txBody>
          <a:bodyPr/>
          <a:lstStyle/>
          <a:p>
            <a:r>
              <a:rPr lang="en-US" dirty="0"/>
              <a:t>Turing Test : Capabilities  Required to Pass Complete Turing Test</a:t>
            </a:r>
          </a:p>
        </p:txBody>
      </p:sp>
      <p:pic>
        <p:nvPicPr>
          <p:cNvPr id="3" name="Picture 2">
            <a:extLst>
              <a:ext uri="{FF2B5EF4-FFF2-40B4-BE49-F238E27FC236}">
                <a16:creationId xmlns="" xmlns:a16="http://schemas.microsoft.com/office/drawing/2014/main" id="{9F2677DB-B260-4F54-A9CA-5265E2296885}"/>
              </a:ext>
            </a:extLst>
          </p:cNvPr>
          <p:cNvPicPr>
            <a:picLocks noChangeAspect="1"/>
          </p:cNvPicPr>
          <p:nvPr/>
        </p:nvPicPr>
        <p:blipFill>
          <a:blip r:embed="rId2"/>
          <a:stretch>
            <a:fillRect/>
          </a:stretch>
        </p:blipFill>
        <p:spPr>
          <a:xfrm>
            <a:off x="476205" y="2458712"/>
            <a:ext cx="8243455" cy="3196499"/>
          </a:xfrm>
          <a:prstGeom prst="rect">
            <a:avLst/>
          </a:prstGeom>
        </p:spPr>
      </p:pic>
    </p:spTree>
    <p:extLst>
      <p:ext uri="{BB962C8B-B14F-4D97-AF65-F5344CB8AC3E}">
        <p14:creationId xmlns:p14="http://schemas.microsoft.com/office/powerpoint/2010/main" val="599299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 xmlns:a16="http://schemas.microsoft.com/office/drawing/2014/main" id="{79ED0267-E29A-4837-8269-B8D2041A4C51}"/>
              </a:ext>
            </a:extLst>
          </p:cNvPr>
          <p:cNvSpPr>
            <a:spLocks noGrp="1"/>
          </p:cNvSpPr>
          <p:nvPr>
            <p:ph type="subTitle" idx="1"/>
          </p:nvPr>
        </p:nvSpPr>
        <p:spPr/>
        <p:txBody>
          <a:bodyPr/>
          <a:lstStyle/>
          <a:p>
            <a:r>
              <a:rPr lang="en-US" dirty="0"/>
              <a:t>Rational Agent: Act Rationally</a:t>
            </a:r>
          </a:p>
        </p:txBody>
      </p:sp>
      <p:pic>
        <p:nvPicPr>
          <p:cNvPr id="3" name="Picture 2">
            <a:extLst>
              <a:ext uri="{FF2B5EF4-FFF2-40B4-BE49-F238E27FC236}">
                <a16:creationId xmlns="" xmlns:a16="http://schemas.microsoft.com/office/drawing/2014/main" id="{5EE2E642-BD25-4505-A75A-48513E7115EA}"/>
              </a:ext>
            </a:extLst>
          </p:cNvPr>
          <p:cNvPicPr>
            <a:picLocks noChangeAspect="1"/>
          </p:cNvPicPr>
          <p:nvPr/>
        </p:nvPicPr>
        <p:blipFill>
          <a:blip r:embed="rId2"/>
          <a:stretch>
            <a:fillRect/>
          </a:stretch>
        </p:blipFill>
        <p:spPr>
          <a:xfrm>
            <a:off x="421341" y="2300654"/>
            <a:ext cx="8146473" cy="3088871"/>
          </a:xfrm>
          <a:prstGeom prst="rect">
            <a:avLst/>
          </a:prstGeom>
        </p:spPr>
      </p:pic>
    </p:spTree>
    <p:extLst>
      <p:ext uri="{BB962C8B-B14F-4D97-AF65-F5344CB8AC3E}">
        <p14:creationId xmlns:p14="http://schemas.microsoft.com/office/powerpoint/2010/main" val="2471651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35494" y="1577768"/>
            <a:ext cx="8625626" cy="646331"/>
          </a:xfrm>
          <a:prstGeom prst="rect">
            <a:avLst/>
          </a:prstGeom>
          <a:noFill/>
        </p:spPr>
        <p:txBody>
          <a:bodyPr wrap="square" rtlCol="0">
            <a:spAutoFit/>
          </a:bodyPr>
          <a:lstStyle/>
          <a:p>
            <a:pPr marL="342900" indent="-342900">
              <a:buAutoNum type="arabicPeriod"/>
            </a:pPr>
            <a:r>
              <a:rPr lang="en-US" dirty="0"/>
              <a:t>Chapter 1: Introduction ,  Pages 1-29</a:t>
            </a:r>
          </a:p>
          <a:p>
            <a:r>
              <a:rPr lang="en-US" dirty="0"/>
              <a:t>“Artificial Intelligence: A Modern Approach,” by Stuart J. Russell and Peter </a:t>
            </a:r>
            <a:r>
              <a:rPr lang="en-US" dirty="0" err="1"/>
              <a:t>Norvig</a:t>
            </a:r>
            <a:r>
              <a:rPr lang="en-US" dirty="0"/>
              <a:t>, </a:t>
            </a:r>
            <a:endParaRPr lang="x-none" dirty="0"/>
          </a:p>
        </p:txBody>
      </p:sp>
    </p:spTree>
    <p:extLst>
      <p:ext uri="{BB962C8B-B14F-4D97-AF65-F5344CB8AC3E}">
        <p14:creationId xmlns:p14="http://schemas.microsoft.com/office/powerpoint/2010/main" val="3224969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168812" y="1423023"/>
            <a:ext cx="8975188" cy="4708981"/>
          </a:xfrm>
          <a:prstGeom prst="rect">
            <a:avLst/>
          </a:prstGeom>
          <a:noFill/>
        </p:spPr>
        <p:txBody>
          <a:bodyPr wrap="square" rtlCol="0">
            <a:spAutoFit/>
          </a:bodyPr>
          <a:lstStyle/>
          <a:p>
            <a:pPr marL="342900" indent="-342900" algn="just">
              <a:buAutoNum type="arabicPeriod"/>
            </a:pPr>
            <a:r>
              <a:rPr lang="en-US" sz="2000" dirty="0"/>
              <a:t>“Artificial Intelligence: A Modern Approach,” by Stuart J. Russell and Peter </a:t>
            </a:r>
            <a:r>
              <a:rPr lang="en-US" sz="2000" dirty="0" err="1"/>
              <a:t>Norvig</a:t>
            </a:r>
            <a:r>
              <a:rPr lang="en-US" sz="2000" dirty="0"/>
              <a:t>.</a:t>
            </a:r>
          </a:p>
          <a:p>
            <a:pPr marL="342900" indent="-342900" algn="just">
              <a:buAutoNum type="arabicPeriod"/>
            </a:pPr>
            <a:r>
              <a:rPr lang="en-US" sz="2000" dirty="0"/>
              <a:t>"Artificial Intelligence: Structures and Strategies for Complex Problem Solving", by George F. Luger, (2002) </a:t>
            </a:r>
          </a:p>
          <a:p>
            <a:pPr marL="342900" indent="-342900" algn="just">
              <a:buAutoNum type="arabicPeriod"/>
            </a:pPr>
            <a:r>
              <a:rPr lang="en-US" sz="2000" dirty="0"/>
              <a:t>"Artificial Intelligence: Theory and Practice", by Thomas Dean.</a:t>
            </a:r>
          </a:p>
          <a:p>
            <a:pPr marL="342900" indent="-342900" algn="just">
              <a:buAutoNum type="arabicPeriod"/>
            </a:pPr>
            <a:r>
              <a:rPr lang="en-US" sz="2000" dirty="0"/>
              <a:t>"AI: A New Synthesis", by Nils J. Nilsson.</a:t>
            </a:r>
          </a:p>
          <a:p>
            <a:pPr marL="342900" indent="-342900" algn="just">
              <a:buAutoNum type="arabicPeriod"/>
            </a:pPr>
            <a:r>
              <a:rPr lang="en-US" sz="2000" dirty="0"/>
              <a:t>“Programming for machine learning,” by J. Ross Quinlan, </a:t>
            </a:r>
          </a:p>
          <a:p>
            <a:pPr marL="342900" indent="-342900" algn="just">
              <a:buAutoNum type="arabicPeriod"/>
            </a:pPr>
            <a:r>
              <a:rPr lang="en-US" sz="2000" dirty="0"/>
              <a:t>“Neural Computing Theory and Practice,” by Philip D. Wasserman, .</a:t>
            </a:r>
          </a:p>
          <a:p>
            <a:pPr marL="342900" indent="-342900" algn="just">
              <a:buAutoNum type="arabicPeriod"/>
            </a:pPr>
            <a:r>
              <a:rPr lang="en-US" sz="2000" dirty="0"/>
              <a:t>“Neural Network Design,” by Martin T. Hagan, Howard B. Demuth, Mark H. Beale, .</a:t>
            </a:r>
          </a:p>
          <a:p>
            <a:pPr marL="342900" indent="-342900" algn="just">
              <a:buAutoNum type="arabicPeriod"/>
            </a:pPr>
            <a:r>
              <a:rPr lang="en-US" sz="2000" dirty="0"/>
              <a:t>“Practical Genetic Algorithms,” by Randy L. Haupt and Sue Ellen Haupt.</a:t>
            </a:r>
          </a:p>
          <a:p>
            <a:pPr marL="342900" indent="-342900" algn="just">
              <a:buAutoNum type="arabicPeriod"/>
            </a:pPr>
            <a:r>
              <a:rPr lang="en-US" sz="2000" dirty="0"/>
              <a:t>“Genetic Algorithms in Search, optimization and Machine learning,” by David E. Goldberg.</a:t>
            </a:r>
          </a:p>
          <a:p>
            <a:pPr marL="342900" indent="-342900" algn="just">
              <a:buAutoNum type="arabicPeriod"/>
            </a:pPr>
            <a:r>
              <a:rPr lang="en-US" sz="2000" dirty="0"/>
              <a:t>"Computational Intelligence: A Logical Approach", by David Poole, Alan Mackworth, and Randy Goebel.</a:t>
            </a:r>
          </a:p>
          <a:p>
            <a:pPr marL="342900" indent="-342900" algn="just">
              <a:buAutoNum type="arabicPeriod"/>
            </a:pPr>
            <a:r>
              <a:rPr lang="en-US" sz="2000" dirty="0"/>
              <a:t>“Introduction to Turbo Prolog”,  by Carl Townsend.</a:t>
            </a:r>
          </a:p>
        </p:txBody>
      </p:sp>
    </p:spTree>
    <p:extLst>
      <p:ext uri="{BB962C8B-B14F-4D97-AF65-F5344CB8AC3E}">
        <p14:creationId xmlns:p14="http://schemas.microsoft.com/office/powerpoint/2010/main" val="192338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09973"/>
            <a:ext cx="5769940" cy="827167"/>
          </a:xfrm>
        </p:spPr>
        <p:txBody>
          <a:bodyPr/>
          <a:lstStyle/>
          <a:p>
            <a:r>
              <a:rPr lang="en-US" dirty="0"/>
              <a:t>Goals of AIUB</a:t>
            </a:r>
          </a:p>
        </p:txBody>
      </p:sp>
      <p:sp>
        <p:nvSpPr>
          <p:cNvPr id="7" name="Content Placeholder 2">
            <a:extLst>
              <a:ext uri="{FF2B5EF4-FFF2-40B4-BE49-F238E27FC236}">
                <a16:creationId xmlns="" xmlns:a16="http://schemas.microsoft.com/office/drawing/2014/main" id="{AB586996-9949-40B9-90C1-6C7D486A0973}"/>
              </a:ext>
            </a:extLst>
          </p:cNvPr>
          <p:cNvSpPr txBox="1">
            <a:spLocks/>
          </p:cNvSpPr>
          <p:nvPr/>
        </p:nvSpPr>
        <p:spPr>
          <a:xfrm>
            <a:off x="150813" y="2096086"/>
            <a:ext cx="8894714" cy="4228514"/>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lnSpc>
                <a:spcPct val="80000"/>
              </a:lnSpc>
            </a:pPr>
            <a:r>
              <a:rPr lang="en-US" altLang="ja-JP" sz="3000" dirty="0">
                <a:solidFill>
                  <a:schemeClr val="tx1"/>
                </a:solidFill>
              </a:rPr>
              <a:t>Sustain development and progress of the university </a:t>
            </a:r>
          </a:p>
          <a:p>
            <a:pPr algn="just">
              <a:lnSpc>
                <a:spcPct val="80000"/>
              </a:lnSpc>
            </a:pPr>
            <a:endParaRPr lang="en-US" altLang="ja-JP" sz="3000" dirty="0">
              <a:solidFill>
                <a:schemeClr val="tx1"/>
              </a:solidFill>
            </a:endParaRPr>
          </a:p>
          <a:p>
            <a:pPr algn="just">
              <a:lnSpc>
                <a:spcPct val="80000"/>
              </a:lnSpc>
            </a:pPr>
            <a:r>
              <a:rPr lang="en-US" altLang="ja-JP" sz="3000" dirty="0">
                <a:solidFill>
                  <a:schemeClr val="tx1"/>
                </a:solidFill>
              </a:rPr>
              <a:t>Continue to upgrade educational services and facilities responsive of the demands for change and needs of the society </a:t>
            </a:r>
          </a:p>
          <a:p>
            <a:pPr algn="just">
              <a:lnSpc>
                <a:spcPct val="80000"/>
              </a:lnSpc>
            </a:pPr>
            <a:endParaRPr lang="en-US" altLang="ja-JP" sz="3000" dirty="0">
              <a:solidFill>
                <a:schemeClr val="tx1"/>
              </a:solidFill>
            </a:endParaRPr>
          </a:p>
          <a:p>
            <a:pPr algn="just">
              <a:lnSpc>
                <a:spcPct val="80000"/>
              </a:lnSpc>
            </a:pPr>
            <a:r>
              <a:rPr lang="en-US" altLang="ja-JP" sz="3000" dirty="0">
                <a:solidFill>
                  <a:schemeClr val="tx1"/>
                </a:solidFill>
              </a:rPr>
              <a:t>Inculcate professional culture among management, faculty and personnel in the attainment of the institution's vision, mission and goals </a:t>
            </a:r>
          </a:p>
          <a:p>
            <a:pPr algn="just">
              <a:lnSpc>
                <a:spcPct val="80000"/>
              </a:lnSpc>
            </a:pPr>
            <a:endParaRPr lang="en-US" altLang="ja-JP" sz="3000" dirty="0">
              <a:solidFill>
                <a:schemeClr val="tx1"/>
              </a:solidFill>
            </a:endParaRPr>
          </a:p>
          <a:p>
            <a:pPr algn="just">
              <a:lnSpc>
                <a:spcPct val="80000"/>
              </a:lnSpc>
            </a:pPr>
            <a:r>
              <a:rPr lang="en-US" altLang="ja-JP" sz="3000" dirty="0">
                <a:solidFill>
                  <a:schemeClr val="tx1"/>
                </a:solidFill>
              </a:rPr>
              <a:t>Enhance research consciousness in discovering new dimensions for curriculum development and enrichment </a:t>
            </a:r>
          </a:p>
          <a:p>
            <a:pPr algn="just">
              <a:lnSpc>
                <a:spcPct val="80000"/>
              </a:lnSpc>
            </a:pPr>
            <a:endParaRPr lang="en-US" altLang="ja-JP" sz="3000" dirty="0">
              <a:solidFill>
                <a:schemeClr val="tx1"/>
              </a:solidFill>
            </a:endParaRPr>
          </a:p>
          <a:p>
            <a:pPr algn="just"/>
            <a:r>
              <a:rPr lang="en-US" altLang="ja-JP" sz="3000" dirty="0">
                <a:solidFill>
                  <a:schemeClr val="tx1"/>
                </a:solidFill>
              </a:rPr>
              <a:t>Implement meaningful and relevant community outreach programs reflective of the available resources and expertise of the university </a:t>
            </a:r>
          </a:p>
          <a:p>
            <a:pPr algn="just"/>
            <a:endParaRPr lang="en-US" altLang="ja-JP" sz="3000" dirty="0">
              <a:solidFill>
                <a:schemeClr val="tx1"/>
              </a:solidFill>
            </a:endParaRPr>
          </a:p>
          <a:p>
            <a:pPr algn="just"/>
            <a:r>
              <a:rPr lang="en-US" altLang="ja-JP" sz="3000" dirty="0">
                <a:solidFill>
                  <a:schemeClr val="tx1"/>
                </a:solidFill>
              </a:rPr>
              <a:t>Establish strong networking of programs, sharing of resources and expertise with local and international educational institutions and organizations </a:t>
            </a:r>
          </a:p>
          <a:p>
            <a:pPr algn="just"/>
            <a:endParaRPr lang="en-US" altLang="ja-JP" sz="3000" dirty="0">
              <a:solidFill>
                <a:schemeClr val="tx1"/>
              </a:solidFill>
            </a:endParaRPr>
          </a:p>
          <a:p>
            <a:pPr algn="just"/>
            <a:r>
              <a:rPr lang="en-US" altLang="ja-JP" sz="3000" dirty="0">
                <a:solidFill>
                  <a:schemeClr val="tx1"/>
                </a:solidFill>
              </a:rPr>
              <a:t>Accelerate the participation of alumni, students and professionals in the implementation of educational programs and development of projects designed to expand and improve global academic standards </a:t>
            </a:r>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120" y="1139483"/>
            <a:ext cx="7808976" cy="664944"/>
          </a:xfrm>
        </p:spPr>
        <p:txBody>
          <a:bodyPr>
            <a:normAutofit fontScale="90000"/>
          </a:bodyPr>
          <a:lstStyle/>
          <a:p>
            <a:pPr algn="ctr"/>
            <a:r>
              <a:rPr lang="en-US" altLang="ja-JP" dirty="0">
                <a:cs typeface="Arial" panose="020B0604020202020204" pitchFamily="34" charset="0"/>
              </a:rPr>
              <a:t>Vision &amp; Mission of </a:t>
            </a:r>
            <a:br>
              <a:rPr lang="en-US" altLang="ja-JP" dirty="0">
                <a:cs typeface="Arial" panose="020B0604020202020204" pitchFamily="34" charset="0"/>
              </a:rPr>
            </a:br>
            <a:r>
              <a:rPr lang="en-US" altLang="ja-JP" dirty="0">
                <a:cs typeface="Arial" panose="020B0604020202020204" pitchFamily="34" charset="0"/>
              </a:rPr>
              <a:t>Computer Science Department</a:t>
            </a:r>
            <a:endParaRPr lang="en-US" dirty="0"/>
          </a:p>
        </p:txBody>
      </p:sp>
      <p:sp>
        <p:nvSpPr>
          <p:cNvPr id="7" name="Title 1">
            <a:extLst>
              <a:ext uri="{FF2B5EF4-FFF2-40B4-BE49-F238E27FC236}">
                <a16:creationId xmlns="" xmlns:a16="http://schemas.microsoft.com/office/drawing/2014/main" id="{D9920EE3-B7E2-4CB2-A17E-BF6A3C7301F0}"/>
              </a:ext>
            </a:extLst>
          </p:cNvPr>
          <p:cNvSpPr txBox="1">
            <a:spLocks/>
          </p:cNvSpPr>
          <p:nvPr/>
        </p:nvSpPr>
        <p:spPr>
          <a:xfrm>
            <a:off x="1" y="1888835"/>
            <a:ext cx="897588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cs typeface="Arial" panose="020B0604020202020204" pitchFamily="34" charset="0"/>
              </a:rPr>
              <a:t>Vision</a:t>
            </a:r>
            <a:endParaRPr lang="en-US" b="1" dirty="0">
              <a:cs typeface="Arial" panose="020B0604020202020204" pitchFamily="34" charset="0"/>
            </a:endParaRPr>
          </a:p>
        </p:txBody>
      </p:sp>
      <p:sp>
        <p:nvSpPr>
          <p:cNvPr id="8" name="Content Placeholder 2">
            <a:extLst>
              <a:ext uri="{FF2B5EF4-FFF2-40B4-BE49-F238E27FC236}">
                <a16:creationId xmlns="" xmlns:a16="http://schemas.microsoft.com/office/drawing/2014/main" id="{8B84D375-D54A-4DAE-9629-05A06B43DD1D}"/>
              </a:ext>
            </a:extLst>
          </p:cNvPr>
          <p:cNvSpPr txBox="1">
            <a:spLocks/>
          </p:cNvSpPr>
          <p:nvPr/>
        </p:nvSpPr>
        <p:spPr>
          <a:xfrm>
            <a:off x="88878" y="2618905"/>
            <a:ext cx="8887004" cy="88206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ja-JP" dirty="0"/>
              <a:t>Provides leadership in the pursuit of quality and excellent computer education and produce highly skilled and globally competitive IT professionals.</a:t>
            </a:r>
          </a:p>
          <a:p>
            <a:pPr algn="just"/>
            <a:endParaRPr lang="en-US" dirty="0"/>
          </a:p>
        </p:txBody>
      </p:sp>
      <p:sp>
        <p:nvSpPr>
          <p:cNvPr id="9" name="Title 1">
            <a:extLst>
              <a:ext uri="{FF2B5EF4-FFF2-40B4-BE49-F238E27FC236}">
                <a16:creationId xmlns="" xmlns:a16="http://schemas.microsoft.com/office/drawing/2014/main" id="{713E48D6-0AEB-46D3-8541-19BD7904577B}"/>
              </a:ext>
            </a:extLst>
          </p:cNvPr>
          <p:cNvSpPr txBox="1">
            <a:spLocks/>
          </p:cNvSpPr>
          <p:nvPr/>
        </p:nvSpPr>
        <p:spPr>
          <a:xfrm>
            <a:off x="24748" y="3376933"/>
            <a:ext cx="8975881"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cs typeface="Arial" panose="020B0604020202020204" pitchFamily="34" charset="0"/>
              </a:rPr>
              <a:t>Mission</a:t>
            </a:r>
            <a:endParaRPr lang="en-US" b="1" dirty="0">
              <a:cs typeface="Arial" panose="020B0604020202020204" pitchFamily="34" charset="0"/>
            </a:endParaRPr>
          </a:p>
        </p:txBody>
      </p:sp>
      <p:sp>
        <p:nvSpPr>
          <p:cNvPr id="10" name="Content Placeholder 2">
            <a:extLst>
              <a:ext uri="{FF2B5EF4-FFF2-40B4-BE49-F238E27FC236}">
                <a16:creationId xmlns="" xmlns:a16="http://schemas.microsoft.com/office/drawing/2014/main" id="{3E5D70BF-2E72-413F-BFFC-FDF37115A32B}"/>
              </a:ext>
            </a:extLst>
          </p:cNvPr>
          <p:cNvSpPr txBox="1">
            <a:spLocks/>
          </p:cNvSpPr>
          <p:nvPr/>
        </p:nvSpPr>
        <p:spPr>
          <a:xfrm>
            <a:off x="88878" y="4122294"/>
            <a:ext cx="8975880" cy="203935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ja-JP" sz="2400" dirty="0">
                <a:solidFill>
                  <a:schemeClr val="tx1"/>
                </a:solidFill>
              </a:rPr>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sz="2400" dirty="0">
              <a:solidFill>
                <a:schemeClr val="tx1"/>
              </a:solidFill>
            </a:endParaRPr>
          </a:p>
        </p:txBody>
      </p:sp>
    </p:spTree>
    <p:extLst>
      <p:ext uri="{BB962C8B-B14F-4D97-AF65-F5344CB8AC3E}">
        <p14:creationId xmlns:p14="http://schemas.microsoft.com/office/powerpoint/2010/main" val="340976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5953"/>
            <a:ext cx="7808976" cy="1088136"/>
          </a:xfrm>
        </p:spPr>
        <p:txBody>
          <a:bodyPr>
            <a:normAutofit fontScale="90000"/>
          </a:bodyPr>
          <a:lstStyle/>
          <a:p>
            <a:pPr algn="ctr"/>
            <a:r>
              <a:rPr lang="en-US" altLang="ja-JP" b="1" dirty="0">
                <a:cs typeface="Arial" panose="020B0604020202020204" pitchFamily="34" charset="0"/>
              </a:rPr>
              <a:t>Goals of Computer Science Department</a:t>
            </a:r>
            <a:endParaRPr lang="en-US" dirty="0"/>
          </a:p>
        </p:txBody>
      </p:sp>
      <p:sp>
        <p:nvSpPr>
          <p:cNvPr id="7" name="Content Placeholder 2">
            <a:extLst>
              <a:ext uri="{FF2B5EF4-FFF2-40B4-BE49-F238E27FC236}">
                <a16:creationId xmlns="" xmlns:a16="http://schemas.microsoft.com/office/drawing/2014/main" id="{445AF746-39E7-49CD-A585-771AECF93FE6}"/>
              </a:ext>
            </a:extLst>
          </p:cNvPr>
          <p:cNvSpPr txBox="1">
            <a:spLocks/>
          </p:cNvSpPr>
          <p:nvPr/>
        </p:nvSpPr>
        <p:spPr>
          <a:xfrm>
            <a:off x="257749" y="2134773"/>
            <a:ext cx="8633033" cy="407727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lnSpc>
                <a:spcPct val="80000"/>
              </a:lnSpc>
              <a:spcBef>
                <a:spcPts val="1000"/>
              </a:spcBef>
            </a:pPr>
            <a:r>
              <a:rPr lang="en-US" altLang="ja-JP" sz="2000" dirty="0">
                <a:solidFill>
                  <a:schemeClr val="tx1"/>
                </a:solidFill>
              </a:rPr>
              <a:t>Enrich the computer education curriculum to suit the needs of the industry-   wide standards for both domestic and international markets</a:t>
            </a:r>
          </a:p>
          <a:p>
            <a:pPr algn="just">
              <a:lnSpc>
                <a:spcPct val="80000"/>
              </a:lnSpc>
              <a:spcBef>
                <a:spcPts val="1000"/>
              </a:spcBef>
            </a:pPr>
            <a:endParaRPr lang="en-US" altLang="ja-JP" sz="2000" dirty="0">
              <a:solidFill>
                <a:schemeClr val="tx1"/>
              </a:solidFill>
            </a:endParaRPr>
          </a:p>
          <a:p>
            <a:pPr algn="just">
              <a:lnSpc>
                <a:spcPct val="80000"/>
              </a:lnSpc>
            </a:pPr>
            <a:r>
              <a:rPr lang="en-US" altLang="ja-JP" sz="2000" dirty="0">
                <a:solidFill>
                  <a:schemeClr val="tx1"/>
                </a:solidFill>
              </a:rPr>
              <a:t>Equip the faculty and staff with professional, modern technological and research skills</a:t>
            </a:r>
          </a:p>
          <a:p>
            <a:pPr algn="just">
              <a:lnSpc>
                <a:spcPct val="80000"/>
              </a:lnSpc>
            </a:pPr>
            <a:endParaRPr lang="en-US" altLang="ja-JP" sz="2000" dirty="0">
              <a:solidFill>
                <a:schemeClr val="tx1"/>
              </a:solidFill>
            </a:endParaRPr>
          </a:p>
          <a:p>
            <a:pPr algn="just">
              <a:lnSpc>
                <a:spcPct val="80000"/>
              </a:lnSpc>
            </a:pPr>
            <a:r>
              <a:rPr lang="en-US" altLang="ja-JP" sz="2000" dirty="0">
                <a:solidFill>
                  <a:schemeClr val="tx1"/>
                </a:solidFill>
              </a:rPr>
              <a:t>Upgrade continuously computer hardware's, facilities and instructional materials to cope with the challenges of the information technology age</a:t>
            </a:r>
          </a:p>
          <a:p>
            <a:pPr algn="just">
              <a:lnSpc>
                <a:spcPct val="80000"/>
              </a:lnSpc>
            </a:pPr>
            <a:endParaRPr lang="en-US" altLang="ja-JP" sz="2000" dirty="0">
              <a:solidFill>
                <a:schemeClr val="tx1"/>
              </a:solidFill>
            </a:endParaRPr>
          </a:p>
          <a:p>
            <a:pPr algn="just">
              <a:lnSpc>
                <a:spcPct val="80000"/>
              </a:lnSpc>
            </a:pPr>
            <a:r>
              <a:rPr lang="en-US" altLang="ja-JP" sz="2000" dirty="0">
                <a:solidFill>
                  <a:schemeClr val="tx1"/>
                </a:solidFill>
              </a:rPr>
              <a:t>Initiate and conduct relevant research, software development and outreach services.</a:t>
            </a:r>
          </a:p>
          <a:p>
            <a:pPr algn="just">
              <a:lnSpc>
                <a:spcPct val="80000"/>
              </a:lnSpc>
            </a:pPr>
            <a:endParaRPr lang="en-US" altLang="ja-JP" sz="2000" dirty="0">
              <a:solidFill>
                <a:schemeClr val="tx1"/>
              </a:solidFill>
            </a:endParaRPr>
          </a:p>
          <a:p>
            <a:pPr algn="just">
              <a:lnSpc>
                <a:spcPct val="80000"/>
              </a:lnSpc>
            </a:pPr>
            <a:r>
              <a:rPr lang="en-US" altLang="ja-JP" sz="2000" dirty="0">
                <a:solidFill>
                  <a:schemeClr val="tx1"/>
                </a:solidFill>
              </a:rPr>
              <a:t>Establish linkage with industry and other IT-based organizations/institutions for sharing of resources and expertise, and better job opportunities for students</a:t>
            </a:r>
            <a:endParaRPr lang="en-US" sz="2000" dirty="0">
              <a:solidFill>
                <a:schemeClr val="tx1"/>
              </a:solidFill>
            </a:endParaRPr>
          </a:p>
        </p:txBody>
      </p:sp>
    </p:spTree>
    <p:extLst>
      <p:ext uri="{BB962C8B-B14F-4D97-AF65-F5344CB8AC3E}">
        <p14:creationId xmlns:p14="http://schemas.microsoft.com/office/powerpoint/2010/main" val="42382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graphicFrame>
        <p:nvGraphicFramePr>
          <p:cNvPr id="7" name="Content Placeholder 6">
            <a:extLst>
              <a:ext uri="{FF2B5EF4-FFF2-40B4-BE49-F238E27FC236}">
                <a16:creationId xmlns="" xmlns:a16="http://schemas.microsoft.com/office/drawing/2014/main" id="{1F88D0CC-8105-4CCA-BAAE-1988C61F4EE6}"/>
              </a:ext>
            </a:extLst>
          </p:cNvPr>
          <p:cNvGraphicFramePr>
            <a:graphicFrameLocks/>
          </p:cNvGraphicFramePr>
          <p:nvPr>
            <p:extLst>
              <p:ext uri="{D42A27DB-BD31-4B8C-83A1-F6EECF244321}">
                <p14:modId xmlns:p14="http://schemas.microsoft.com/office/powerpoint/2010/main" val="4251547112"/>
              </p:ext>
            </p:extLst>
          </p:nvPr>
        </p:nvGraphicFramePr>
        <p:xfrm>
          <a:off x="267287" y="1800665"/>
          <a:ext cx="8595360" cy="3976680"/>
        </p:xfrm>
        <a:graphic>
          <a:graphicData uri="http://schemas.openxmlformats.org/drawingml/2006/table">
            <a:tbl>
              <a:tblPr firstRow="1" firstCol="1" lastRow="1" lastCol="1" bandRow="1" bandCol="1">
                <a:tableStyleId>{F5AB1C69-6EDB-4FF4-983F-18BD219EF322}</a:tableStyleId>
              </a:tblPr>
              <a:tblGrid>
                <a:gridCol w="1652149">
                  <a:extLst>
                    <a:ext uri="{9D8B030D-6E8A-4147-A177-3AD203B41FA5}">
                      <a16:colId xmlns="" xmlns:a16="http://schemas.microsoft.com/office/drawing/2014/main" val="20000"/>
                    </a:ext>
                  </a:extLst>
                </a:gridCol>
                <a:gridCol w="5102840">
                  <a:extLst>
                    <a:ext uri="{9D8B030D-6E8A-4147-A177-3AD203B41FA5}">
                      <a16:colId xmlns="" xmlns:a16="http://schemas.microsoft.com/office/drawing/2014/main" val="20001"/>
                    </a:ext>
                  </a:extLst>
                </a:gridCol>
                <a:gridCol w="899271">
                  <a:extLst>
                    <a:ext uri="{9D8B030D-6E8A-4147-A177-3AD203B41FA5}">
                      <a16:colId xmlns="" xmlns:a16="http://schemas.microsoft.com/office/drawing/2014/main" val="20002"/>
                    </a:ext>
                  </a:extLst>
                </a:gridCol>
                <a:gridCol w="941100">
                  <a:extLst>
                    <a:ext uri="{9D8B030D-6E8A-4147-A177-3AD203B41FA5}">
                      <a16:colId xmlns="" xmlns:a16="http://schemas.microsoft.com/office/drawing/2014/main" val="20003"/>
                    </a:ext>
                  </a:extLst>
                </a:gridCol>
              </a:tblGrid>
              <a:tr h="354445">
                <a:tc>
                  <a:txBody>
                    <a:bodyPr/>
                    <a:lstStyle/>
                    <a:p>
                      <a:pPr marL="0" marR="0">
                        <a:spcBef>
                          <a:spcPts val="0"/>
                        </a:spcBef>
                        <a:spcAft>
                          <a:spcPts val="0"/>
                        </a:spcAft>
                      </a:pPr>
                      <a:r>
                        <a:rPr lang="en-US" sz="2000" b="1" dirty="0">
                          <a:solidFill>
                            <a:schemeClr val="tx1"/>
                          </a:solidFill>
                          <a:effectLst/>
                        </a:rPr>
                        <a:t>Midterm</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b="0" kern="1200" dirty="0" smtClean="0">
                          <a:solidFill>
                            <a:schemeClr val="tx1"/>
                          </a:solidFill>
                          <a:effectLst/>
                          <a:latin typeface="+mn-lt"/>
                          <a:ea typeface="+mn-ea"/>
                          <a:cs typeface="+mn-cs"/>
                        </a:rPr>
                        <a:t>Quiz</a:t>
                      </a:r>
                      <a:endParaRPr lang="en-US" sz="2000" b="0" kern="1200" dirty="0">
                        <a:solidFill>
                          <a:schemeClr val="tx1"/>
                        </a:solidFill>
                        <a:effectLst/>
                        <a:latin typeface="+mn-lt"/>
                        <a:ea typeface="+mn-ea"/>
                        <a:cs typeface="+mn-cs"/>
                      </a:endParaRPr>
                    </a:p>
                  </a:txBody>
                  <a:tcPr marL="68562" marR="68562"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b="0" dirty="0">
                          <a:solidFill>
                            <a:schemeClr val="tx1"/>
                          </a:solidFill>
                          <a:effectLst/>
                        </a:rPr>
                        <a:t>20</a:t>
                      </a:r>
                      <a:endParaRPr lang="en-US" sz="2000" b="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42183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Laboratory Performance/Assignment/Exam</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30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1"/>
                  </a:ext>
                </a:extLst>
              </a:tr>
              <a:tr h="35444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Class Attendance/Performance</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10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2"/>
                  </a:ext>
                </a:extLst>
              </a:tr>
              <a:tr h="35444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smtClean="0">
                          <a:solidFill>
                            <a:schemeClr val="tx1"/>
                          </a:solidFill>
                          <a:effectLst/>
                        </a:rPr>
                        <a:t>Viva + Midterm week</a:t>
                      </a:r>
                      <a:r>
                        <a:rPr lang="en-US" sz="2000" baseline="0" dirty="0" smtClean="0">
                          <a:solidFill>
                            <a:schemeClr val="tx1"/>
                          </a:solidFill>
                          <a:effectLst/>
                        </a:rPr>
                        <a:t> assessment</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dirty="0" smtClean="0">
                          <a:solidFill>
                            <a:schemeClr val="tx1"/>
                          </a:solidFill>
                          <a:effectLst/>
                        </a:rPr>
                        <a:t>20 + 20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3"/>
                  </a:ext>
                </a:extLst>
              </a:tr>
              <a:tr h="35444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b="1" dirty="0">
                          <a:solidFill>
                            <a:schemeClr val="tx1"/>
                          </a:solidFill>
                          <a:effectLst/>
                        </a:rPr>
                        <a:t>Midterm Total</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b="1" dirty="0">
                          <a:solidFill>
                            <a:schemeClr val="tx1"/>
                          </a:solidFill>
                          <a:effectLst/>
                        </a:rPr>
                        <a:t>100</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000" b="1" kern="1200" dirty="0">
                          <a:solidFill>
                            <a:schemeClr val="tx1"/>
                          </a:solidFill>
                          <a:effectLst/>
                          <a:latin typeface="+mn-lt"/>
                          <a:ea typeface="+mn-ea"/>
                          <a:cs typeface="+mn-cs"/>
                        </a:rPr>
                        <a:t>40%</a:t>
                      </a: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4"/>
                  </a:ext>
                </a:extLst>
              </a:tr>
              <a:tr h="354445">
                <a:tc>
                  <a:txBody>
                    <a:bodyPr/>
                    <a:lstStyle/>
                    <a:p>
                      <a:pPr marL="0" marR="0">
                        <a:spcBef>
                          <a:spcPts val="0"/>
                        </a:spcBef>
                        <a:spcAft>
                          <a:spcPts val="0"/>
                        </a:spcAft>
                      </a:pPr>
                      <a:r>
                        <a:rPr lang="en-US" sz="2000" b="1" dirty="0">
                          <a:solidFill>
                            <a:schemeClr val="tx1"/>
                          </a:solidFill>
                          <a:effectLst/>
                        </a:rPr>
                        <a:t>Final term</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Quiz </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20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5"/>
                  </a:ext>
                </a:extLst>
              </a:tr>
              <a:tr h="40105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Laboratory Performance/Assignment/Exam</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30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6"/>
                  </a:ext>
                </a:extLst>
              </a:tr>
              <a:tr h="35444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Class Attendance/Performance</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10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7"/>
                  </a:ext>
                </a:extLst>
              </a:tr>
              <a:tr h="354445">
                <a:tc>
                  <a:txBody>
                    <a:bodyPr/>
                    <a:lstStyle/>
                    <a:p>
                      <a:pPr marL="0" marR="0">
                        <a:spcBef>
                          <a:spcPts val="0"/>
                        </a:spcBef>
                        <a:spcAft>
                          <a:spcPts val="0"/>
                        </a:spcAft>
                      </a:pPr>
                      <a:r>
                        <a:rPr lang="en-US" sz="2000" b="1" dirty="0" smtClean="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smtClean="0">
                          <a:solidFill>
                            <a:schemeClr val="tx1"/>
                          </a:solidFill>
                          <a:effectLst/>
                          <a:latin typeface="Times New Roman" panose="02020603050405020304" pitchFamily="18" charset="0"/>
                          <a:ea typeface="MS Mincho" panose="02020609040205080304" pitchFamily="49" charset="-128"/>
                        </a:rPr>
                        <a:t>Viva </a:t>
                      </a:r>
                      <a:r>
                        <a:rPr lang="en-US" sz="2000" dirty="0" smtClean="0">
                          <a:solidFill>
                            <a:schemeClr val="tx1"/>
                          </a:solidFill>
                          <a:effectLst/>
                        </a:rPr>
                        <a:t>+ Midterm week</a:t>
                      </a:r>
                      <a:r>
                        <a:rPr lang="en-US" sz="2000" baseline="0" dirty="0" smtClean="0">
                          <a:solidFill>
                            <a:schemeClr val="tx1"/>
                          </a:solidFill>
                          <a:effectLst/>
                        </a:rPr>
                        <a:t> assessment</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dirty="0" smtClean="0">
                          <a:solidFill>
                            <a:schemeClr val="tx1"/>
                          </a:solidFill>
                          <a:effectLst/>
                        </a:rPr>
                        <a:t>20 + 20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8"/>
                  </a:ext>
                </a:extLst>
              </a:tr>
              <a:tr h="35444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b="1" dirty="0">
                          <a:solidFill>
                            <a:schemeClr val="tx1"/>
                          </a:solidFill>
                          <a:effectLst/>
                        </a:rPr>
                        <a:t>Final Term Total</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b="1" dirty="0">
                          <a:solidFill>
                            <a:schemeClr val="tx1"/>
                          </a:solidFill>
                          <a:effectLst/>
                        </a:rPr>
                        <a:t>100</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000" b="1" kern="1200" dirty="0">
                          <a:solidFill>
                            <a:schemeClr val="tx1"/>
                          </a:solidFill>
                          <a:effectLst/>
                          <a:latin typeface="+mn-lt"/>
                          <a:ea typeface="+mn-ea"/>
                          <a:cs typeface="+mn-cs"/>
                        </a:rPr>
                        <a:t>60%</a:t>
                      </a: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9"/>
                  </a:ext>
                </a:extLst>
              </a:tr>
              <a:tr h="318230">
                <a:tc>
                  <a:txBody>
                    <a:bodyPr/>
                    <a:lstStyle/>
                    <a:p>
                      <a:pPr marL="0" marR="0">
                        <a:spcBef>
                          <a:spcPts val="0"/>
                        </a:spcBef>
                        <a:spcAft>
                          <a:spcPts val="0"/>
                        </a:spcAft>
                      </a:pPr>
                      <a:r>
                        <a:rPr lang="en-US" sz="2000" b="1" dirty="0">
                          <a:solidFill>
                            <a:schemeClr val="tx1"/>
                          </a:solidFill>
                          <a:effectLst/>
                        </a:rPr>
                        <a:t>Grand Total</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2000" dirty="0">
                          <a:solidFill>
                            <a:schemeClr val="tx1"/>
                          </a:solidFill>
                          <a:effectLst/>
                        </a:rPr>
                        <a:t>Final Grade of the Course</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r">
                        <a:spcBef>
                          <a:spcPts val="0"/>
                        </a:spcBef>
                        <a:spcAft>
                          <a:spcPts val="0"/>
                        </a:spcAft>
                      </a:pPr>
                      <a:r>
                        <a:rPr lang="en-US" sz="2000" b="1" kern="1200" dirty="0">
                          <a:solidFill>
                            <a:schemeClr val="tx1"/>
                          </a:solidFill>
                          <a:effectLst/>
                          <a:latin typeface="+mn-lt"/>
                          <a:ea typeface="+mn-ea"/>
                          <a:cs typeface="+mn-cs"/>
                        </a:rPr>
                        <a:t>100</a:t>
                      </a: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1254536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Classroom Policies</a:t>
            </a:r>
          </a:p>
        </p:txBody>
      </p:sp>
      <p:sp>
        <p:nvSpPr>
          <p:cNvPr id="7" name="Content Placeholder 2">
            <a:extLst>
              <a:ext uri="{FF2B5EF4-FFF2-40B4-BE49-F238E27FC236}">
                <a16:creationId xmlns="" xmlns:a16="http://schemas.microsoft.com/office/drawing/2014/main" id="{F0474E73-94AC-4938-AA4C-15733A4A4D8F}"/>
              </a:ext>
            </a:extLst>
          </p:cNvPr>
          <p:cNvSpPr txBox="1">
            <a:spLocks/>
          </p:cNvSpPr>
          <p:nvPr/>
        </p:nvSpPr>
        <p:spPr>
          <a:xfrm>
            <a:off x="0" y="2082018"/>
            <a:ext cx="9144000" cy="4242582"/>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200" b="1" i="1" dirty="0">
                <a:solidFill>
                  <a:schemeClr val="tx1"/>
                </a:solidFill>
              </a:rPr>
              <a:t>Must </a:t>
            </a:r>
            <a:r>
              <a:rPr lang="en-US" sz="2200" dirty="0">
                <a:solidFill>
                  <a:schemeClr val="tx1"/>
                </a:solidFill>
              </a:rPr>
              <a:t>be present inside the class in due time.</a:t>
            </a:r>
          </a:p>
          <a:p>
            <a:pPr algn="just"/>
            <a:r>
              <a:rPr lang="en-US" sz="2200" b="1" i="1" dirty="0">
                <a:solidFill>
                  <a:schemeClr val="tx1"/>
                </a:solidFill>
              </a:rPr>
              <a:t>Class Break</a:t>
            </a:r>
            <a:r>
              <a:rPr lang="en-US" sz="2200" dirty="0">
                <a:solidFill>
                  <a:schemeClr val="tx1"/>
                </a:solidFill>
              </a:rPr>
              <a:t>: I would prefer to start the class in due time and leave the class in 10/15 minutes early for theory/Laboratory class respectively, instead of giving a break.</a:t>
            </a:r>
          </a:p>
          <a:p>
            <a:pPr algn="just"/>
            <a:r>
              <a:rPr lang="en-US" sz="2200" dirty="0">
                <a:solidFill>
                  <a:schemeClr val="tx1"/>
                </a:solidFill>
              </a:rPr>
              <a:t>Every class will start with a question-answer session about the last lecture. So students must be prepared with the contents and exercises from the last lecture.</a:t>
            </a:r>
          </a:p>
          <a:p>
            <a:pPr algn="just"/>
            <a:r>
              <a:rPr lang="en-US" sz="2200" dirty="0">
                <a:solidFill>
                  <a:schemeClr val="tx1"/>
                </a:solidFill>
              </a:rPr>
              <a:t>Students are suggested to ask questions during or after the lecture.</a:t>
            </a:r>
          </a:p>
          <a:p>
            <a:pPr algn="just"/>
            <a:r>
              <a:rPr lang="en-US" sz="2200" i="1" dirty="0">
                <a:solidFill>
                  <a:schemeClr val="tx1"/>
                </a:solidFill>
              </a:rPr>
              <a:t>Additional/bonus marks</a:t>
            </a:r>
            <a:r>
              <a:rPr lang="en-US" sz="2200" dirty="0">
                <a:solidFill>
                  <a:schemeClr val="tx1"/>
                </a:solidFill>
              </a:rPr>
              <a:t> may be given to any </a:t>
            </a:r>
            <a:r>
              <a:rPr lang="en-US" sz="2200" i="1" dirty="0">
                <a:solidFill>
                  <a:schemeClr val="tx1"/>
                </a:solidFill>
              </a:rPr>
              <a:t>good performances</a:t>
            </a:r>
            <a:r>
              <a:rPr lang="en-US" sz="2200" dirty="0">
                <a:solidFill>
                  <a:schemeClr val="tx1"/>
                </a:solidFill>
              </a:rPr>
              <a:t> during the class.</a:t>
            </a:r>
          </a:p>
          <a:p>
            <a:pPr algn="just"/>
            <a:endParaRPr lang="en-US" dirty="0">
              <a:solidFill>
                <a:schemeClr val="tx1"/>
              </a:solidFill>
            </a:endParaRPr>
          </a:p>
          <a:p>
            <a:pPr algn="just"/>
            <a:r>
              <a:rPr lang="en-US" b="1" i="1" dirty="0">
                <a:solidFill>
                  <a:schemeClr val="tx1"/>
                </a:solidFill>
              </a:rPr>
              <a:t>Late in Class</a:t>
            </a:r>
            <a:r>
              <a:rPr lang="en-US" dirty="0">
                <a:solidFill>
                  <a:schemeClr val="tx1"/>
                </a:solidFill>
              </a:rPr>
              <a:t>: </a:t>
            </a:r>
          </a:p>
          <a:p>
            <a:pPr lvl="1" algn="just"/>
            <a:r>
              <a:rPr lang="en-US" dirty="0">
                <a:solidFill>
                  <a:schemeClr val="tx1"/>
                </a:solidFill>
              </a:rPr>
              <a:t>Student coming after 10 minutes of due time is considered late. </a:t>
            </a:r>
          </a:p>
          <a:p>
            <a:pPr lvl="1" algn="just"/>
            <a:r>
              <a:rPr lang="en-US" dirty="0">
                <a:solidFill>
                  <a:schemeClr val="tx1"/>
                </a:solidFill>
              </a:rPr>
              <a:t>3 late attendances are considered as one absent.</a:t>
            </a:r>
          </a:p>
          <a:p>
            <a:pPr lvl="1" algn="just"/>
            <a:r>
              <a:rPr lang="en-US" dirty="0">
                <a:solidFill>
                  <a:schemeClr val="tx1"/>
                </a:solidFill>
              </a:rPr>
              <a:t>Late during quiz/presentation are not given additional time.</a:t>
            </a:r>
          </a:p>
          <a:p>
            <a:pPr lvl="1" algn="just"/>
            <a:r>
              <a:rPr lang="en-US" dirty="0">
                <a:solidFill>
                  <a:schemeClr val="tx1"/>
                </a:solidFill>
              </a:rPr>
              <a:t>Students who are regularly late might have additional deduction of marks.</a:t>
            </a:r>
          </a:p>
          <a:p>
            <a:pPr lvl="1" algn="just"/>
            <a:r>
              <a:rPr lang="en-US" dirty="0">
                <a:solidFill>
                  <a:schemeClr val="tx1"/>
                </a:solidFill>
              </a:rPr>
              <a:t>A late student will be allowed to enter the class. Don’t ask permission to enter the class, just get in slowly and silently. Same policy implies if a student wants to go out of the class for emergency reasons.</a:t>
            </a:r>
          </a:p>
        </p:txBody>
      </p:sp>
    </p:spTree>
    <p:extLst>
      <p:ext uri="{BB962C8B-B14F-4D97-AF65-F5344CB8AC3E}">
        <p14:creationId xmlns:p14="http://schemas.microsoft.com/office/powerpoint/2010/main" val="412222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Laboratory Policies</a:t>
            </a:r>
          </a:p>
        </p:txBody>
      </p:sp>
      <p:sp>
        <p:nvSpPr>
          <p:cNvPr id="7" name="Content Placeholder 2">
            <a:extLst>
              <a:ext uri="{FF2B5EF4-FFF2-40B4-BE49-F238E27FC236}">
                <a16:creationId xmlns="" xmlns:a16="http://schemas.microsoft.com/office/drawing/2014/main" id="{1EB814DA-2F9F-4872-A1FE-0FD7B13E7A3B}"/>
              </a:ext>
            </a:extLst>
          </p:cNvPr>
          <p:cNvSpPr txBox="1">
            <a:spLocks/>
          </p:cNvSpPr>
          <p:nvPr/>
        </p:nvSpPr>
        <p:spPr>
          <a:xfrm>
            <a:off x="150812" y="1997612"/>
            <a:ext cx="8894714" cy="4250788"/>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lvl="1" algn="just"/>
            <a:endParaRPr lang="en-US" sz="2300" b="1" i="1" cap="small" dirty="0">
              <a:solidFill>
                <a:schemeClr val="tx1"/>
              </a:solidFill>
            </a:endParaRPr>
          </a:p>
          <a:p>
            <a:pPr lvl="1" algn="just"/>
            <a:r>
              <a:rPr lang="en-US" sz="2300" b="1" i="1" cap="small" dirty="0">
                <a:solidFill>
                  <a:schemeClr val="tx1"/>
                </a:solidFill>
              </a:rPr>
              <a:t>Laboratory Classes:</a:t>
            </a:r>
          </a:p>
          <a:p>
            <a:pPr lvl="2" algn="just"/>
            <a:r>
              <a:rPr lang="en-US" sz="2300" dirty="0">
                <a:solidFill>
                  <a:schemeClr val="tx1"/>
                </a:solidFill>
              </a:rPr>
              <a:t>First 0.5 – 1 hour will be spent explaining the problems/task/experiment to be performed.</a:t>
            </a:r>
          </a:p>
          <a:p>
            <a:pPr lvl="2" algn="just"/>
            <a:r>
              <a:rPr lang="en-US" sz="2300" dirty="0">
                <a:solidFill>
                  <a:schemeClr val="tx1"/>
                </a:solidFill>
              </a:rPr>
              <a:t>Next 1 – 1.5 hour(s) will be spent by the students to complete the experiment.</a:t>
            </a:r>
          </a:p>
          <a:p>
            <a:pPr lvl="2" algn="just"/>
            <a:r>
              <a:rPr lang="en-US" sz="2300" dirty="0">
                <a:solidFill>
                  <a:schemeClr val="tx1"/>
                </a:solidFill>
              </a:rPr>
              <a:t>Next 0.5 – 1 hour will be spent in checking, marking, and discussing the solution.</a:t>
            </a:r>
          </a:p>
          <a:p>
            <a:pPr lvl="2" algn="just"/>
            <a:r>
              <a:rPr lang="en-US" sz="2300" dirty="0">
                <a:solidFill>
                  <a:schemeClr val="tx1"/>
                </a:solidFill>
              </a:rPr>
              <a:t>Students are allowed to discuss with each other (unless instructed not to) in solving problems.</a:t>
            </a:r>
          </a:p>
          <a:p>
            <a:pPr lvl="2" algn="just"/>
            <a:r>
              <a:rPr lang="en-US" sz="2300" dirty="0">
                <a:solidFill>
                  <a:schemeClr val="tx1"/>
                </a:solidFill>
              </a:rPr>
              <a:t>But the checking (executing/viva) &amp; marking will be with individual students only.</a:t>
            </a:r>
          </a:p>
          <a:p>
            <a:pPr lvl="2" algn="just"/>
            <a:endParaRPr lang="en-US" sz="2300" dirty="0">
              <a:solidFill>
                <a:schemeClr val="tx1"/>
              </a:solidFill>
            </a:endParaRPr>
          </a:p>
          <a:p>
            <a:pPr lvl="1" algn="just"/>
            <a:r>
              <a:rPr lang="en-US" sz="2300" b="1" i="1" cap="small" dirty="0">
                <a:solidFill>
                  <a:schemeClr val="tx1"/>
                </a:solidFill>
              </a:rPr>
              <a:t>Laboratory Exam: </a:t>
            </a:r>
            <a:endParaRPr lang="en-US" sz="2300" dirty="0">
              <a:solidFill>
                <a:schemeClr val="tx1"/>
              </a:solidFill>
            </a:endParaRPr>
          </a:p>
          <a:p>
            <a:pPr lvl="2" algn="just"/>
            <a:r>
              <a:rPr lang="en-US" sz="2300" dirty="0">
                <a:solidFill>
                  <a:schemeClr val="tx1"/>
                </a:solidFill>
              </a:rPr>
              <a:t>Laboratory exams are scheduled in the week before the major exams during the normal laboratory hours.</a:t>
            </a:r>
          </a:p>
          <a:p>
            <a:pPr lvl="2" algn="just"/>
            <a:r>
              <a:rPr lang="en-US" sz="2300" dirty="0">
                <a:solidFill>
                  <a:schemeClr val="tx1"/>
                </a:solidFill>
              </a:rPr>
              <a:t>Generally students are given one/more problems to be solved of which at least one part is solved using computers.</a:t>
            </a:r>
          </a:p>
          <a:p>
            <a:pPr lvl="2" algn="just"/>
            <a:r>
              <a:rPr lang="en-US" sz="2300" dirty="0">
                <a:solidFill>
                  <a:schemeClr val="tx1"/>
                </a:solidFill>
              </a:rPr>
              <a:t>One hour is given to the students to solve the problem. And half hour to submit and viva. Generally 20 students in the first 1.5 hours and the other 20 students in the rest 1.5 hours.</a:t>
            </a:r>
          </a:p>
          <a:p>
            <a:pPr lvl="2" algn="just"/>
            <a:r>
              <a:rPr lang="en-US" sz="2300" dirty="0">
                <a:solidFill>
                  <a:schemeClr val="tx1"/>
                </a:solidFill>
              </a:rPr>
              <a:t>Students may be given choices to select the problem. At most 3 selection can be given to a student with 0, 2, and 4 marks deduction as a penalty for each selection respectively.</a:t>
            </a:r>
          </a:p>
          <a:p>
            <a:pPr lvl="2" algn="just"/>
            <a:r>
              <a:rPr lang="en-US" sz="2300" dirty="0">
                <a:solidFill>
                  <a:schemeClr val="tx1"/>
                </a:solidFill>
              </a:rPr>
              <a:t>Only in case of unavoidable circumstances, the laboratory exams may be taken in the off days or week after the major exams. </a:t>
            </a:r>
          </a:p>
          <a:p>
            <a:pPr algn="just"/>
            <a:endParaRPr lang="en-US" dirty="0">
              <a:solidFill>
                <a:schemeClr val="tx1"/>
              </a:solidFill>
            </a:endParaRPr>
          </a:p>
        </p:txBody>
      </p:sp>
    </p:spTree>
    <p:extLst>
      <p:ext uri="{BB962C8B-B14F-4D97-AF65-F5344CB8AC3E}">
        <p14:creationId xmlns:p14="http://schemas.microsoft.com/office/powerpoint/2010/main" val="227846562"/>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0" ma:contentTypeDescription="Create a new document." ma:contentTypeScope="" ma:versionID="a248ef2cc14f185a9cb005221174113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8EB694-2726-40F4-A72E-214956CBD458}">
  <ds:schemaRefs>
    <ds:schemaRef ds:uri="http://schemas.microsoft.com/sharepoint/v3/contenttype/forms"/>
  </ds:schemaRefs>
</ds:datastoreItem>
</file>

<file path=customXml/itemProps2.xml><?xml version="1.0" encoding="utf-8"?>
<ds:datastoreItem xmlns:ds="http://schemas.openxmlformats.org/officeDocument/2006/customXml" ds:itemID="{EE002FE2-7132-4605-AD61-CA94813328F8}">
  <ds:schemaRefs>
    <ds:schemaRef ds:uri="603b39ce-bc5c-4c52-9587-8d51f170ccff"/>
    <ds:schemaRef ds:uri="http://purl.org/dc/elements/1.1/"/>
    <ds:schemaRef ds:uri="http://schemas.microsoft.com/office/2006/documentManagement/types"/>
    <ds:schemaRef ds:uri="6cf85ae2-d64d-4368-a654-6c1f919ebb5f"/>
    <ds:schemaRef ds:uri="http://purl.org/dc/term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D0C4F4F3-9674-44B5-8F8F-C2C0E6CB29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1205</TotalTime>
  <Words>2456</Words>
  <Application>Microsoft Office PowerPoint</Application>
  <PresentationFormat>On-screen Show (4:3)</PresentationFormat>
  <Paragraphs>252</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Spectrum</vt:lpstr>
      <vt:lpstr>AI: Introduction</vt:lpstr>
      <vt:lpstr>Lecture Outline</vt:lpstr>
      <vt:lpstr>Vision &amp; Mission of AIUB</vt:lpstr>
      <vt:lpstr>Goals of AIUB</vt:lpstr>
      <vt:lpstr>Vision &amp; Mission of  Computer Science Department</vt:lpstr>
      <vt:lpstr>Goals of Computer Science Department</vt:lpstr>
      <vt:lpstr>Course Evaluation</vt:lpstr>
      <vt:lpstr>Classroom Policies</vt:lpstr>
      <vt:lpstr>Laboratory Policies</vt:lpstr>
      <vt:lpstr>Attendance</vt:lpstr>
      <vt:lpstr>Makeup Evaluation</vt:lpstr>
      <vt:lpstr>Grading Policies</vt:lpstr>
      <vt:lpstr>Grading Policies…</vt:lpstr>
      <vt:lpstr>Dropping a Course</vt:lpstr>
      <vt:lpstr>Contacts</vt:lpstr>
      <vt:lpstr>Finally</vt:lpstr>
      <vt:lpstr>Course Prerequisite</vt:lpstr>
      <vt:lpstr>Course Objectives</vt:lpstr>
      <vt:lpstr>Importance of the course</vt:lpstr>
      <vt:lpstr>Course Contents</vt:lpstr>
      <vt:lpstr>What is Artificial Intelligence ?</vt:lpstr>
      <vt:lpstr>Definition of AI</vt:lpstr>
      <vt:lpstr>Intelligent Behavior</vt:lpstr>
      <vt:lpstr>Understanding AI</vt:lpstr>
      <vt:lpstr>Types of AI</vt:lpstr>
      <vt:lpstr>Types of AI</vt:lpstr>
      <vt:lpstr>Goals of AI</vt:lpstr>
      <vt:lpstr>Goal of AI</vt:lpstr>
      <vt:lpstr>AI Approaches</vt:lpstr>
      <vt:lpstr>AI Approaches</vt:lpstr>
      <vt:lpstr>AI Approaches</vt:lpstr>
      <vt:lpstr>AI Approaches</vt:lpstr>
      <vt:lpstr>AI Approaches</vt:lpstr>
      <vt:lpstr>AI Approaches</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Windows User</cp:lastModifiedBy>
  <cp:revision>96</cp:revision>
  <dcterms:created xsi:type="dcterms:W3CDTF">2018-12-10T17:20:29Z</dcterms:created>
  <dcterms:modified xsi:type="dcterms:W3CDTF">2021-05-23T16:10:20Z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