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57" r:id="rId6"/>
    <p:sldId id="304" r:id="rId7"/>
    <p:sldId id="266" r:id="rId8"/>
    <p:sldId id="271" r:id="rId9"/>
    <p:sldId id="267" r:id="rId10"/>
    <p:sldId id="303" r:id="rId11"/>
    <p:sldId id="305" r:id="rId12"/>
    <p:sldId id="306" r:id="rId13"/>
    <p:sldId id="307" r:id="rId14"/>
    <p:sldId id="275" r:id="rId15"/>
    <p:sldId id="276" r:id="rId16"/>
    <p:sldId id="311" r:id="rId17"/>
    <p:sldId id="308" r:id="rId18"/>
    <p:sldId id="309" r:id="rId19"/>
    <p:sldId id="310" r:id="rId20"/>
    <p:sldId id="277" r:id="rId21"/>
    <p:sldId id="278" r:id="rId22"/>
    <p:sldId id="279" r:id="rId23"/>
    <p:sldId id="280" r:id="rId24"/>
    <p:sldId id="281" r:id="rId25"/>
    <p:sldId id="300" r:id="rId26"/>
    <p:sldId id="312" r:id="rId27"/>
    <p:sldId id="313" r:id="rId28"/>
    <p:sldId id="314" r:id="rId29"/>
    <p:sldId id="315" r:id="rId30"/>
    <p:sldId id="316" r:id="rId31"/>
    <p:sldId id="283" r:id="rId32"/>
    <p:sldId id="284" r:id="rId33"/>
    <p:sldId id="285" r:id="rId34"/>
    <p:sldId id="286" r:id="rId35"/>
    <p:sldId id="301" r:id="rId36"/>
    <p:sldId id="288" r:id="rId37"/>
    <p:sldId id="289" r:id="rId38"/>
    <p:sldId id="290" r:id="rId39"/>
    <p:sldId id="291" r:id="rId40"/>
    <p:sldId id="317" r:id="rId41"/>
    <p:sldId id="292" r:id="rId42"/>
    <p:sldId id="318" r:id="rId43"/>
    <p:sldId id="321" r:id="rId44"/>
    <p:sldId id="322" r:id="rId45"/>
    <p:sldId id="319" r:id="rId46"/>
    <p:sldId id="294" r:id="rId47"/>
    <p:sldId id="295" r:id="rId48"/>
    <p:sldId id="324" r:id="rId49"/>
    <p:sldId id="296" r:id="rId50"/>
    <p:sldId id="297" r:id="rId51"/>
    <p:sldId id="302" r:id="rId52"/>
    <p:sldId id="265" r:id="rId53"/>
    <p:sldId id="26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081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Dr. Ashraf </a:t>
                      </a:r>
                      <a:r>
                        <a:rPr lang="en-US" i="1" dirty="0" err="1" smtClean="0"/>
                        <a:t>Uddin</a:t>
                      </a:r>
                      <a:r>
                        <a:rPr lang="en-US" i="1" dirty="0"/>
                        <a:t>			</a:t>
                      </a:r>
                      <a:r>
                        <a:rPr lang="en-US" i="1"/>
                        <a:t>	</a:t>
                      </a:r>
                      <a:r>
                        <a:rPr lang="en-US" i="1" smtClean="0"/>
                        <a:t>dr.ashraf@aiub.edu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36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 smtClean="0"/>
              <a:t>AGENT 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3" y="2244436"/>
            <a:ext cx="8409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The table can be constructed by </a:t>
            </a:r>
            <a:r>
              <a:rPr lang="en-US" sz="2400" dirty="0"/>
              <a:t>trying out all possible percept sequences and </a:t>
            </a:r>
            <a:r>
              <a:rPr lang="en-US" sz="2400" dirty="0" smtClean="0"/>
              <a:t>recording which </a:t>
            </a:r>
            <a:r>
              <a:rPr lang="en-US" sz="2400" dirty="0"/>
              <a:t>actions the agent does in </a:t>
            </a:r>
            <a:r>
              <a:rPr lang="en-US" sz="2400" dirty="0" smtClean="0"/>
              <a:t>response. Thus, the </a:t>
            </a:r>
            <a:r>
              <a:rPr lang="en-US" sz="2400" dirty="0"/>
              <a:t>table is, of course, an external </a:t>
            </a:r>
            <a:r>
              <a:rPr lang="en-US" sz="2400" dirty="0" smtClean="0"/>
              <a:t>characterization of </a:t>
            </a:r>
            <a:r>
              <a:rPr lang="en-US" sz="2400" dirty="0"/>
              <a:t>the agent. </a:t>
            </a:r>
            <a:r>
              <a:rPr lang="en-US" sz="2400" dirty="0" smtClean="0"/>
              <a:t>Internally</a:t>
            </a:r>
            <a:r>
              <a:rPr lang="en-US" sz="2400" dirty="0"/>
              <a:t>, the agent function for an artificial agent will be implemented by </a:t>
            </a:r>
            <a:r>
              <a:rPr lang="en-US" sz="2400" dirty="0" smtClean="0"/>
              <a:t>an </a:t>
            </a:r>
            <a:r>
              <a:rPr lang="en-US" sz="2400" b="1" dirty="0" smtClean="0"/>
              <a:t>agent </a:t>
            </a:r>
            <a:r>
              <a:rPr lang="en-US" sz="2400" b="1" dirty="0"/>
              <a:t>program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important to keep these two ideas distinct. The </a:t>
            </a:r>
            <a:r>
              <a:rPr lang="en-US" sz="2400" b="1" dirty="0"/>
              <a:t>agent function </a:t>
            </a:r>
            <a:r>
              <a:rPr lang="en-US" sz="2400" dirty="0"/>
              <a:t>is </a:t>
            </a:r>
            <a:r>
              <a:rPr lang="en-US" sz="2400" dirty="0" smtClean="0"/>
              <a:t>an abstract </a:t>
            </a:r>
            <a:r>
              <a:rPr lang="en-US" sz="2400" dirty="0"/>
              <a:t>mathematical description; the </a:t>
            </a:r>
            <a:r>
              <a:rPr lang="en-US" sz="2400" b="1" dirty="0"/>
              <a:t>agent program</a:t>
            </a:r>
            <a:r>
              <a:rPr lang="en-US" sz="2400" dirty="0"/>
              <a:t> is a concrete implementation, </a:t>
            </a:r>
            <a:r>
              <a:rPr lang="en-US" sz="2400" dirty="0" smtClean="0"/>
              <a:t>running within </a:t>
            </a:r>
            <a:r>
              <a:rPr lang="en-US" sz="2400" dirty="0"/>
              <a:t>some physical system.</a:t>
            </a:r>
          </a:p>
        </p:txBody>
      </p:sp>
    </p:spTree>
    <p:extLst>
      <p:ext uri="{BB962C8B-B14F-4D97-AF65-F5344CB8AC3E}">
        <p14:creationId xmlns:p14="http://schemas.microsoft.com/office/powerpoint/2010/main" val="146459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AGENT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3CCE15-381C-45E6-8F7F-4B576C259690}"/>
              </a:ext>
            </a:extLst>
          </p:cNvPr>
          <p:cNvSpPr txBox="1">
            <a:spLocks/>
          </p:cNvSpPr>
          <p:nvPr/>
        </p:nvSpPr>
        <p:spPr>
          <a:xfrm>
            <a:off x="227013" y="2025748"/>
            <a:ext cx="8565296" cy="1479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>
                <a:solidFill>
                  <a:schemeClr val="tx1"/>
                </a:solidFill>
              </a:rPr>
              <a:t>The agent function is a mathematical function that maps a sequence of perceptions into action.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b="1" dirty="0">
                <a:solidFill>
                  <a:schemeClr val="tx1"/>
                </a:solidFill>
              </a:rPr>
              <a:t>function</a:t>
            </a:r>
            <a:r>
              <a:rPr lang="en-US" sz="2200" dirty="0">
                <a:solidFill>
                  <a:schemeClr val="tx1"/>
                </a:solidFill>
              </a:rPr>
              <a:t> is implemented as the </a:t>
            </a:r>
            <a:r>
              <a:rPr lang="en-US" sz="2200" b="1" dirty="0">
                <a:solidFill>
                  <a:schemeClr val="tx1"/>
                </a:solidFill>
              </a:rPr>
              <a:t>agent program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The part of the agent taking an action is called an actuator.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environment -&gt; sensors -&gt; agent function -&gt; actuators -&gt; environment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222A5E-AF5C-4BC5-94AC-3552E891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1" y="3505200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VACUUM CLEANING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2BBF61-CB3A-4406-B419-1585D8F4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999018"/>
            <a:ext cx="8894714" cy="47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3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VACUUM CLEANING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2757487"/>
            <a:ext cx="7827385" cy="23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3" y="4630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DESIRABLE PROPERTIES OF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F246C4-1653-4831-B264-9CCD8491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1983545"/>
            <a:ext cx="8035636" cy="42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3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3" y="4630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DESIRABLE PROPERTIES OF AGENT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C945CD77-1CA7-42DC-BF3C-C2C12663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Continued</a:t>
            </a:r>
            <a:r>
              <a:rPr lang="x-none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548C8A8-9F7A-4A09-9FEF-69CA017D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4" y="2027329"/>
            <a:ext cx="8451486" cy="45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1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3" y="46307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DESIRABLE PROPERTIES OF AGENT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xmlns="" id="{C945CD77-1CA7-42DC-BF3C-C2C12663E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Continued</a:t>
            </a:r>
            <a:r>
              <a:rPr lang="x-none" dirty="0"/>
              <a:t>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5E0215-2B02-4A5F-8553-A32BA03B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114041"/>
            <a:ext cx="8325089" cy="38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46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3" y="603752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cs typeface="_PDMS_IslamicFont" pitchFamily="2" charset="-78"/>
              </a:rPr>
              <a:t/>
            </a:r>
            <a:br>
              <a:rPr lang="en-US" sz="3600" b="1" dirty="0">
                <a:cs typeface="_PDMS_IslamicFont" pitchFamily="2" charset="-78"/>
              </a:rPr>
            </a:br>
            <a:r>
              <a:rPr lang="en-US" sz="3600" b="1" dirty="0">
                <a:cs typeface="_PDMS_IslamicFont" pitchFamily="2" charset="-78"/>
              </a:rPr>
              <a:t>GOOD BEHAVIOR: </a:t>
            </a:r>
            <a:br>
              <a:rPr lang="en-US" sz="3600" b="1" dirty="0">
                <a:cs typeface="_PDMS_IslamicFont" pitchFamily="2" charset="-78"/>
              </a:rPr>
            </a:br>
            <a:r>
              <a:rPr lang="en-US" sz="4400" b="1" dirty="0">
                <a:cs typeface="_PDMS_IslamicFont" pitchFamily="2" charset="-78"/>
              </a:rPr>
              <a:t>THE CONCEPT OF RATIONALITY</a:t>
            </a:r>
            <a:r>
              <a:rPr lang="en-US" sz="3600" b="1" dirty="0">
                <a:cs typeface="_PDMS_IslamicFont" pitchFamily="2" charset="-78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AA7EE26-3B63-4167-ACBD-35797CF448AF}"/>
              </a:ext>
            </a:extLst>
          </p:cNvPr>
          <p:cNvSpPr txBox="1"/>
          <p:nvPr/>
        </p:nvSpPr>
        <p:spPr>
          <a:xfrm>
            <a:off x="609600" y="1958928"/>
            <a:ext cx="7980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_PDMS_IslamicFont" pitchFamily="2" charset="-78"/>
                <a:cs typeface="_PDMS_IslamicFont" pitchFamily="2" charset="-78"/>
              </a:rPr>
              <a:t>Rational Agent</a:t>
            </a:r>
            <a:endParaRPr lang="en-US" sz="3200" b="1" dirty="0">
              <a:latin typeface="_PDMS_IslamicFont" pitchFamily="2" charset="-78"/>
              <a:cs typeface="_PDMS_IslamicFont" pitchFamily="2" charset="-78"/>
            </a:endParaRPr>
          </a:p>
          <a:p>
            <a:r>
              <a:rPr lang="en-US" sz="1600" dirty="0">
                <a:latin typeface="_PDMS_IslamicFont" pitchFamily="2" charset="-78"/>
                <a:cs typeface="_PDMS_IslamicFont" pitchFamily="2" charset="-78"/>
              </a:rPr>
              <a:t>	-</a:t>
            </a:r>
            <a:r>
              <a:rPr lang="en-US" dirty="0">
                <a:latin typeface="_PDMS_IslamicFont" pitchFamily="2" charset="-78"/>
                <a:cs typeface="_PDMS_IslamicFont" pitchFamily="2" charset="-78"/>
              </a:rPr>
              <a:t> one does the right thing</a:t>
            </a:r>
          </a:p>
          <a:p>
            <a:r>
              <a:rPr lang="en-US" dirty="0">
                <a:latin typeface="_PDMS_IslamicFont" pitchFamily="2" charset="-78"/>
                <a:cs typeface="_PDMS_IslamicFont" pitchFamily="2" charset="-78"/>
              </a:rPr>
              <a:t>	- Every entry in the table for the agent function is filled out correctly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22FD977-33F5-4681-90C9-3D1DC2C99C67}"/>
              </a:ext>
            </a:extLst>
          </p:cNvPr>
          <p:cNvSpPr/>
          <p:nvPr/>
        </p:nvSpPr>
        <p:spPr>
          <a:xfrm>
            <a:off x="609600" y="2913035"/>
            <a:ext cx="7599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_PDMS_IslamicFont" pitchFamily="2" charset="-78"/>
                <a:cs typeface="_PDMS_IslamicFont" pitchFamily="2" charset="-78"/>
              </a:rPr>
              <a:t>What does it mean to do the right thing ? </a:t>
            </a:r>
            <a:endParaRPr lang="en-US" dirty="0"/>
          </a:p>
          <a:p>
            <a:r>
              <a:rPr lang="en-US" dirty="0"/>
              <a:t>by considering the </a:t>
            </a:r>
            <a:r>
              <a:rPr lang="en-US" i="1" dirty="0"/>
              <a:t>consequences  </a:t>
            </a:r>
            <a:r>
              <a:rPr lang="en-US" dirty="0"/>
              <a:t>of the agent's behavior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F75A12C-5C79-4070-995E-021E676ADEAD}"/>
              </a:ext>
            </a:extLst>
          </p:cNvPr>
          <p:cNvSpPr/>
          <p:nvPr/>
        </p:nvSpPr>
        <p:spPr>
          <a:xfrm>
            <a:off x="609600" y="3599798"/>
            <a:ext cx="82338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When an agent is plunked down in an </a:t>
            </a:r>
            <a:r>
              <a:rPr lang="en-US" sz="2000" b="1" dirty="0"/>
              <a:t>environment</a:t>
            </a:r>
            <a:r>
              <a:rPr lang="en-US" sz="2000" dirty="0"/>
              <a:t>, it generates </a:t>
            </a:r>
            <a:r>
              <a:rPr lang="en-US" sz="2000" dirty="0" smtClean="0"/>
              <a:t>a sequence </a:t>
            </a:r>
            <a:r>
              <a:rPr lang="en-US" sz="2000" dirty="0"/>
              <a:t>of </a:t>
            </a:r>
            <a:r>
              <a:rPr lang="en-US" sz="2000" b="1" dirty="0"/>
              <a:t>actions</a:t>
            </a:r>
            <a:r>
              <a:rPr lang="en-US" sz="2000" dirty="0"/>
              <a:t> according to the </a:t>
            </a:r>
            <a:r>
              <a:rPr lang="en-US" sz="2000" b="1" dirty="0"/>
              <a:t>percepts</a:t>
            </a:r>
            <a:r>
              <a:rPr lang="en-US" sz="2000" dirty="0"/>
              <a:t> it receives.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sequence of </a:t>
            </a:r>
            <a:r>
              <a:rPr lang="en-US" sz="2000" b="1" dirty="0"/>
              <a:t>actions</a:t>
            </a:r>
            <a:r>
              <a:rPr lang="en-US" sz="2000" dirty="0"/>
              <a:t> causes </a:t>
            </a:r>
            <a:r>
              <a:rPr lang="en-US" sz="2000" dirty="0" smtClean="0"/>
              <a:t>the </a:t>
            </a:r>
            <a:r>
              <a:rPr lang="en-US" sz="2000" b="1" dirty="0" smtClean="0"/>
              <a:t>environment</a:t>
            </a:r>
            <a:r>
              <a:rPr lang="en-US" sz="2000" dirty="0" smtClean="0"/>
              <a:t> </a:t>
            </a:r>
            <a:r>
              <a:rPr lang="en-US" sz="2000" dirty="0"/>
              <a:t>to go through a sequence of </a:t>
            </a:r>
            <a:r>
              <a:rPr lang="en-US" sz="2000" b="1" dirty="0"/>
              <a:t>states</a:t>
            </a:r>
            <a:r>
              <a:rPr lang="en-US" sz="2000" dirty="0"/>
              <a:t>. If the sequence is desirable, then the </a:t>
            </a:r>
            <a:r>
              <a:rPr lang="en-US" sz="2000" dirty="0" smtClean="0"/>
              <a:t>agent has </a:t>
            </a:r>
            <a:r>
              <a:rPr lang="en-US" sz="2000" dirty="0"/>
              <a:t>performed well.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/>
              <a:t>notion of desirability is captured by a </a:t>
            </a:r>
            <a:r>
              <a:rPr lang="en-US" sz="2000" b="1" dirty="0"/>
              <a:t>performance measure </a:t>
            </a:r>
            <a:r>
              <a:rPr lang="en-US" sz="2000" dirty="0"/>
              <a:t>that </a:t>
            </a:r>
            <a:r>
              <a:rPr lang="en-US" sz="2000" dirty="0" smtClean="0"/>
              <a:t>evaluates </a:t>
            </a:r>
            <a:r>
              <a:rPr lang="en-US" sz="2000" dirty="0"/>
              <a:t>any given sequence of environment states.</a:t>
            </a:r>
          </a:p>
        </p:txBody>
      </p:sp>
    </p:spTree>
    <p:extLst>
      <p:ext uri="{BB962C8B-B14F-4D97-AF65-F5344CB8AC3E}">
        <p14:creationId xmlns:p14="http://schemas.microsoft.com/office/powerpoint/2010/main" val="119693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RATIONAL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6E6651-76FF-48C4-9097-28DA1BFDE564}"/>
              </a:ext>
            </a:extLst>
          </p:cNvPr>
          <p:cNvSpPr txBox="1">
            <a:spLocks/>
          </p:cNvSpPr>
          <p:nvPr/>
        </p:nvSpPr>
        <p:spPr>
          <a:xfrm>
            <a:off x="421341" y="2265920"/>
            <a:ext cx="8201892" cy="349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A rational agent is one that can take the right decision in every situation.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Performance measure: a set of criteria/test bed for the success of the agent's behavior.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performance measures should be based on the desired effect of the agent on the environment.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9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4E78B7-0FF9-4989-AB2B-D28AD8DC0244}"/>
              </a:ext>
            </a:extLst>
          </p:cNvPr>
          <p:cNvSpPr txBox="1">
            <a:spLocks/>
          </p:cNvSpPr>
          <p:nvPr/>
        </p:nvSpPr>
        <p:spPr>
          <a:xfrm>
            <a:off x="290945" y="2220992"/>
            <a:ext cx="8295676" cy="3764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25" indent="-182825" algn="l" defTabSz="914126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63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301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538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776" indent="-182825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9952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43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934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250" indent="-228531" algn="l" defTabSz="914126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/>
              <a:t>The agent's rational behavior depends on:</a:t>
            </a:r>
          </a:p>
          <a:p>
            <a:pPr lvl="1" algn="just"/>
            <a:r>
              <a:rPr lang="en-US" sz="2200" dirty="0" smtClean="0"/>
              <a:t>the </a:t>
            </a:r>
            <a:r>
              <a:rPr lang="en-US" sz="2200" b="1" dirty="0"/>
              <a:t>performance measure </a:t>
            </a:r>
            <a:r>
              <a:rPr lang="en-US" sz="2200" dirty="0"/>
              <a:t>that </a:t>
            </a:r>
            <a:r>
              <a:rPr lang="en-US" sz="2200" b="1" dirty="0"/>
              <a:t>defines succes</a:t>
            </a:r>
            <a:r>
              <a:rPr lang="en-US" sz="2200" dirty="0"/>
              <a:t>s</a:t>
            </a:r>
          </a:p>
          <a:p>
            <a:pPr lvl="1" algn="just"/>
            <a:r>
              <a:rPr lang="en-US" sz="2200" dirty="0"/>
              <a:t>the agent's </a:t>
            </a:r>
            <a:r>
              <a:rPr lang="en-US" sz="2200" b="1" dirty="0"/>
              <a:t>knowledge</a:t>
            </a:r>
            <a:r>
              <a:rPr lang="en-US" sz="2200" dirty="0"/>
              <a:t> of the </a:t>
            </a:r>
            <a:r>
              <a:rPr lang="en-US" sz="2200" b="1" dirty="0"/>
              <a:t>environment</a:t>
            </a:r>
          </a:p>
          <a:p>
            <a:pPr lvl="1" algn="just"/>
            <a:r>
              <a:rPr lang="en-US" sz="2200" dirty="0"/>
              <a:t>the </a:t>
            </a:r>
            <a:r>
              <a:rPr lang="en-US" sz="2200" b="1" dirty="0"/>
              <a:t>action</a:t>
            </a:r>
            <a:r>
              <a:rPr lang="en-US" sz="2200" dirty="0"/>
              <a:t> that it is capable of </a:t>
            </a:r>
            <a:r>
              <a:rPr lang="en-US" sz="2200" b="1" dirty="0"/>
              <a:t>performing</a:t>
            </a:r>
          </a:p>
          <a:p>
            <a:pPr lvl="1" algn="just"/>
            <a:r>
              <a:rPr lang="en-US" sz="2200" dirty="0"/>
              <a:t>the </a:t>
            </a:r>
            <a:r>
              <a:rPr lang="en-US" sz="2200" b="1" dirty="0"/>
              <a:t>current sequence </a:t>
            </a:r>
            <a:r>
              <a:rPr lang="en-US" sz="2200" dirty="0"/>
              <a:t>of </a:t>
            </a:r>
            <a:r>
              <a:rPr lang="en-US" sz="2200" b="1" dirty="0"/>
              <a:t>perceptions</a:t>
            </a:r>
            <a:r>
              <a:rPr lang="en-US" sz="2200" dirty="0"/>
              <a:t>.</a:t>
            </a:r>
          </a:p>
          <a:p>
            <a:pPr marL="0" indent="0" algn="just">
              <a:buNone/>
            </a:pPr>
            <a:r>
              <a:rPr lang="en-US" sz="2400" dirty="0" smtClean="0"/>
              <a:t>For </a:t>
            </a:r>
            <a:r>
              <a:rPr lang="en-US" sz="2400" dirty="0"/>
              <a:t>each possible percept sequence, a </a:t>
            </a:r>
            <a:r>
              <a:rPr lang="en-US" sz="2400" b="1" dirty="0"/>
              <a:t>rational agent</a:t>
            </a:r>
            <a:r>
              <a:rPr lang="en-US" sz="2400" dirty="0"/>
              <a:t> should select an action that is </a:t>
            </a:r>
            <a:r>
              <a:rPr lang="en-US" sz="2400" dirty="0" smtClean="0"/>
              <a:t>expected to </a:t>
            </a:r>
            <a:r>
              <a:rPr lang="en-US" sz="2400" dirty="0"/>
              <a:t>maximize its </a:t>
            </a:r>
            <a:r>
              <a:rPr lang="en-US" sz="2400" b="1" dirty="0"/>
              <a:t>performance measure</a:t>
            </a:r>
            <a:r>
              <a:rPr lang="en-US" sz="2400" dirty="0"/>
              <a:t>, given the evidence provided by the </a:t>
            </a:r>
            <a:r>
              <a:rPr lang="en-US" sz="2400" dirty="0" smtClean="0"/>
              <a:t>percept sequence </a:t>
            </a:r>
            <a:r>
              <a:rPr lang="en-US" sz="2400" dirty="0"/>
              <a:t>and whatever built-in knowledge the agent has.</a:t>
            </a:r>
          </a:p>
        </p:txBody>
      </p:sp>
    </p:spTree>
    <p:extLst>
      <p:ext uri="{BB962C8B-B14F-4D97-AF65-F5344CB8AC3E}">
        <p14:creationId xmlns:p14="http://schemas.microsoft.com/office/powerpoint/2010/main" val="419215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Agents and Environments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Good Behavior: The Concept of Rationality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Nature of Environments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Structure of Agents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4"/>
            <a:ext cx="7808976" cy="14642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_PDMS_IslamicFont" pitchFamily="2" charset="-78"/>
                <a:cs typeface="_PDMS_IslamicFont" pitchFamily="2" charset="-78"/>
              </a:rPr>
              <a:t/>
            </a:r>
            <a:br>
              <a:rPr lang="en-US" sz="3200" dirty="0">
                <a:latin typeface="_PDMS_IslamicFont" pitchFamily="2" charset="-78"/>
                <a:cs typeface="_PDMS_IslamicFont" pitchFamily="2" charset="-78"/>
              </a:rPr>
            </a:br>
            <a:r>
              <a:rPr lang="en-US" sz="2800" b="1" dirty="0">
                <a:latin typeface="_PDMS_IslamicFont" pitchFamily="2" charset="-78"/>
                <a:cs typeface="_PDMS_IslamicFont" pitchFamily="2" charset="-78"/>
              </a:rPr>
              <a:t>SPECIFYING THE TASK ENVIRONMENT:</a:t>
            </a:r>
            <a:br>
              <a:rPr lang="en-US" sz="2800" b="1" dirty="0">
                <a:latin typeface="_PDMS_IslamicFont" pitchFamily="2" charset="-78"/>
                <a:cs typeface="_PDMS_IslamicFont" pitchFamily="2" charset="-78"/>
              </a:rPr>
            </a:br>
            <a:r>
              <a:rPr lang="en-US" sz="2800" b="1" dirty="0">
                <a:latin typeface="_PDMS_IslamicFont" pitchFamily="2" charset="-78"/>
                <a:cs typeface="_PDMS_IslamicFont" pitchFamily="2" charset="-78"/>
              </a:rPr>
              <a:t>PEAS DESCRIPTION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56597"/>
            <a:ext cx="8522264" cy="299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PEAS: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7" y="1960850"/>
            <a:ext cx="8625677" cy="47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2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7091" y="2216727"/>
            <a:ext cx="85759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Fully observable </a:t>
            </a:r>
            <a:r>
              <a:rPr lang="en-US" sz="2000" dirty="0"/>
              <a:t>vs. </a:t>
            </a:r>
            <a:r>
              <a:rPr lang="en-US" sz="2000" b="1" dirty="0"/>
              <a:t>partially observable</a:t>
            </a:r>
            <a:r>
              <a:rPr lang="en-US" sz="2000" dirty="0"/>
              <a:t>: If an agent’s sensors </a:t>
            </a:r>
            <a:r>
              <a:rPr lang="en-US" sz="2000" dirty="0" smtClean="0"/>
              <a:t>give </a:t>
            </a:r>
            <a:r>
              <a:rPr lang="en-US" sz="2000" dirty="0"/>
              <a:t>it access to </a:t>
            </a:r>
            <a:r>
              <a:rPr lang="en-US" sz="2000" dirty="0" smtClean="0"/>
              <a:t>the complete </a:t>
            </a:r>
            <a:r>
              <a:rPr lang="en-US" sz="2000" dirty="0"/>
              <a:t>state of the environment at each point in time, then we say </a:t>
            </a:r>
            <a:r>
              <a:rPr lang="en-US" sz="2000" dirty="0" smtClean="0"/>
              <a:t>that the </a:t>
            </a:r>
            <a:r>
              <a:rPr lang="en-US" sz="2000" dirty="0"/>
              <a:t>task </a:t>
            </a:r>
            <a:r>
              <a:rPr lang="en-US" sz="2000" dirty="0" smtClean="0"/>
              <a:t>environment is </a:t>
            </a:r>
            <a:r>
              <a:rPr lang="en-US" sz="2000" dirty="0"/>
              <a:t>fully observable</a:t>
            </a:r>
            <a:r>
              <a:rPr lang="en-US" sz="2000" dirty="0" smtClean="0"/>
              <a:t>. A </a:t>
            </a:r>
            <a:r>
              <a:rPr lang="en-US" sz="2000" dirty="0"/>
              <a:t>task environment is effectively fully observable if the </a:t>
            </a:r>
            <a:r>
              <a:rPr lang="en-US" sz="2000" dirty="0" smtClean="0"/>
              <a:t>sensors detect </a:t>
            </a:r>
            <a:r>
              <a:rPr lang="en-US" sz="2000" dirty="0"/>
              <a:t>all aspects that are </a:t>
            </a:r>
            <a:r>
              <a:rPr lang="en-US" sz="2000" i="1" dirty="0"/>
              <a:t>relevant </a:t>
            </a:r>
            <a:r>
              <a:rPr lang="en-US" sz="2000" dirty="0"/>
              <a:t>to the choice of action; </a:t>
            </a:r>
            <a:r>
              <a:rPr lang="en-US" sz="2000" dirty="0" smtClean="0"/>
              <a:t>relevance. Fully </a:t>
            </a:r>
            <a:r>
              <a:rPr lang="en-US" sz="2000" dirty="0"/>
              <a:t>observable environments are convenient because the agent </a:t>
            </a:r>
            <a:r>
              <a:rPr lang="en-US" sz="2000" dirty="0" smtClean="0"/>
              <a:t>need not </a:t>
            </a:r>
            <a:r>
              <a:rPr lang="en-US" sz="2000" dirty="0"/>
              <a:t>maintain any internal state to keep track of the world.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An </a:t>
            </a:r>
            <a:r>
              <a:rPr lang="en-US" sz="2000" dirty="0"/>
              <a:t>environment might be </a:t>
            </a:r>
            <a:r>
              <a:rPr lang="en-US" sz="2000" dirty="0" smtClean="0"/>
              <a:t>partially observable </a:t>
            </a:r>
            <a:r>
              <a:rPr lang="en-US" sz="2000" dirty="0"/>
              <a:t>because of noisy and inaccurate sensors or because parts of the state are </a:t>
            </a:r>
            <a:r>
              <a:rPr lang="en-US" sz="2000" dirty="0" smtClean="0"/>
              <a:t>simply missing </a:t>
            </a:r>
            <a:r>
              <a:rPr lang="en-US" sz="2000" dirty="0"/>
              <a:t>from the sensor data—for example, a vacuum agent with only a local dirt </a:t>
            </a:r>
            <a:r>
              <a:rPr lang="en-US" sz="2000" dirty="0" smtClean="0"/>
              <a:t>sensor cannot </a:t>
            </a:r>
            <a:r>
              <a:rPr lang="en-US" sz="2000" dirty="0"/>
              <a:t>tell whether there is dirt in other squares, and an automated taxi cannot see what </a:t>
            </a:r>
            <a:r>
              <a:rPr lang="en-US" sz="2000" dirty="0" smtClean="0"/>
              <a:t>other drivers </a:t>
            </a:r>
            <a:r>
              <a:rPr lang="en-US" sz="2000" dirty="0"/>
              <a:t>are thinking. If the agent has no sensors at all then the environment is </a:t>
            </a:r>
            <a:r>
              <a:rPr lang="en-US" sz="2000" b="1" dirty="0" smtClean="0"/>
              <a:t>unobservable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57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7090" y="2217386"/>
            <a:ext cx="8575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We say </a:t>
            </a:r>
            <a:r>
              <a:rPr lang="en-US" sz="2000" dirty="0" smtClean="0"/>
              <a:t>an environment </a:t>
            </a:r>
            <a:r>
              <a:rPr lang="en-US" sz="2000" dirty="0"/>
              <a:t>is </a:t>
            </a:r>
            <a:r>
              <a:rPr lang="en-US" sz="2000" b="1" dirty="0"/>
              <a:t>uncertain </a:t>
            </a:r>
            <a:r>
              <a:rPr lang="en-US" sz="2000" dirty="0"/>
              <a:t>if it is not fully observable or </a:t>
            </a:r>
            <a:r>
              <a:rPr lang="en-US" sz="2000" dirty="0" smtClean="0"/>
              <a:t>not deterministic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r>
              <a:rPr lang="en-US" sz="2000" dirty="0" smtClean="0"/>
              <a:t>In our </a:t>
            </a:r>
            <a:r>
              <a:rPr lang="en-US" sz="2000" dirty="0"/>
              <a:t>use of the word “stochastic” generally implies that uncertainty about outcomes </a:t>
            </a:r>
            <a:r>
              <a:rPr lang="en-US" sz="2000" dirty="0" smtClean="0"/>
              <a:t>is quantified </a:t>
            </a:r>
            <a:r>
              <a:rPr lang="en-US" sz="2000" dirty="0"/>
              <a:t>in terms of probabilities; a </a:t>
            </a:r>
            <a:r>
              <a:rPr lang="en-US" sz="2000" b="1" dirty="0"/>
              <a:t>nondeterministic </a:t>
            </a:r>
            <a:r>
              <a:rPr lang="en-US" sz="2000" dirty="0"/>
              <a:t>environment is one in which actions </a:t>
            </a:r>
            <a:r>
              <a:rPr lang="en-US" sz="2000" dirty="0" smtClean="0"/>
              <a:t>are characterized </a:t>
            </a:r>
            <a:r>
              <a:rPr lang="en-US" sz="2000" dirty="0"/>
              <a:t>by their </a:t>
            </a:r>
            <a:r>
              <a:rPr lang="en-US" sz="2000" i="1" dirty="0"/>
              <a:t>possible </a:t>
            </a:r>
            <a:r>
              <a:rPr lang="en-US" sz="2000" dirty="0"/>
              <a:t>outcomes, but no probabilities are attached to them.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01277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7090" y="2217386"/>
            <a:ext cx="8575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Single agent </a:t>
            </a:r>
            <a:r>
              <a:rPr lang="en-US" sz="2000" dirty="0"/>
              <a:t>vs. </a:t>
            </a:r>
            <a:r>
              <a:rPr lang="en-US" sz="2000" b="1" dirty="0" smtClean="0"/>
              <a:t>multi-agent</a:t>
            </a:r>
            <a:r>
              <a:rPr lang="en-US" sz="2000" dirty="0"/>
              <a:t>: The distinction between single-agent and </a:t>
            </a:r>
            <a:r>
              <a:rPr lang="en-US" sz="2000" dirty="0" smtClean="0"/>
              <a:t>multi-agent en</a:t>
            </a:r>
            <a:r>
              <a:rPr lang="en-US" sz="2000" dirty="0"/>
              <a:t>vironments may seem simple enough. For example, an agent solving a crossword puzzle </a:t>
            </a:r>
            <a:r>
              <a:rPr lang="en-US" sz="2000" dirty="0" smtClean="0"/>
              <a:t>by itself </a:t>
            </a:r>
            <a:r>
              <a:rPr lang="en-US" sz="2000" dirty="0"/>
              <a:t>is clearly in a single-agent environment, whereas an agent playing chess is in a </a:t>
            </a:r>
            <a:r>
              <a:rPr lang="en-US" sz="2000" dirty="0" smtClean="0"/>
              <a:t>two-agent environment</a:t>
            </a:r>
            <a:r>
              <a:rPr lang="en-US" sz="20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209" y="3540825"/>
            <a:ext cx="85759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Deterministic </a:t>
            </a:r>
            <a:r>
              <a:rPr lang="en-US" sz="2000" dirty="0"/>
              <a:t>vs. </a:t>
            </a:r>
            <a:r>
              <a:rPr lang="en-US" sz="2000" b="1" dirty="0"/>
              <a:t>stochastic</a:t>
            </a:r>
            <a:r>
              <a:rPr lang="en-US" sz="2000" dirty="0"/>
              <a:t>. If the next state of the environment is completely </a:t>
            </a:r>
            <a:r>
              <a:rPr lang="en-US" sz="2000" dirty="0" smtClean="0"/>
              <a:t>determined </a:t>
            </a:r>
            <a:r>
              <a:rPr lang="en-US" sz="2000" dirty="0"/>
              <a:t>by the current state and the action executed by the agent, then we say the </a:t>
            </a:r>
            <a:r>
              <a:rPr lang="en-US" sz="2000" dirty="0" smtClean="0"/>
              <a:t>environment is </a:t>
            </a:r>
            <a:r>
              <a:rPr lang="en-US" sz="2000" dirty="0"/>
              <a:t>deterministic; otherwise, it is stochastic.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In </a:t>
            </a:r>
            <a:r>
              <a:rPr lang="en-US" sz="2000" dirty="0"/>
              <a:t>principle, an agent need not worry about </a:t>
            </a:r>
            <a:r>
              <a:rPr lang="en-US" sz="2000" dirty="0" smtClean="0"/>
              <a:t>uncertainty in </a:t>
            </a:r>
            <a:r>
              <a:rPr lang="en-US" sz="2000" dirty="0"/>
              <a:t>a fully observable, deterministic </a:t>
            </a:r>
            <a:r>
              <a:rPr lang="en-US" sz="2000" dirty="0" smtClean="0"/>
              <a:t>environment. If </a:t>
            </a:r>
            <a:r>
              <a:rPr lang="en-US" sz="2000" dirty="0"/>
              <a:t>the environment is partially observable, however, then it could </a:t>
            </a:r>
            <a:r>
              <a:rPr lang="en-US" sz="2000" i="1" dirty="0"/>
              <a:t>appear </a:t>
            </a:r>
            <a:r>
              <a:rPr lang="en-US" sz="2000" dirty="0"/>
              <a:t>to </a:t>
            </a:r>
            <a:r>
              <a:rPr lang="en-US" sz="2000" dirty="0" smtClean="0"/>
              <a:t>be stochastic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166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7089" y="2064986"/>
            <a:ext cx="8575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Episodic </a:t>
            </a:r>
            <a:r>
              <a:rPr lang="en-US" sz="2000" dirty="0"/>
              <a:t>vs. </a:t>
            </a:r>
            <a:r>
              <a:rPr lang="en-US" sz="2000" b="1" dirty="0"/>
              <a:t>sequential</a:t>
            </a:r>
            <a:r>
              <a:rPr lang="en-US" sz="2000" dirty="0"/>
              <a:t>: In an episodic task environment, the agent’s experience </a:t>
            </a:r>
            <a:r>
              <a:rPr lang="en-US" sz="2000" dirty="0" smtClean="0"/>
              <a:t>is divided </a:t>
            </a:r>
            <a:r>
              <a:rPr lang="en-US" sz="2000" dirty="0"/>
              <a:t>into atomic episodes. In each episode the agent receives a percept and then </a:t>
            </a:r>
            <a:r>
              <a:rPr lang="en-US" sz="2000" dirty="0" smtClean="0"/>
              <a:t>performs a </a:t>
            </a:r>
            <a:r>
              <a:rPr lang="en-US" sz="2000" dirty="0"/>
              <a:t>single action. </a:t>
            </a:r>
            <a:r>
              <a:rPr lang="en-US" sz="2000" dirty="0" smtClean="0"/>
              <a:t>Crucially</a:t>
            </a:r>
            <a:r>
              <a:rPr lang="en-US" sz="2000" dirty="0"/>
              <a:t>, the next episode does not depend on the actions taken in </a:t>
            </a:r>
            <a:r>
              <a:rPr lang="en-US" sz="2000" dirty="0" smtClean="0"/>
              <a:t>previous episodes</a:t>
            </a:r>
            <a:r>
              <a:rPr lang="en-US" sz="2000" dirty="0"/>
              <a:t>. </a:t>
            </a:r>
            <a:r>
              <a:rPr lang="en-US" sz="2000" dirty="0" smtClean="0"/>
              <a:t>Many </a:t>
            </a:r>
            <a:r>
              <a:rPr lang="en-US" sz="2000" dirty="0"/>
              <a:t>classification tasks are episodic.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For </a:t>
            </a:r>
            <a:r>
              <a:rPr lang="en-US" sz="2000" dirty="0"/>
              <a:t>example, </a:t>
            </a:r>
            <a:r>
              <a:rPr lang="en-US" sz="2000" b="1" dirty="0"/>
              <a:t>an agent </a:t>
            </a:r>
            <a:r>
              <a:rPr lang="en-US" sz="2000" dirty="0"/>
              <a:t>that has to </a:t>
            </a:r>
            <a:r>
              <a:rPr lang="en-US" sz="2000" dirty="0" smtClean="0"/>
              <a:t>spot defective </a:t>
            </a:r>
            <a:r>
              <a:rPr lang="en-US" sz="2000" dirty="0"/>
              <a:t>parts on an assembly line bases each decision on the current part, regardless </a:t>
            </a:r>
            <a:r>
              <a:rPr lang="en-US" sz="2000" dirty="0" smtClean="0"/>
              <a:t>of previous </a:t>
            </a:r>
            <a:r>
              <a:rPr lang="en-US" sz="2000" dirty="0"/>
              <a:t>decisions; moreover, the current decision doesn’t affect whether the next part </a:t>
            </a:r>
            <a:r>
              <a:rPr lang="en-US" sz="2000" dirty="0" smtClean="0"/>
              <a:t>is defective</a:t>
            </a:r>
            <a:r>
              <a:rPr lang="en-US" sz="2000" dirty="0"/>
              <a:t>. In </a:t>
            </a:r>
            <a:r>
              <a:rPr lang="en-US" sz="2000" b="1" dirty="0"/>
              <a:t>sequential environments</a:t>
            </a:r>
            <a:r>
              <a:rPr lang="en-US" sz="2000" dirty="0"/>
              <a:t>, on the other hand, the current decision could </a:t>
            </a:r>
            <a:r>
              <a:rPr lang="en-US" sz="2000" dirty="0" smtClean="0"/>
              <a:t>affect all </a:t>
            </a:r>
            <a:r>
              <a:rPr lang="en-US" sz="2000" dirty="0"/>
              <a:t>future decisions</a:t>
            </a:r>
            <a:r>
              <a:rPr lang="en-US" sz="2000" dirty="0" smtClean="0"/>
              <a:t>. </a:t>
            </a:r>
            <a:r>
              <a:rPr lang="en-US" sz="2000" dirty="0"/>
              <a:t>Chess and taxi driving are sequential: in both cases, short-term </a:t>
            </a:r>
            <a:r>
              <a:rPr lang="en-US" sz="2000" dirty="0" smtClean="0"/>
              <a:t>actions can </a:t>
            </a:r>
            <a:r>
              <a:rPr lang="en-US" sz="2000" dirty="0"/>
              <a:t>have long-term consequences.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Episodic </a:t>
            </a:r>
            <a:r>
              <a:rPr lang="en-US" sz="2000" dirty="0"/>
              <a:t>environments are much simpler than </a:t>
            </a:r>
            <a:r>
              <a:rPr lang="en-US" sz="2000" dirty="0" smtClean="0"/>
              <a:t>sequential environments </a:t>
            </a:r>
            <a:r>
              <a:rPr lang="en-US" sz="2000" dirty="0"/>
              <a:t>because the agent does not need to think ahead.</a:t>
            </a:r>
          </a:p>
        </p:txBody>
      </p:sp>
    </p:spTree>
    <p:extLst>
      <p:ext uri="{BB962C8B-B14F-4D97-AF65-F5344CB8AC3E}">
        <p14:creationId xmlns:p14="http://schemas.microsoft.com/office/powerpoint/2010/main" val="1167590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7089" y="2064986"/>
            <a:ext cx="85759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Static </a:t>
            </a:r>
            <a:r>
              <a:rPr lang="en-US" sz="2000" dirty="0"/>
              <a:t>vs. </a:t>
            </a:r>
            <a:r>
              <a:rPr lang="en-US" sz="2000" b="1" dirty="0"/>
              <a:t>dynamic</a:t>
            </a:r>
            <a:r>
              <a:rPr lang="en-US" sz="2000" dirty="0"/>
              <a:t>: If the environment can change while an agent </a:t>
            </a:r>
            <a:r>
              <a:rPr lang="en-US" sz="2000" dirty="0" smtClean="0"/>
              <a:t>is </a:t>
            </a:r>
            <a:r>
              <a:rPr lang="en-US" sz="2000" dirty="0"/>
              <a:t>deliberating, </a:t>
            </a:r>
            <a:r>
              <a:rPr lang="en-US" sz="2000" dirty="0" smtClean="0"/>
              <a:t>then we </a:t>
            </a:r>
            <a:r>
              <a:rPr lang="en-US" sz="2000" dirty="0"/>
              <a:t>say the environment is dynamic for that agent; otherwise, it is static.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b="1" dirty="0" smtClean="0"/>
              <a:t>Static environments</a:t>
            </a:r>
            <a:r>
              <a:rPr lang="en-US" sz="2000" dirty="0" smtClean="0"/>
              <a:t> are </a:t>
            </a:r>
            <a:r>
              <a:rPr lang="en-US" sz="2000" dirty="0"/>
              <a:t>easy to deal with because the agent need not keep looking at the world while it is </a:t>
            </a:r>
            <a:r>
              <a:rPr lang="en-US" sz="2000" dirty="0" smtClean="0"/>
              <a:t>deciding on </a:t>
            </a:r>
            <a:r>
              <a:rPr lang="en-US" sz="2000" dirty="0"/>
              <a:t>an action, nor need it worry about the passage of time.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b="1" dirty="0" smtClean="0"/>
              <a:t>Dynamic </a:t>
            </a:r>
            <a:r>
              <a:rPr lang="en-US" sz="2000" b="1" dirty="0"/>
              <a:t>environments</a:t>
            </a:r>
            <a:r>
              <a:rPr lang="en-US" sz="2000" dirty="0"/>
              <a:t>, on </a:t>
            </a:r>
            <a:r>
              <a:rPr lang="en-US" sz="2000" dirty="0" smtClean="0"/>
              <a:t>the other </a:t>
            </a:r>
            <a:r>
              <a:rPr lang="en-US" sz="2000" dirty="0"/>
              <a:t>hand, are continuously asking the agent what it wants to do; if it hasn’t decided yet</a:t>
            </a:r>
            <a:r>
              <a:rPr lang="en-US" sz="2000" dirty="0" smtClean="0"/>
              <a:t>, that </a:t>
            </a:r>
            <a:r>
              <a:rPr lang="en-US" sz="2000" dirty="0"/>
              <a:t>counts as deciding to do nothing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4882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cs typeface="_PDMS_IslamicFont" pitchFamily="2" charset="-78"/>
              </a:rPr>
              <a:t>PROPERTIES OF 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TASK ENVIRONMENT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77089" y="2064986"/>
            <a:ext cx="85759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Discrete </a:t>
            </a:r>
            <a:r>
              <a:rPr lang="en-US" sz="2000" dirty="0"/>
              <a:t>vs. </a:t>
            </a:r>
            <a:r>
              <a:rPr lang="en-US" sz="2000" b="1" dirty="0"/>
              <a:t>continuous</a:t>
            </a:r>
            <a:r>
              <a:rPr lang="en-US" sz="2000" dirty="0"/>
              <a:t>: The discrete/continuous distinction applies to the </a:t>
            </a:r>
            <a:r>
              <a:rPr lang="en-US" sz="2000" i="1" dirty="0"/>
              <a:t>state </a:t>
            </a:r>
            <a:r>
              <a:rPr lang="en-US" sz="2000" dirty="0"/>
              <a:t>of </a:t>
            </a:r>
            <a:r>
              <a:rPr lang="en-US" sz="2000" dirty="0" smtClean="0"/>
              <a:t>the environment</a:t>
            </a:r>
            <a:r>
              <a:rPr lang="en-US" sz="2000" dirty="0"/>
              <a:t>, to the way </a:t>
            </a:r>
            <a:r>
              <a:rPr lang="en-US" sz="2000" i="1" dirty="0"/>
              <a:t>time </a:t>
            </a:r>
            <a:r>
              <a:rPr lang="en-US" sz="2000" dirty="0"/>
              <a:t>is handled, and to the </a:t>
            </a:r>
            <a:r>
              <a:rPr lang="en-US" sz="2000" i="1" dirty="0"/>
              <a:t>percepts </a:t>
            </a:r>
            <a:r>
              <a:rPr lang="en-US" sz="2000" dirty="0"/>
              <a:t>and </a:t>
            </a:r>
            <a:r>
              <a:rPr lang="en-US" sz="2000" i="1" dirty="0"/>
              <a:t>actions </a:t>
            </a:r>
            <a:r>
              <a:rPr lang="en-US" sz="2000" dirty="0"/>
              <a:t>of the agent.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For example</a:t>
            </a:r>
            <a:r>
              <a:rPr lang="en-US" sz="2000" dirty="0"/>
              <a:t>, the chess environment has a finite number of distinct </a:t>
            </a:r>
            <a:r>
              <a:rPr lang="en-US" sz="2000" dirty="0" smtClean="0"/>
              <a:t>states. Chess </a:t>
            </a:r>
            <a:r>
              <a:rPr lang="en-US" sz="2000" dirty="0"/>
              <a:t>also has a discrete set of percepts and actions.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Taxi </a:t>
            </a:r>
            <a:r>
              <a:rPr lang="en-US" sz="2000" dirty="0"/>
              <a:t>driving is a continuous-state </a:t>
            </a:r>
            <a:r>
              <a:rPr lang="en-US" sz="2000" dirty="0" smtClean="0"/>
              <a:t>and continuous-time </a:t>
            </a:r>
            <a:r>
              <a:rPr lang="en-US" sz="2000" dirty="0"/>
              <a:t>problem: the speed and location of the taxi and of the other vehicles </a:t>
            </a:r>
            <a:r>
              <a:rPr lang="en-US" sz="2000" dirty="0" smtClean="0"/>
              <a:t>sweep through </a:t>
            </a:r>
            <a:r>
              <a:rPr lang="en-US" sz="2000" dirty="0"/>
              <a:t>a range of continuous values and do so smoothly over time. Taxi-driving actions </a:t>
            </a:r>
            <a:r>
              <a:rPr lang="en-US" sz="2000" dirty="0" smtClean="0"/>
              <a:t>are also </a:t>
            </a:r>
            <a:r>
              <a:rPr lang="en-US" sz="2000" dirty="0"/>
              <a:t>continuous (steering angles, etc.). </a:t>
            </a:r>
            <a:endParaRPr lang="en-US" sz="2000" dirty="0" smtClean="0"/>
          </a:p>
          <a:p>
            <a:pPr algn="just"/>
            <a:r>
              <a:rPr lang="en-US" sz="2000" dirty="0" smtClean="0"/>
              <a:t>Input </a:t>
            </a:r>
            <a:r>
              <a:rPr lang="en-US" sz="2000" dirty="0"/>
              <a:t>from digital cameras is discrete, strictly speaking</a:t>
            </a:r>
            <a:r>
              <a:rPr lang="en-US" sz="2000" dirty="0" smtClean="0"/>
              <a:t>, but </a:t>
            </a:r>
            <a:r>
              <a:rPr lang="en-US" sz="2000" dirty="0"/>
              <a:t>is typically treated as representing continuously varying intensities and locations.</a:t>
            </a:r>
          </a:p>
        </p:txBody>
      </p:sp>
    </p:spTree>
    <p:extLst>
      <p:ext uri="{BB962C8B-B14F-4D97-AF65-F5344CB8AC3E}">
        <p14:creationId xmlns:p14="http://schemas.microsoft.com/office/powerpoint/2010/main" val="2414297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TASK ENVIRONMENT: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655696E-E97A-4343-97F6-6AEC3B0E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341" y="1983544"/>
            <a:ext cx="8326583" cy="443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12911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STRUCTURE OF AGENTS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963" y="2258291"/>
            <a:ext cx="85066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job of AI is to design an </a:t>
            </a:r>
            <a:r>
              <a:rPr lang="en-US" sz="2000" b="1" dirty="0"/>
              <a:t>agent program </a:t>
            </a:r>
            <a:r>
              <a:rPr lang="en-US" sz="2000" dirty="0"/>
              <a:t>that implements </a:t>
            </a:r>
            <a:r>
              <a:rPr lang="en-US" sz="2000" dirty="0" smtClean="0"/>
              <a:t>the </a:t>
            </a:r>
            <a:r>
              <a:rPr lang="en-US" sz="2000" b="1" dirty="0"/>
              <a:t>agent </a:t>
            </a:r>
            <a:r>
              <a:rPr lang="en-US" sz="2000" b="1" dirty="0" smtClean="0"/>
              <a:t>function</a:t>
            </a:r>
            <a:r>
              <a:rPr lang="en-US" sz="2000" dirty="0" smtClean="0"/>
              <a:t>— the </a:t>
            </a:r>
            <a:r>
              <a:rPr lang="en-US" sz="2000" dirty="0"/>
              <a:t>mapping from percepts to actions.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We </a:t>
            </a:r>
            <a:r>
              <a:rPr lang="en-US" sz="2000" dirty="0"/>
              <a:t>assume this program will run on some sort </a:t>
            </a:r>
            <a:r>
              <a:rPr lang="en-US" sz="2000" dirty="0" smtClean="0"/>
              <a:t>of computing </a:t>
            </a:r>
            <a:r>
              <a:rPr lang="en-US" sz="2000" dirty="0"/>
              <a:t>device with physical sensors and actuators—we call this the </a:t>
            </a:r>
            <a:r>
              <a:rPr lang="en-US" sz="2000" b="1" dirty="0"/>
              <a:t>architecture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i="1" dirty="0"/>
              <a:t>agent </a:t>
            </a:r>
            <a:r>
              <a:rPr lang="en-US" sz="2000" dirty="0"/>
              <a:t>= </a:t>
            </a:r>
            <a:r>
              <a:rPr lang="en-US" sz="2000" i="1" dirty="0"/>
              <a:t>architecture </a:t>
            </a:r>
            <a:r>
              <a:rPr lang="en-US" sz="2000" dirty="0"/>
              <a:t>+ </a:t>
            </a:r>
            <a:r>
              <a:rPr lang="en-US" sz="2000" i="1" dirty="0" smtClean="0"/>
              <a:t>program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2000" dirty="0"/>
              <a:t>Obviously, the program we choose has to be one that is appropriate for the architecture. If </a:t>
            </a:r>
            <a:r>
              <a:rPr lang="en-US" sz="2000" dirty="0" smtClean="0"/>
              <a:t>the program </a:t>
            </a:r>
            <a:r>
              <a:rPr lang="en-US" sz="2000" dirty="0"/>
              <a:t>is going to recommend actions like </a:t>
            </a:r>
            <a:r>
              <a:rPr lang="en-US" sz="2000" b="1" dirty="0"/>
              <a:t>Walk</a:t>
            </a:r>
            <a:r>
              <a:rPr lang="en-US" sz="2000" dirty="0"/>
              <a:t>, the architecture had better have </a:t>
            </a:r>
            <a:r>
              <a:rPr lang="en-US" sz="2000" b="1" dirty="0"/>
              <a:t>legs</a:t>
            </a:r>
            <a:r>
              <a:rPr lang="en-US" sz="2000" dirty="0"/>
              <a:t>. </a:t>
            </a:r>
            <a:r>
              <a:rPr lang="en-US" sz="2000" dirty="0" smtClean="0"/>
              <a:t>The architecture </a:t>
            </a:r>
            <a:r>
              <a:rPr lang="en-US" sz="2000" dirty="0"/>
              <a:t>might be just an ordinary PC, or it might be a robotic car with several </a:t>
            </a:r>
            <a:r>
              <a:rPr lang="en-US" sz="2000" dirty="0" smtClean="0"/>
              <a:t>onboard computers</a:t>
            </a:r>
            <a:r>
              <a:rPr lang="en-US" sz="2000" dirty="0"/>
              <a:t>, cameras, and other sensors.</a:t>
            </a:r>
          </a:p>
        </p:txBody>
      </p:sp>
    </p:spTree>
    <p:extLst>
      <p:ext uri="{BB962C8B-B14F-4D97-AF65-F5344CB8AC3E}">
        <p14:creationId xmlns:p14="http://schemas.microsoft.com/office/powerpoint/2010/main" val="42124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9A514F7-FBBA-45B6-A1F4-2F87FCC4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03" y="2755448"/>
            <a:ext cx="6734895" cy="41025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1341" y="2075271"/>
            <a:ext cx="8251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An </a:t>
            </a:r>
            <a:r>
              <a:rPr lang="en-US" sz="2000" b="1" dirty="0"/>
              <a:t>agent </a:t>
            </a:r>
            <a:r>
              <a:rPr lang="en-US" sz="2000" dirty="0"/>
              <a:t>is anything that can be viewed as perceiving its </a:t>
            </a:r>
            <a:r>
              <a:rPr lang="en-US" sz="2000" b="1" dirty="0"/>
              <a:t>e</a:t>
            </a:r>
            <a:r>
              <a:rPr lang="en-US" sz="2000" b="1" dirty="0" smtClean="0"/>
              <a:t>nvironment </a:t>
            </a:r>
            <a:r>
              <a:rPr lang="en-US" sz="2000" dirty="0" smtClean="0"/>
              <a:t>through </a:t>
            </a:r>
            <a:r>
              <a:rPr lang="en-US" sz="2000" b="1" dirty="0"/>
              <a:t>sensors </a:t>
            </a:r>
            <a:r>
              <a:rPr lang="en-US" sz="2000" dirty="0" smtClean="0"/>
              <a:t>and acting </a:t>
            </a:r>
            <a:r>
              <a:rPr lang="en-US" sz="2000" dirty="0"/>
              <a:t>upon that environment through </a:t>
            </a:r>
            <a:r>
              <a:rPr lang="en-US" sz="2000" b="1" dirty="0"/>
              <a:t>actuators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649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30359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AGENT EXAMPLE: </a:t>
            </a:r>
            <a:br>
              <a:rPr lang="en-US" dirty="0"/>
            </a:br>
            <a:r>
              <a:rPr lang="en-US" dirty="0"/>
              <a:t>TABLE DRIVEN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77B7C3-627A-4258-857B-2F9F257D7572}"/>
              </a:ext>
            </a:extLst>
          </p:cNvPr>
          <p:cNvSpPr txBox="1">
            <a:spLocks/>
          </p:cNvSpPr>
          <p:nvPr/>
        </p:nvSpPr>
        <p:spPr>
          <a:xfrm>
            <a:off x="150811" y="2067950"/>
            <a:ext cx="8880647" cy="479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Table-driven agents</a:t>
            </a:r>
            <a:r>
              <a:rPr lang="en-US" sz="2000" dirty="0" smtClean="0">
                <a:solidFill>
                  <a:schemeClr val="tx1"/>
                </a:solidFill>
              </a:rPr>
              <a:t>: It consists </a:t>
            </a:r>
            <a:r>
              <a:rPr lang="en-US" sz="2000" dirty="0">
                <a:solidFill>
                  <a:schemeClr val="tx1"/>
                </a:solidFill>
              </a:rPr>
              <a:t>in a lookup table of actions to be taken for every possible state of the environment.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If the environment has </a:t>
            </a:r>
            <a:r>
              <a:rPr lang="en-US" sz="2000" b="1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 variables, each with </a:t>
            </a: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dirty="0">
                <a:solidFill>
                  <a:schemeClr val="tx1"/>
                </a:solidFill>
              </a:rPr>
              <a:t> possible states, then the table size is </a:t>
            </a:r>
            <a:r>
              <a:rPr lang="en-US" sz="2000" b="1" dirty="0">
                <a:solidFill>
                  <a:schemeClr val="tx1"/>
                </a:solidFill>
              </a:rPr>
              <a:t>t</a:t>
            </a:r>
            <a:r>
              <a:rPr lang="en-US" sz="2000" b="1" baseline="30000" dirty="0">
                <a:solidFill>
                  <a:schemeClr val="tx1"/>
                </a:solidFill>
              </a:rPr>
              <a:t>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Only works for a small number of possible states for the environment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48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cs typeface="_PDMS_IslamicFont" pitchFamily="2" charset="-78"/>
              </a:rPr>
              <a:t/>
            </a:r>
            <a:br>
              <a:rPr lang="en-US" sz="4400" dirty="0">
                <a:cs typeface="_PDMS_IslamicFont" pitchFamily="2" charset="-78"/>
              </a:rPr>
            </a:br>
            <a:r>
              <a:rPr lang="en-US" sz="4400" dirty="0">
                <a:cs typeface="_PDMS_IslamicFont" pitchFamily="2" charset="-78"/>
              </a:rPr>
              <a:t>TABLE-DRIVEN-AGENT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59C9D4-3B3B-4988-B8C5-BDF1C897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6937"/>
            <a:ext cx="9144001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31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260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VACUUM CLEANING AGENT:</a:t>
            </a:r>
            <a:br>
              <a:rPr lang="en-US" dirty="0"/>
            </a:br>
            <a:r>
              <a:rPr lang="en-US" dirty="0"/>
              <a:t>Table Driven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2BBF61-CB3A-4406-B419-1585D8F4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1999018"/>
            <a:ext cx="8894714" cy="475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9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2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LIMITATION OF </a:t>
            </a:r>
            <a:br>
              <a:rPr lang="en-US" sz="4000" dirty="0"/>
            </a:br>
            <a:r>
              <a:rPr lang="en-US" sz="4000" dirty="0"/>
              <a:t>TABLE-DRIVEN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9F3DD2-6C64-4BDD-9753-FC472E3E93EF}"/>
              </a:ext>
            </a:extLst>
          </p:cNvPr>
          <p:cNvSpPr txBox="1">
            <a:spLocks/>
          </p:cNvSpPr>
          <p:nvPr/>
        </p:nvSpPr>
        <p:spPr>
          <a:xfrm>
            <a:off x="263235" y="2161309"/>
            <a:ext cx="8243455" cy="377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cs typeface="_PDMS_IslamicFont" pitchFamily="2" charset="-78"/>
              </a:rPr>
              <a:t>o </a:t>
            </a:r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physical agent in this universe will have the space to store the table, </a:t>
            </a:r>
          </a:p>
          <a:p>
            <a:pPr algn="just"/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cs typeface="_PDMS_IslamicFont" pitchFamily="2" charset="-78"/>
              </a:rPr>
              <a:t>No </a:t>
            </a:r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agent could ever learn all the right table entries from its experience, and </a:t>
            </a:r>
          </a:p>
          <a:p>
            <a:pPr algn="just"/>
            <a:endParaRPr lang="en-US" sz="2400" dirty="0">
              <a:solidFill>
                <a:schemeClr val="tx1"/>
              </a:solidFill>
              <a:cs typeface="_PDMS_IslamicFont" pitchFamily="2" charset="-78"/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  <a:cs typeface="_PDMS_IslamicFont" pitchFamily="2" charset="-78"/>
              </a:rPr>
              <a:t>Even </a:t>
            </a:r>
            <a:r>
              <a:rPr lang="en-US" sz="2400" dirty="0">
                <a:solidFill>
                  <a:schemeClr val="tx1"/>
                </a:solidFill>
                <a:cs typeface="_PDMS_IslamicFont" pitchFamily="2" charset="-78"/>
              </a:rPr>
              <a:t>if the environment is simple enough to yield a feasible table size,  the designer still has no guidance about how to fill in the table entries 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34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4088"/>
            <a:ext cx="7808976" cy="125318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_PDMS_IslamicFont" pitchFamily="2" charset="-78"/>
              </a:rPr>
              <a:t>BASIC KINDS OF </a:t>
            </a:r>
            <a:br>
              <a:rPr lang="en-US" sz="4000" b="1" dirty="0">
                <a:cs typeface="_PDMS_IslamicFont" pitchFamily="2" charset="-78"/>
              </a:rPr>
            </a:br>
            <a:r>
              <a:rPr lang="en-US" sz="4000" b="1" dirty="0">
                <a:cs typeface="_PDMS_IslamicFont" pitchFamily="2" charset="-78"/>
              </a:rPr>
              <a:t>AGENT PROGRAMS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E10C98-4198-4B16-B636-A91E0B628AE9}"/>
              </a:ext>
            </a:extLst>
          </p:cNvPr>
          <p:cNvSpPr txBox="1">
            <a:spLocks/>
          </p:cNvSpPr>
          <p:nvPr/>
        </p:nvSpPr>
        <p:spPr>
          <a:xfrm>
            <a:off x="403548" y="2133120"/>
            <a:ext cx="8319111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_PDMS_IslamicFont" pitchFamily="2" charset="-78"/>
              </a:rPr>
              <a:t>Simple reflex agents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cs typeface="_PDMS_IslamicFont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_PDMS_IslamicFont" pitchFamily="2" charset="-78"/>
              </a:rPr>
              <a:t>Model-based reflex agents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cs typeface="_PDMS_IslamicFont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_PDMS_IslamicFont" pitchFamily="2" charset="-78"/>
              </a:rPr>
              <a:t>Goal-based agents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  <a:cs typeface="_PDMS_IslamicFont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_PDMS_IslamicFont" pitchFamily="2" charset="-78"/>
              </a:rPr>
              <a:t>Utility-based agents.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44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/>
            </a:r>
            <a:br>
              <a:rPr lang="en-US" sz="4400" dirty="0"/>
            </a:br>
            <a:r>
              <a:rPr lang="en-US" sz="4400" b="1" dirty="0"/>
              <a:t>SIMPLE REFLEX AGENTS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57E8AF-BCD3-4967-B7B8-2AB2BA903AE0}"/>
              </a:ext>
            </a:extLst>
          </p:cNvPr>
          <p:cNvSpPr/>
          <p:nvPr/>
        </p:nvSpPr>
        <p:spPr>
          <a:xfrm>
            <a:off x="100403" y="1672679"/>
            <a:ext cx="90435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/>
          </a:p>
          <a:p>
            <a:r>
              <a:rPr lang="en-US" sz="2200" dirty="0"/>
              <a:t>select actions on the basis of the </a:t>
            </a:r>
            <a:r>
              <a:rPr lang="en-US" sz="2200" i="1" dirty="0"/>
              <a:t>current percept, ignoring the rest of the percept history. 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1E980E7-6673-44AC-B42D-973D19028800}"/>
              </a:ext>
            </a:extLst>
          </p:cNvPr>
          <p:cNvSpPr/>
          <p:nvPr/>
        </p:nvSpPr>
        <p:spPr>
          <a:xfrm>
            <a:off x="2206294" y="2272843"/>
            <a:ext cx="89431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condition-action rule</a:t>
            </a:r>
            <a:r>
              <a:rPr lang="en-US" sz="2000" dirty="0"/>
              <a:t>, written as </a:t>
            </a:r>
          </a:p>
          <a:p>
            <a:r>
              <a:rPr lang="en-US" sz="2000" b="1" dirty="0"/>
              <a:t>		if </a:t>
            </a:r>
            <a:r>
              <a:rPr lang="en-US" sz="2000" b="1" i="1" dirty="0"/>
              <a:t>car-in-front-is-braking then initiate-braking. 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FB91CFF-512C-48AB-94DB-3FC525E8A22B}"/>
              </a:ext>
            </a:extLst>
          </p:cNvPr>
          <p:cNvSpPr/>
          <p:nvPr/>
        </p:nvSpPr>
        <p:spPr>
          <a:xfrm>
            <a:off x="150604" y="3447264"/>
            <a:ext cx="8943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general </a:t>
            </a:r>
            <a:r>
              <a:rPr lang="en-US" sz="2000" dirty="0"/>
              <a:t>and flexible approach is first to build a </a:t>
            </a:r>
            <a:r>
              <a:rPr lang="en-US" sz="2000" dirty="0" smtClean="0"/>
              <a:t>general-purpose </a:t>
            </a:r>
            <a:r>
              <a:rPr lang="en-US" sz="2000" dirty="0"/>
              <a:t>interpreter for </a:t>
            </a:r>
            <a:r>
              <a:rPr lang="en-US" sz="2000" dirty="0" smtClean="0"/>
              <a:t>condition-action </a:t>
            </a:r>
            <a:r>
              <a:rPr lang="en-US" sz="2000" dirty="0"/>
              <a:t>rules and </a:t>
            </a:r>
            <a:r>
              <a:rPr lang="en-US" sz="2000" dirty="0" smtClean="0"/>
              <a:t>then </a:t>
            </a:r>
            <a:r>
              <a:rPr lang="en-US" sz="2000" dirty="0"/>
              <a:t>to create rule sets for specific </a:t>
            </a:r>
            <a:r>
              <a:rPr lang="en-US" sz="2000" dirty="0" smtClean="0"/>
              <a:t>task environments</a:t>
            </a:r>
            <a:r>
              <a:rPr lang="en-US" sz="2000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303FDE-C94D-401A-8BF1-0F593265A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3" y="4332544"/>
            <a:ext cx="9043597" cy="25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5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EC4197F-7EDA-4FA4-9386-01C6EDB3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0" y="116547"/>
            <a:ext cx="8988604" cy="6741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67C564-E5D1-45C6-B417-1320CAED789D}"/>
              </a:ext>
            </a:extLst>
          </p:cNvPr>
          <p:cNvSpPr txBox="1"/>
          <p:nvPr/>
        </p:nvSpPr>
        <p:spPr>
          <a:xfrm>
            <a:off x="7678414" y="323005"/>
            <a:ext cx="1288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Problem??</a:t>
            </a:r>
          </a:p>
          <a:p>
            <a:pPr algn="ctr"/>
            <a:r>
              <a:rPr lang="en-US" sz="1400" b="1" dirty="0" smtClean="0"/>
              <a:t>Infinite Loop in Deterministic</a:t>
            </a:r>
          </a:p>
          <a:p>
            <a:pPr algn="ctr"/>
            <a:r>
              <a:rPr lang="en-US" sz="1400" b="1" dirty="0" smtClean="0"/>
              <a:t>SRA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Solution??</a:t>
            </a:r>
          </a:p>
          <a:p>
            <a:pPr algn="ctr"/>
            <a:r>
              <a:rPr lang="en-US" sz="1400" b="1" dirty="0" smtClean="0"/>
              <a:t>Randomized SRA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902131-A852-4924-B1CD-3C5D8846A110}"/>
              </a:ext>
            </a:extLst>
          </p:cNvPr>
          <p:cNvSpPr txBox="1"/>
          <p:nvPr/>
        </p:nvSpPr>
        <p:spPr>
          <a:xfrm>
            <a:off x="5981780" y="5344180"/>
            <a:ext cx="22993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What will happen? when,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Vacuum Cleaner with poor perception!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Without location sensor !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F67C564-E5D1-45C6-B417-1320CAED789D}"/>
              </a:ext>
            </a:extLst>
          </p:cNvPr>
          <p:cNvSpPr txBox="1"/>
          <p:nvPr/>
        </p:nvSpPr>
        <p:spPr>
          <a:xfrm>
            <a:off x="155396" y="1400223"/>
            <a:ext cx="12884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Works only </a:t>
            </a:r>
            <a:r>
              <a:rPr lang="en-US" sz="1400" b="1" dirty="0"/>
              <a:t>if the Environment is </a:t>
            </a:r>
          </a:p>
          <a:p>
            <a:pPr algn="ctr"/>
            <a:r>
              <a:rPr lang="en-US" sz="1400" b="1" dirty="0"/>
              <a:t>Fully Observable</a:t>
            </a:r>
          </a:p>
        </p:txBody>
      </p:sp>
    </p:spTree>
    <p:extLst>
      <p:ext uri="{BB962C8B-B14F-4D97-AF65-F5344CB8AC3E}">
        <p14:creationId xmlns:p14="http://schemas.microsoft.com/office/powerpoint/2010/main" val="913215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/>
            </a:r>
            <a:br>
              <a:rPr lang="en-US" sz="4400" dirty="0"/>
            </a:br>
            <a:r>
              <a:rPr lang="en-US" sz="4400" b="1" dirty="0"/>
              <a:t>SIMPLE REFLEX AGENTS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57E8AF-BCD3-4967-B7B8-2AB2BA903AE0}"/>
              </a:ext>
            </a:extLst>
          </p:cNvPr>
          <p:cNvSpPr/>
          <p:nvPr/>
        </p:nvSpPr>
        <p:spPr>
          <a:xfrm>
            <a:off x="421341" y="2475875"/>
            <a:ext cx="80045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</a:rPr>
              <a:t>Simple reflex agents have the admirable property of being simple, but they turn out to </a:t>
            </a:r>
            <a:r>
              <a:rPr lang="en-US" sz="2200" dirty="0" smtClean="0">
                <a:solidFill>
                  <a:prstClr val="black"/>
                </a:solidFill>
              </a:rPr>
              <a:t>be of </a:t>
            </a:r>
            <a:r>
              <a:rPr lang="en-US" sz="2200" dirty="0">
                <a:solidFill>
                  <a:prstClr val="black"/>
                </a:solidFill>
              </a:rPr>
              <a:t>limited intelligence. </a:t>
            </a:r>
            <a:endParaRPr lang="en-US" sz="2200" dirty="0" smtClean="0">
              <a:solidFill>
                <a:prstClr val="black"/>
              </a:solidFill>
            </a:endParaRPr>
          </a:p>
          <a:p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 smtClean="0">
                <a:solidFill>
                  <a:prstClr val="black"/>
                </a:solidFill>
              </a:rPr>
              <a:t>The </a:t>
            </a:r>
            <a:r>
              <a:rPr lang="en-US" sz="2200" dirty="0">
                <a:solidFill>
                  <a:prstClr val="black"/>
                </a:solidFill>
              </a:rPr>
              <a:t>agent in Figure 2.10 will work only if the correct decision can be</a:t>
            </a:r>
          </a:p>
          <a:p>
            <a:r>
              <a:rPr lang="en-US" sz="2200" dirty="0">
                <a:solidFill>
                  <a:prstClr val="black"/>
                </a:solidFill>
              </a:rPr>
              <a:t>made on the basis of only the current percept—that is, only if the environment is fully observable</a:t>
            </a:r>
            <a:r>
              <a:rPr lang="en-US" sz="2200" dirty="0" smtClean="0">
                <a:solidFill>
                  <a:prstClr val="black"/>
                </a:solidFill>
              </a:rPr>
              <a:t>.</a:t>
            </a:r>
          </a:p>
          <a:p>
            <a:endParaRPr lang="en-US" sz="2200" dirty="0">
              <a:solidFill>
                <a:prstClr val="black"/>
              </a:solidFill>
            </a:endParaRPr>
          </a:p>
          <a:p>
            <a:r>
              <a:rPr lang="en-US" sz="2200" dirty="0">
                <a:solidFill>
                  <a:prstClr val="black"/>
                </a:solidFill>
              </a:rPr>
              <a:t>Even a little bit of </a:t>
            </a:r>
            <a:r>
              <a:rPr lang="en-US" sz="2200" dirty="0" err="1">
                <a:solidFill>
                  <a:prstClr val="black"/>
                </a:solidFill>
              </a:rPr>
              <a:t>unobservability</a:t>
            </a:r>
            <a:r>
              <a:rPr lang="en-US" sz="2200" dirty="0">
                <a:solidFill>
                  <a:prstClr val="black"/>
                </a:solidFill>
              </a:rPr>
              <a:t> can cause serious trouble.</a:t>
            </a:r>
          </a:p>
        </p:txBody>
      </p:sp>
    </p:spTree>
    <p:extLst>
      <p:ext uri="{BB962C8B-B14F-4D97-AF65-F5344CB8AC3E}">
        <p14:creationId xmlns:p14="http://schemas.microsoft.com/office/powerpoint/2010/main" val="3970476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97" y="461912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MODEL-BASED REFLEX AGENTS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3BECF4B-8D76-4D05-84C2-BC66A194891C}"/>
              </a:ext>
            </a:extLst>
          </p:cNvPr>
          <p:cNvSpPr/>
          <p:nvPr/>
        </p:nvSpPr>
        <p:spPr>
          <a:xfrm>
            <a:off x="266597" y="2190769"/>
            <a:ext cx="83647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keep track of the part of the world it can't see now. [</a:t>
            </a:r>
            <a:r>
              <a:rPr lang="en-US" dirty="0"/>
              <a:t>handle partial </a:t>
            </a:r>
            <a:r>
              <a:rPr lang="en-US" dirty="0" err="1"/>
              <a:t>observability</a:t>
            </a:r>
            <a:r>
              <a:rPr lang="en-US" dirty="0"/>
              <a:t>]</a:t>
            </a:r>
            <a:r>
              <a:rPr lang="en-US" i="1" dirty="0"/>
              <a:t> </a:t>
            </a:r>
            <a:endParaRPr lang="en-US" dirty="0"/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the agent should maintain some sort of </a:t>
            </a:r>
            <a:r>
              <a:rPr lang="en-US" b="1" dirty="0"/>
              <a:t>internal state </a:t>
            </a:r>
            <a:r>
              <a:rPr lang="en-US" dirty="0"/>
              <a:t>that depends on the percept history and thereby reflects at least some of the unobserved aspects of the current state.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363713E-5A03-4053-B922-2E24DF2B2292}"/>
              </a:ext>
            </a:extLst>
          </p:cNvPr>
          <p:cNvSpPr/>
          <p:nvPr/>
        </p:nvSpPr>
        <p:spPr>
          <a:xfrm>
            <a:off x="266597" y="3391098"/>
            <a:ext cx="8364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Updating this internal state information as time goes by requires two kinds of knowledge to be encoded in the agent program. </a:t>
            </a:r>
          </a:p>
          <a:p>
            <a:pPr algn="just"/>
            <a:endParaRPr lang="en-US" dirty="0"/>
          </a:p>
          <a:p>
            <a:r>
              <a:rPr lang="en-US" b="1" dirty="0"/>
              <a:t>First, </a:t>
            </a:r>
            <a:r>
              <a:rPr lang="en-US" dirty="0"/>
              <a:t>we need some information about </a:t>
            </a:r>
            <a:r>
              <a:rPr lang="en-US" b="1" dirty="0"/>
              <a:t>how the world evolves </a:t>
            </a:r>
            <a:r>
              <a:rPr lang="en-US" dirty="0"/>
              <a:t>independently of the </a:t>
            </a:r>
            <a:r>
              <a:rPr lang="en-US" dirty="0" smtClean="0"/>
              <a:t>agent-- </a:t>
            </a:r>
            <a:r>
              <a:rPr lang="en-US" dirty="0" smtClean="0"/>
              <a:t>for </a:t>
            </a:r>
            <a:r>
              <a:rPr lang="en-US" dirty="0"/>
              <a:t>example, that an overtaking car generally </a:t>
            </a:r>
            <a:r>
              <a:rPr lang="en-US" dirty="0" smtClean="0"/>
              <a:t>will be </a:t>
            </a:r>
            <a:r>
              <a:rPr lang="en-US" dirty="0"/>
              <a:t>closer behind than it was a moment ago.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4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97" y="461912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MODEL-BASED REFLEX AGENTS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363713E-5A03-4053-B922-2E24DF2B2292}"/>
              </a:ext>
            </a:extLst>
          </p:cNvPr>
          <p:cNvSpPr/>
          <p:nvPr/>
        </p:nvSpPr>
        <p:spPr>
          <a:xfrm>
            <a:off x="266597" y="2199607"/>
            <a:ext cx="8364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Second, </a:t>
            </a:r>
            <a:r>
              <a:rPr lang="en-US" dirty="0"/>
              <a:t>we need some information about </a:t>
            </a:r>
            <a:r>
              <a:rPr lang="en-US" b="1" dirty="0" smtClean="0"/>
              <a:t>how the </a:t>
            </a:r>
            <a:r>
              <a:rPr lang="en-US" b="1" dirty="0"/>
              <a:t>agent’s own actions affect </a:t>
            </a:r>
            <a:r>
              <a:rPr lang="en-US" dirty="0"/>
              <a:t>the world—for example, that when the agent turns the </a:t>
            </a:r>
            <a:r>
              <a:rPr lang="en-US" dirty="0" smtClean="0"/>
              <a:t>steering wheel </a:t>
            </a:r>
            <a:r>
              <a:rPr lang="en-US" dirty="0"/>
              <a:t>clockwise, the car turns to the right, or that after driving for five minutes </a:t>
            </a:r>
            <a:r>
              <a:rPr lang="en-US" dirty="0" smtClean="0"/>
              <a:t>northbound on </a:t>
            </a:r>
            <a:r>
              <a:rPr lang="en-US" dirty="0"/>
              <a:t>the freeway, one is usually about five miles north of where one was five minutes ago.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knowledge </a:t>
            </a:r>
            <a:r>
              <a:rPr lang="en-US" dirty="0"/>
              <a:t>about “how the world works”—whether implemented in simple Boolean </a:t>
            </a:r>
            <a:r>
              <a:rPr lang="en-US" dirty="0" smtClean="0"/>
              <a:t>circuits or </a:t>
            </a:r>
            <a:r>
              <a:rPr lang="en-US" dirty="0"/>
              <a:t>in complete scientific theories—is called a </a:t>
            </a:r>
            <a:r>
              <a:rPr lang="en-US" b="1" dirty="0"/>
              <a:t>model of the world</a:t>
            </a:r>
            <a:r>
              <a:rPr lang="en-US" dirty="0"/>
              <a:t>. An agent that uses such </a:t>
            </a:r>
            <a:r>
              <a:rPr lang="en-US" dirty="0" smtClean="0"/>
              <a:t>a model </a:t>
            </a:r>
            <a:r>
              <a:rPr lang="en-US" dirty="0"/>
              <a:t>is called a </a:t>
            </a:r>
            <a:r>
              <a:rPr lang="en-US" b="1" dirty="0"/>
              <a:t>model-based agent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AGENT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E5BA6C7-0BC7-4CEC-BC49-5B464F363BE8}"/>
              </a:ext>
            </a:extLst>
          </p:cNvPr>
          <p:cNvSpPr txBox="1">
            <a:spLocks/>
          </p:cNvSpPr>
          <p:nvPr/>
        </p:nvSpPr>
        <p:spPr>
          <a:xfrm>
            <a:off x="435547" y="2186674"/>
            <a:ext cx="7794770" cy="385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chemeClr val="tx1"/>
                </a:solidFill>
              </a:rPr>
              <a:t>Agent: </a:t>
            </a:r>
            <a:r>
              <a:rPr lang="en-US" sz="2400" dirty="0" smtClean="0">
                <a:solidFill>
                  <a:schemeClr val="tx1"/>
                </a:solidFill>
              </a:rPr>
              <a:t>An entity </a:t>
            </a:r>
            <a:r>
              <a:rPr lang="en-US" sz="2400" dirty="0">
                <a:solidFill>
                  <a:schemeClr val="tx1"/>
                </a:solidFill>
              </a:rPr>
              <a:t>in a program or environment capable of generating action.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 agent uses perception of the environment to make decisions about actions to take.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perception capability is usually called a sensor.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actions can depend on the most recent perception or on the entire history (percept sequence).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97" y="461912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MODEL-BASED REFLEX AGENTS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7" y="0"/>
            <a:ext cx="8697294" cy="3590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97" y="3683476"/>
            <a:ext cx="8697293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35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341" y="2452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42" y="2276702"/>
            <a:ext cx="82377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Knowing something about the current state of the environment is not always enough to </a:t>
            </a:r>
            <a:r>
              <a:rPr lang="en-US" dirty="0" smtClean="0"/>
              <a:t>decide what </a:t>
            </a:r>
            <a:r>
              <a:rPr lang="en-US" dirty="0"/>
              <a:t>to do.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at a road junction, the taxi can turn left, turn right, or go </a:t>
            </a:r>
            <a:r>
              <a:rPr lang="en-US" dirty="0" smtClean="0"/>
              <a:t>straight on</a:t>
            </a:r>
            <a:r>
              <a:rPr lang="en-US" dirty="0"/>
              <a:t>. The correct decision depends on where the taxi is trying to get to. In other words, as </a:t>
            </a:r>
            <a:r>
              <a:rPr lang="en-US" dirty="0" smtClean="0"/>
              <a:t>well as </a:t>
            </a:r>
            <a:r>
              <a:rPr lang="en-US" dirty="0"/>
              <a:t>a current state description, the agent needs some sort of </a:t>
            </a:r>
            <a:r>
              <a:rPr lang="en-US" b="1" dirty="0"/>
              <a:t>goal </a:t>
            </a:r>
            <a:r>
              <a:rPr lang="en-US" dirty="0"/>
              <a:t>information </a:t>
            </a:r>
            <a:r>
              <a:rPr lang="en-US" dirty="0" smtClean="0"/>
              <a:t>that describes situations that are desirable—for example, being at the passenger’s destination.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agent program can combine this with the model (the same information as was used in the model-based reflex agent) to choose actions that achieve the goal.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82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065193"/>
            <a:ext cx="8234796" cy="4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37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GOAL-BASED AGENT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341" y="24522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342" y="2276702"/>
            <a:ext cx="82377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Sometimes goal-based action selection is straightforward—for example, when goal </a:t>
            </a:r>
            <a:r>
              <a:rPr lang="en-US" dirty="0" smtClean="0"/>
              <a:t>satisfaction results </a:t>
            </a:r>
            <a:r>
              <a:rPr lang="en-US" dirty="0"/>
              <a:t>immediately from a single action.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Sometimes </a:t>
            </a:r>
            <a:r>
              <a:rPr lang="en-US" dirty="0"/>
              <a:t>it will be more </a:t>
            </a:r>
            <a:r>
              <a:rPr lang="en-US" dirty="0" smtClean="0"/>
              <a:t>tricky—for example</a:t>
            </a:r>
            <a:r>
              <a:rPr lang="en-US" dirty="0"/>
              <a:t>, when the agent has to consider long sequences of twists and turns in order to find </a:t>
            </a:r>
            <a:r>
              <a:rPr lang="en-US" dirty="0" smtClean="0"/>
              <a:t>a way </a:t>
            </a:r>
            <a:r>
              <a:rPr lang="en-US" dirty="0"/>
              <a:t>to achieve the goal.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Search</a:t>
            </a:r>
            <a:r>
              <a:rPr lang="en-US" dirty="0" smtClean="0"/>
              <a:t> </a:t>
            </a:r>
            <a:r>
              <a:rPr lang="en-US" dirty="0"/>
              <a:t>(Chapters 3 to 5) and </a:t>
            </a:r>
            <a:r>
              <a:rPr lang="en-US" b="1" dirty="0"/>
              <a:t>planning</a:t>
            </a:r>
            <a:r>
              <a:rPr lang="en-US" dirty="0"/>
              <a:t> (Chapters 10 and 11) are </a:t>
            </a:r>
            <a:r>
              <a:rPr lang="en-US" dirty="0" smtClean="0"/>
              <a:t>the subfields </a:t>
            </a:r>
            <a:r>
              <a:rPr lang="en-US" dirty="0"/>
              <a:t>of AI devoted to finding action sequences that achieve the agent’s goals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The goal-based agent’s</a:t>
            </a:r>
            <a:r>
              <a:rPr lang="en-US" dirty="0"/>
              <a:t> behavior can easily be changed to go to a different destination, simply by specifying that destination as the goal. </a:t>
            </a:r>
            <a:r>
              <a:rPr lang="en-US" b="1" dirty="0"/>
              <a:t>The reflex agent’s </a:t>
            </a:r>
            <a:r>
              <a:rPr lang="en-US" dirty="0"/>
              <a:t>rules for when to turn and when to go straight will work only for a single destination; they must all be replaced to go somewhere new.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0892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/>
            </a:r>
            <a:br>
              <a:rPr lang="en-US" sz="4400" dirty="0"/>
            </a:br>
            <a:r>
              <a:rPr lang="en-US" sz="4400" b="1" dirty="0"/>
              <a:t>UTILITY-BASED AGENTS 	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113FD98-D069-4334-92FD-8853E7A7D9A9}"/>
              </a:ext>
            </a:extLst>
          </p:cNvPr>
          <p:cNvSpPr/>
          <p:nvPr/>
        </p:nvSpPr>
        <p:spPr>
          <a:xfrm>
            <a:off x="235527" y="2196750"/>
            <a:ext cx="85205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Goals alone are not enough to generate high-quality behavior in most environments. </a:t>
            </a:r>
            <a:r>
              <a:rPr lang="en-US" sz="2000" dirty="0" smtClean="0"/>
              <a:t>For example</a:t>
            </a:r>
            <a:r>
              <a:rPr lang="en-US" sz="2000" dirty="0"/>
              <a:t>, many action sequences will get the taxi to its destination (thereby achieving </a:t>
            </a:r>
            <a:r>
              <a:rPr lang="en-US" sz="2000" dirty="0" smtClean="0"/>
              <a:t>the goal</a:t>
            </a:r>
            <a:r>
              <a:rPr lang="en-US" sz="2000" dirty="0"/>
              <a:t>) but </a:t>
            </a:r>
            <a:r>
              <a:rPr lang="en-US" sz="2000" b="1" dirty="0"/>
              <a:t>some are quicker, safer, more reliable, or cheaper than others</a:t>
            </a:r>
            <a:r>
              <a:rPr lang="en-US" sz="2000" dirty="0"/>
              <a:t>. </a:t>
            </a:r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Goals </a:t>
            </a:r>
            <a:r>
              <a:rPr lang="en-US" sz="2000" dirty="0"/>
              <a:t>just provide </a:t>
            </a:r>
            <a:r>
              <a:rPr lang="en-US" sz="2000" dirty="0" smtClean="0"/>
              <a:t>a crude </a:t>
            </a:r>
            <a:r>
              <a:rPr lang="en-US" sz="2000" dirty="0"/>
              <a:t>binary distinction between “happy” and “unhappy” states. A more general </a:t>
            </a:r>
            <a:r>
              <a:rPr lang="en-US" sz="2000" dirty="0" smtClean="0"/>
              <a:t>performance measure </a:t>
            </a:r>
            <a:r>
              <a:rPr lang="en-US" sz="2000" dirty="0"/>
              <a:t>should allow a comparison of different world states according to exactly how </a:t>
            </a:r>
            <a:r>
              <a:rPr lang="en-US" sz="2000" dirty="0" smtClean="0"/>
              <a:t>happy they </a:t>
            </a:r>
            <a:r>
              <a:rPr lang="en-US" sz="2000" dirty="0"/>
              <a:t>would make the agent. Because “happy” does not sound very scientific, economists </a:t>
            </a:r>
            <a:r>
              <a:rPr lang="en-US" sz="2000" dirty="0" smtClean="0"/>
              <a:t>and computer </a:t>
            </a:r>
            <a:r>
              <a:rPr lang="en-US" sz="2000" dirty="0"/>
              <a:t>scientists use the term </a:t>
            </a:r>
            <a:r>
              <a:rPr lang="en-US" sz="2000" b="1" dirty="0"/>
              <a:t>utility </a:t>
            </a:r>
            <a:r>
              <a:rPr lang="en-US" sz="2000" dirty="0" smtClean="0"/>
              <a:t>instead.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292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/>
            </a:r>
            <a:br>
              <a:rPr lang="en-US" sz="4400" dirty="0"/>
            </a:br>
            <a:r>
              <a:rPr lang="en-US" sz="4400" b="1" dirty="0"/>
              <a:t>UTILITY-BASED AGENTS 	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113FD98-D069-4334-92FD-8853E7A7D9A9}"/>
              </a:ext>
            </a:extLst>
          </p:cNvPr>
          <p:cNvSpPr/>
          <p:nvPr/>
        </p:nvSpPr>
        <p:spPr>
          <a:xfrm>
            <a:off x="235527" y="2196750"/>
            <a:ext cx="85205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An agent’s </a:t>
            </a:r>
            <a:r>
              <a:rPr lang="en-US" sz="2000" b="1" dirty="0"/>
              <a:t>utility function </a:t>
            </a:r>
            <a:r>
              <a:rPr lang="en-US" sz="2000" dirty="0"/>
              <a:t>is essentially </a:t>
            </a:r>
            <a:r>
              <a:rPr lang="en-US" sz="2000" dirty="0" smtClean="0"/>
              <a:t>an internalization of </a:t>
            </a:r>
            <a:r>
              <a:rPr lang="en-US" sz="2000" dirty="0"/>
              <a:t>the performance measure. If the internal utility function and the external </a:t>
            </a:r>
            <a:r>
              <a:rPr lang="en-US" sz="2000" dirty="0" smtClean="0"/>
              <a:t>performance measure </a:t>
            </a:r>
            <a:r>
              <a:rPr lang="en-US" sz="2000" dirty="0"/>
              <a:t>are in agreement, then an agent that chooses actions to maximize its utility will </a:t>
            </a:r>
            <a:r>
              <a:rPr lang="en-US" sz="2000" dirty="0" smtClean="0"/>
              <a:t>be rational </a:t>
            </a:r>
            <a:r>
              <a:rPr lang="en-US" sz="2000" dirty="0"/>
              <a:t>according to the external performance measure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In two kinds of cases, goals are inadequate, but a utility-based agent can still make rational </a:t>
            </a:r>
            <a:r>
              <a:rPr lang="en-US" sz="2000" dirty="0" smtClean="0"/>
              <a:t>decisions.</a:t>
            </a:r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dirty="0" smtClean="0"/>
              <a:t>when </a:t>
            </a:r>
            <a:r>
              <a:rPr lang="en-US" sz="2000" dirty="0"/>
              <a:t>there are conflicting goals, only some of which can </a:t>
            </a:r>
            <a:r>
              <a:rPr lang="en-US" sz="2000" i="1" dirty="0"/>
              <a:t>be achieved </a:t>
            </a:r>
            <a:r>
              <a:rPr lang="en-US" sz="2000" i="1" dirty="0" smtClean="0"/>
              <a:t>(</a:t>
            </a:r>
            <a:r>
              <a:rPr lang="en-US" sz="2000" i="1" dirty="0"/>
              <a:t>for example, speed and safety), the utility function specifies the appropriate tradeoff</a:t>
            </a:r>
            <a:r>
              <a:rPr lang="en-US" sz="2000" i="1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sz="2000" dirty="0"/>
              <a:t>when there are several goals that the agent can aim for, none of which can be achieved with certainty, utility provides a way in which the likelihood of success can be weighed against the importance of the goals.</a:t>
            </a:r>
            <a:endParaRPr lang="en-US" sz="2000" i="1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9561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7EE1B9A-8E90-4EC4-A7DF-37077C8C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2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DBD4D0-86E9-4186-A2FB-1470B6C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664"/>
            <a:ext cx="9144000" cy="49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620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002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COMPONENT OF </a:t>
            </a:r>
            <a:br>
              <a:rPr lang="en-US" dirty="0"/>
            </a:br>
            <a:r>
              <a:rPr lang="en-US" dirty="0"/>
              <a:t>AGENT PROGRAMS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5C194C0-FC87-4BED-92DC-C98AC1CE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5" y="2074970"/>
            <a:ext cx="8812018" cy="470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16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2: Intelligent Agents ,  Pages 34-58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589684"/>
            <a:ext cx="8469441" cy="1088136"/>
          </a:xfrm>
        </p:spPr>
        <p:txBody>
          <a:bodyPr>
            <a:noAutofit/>
          </a:bodyPr>
          <a:lstStyle/>
          <a:p>
            <a:r>
              <a:rPr lang="en-US" sz="3200" dirty="0"/>
              <a:t>TAXONOMY OF </a:t>
            </a:r>
            <a:r>
              <a:rPr lang="en-US" sz="3200" dirty="0" smtClean="0"/>
              <a:t>AUTONOMOUS </a:t>
            </a:r>
            <a:r>
              <a:rPr lang="en-US" sz="3200" dirty="0"/>
              <a:t>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A300382-F047-4CD9-AFE3-91CFD72E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0" y="2025748"/>
            <a:ext cx="8297381" cy="45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250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V/S PROGRAM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453DBA9-4017-4CA2-9674-E8219C20E696}"/>
              </a:ext>
            </a:extLst>
          </p:cNvPr>
          <p:cNvSpPr txBox="1">
            <a:spLocks/>
          </p:cNvSpPr>
          <p:nvPr/>
        </p:nvSpPr>
        <p:spPr>
          <a:xfrm>
            <a:off x="421341" y="2154062"/>
            <a:ext cx="8225765" cy="405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>
                <a:solidFill>
                  <a:schemeClr val="tx1"/>
                </a:solidFill>
              </a:rPr>
              <a:t>Size </a:t>
            </a:r>
            <a:r>
              <a:rPr lang="en-US" sz="2400" dirty="0">
                <a:solidFill>
                  <a:schemeClr val="tx1"/>
                </a:solidFill>
              </a:rPr>
              <a:t>- an agent is usually smaller than a program.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Purpose</a:t>
            </a:r>
            <a:r>
              <a:rPr lang="en-US" sz="2400" dirty="0">
                <a:solidFill>
                  <a:schemeClr val="tx1"/>
                </a:solidFill>
              </a:rPr>
              <a:t> - an agent has a specific purpose while programs are multi-functional.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Persistence</a:t>
            </a:r>
            <a:r>
              <a:rPr lang="en-US" sz="2400" dirty="0">
                <a:solidFill>
                  <a:schemeClr val="tx1"/>
                </a:solidFill>
              </a:rPr>
              <a:t> - an agent's life span is not entirely dependent on a user launching and quitting it.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Autonomy</a:t>
            </a:r>
            <a:r>
              <a:rPr lang="en-US" sz="2400" dirty="0">
                <a:solidFill>
                  <a:schemeClr val="tx1"/>
                </a:solidFill>
              </a:rPr>
              <a:t> - an agent doesn't need the user's input to function.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DIFFERENT AGENTS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3" y="2244436"/>
            <a:ext cx="8409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 human agent </a:t>
            </a:r>
            <a:r>
              <a:rPr lang="en-US" sz="2400" dirty="0"/>
              <a:t>has eyes, ears, and other organs for sensors and hands, legs, vocal tract, and </a:t>
            </a:r>
            <a:r>
              <a:rPr lang="en-US" sz="2400" dirty="0" smtClean="0"/>
              <a:t>so on </a:t>
            </a:r>
            <a:r>
              <a:rPr lang="en-US" sz="2400" dirty="0"/>
              <a:t>for actuators.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A </a:t>
            </a:r>
            <a:r>
              <a:rPr lang="en-US" sz="2400" b="1" dirty="0"/>
              <a:t>robotic agent</a:t>
            </a:r>
            <a:r>
              <a:rPr lang="en-US" sz="2400" dirty="0"/>
              <a:t> might have cameras and infrared range finders for </a:t>
            </a:r>
            <a:r>
              <a:rPr lang="en-US" sz="2400" dirty="0" smtClean="0"/>
              <a:t>sensors and </a:t>
            </a:r>
            <a:r>
              <a:rPr lang="en-US" sz="2400" dirty="0"/>
              <a:t>various motors for actuators.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b="1" dirty="0" smtClean="0"/>
              <a:t>A </a:t>
            </a:r>
            <a:r>
              <a:rPr lang="en-US" sz="2400" b="1" dirty="0"/>
              <a:t>software agent </a:t>
            </a:r>
            <a:r>
              <a:rPr lang="en-US" sz="2400" dirty="0"/>
              <a:t>receives keystrokes, file contents, </a:t>
            </a:r>
            <a:r>
              <a:rPr lang="en-US" sz="2400" dirty="0" smtClean="0"/>
              <a:t>and network </a:t>
            </a:r>
            <a:r>
              <a:rPr lang="en-US" sz="2400" dirty="0"/>
              <a:t>packets as sensory inputs and acts on the environment by </a:t>
            </a:r>
            <a:r>
              <a:rPr lang="en-US" sz="2400" dirty="0" smtClean="0"/>
              <a:t>displaying </a:t>
            </a:r>
            <a:r>
              <a:rPr lang="en-US" sz="2400" dirty="0"/>
              <a:t>on the screen</a:t>
            </a:r>
            <a:r>
              <a:rPr lang="en-US" sz="2400" dirty="0" smtClean="0"/>
              <a:t>, writing </a:t>
            </a:r>
            <a:r>
              <a:rPr lang="en-US" sz="2400" dirty="0"/>
              <a:t>files, and sending network packets.</a:t>
            </a:r>
          </a:p>
        </p:txBody>
      </p:sp>
    </p:spTree>
    <p:extLst>
      <p:ext uri="{BB962C8B-B14F-4D97-AF65-F5344CB8AC3E}">
        <p14:creationId xmlns:p14="http://schemas.microsoft.com/office/powerpoint/2010/main" val="122285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3" y="2244436"/>
            <a:ext cx="84097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term </a:t>
            </a:r>
            <a:r>
              <a:rPr lang="en-US" sz="2400" b="1" dirty="0"/>
              <a:t>percept</a:t>
            </a:r>
            <a:r>
              <a:rPr lang="en-US" sz="2400" dirty="0"/>
              <a:t> </a:t>
            </a:r>
            <a:r>
              <a:rPr lang="en-US" sz="2400" dirty="0" smtClean="0"/>
              <a:t>refers </a:t>
            </a:r>
            <a:r>
              <a:rPr lang="en-US" sz="2400" dirty="0"/>
              <a:t>to the agent’s perceptual inputs at any given instant.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An agent’s </a:t>
            </a:r>
            <a:r>
              <a:rPr lang="en-US" sz="2400" b="1" dirty="0"/>
              <a:t>percept sequence </a:t>
            </a:r>
            <a:r>
              <a:rPr lang="en-US" sz="2400" dirty="0"/>
              <a:t>is the complete history of everything the agent has ever perceived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In general, an agent’s choice of </a:t>
            </a:r>
            <a:r>
              <a:rPr lang="en-US" sz="2400" b="1" dirty="0"/>
              <a:t>action</a:t>
            </a:r>
            <a:r>
              <a:rPr lang="en-US" sz="2400" dirty="0"/>
              <a:t> at any given instant can depend on the entire </a:t>
            </a:r>
            <a:r>
              <a:rPr lang="en-US" sz="2400" b="1" dirty="0" smtClean="0"/>
              <a:t>percept sequence </a:t>
            </a:r>
            <a:r>
              <a:rPr lang="en-US" sz="2400" dirty="0"/>
              <a:t>observed to date, but not on anything it hasn’t perceived.</a:t>
            </a:r>
          </a:p>
        </p:txBody>
      </p:sp>
    </p:spTree>
    <p:extLst>
      <p:ext uri="{BB962C8B-B14F-4D97-AF65-F5344CB8AC3E}">
        <p14:creationId xmlns:p14="http://schemas.microsoft.com/office/powerpoint/2010/main" val="68737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3696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 smtClean="0"/>
              <a:t>AGENT 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383" y="2244436"/>
            <a:ext cx="84097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</a:t>
            </a:r>
            <a:r>
              <a:rPr lang="en-US" sz="2400" dirty="0" smtClean="0"/>
              <a:t>he agent’s choice </a:t>
            </a:r>
            <a:r>
              <a:rPr lang="en-US" sz="2400" dirty="0"/>
              <a:t>of action for every possible percept </a:t>
            </a:r>
            <a:r>
              <a:rPr lang="en-US" sz="2400" dirty="0" smtClean="0"/>
              <a:t>sequence can be defined.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An </a:t>
            </a:r>
            <a:r>
              <a:rPr lang="en-US" sz="2400" dirty="0"/>
              <a:t>agent’s behavior </a:t>
            </a:r>
            <a:r>
              <a:rPr lang="en-US" sz="2400" dirty="0" smtClean="0"/>
              <a:t>is described </a:t>
            </a:r>
            <a:r>
              <a:rPr lang="en-US" sz="2400" dirty="0"/>
              <a:t>by the </a:t>
            </a:r>
            <a:r>
              <a:rPr lang="en-US" sz="2400" b="1" dirty="0"/>
              <a:t>agent function </a:t>
            </a:r>
            <a:r>
              <a:rPr lang="en-US" sz="2400" dirty="0"/>
              <a:t>that maps any given percept </a:t>
            </a:r>
            <a:r>
              <a:rPr lang="en-US" sz="2400" dirty="0" smtClean="0"/>
              <a:t>sequence </a:t>
            </a:r>
            <a:r>
              <a:rPr lang="en-US" sz="2400" dirty="0"/>
              <a:t>to an action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We can imagine tabulating the agent function that describes any given agent; for </a:t>
            </a:r>
            <a:r>
              <a:rPr lang="en-US" sz="2400" dirty="0" smtClean="0"/>
              <a:t>most agents</a:t>
            </a:r>
            <a:r>
              <a:rPr lang="en-US" sz="2400" dirty="0"/>
              <a:t>, this would be a very large table—infinite, in fact, unless we place a bound on </a:t>
            </a:r>
            <a:r>
              <a:rPr lang="en-US" sz="2400" dirty="0" smtClean="0"/>
              <a:t>the length </a:t>
            </a:r>
            <a:r>
              <a:rPr lang="en-US" sz="2400" dirty="0"/>
              <a:t>of percept sequences we want to consider.</a:t>
            </a:r>
          </a:p>
        </p:txBody>
      </p:sp>
    </p:spTree>
    <p:extLst>
      <p:ext uri="{BB962C8B-B14F-4D97-AF65-F5344CB8AC3E}">
        <p14:creationId xmlns:p14="http://schemas.microsoft.com/office/powerpoint/2010/main" val="271921046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A32393-6016-4A67-A014-1A68ADE8D3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54346-3E23-4543-B3B8-72DCF4E3C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7D4FEB4-5272-4196-8435-CCF16E005FA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950</TotalTime>
  <Words>2859</Words>
  <Application>Microsoft Office PowerPoint</Application>
  <PresentationFormat>On-screen Show (4:3)</PresentationFormat>
  <Paragraphs>242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Spectrum</vt:lpstr>
      <vt:lpstr>PowerPoint Presentation</vt:lpstr>
      <vt:lpstr>Lecture Outline</vt:lpstr>
      <vt:lpstr>AGENT</vt:lpstr>
      <vt:lpstr>INTELLIGENT AGENT</vt:lpstr>
      <vt:lpstr>TAXONOMY OF AUTONOMOUS AGENT</vt:lpstr>
      <vt:lpstr>AGENT V/S PROGRAM</vt:lpstr>
      <vt:lpstr>DIFFERENT AGENTS</vt:lpstr>
      <vt:lpstr>AGENTS</vt:lpstr>
      <vt:lpstr>AGENT  FUNCTION</vt:lpstr>
      <vt:lpstr>AGENT  PROGRAM</vt:lpstr>
      <vt:lpstr>AGENT FUNCTION</vt:lpstr>
      <vt:lpstr>VACUUM CLEANING AGENT</vt:lpstr>
      <vt:lpstr>VACUUM CLEANING AGENT</vt:lpstr>
      <vt:lpstr>DESIRABLE PROPERTIES OF AGENT</vt:lpstr>
      <vt:lpstr>DESIRABLE PROPERTIES OF AGENT</vt:lpstr>
      <vt:lpstr>DESIRABLE PROPERTIES OF AGENT</vt:lpstr>
      <vt:lpstr> GOOD BEHAVIOR:  THE CONCEPT OF RATIONALITY </vt:lpstr>
      <vt:lpstr>RATIONAL AGENT</vt:lpstr>
      <vt:lpstr>RATIONALITY</vt:lpstr>
      <vt:lpstr> SPECIFYING THE TASK ENVIRONMENT: PEAS DESCRIPTION </vt:lpstr>
      <vt:lpstr>PEAS: Examples</vt:lpstr>
      <vt:lpstr>PROPERTIES OF   TASK ENVIRONMENT </vt:lpstr>
      <vt:lpstr>PROPERTIES OF   TASK ENVIRONMENT </vt:lpstr>
      <vt:lpstr>PROPERTIES OF   TASK ENVIRONMENT </vt:lpstr>
      <vt:lpstr>PROPERTIES OF   TASK ENVIRONMENT </vt:lpstr>
      <vt:lpstr>PROPERTIES OF   TASK ENVIRONMENT </vt:lpstr>
      <vt:lpstr>PROPERTIES OF   TASK ENVIRONMENT </vt:lpstr>
      <vt:lpstr>TASK ENVIRONMENT: EXAMPLES</vt:lpstr>
      <vt:lpstr>THE STRUCTURE OF AGENTS</vt:lpstr>
      <vt:lpstr>AGENT EXAMPLE:  TABLE DRIVEN AGENT</vt:lpstr>
      <vt:lpstr> TABLE-DRIVEN-AGENT </vt:lpstr>
      <vt:lpstr>VACUUM CLEANING AGENT: Table Driven</vt:lpstr>
      <vt:lpstr>LIMITATION OF  TABLE-DRIVEN AGENT</vt:lpstr>
      <vt:lpstr>BASIC KINDS OF  AGENT PROGRAMS</vt:lpstr>
      <vt:lpstr> SIMPLE REFLEX AGENTS </vt:lpstr>
      <vt:lpstr>PowerPoint Presentation</vt:lpstr>
      <vt:lpstr> SIMPLE REFLEX AGENTS </vt:lpstr>
      <vt:lpstr> MODEL-BASED REFLEX AGENTS </vt:lpstr>
      <vt:lpstr> MODEL-BASED REFLEX AGENTS </vt:lpstr>
      <vt:lpstr> MODEL-BASED REFLEX AGENTS </vt:lpstr>
      <vt:lpstr>GOAL-BASED AGENT</vt:lpstr>
      <vt:lpstr>GOAL-BASED AGENT</vt:lpstr>
      <vt:lpstr>GOAL-BASED AGENT</vt:lpstr>
      <vt:lpstr> UTILITY-BASED AGENTS  </vt:lpstr>
      <vt:lpstr> UTILITY-BASED AGENTS  </vt:lpstr>
      <vt:lpstr>PowerPoint Presentation</vt:lpstr>
      <vt:lpstr>LEARNING AGENT</vt:lpstr>
      <vt:lpstr>HOW COMPONENT OF  AGENT PROGRAMS WORK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135</cp:revision>
  <dcterms:created xsi:type="dcterms:W3CDTF">2018-12-10T17:20:29Z</dcterms:created>
  <dcterms:modified xsi:type="dcterms:W3CDTF">2021-05-28T05:23:24Z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