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1"/>
  </p:notesMasterIdLst>
  <p:sldIdLst>
    <p:sldId id="256" r:id="rId5"/>
    <p:sldId id="303" r:id="rId6"/>
    <p:sldId id="257" r:id="rId7"/>
    <p:sldId id="266" r:id="rId8"/>
    <p:sldId id="267" r:id="rId9"/>
    <p:sldId id="268" r:id="rId10"/>
    <p:sldId id="270" r:id="rId11"/>
    <p:sldId id="275" r:id="rId12"/>
    <p:sldId id="276" r:id="rId13"/>
    <p:sldId id="278" r:id="rId14"/>
    <p:sldId id="279" r:id="rId15"/>
    <p:sldId id="280" r:id="rId16"/>
    <p:sldId id="281" r:id="rId17"/>
    <p:sldId id="282" r:id="rId18"/>
    <p:sldId id="283" r:id="rId19"/>
    <p:sldId id="284" r:id="rId20"/>
    <p:sldId id="272" r:id="rId21"/>
    <p:sldId id="271" r:id="rId22"/>
    <p:sldId id="273" r:id="rId23"/>
    <p:sldId id="274" r:id="rId24"/>
    <p:sldId id="286" r:id="rId25"/>
    <p:sldId id="290" r:id="rId26"/>
    <p:sldId id="287" r:id="rId27"/>
    <p:sldId id="293" r:id="rId28"/>
    <p:sldId id="292" r:id="rId29"/>
    <p:sldId id="304" r:id="rId30"/>
    <p:sldId id="295" r:id="rId31"/>
    <p:sldId id="296" r:id="rId32"/>
    <p:sldId id="305" r:id="rId33"/>
    <p:sldId id="297" r:id="rId34"/>
    <p:sldId id="298" r:id="rId35"/>
    <p:sldId id="299" r:id="rId36"/>
    <p:sldId id="300" r:id="rId37"/>
    <p:sldId id="301" r:id="rId38"/>
    <p:sldId id="265" r:id="rId39"/>
    <p:sldId id="264"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703DF5-EDA0-4CA2-B5C4-8A87ABB4A7CA}" v="18" dt="2020-04-28T15:01:54.1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111" d="100"/>
          <a:sy n="111" d="100"/>
        </p:scale>
        <p:origin x="-1602"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2944" units="cm"/>
          <inkml:channel name="Y" type="integer" max="1080" units="cm"/>
          <inkml:channel name="T" type="integer" max="2.14748E9" units="dev"/>
        </inkml:traceFormat>
        <inkml:channelProperties>
          <inkml:channelProperty channel="X" name="resolution" value="95.27508" units="1/cm"/>
          <inkml:channelProperty channel="Y" name="resolution" value="62.42775" units="1/cm"/>
          <inkml:channelProperty channel="T" name="resolution" value="1" units="1/dev"/>
        </inkml:channelProperties>
      </inkml:inkSource>
      <inkml:timestamp xml:id="ts0" timeString="2024-01-28T09:14:23.967"/>
    </inkml:context>
    <inkml:brush xml:id="br0">
      <inkml:brushProperty name="width" value="0.05292" units="cm"/>
      <inkml:brushProperty name="height" value="0.05292" units="cm"/>
      <inkml:brushProperty name="color" value="#FF0000"/>
    </inkml:brush>
  </inkml:definitions>
  <inkml:trace contextRef="#ctx0" brushRef="#br0">9925 6810 0,'0'-29'266,"0"0"-251,29-1 48,1 30-32,-1 0 0,0-29-31,1 29 31,29-30-31,-30-28 32,-29 28 15,59 1-16,-30 0 16,0-1-32,1 1 48,-1 29-16,1 0-16,-1 0 63,0 0-79,1 0 17,-1 0-32,0-29 15,1 29 16,-1 0-31,0 0 16,1 0 0,-1 0-16,30 0 15,-30 0-15,1 0 32,28 0-32,-28 0 15,-1 0 1,0 0-1,30 0 1,-29 0 0,-1 0-1,30 0 1,-30 0 0,0 0-1,30 0 16,-30 0 1,1 0-1,-1 0-15,30-59 109,-30 59-32,-29-29-93,30 29 63,28 0-63,-28 0 15,-1 0 1,0 0 15,30 29-15,-29 0 46,-1-29 1,0 0-16,1 0-32,-1 0 32,0 0 0,30 0 0,-30 0-16,1 0-15,-1 0 0,30 0-1</inkml:trace>
  <inkml:trace contextRef="#ctx0" brushRef="#br0" timeOffset="3913.2">9896 6898 0,'-30'30'125,"30"-1"-110,0 30-15,0-1 16,0 60-16,0-30 15,0 0-15,0-59 16,0 59 0,0-29-16,0 29 0,0-29 15,0 29-15,0-59 16,0 30-16,0 29 16,30-29 15,-1 29 0,-29-30-31,88 1 16,-88-29-16,0-1 15,29 30 1,-29-1 15,0-28-31,0 87 16,0-58-1,0-1-15,0 31 16,0-60 0,0 30-16,0 29 15,0-59-15,0 0 16,0 1 15,0 58-31,0-30 16,59-28-1,-29-30 1,-1 29 156,0-29 0,1-29 78,28 29-235,-28-30-15,-30 1 16,59 29 0,-1 0-16,1-29 15,-30 29-15,1 0 16,-1 0 0,0 0-16,1-30 15,-1 30-15,1 0 16,58 0 15,-30 0-15,-28 0-1,28 0 32,-28 0-31,-1 0-1,59 0-15,-58 0 16,58 0-16,-59 0 16,0 0-16,30 0 15,59 30-15,-1 28 16,1-58-16,-60 0 16,60 30-1,-30 29 1,-59-30-16,1-29 31,-1 29-15,30-29-1,-30 0 1,0 30-16,1-30 16,28 0-1,-28 0 16,-1 0 16,30 0-31,0 58 0,-30-58 155,-29-88-155,0 59-16,0-59 16,0 29-16,0 30 15,0-30-15,0 30 16,0-59 0,0 58-16,0 1 15,0 0-15,0-59 16,0 58-1,0-58 1,0-59 0,0 59 15,0 30-31,0 28 0,0-28 16,0 28-16,0-29 15,0 30-15,0-30 16,0 30-16,0-30 31,0-29-31,0-147 16,0 177 31,0-1-32,0 30 1,0-30-16,0 0 15,0 30-15,0 0 16,0-1-16,0-28 16,0-31-16,0 60 15,0 0-15,0-30 16,0 0-16,0 30 16,-29 0-16,29-1 15,0 1 1,0 0-1,0-59 1,0 58 0,0 1-1,-30-1 1,30 1 0,-29 0-1,0-30 16,-60-29-15,60 59 31,0-1-47,-30 1 31,30-30-15,29 30 62,-88 29 125,29 0-172,-29 0-31</inkml:trace>
  <inkml:trace contextRef="#ctx0" brushRef="#br0" timeOffset="8555.33">14888 6487 0,'58'0'109,"89"0"-93,59 0-16,-89 0 15,118 0-15,-59 0 16,0 0-16,1 0 31,28 0-31,30 0 0,59 0 0,-206 0 31,88 0-31,-59 0 16,1 0-16,-59 0 16,29 0-1,-30 0-15,60 0 16,-59 0-1,58 0-15,-88 0 16,30 0-16,-29 0 31</inkml:trace>
  <inkml:trace contextRef="#ctx0" brushRef="#br0" timeOffset="12491.89">14917 6546 0,'88'29'125,"-88"59"-109,29-29-16,1 59 15,-30-89-15,58 118 16,-28-89 0,-30-28-1,29-1-15,1 89 16,-30-60 0,58 60-16,-28-60 15,-30 1-15,0-30 16,29 1-1,-29-1-15,0 30 0,0-30 16,29 59 15,1-29-15,-1-30 15,-29 59 0,0-29-31,0 0 16,0-1-16,0-28 16,0 29-16,0-30 31,30 0-31,-30 30 31,0-30-15,0 1-16,0 58 15,0-59 17,0 30-17,0-30-15,0 0 0,0 30 16,0 0-16,0-30 16,0 1 15,0 28 31,29-28 157,0-30-172,1 0-31,28 29-16,1-29 15,0 0-15,29 0 16,-59 0-16,30 0 15,88 0-15,-30 0 16,30 0-16,-59 0 0,0 29 0,-29-29 16,58 0-1,1 0-15,-89 0 16,1 0-16,28 0 16,1 0-16,-30 0 15,30 0 1,0 0-1,58 0 1,-87 0-16,-1 0 16,89 0-16,-89 0 15,59 0-15,-59 0 16,1 0-16,28 0 16,-28 0-16,-1 0 15,30 0 1,-30 0-1,1 0 17,28 0-17,-28 0 1,-1 0 0,0 0 15,30 0-16,-29 0 251,-30-58-266,0-30 16,0 29-16,0 30 15,0-30-15,0 29 16,0 1-16,0-30 16,0 30-16,0 0 15,0-30-15,0 30 31,-30-1-31,30 1 0,0-30 16,-29 30-16,-1 29 16,1-29-1,0-89 1,-1 89-16,30-30 31,0 30-31,0-30 0,-29 0 16,29 30-16,0 0 15,-59-59 17,59 29-32,-29-88 15,29 118 1,0-30 0,0 0-16,0 1 15,0 28-15,0-28 16,0-1-16,0 29 15,0-87-15,0 29 16,0 0 0,0 59-16,0-1 15,0-58 1,0 29 0,0 1-16,0 28 15,0 1-15,0-30 0,0 30 16,0 0-1,-29-1 220,-60 30-220,60 0 1</inkml:trace>
  <inkml:trace contextRef="#ctx0" brushRef="#br0" timeOffset="15461.92">12685 11360 0,'30'117'109,"-30"118"-109,0-59 16,0 0-16,-88 30 15,88-177-15,-30 59 16,30 0-16,0-58 16,0 28-16,0 1 15,0 0-15,0 29 16,30-29-16,-1-1 16,-29 1-16,0 0 31,29 117-31,1-29 0,-30-59 0,117 0 15,-117-30-15,29 1 16,-29-30 0,30 30-16,-30-29 15,0-1 17,29 30-17,-29-30-15,30 0 47,-1-29 78,30 0-109,-30 0-16,0 0 47,1 0-32,-1 0 1,30 0-1,-30 0 1,30 0 0,-30 0-16,30 0 15,29 0 1,-59 0 15,30 0-15,0 0-16,-30 0 31,59 0-31,0 0 16,-29 0-16,0 0 15,29 0-15,-59 0 16,89 0 0,-59 0-16,29 0 15,58 0-15,-116 0 16,-1 0-1,89 0 17,-60 0-32,30 0 31,-58 0-31,29 0 16,58 0-16,-29 30 15,-29-30-15,29 0 16,-59 0-16,59 0 15,-29 29-15,-29-29 16,28 0 0,1 29 15,-30 1-15,1-30-1,-30-30 126</inkml:trace>
  <inkml:trace contextRef="#ctx0" brushRef="#br0" timeOffset="18241.59">12861 11565 0,'-29'-29'0,"117"29"234,-29 0-234,58 0 16,1 0-1,29 0-15,58 0 16,-29 0-16,-117 0 16,29 0-16,0 0 15,59 0-15,-59 0 16,0 0-1,0 0-15,-29 0 16,88 0-16,-118 0 16,30 0-16,-30 0 15,89 0-15,-59 0 16,87 0-16,-58 0 0,1 0 16,-1 0-16,-30 0 15,1 0 1,-29 0 46,-1 0 79,-29 29-125,0 1-16,29 28 15,1 31 1,-30-1-16,0-30 0,0 30 15,0-29-15,0 29 16,0 30 0,0-1-16,88 0 15,-88 1-15,29-60 16,0 89-16,60-88 16,-60 29-16,-29-59 15,29 59-15,1 0 16,28 59-1,-28-117-15,-1 28 32,-29-28-32,29-30 31,-29 29-31,0 30 0,59 29 16,-29-30-1,-1 31-15,-29-1 16,29 58-1,1-87-15,-1-30 16,0 59-16,-29-58 16,0 29-16,0 58 15,0-58-15,0-1 16,0 1 0,0-30-1,-29-146 235,0 88-234,-1-1-16,1 1 47,0-30 15,-1 30 63,-29 29-109,1-29 15,28 29-31,-87-59 0,-1 29 0,30-28 16,30 58-16,28 0 15,1 0-15,-59-88 16</inkml:trace>
  <inkml:trace contextRef="#ctx0" brushRef="#br0" timeOffset="21216.69">10454 7309 0,'0'30'203,"0"-1"-203,0 0 16,0 1-1,0-1 1,0 0 0,0 1-16,29-1 15,-29 0 1,29-29-16,-29 30 15,0-1 1,0 30 0,30 0-1,-30-30 1,0 59 0,0-59-1,0 59 1,0-58-1,0-1-15,0 30 16,0-1 0,0-28-1,0 58 1,0-59 0,0 30-16,0-30 31,0 1-16,0-1 1,29-29-16,-29 29 16,0 1-1,0-1 1</inkml:trace>
  <inkml:trace contextRef="#ctx0" brushRef="#br0" timeOffset="24911.76">10512 7397 0,'30'30'125,"-30"-1"-109,29-29 0,0 0-16,1 0 31,-1 29-31,1 1 15,-30-1 1,0 0 0,29 59-16,0-58 15,1 29 79,-1-30-78,-29 0 15,0 1 16,29 58-47,1-30 47,-1-28-47,0-1 31,-29 0-15,30 30-1,-30-118 251,0 30-251,0 0 1,0-30-16,29 59 16,-29-29 46,0-1-62,0-58 16,30 30-1,-1-1 1,-29 29 15,0 1-31,0-59 16,29 59 0,-29-59 30,30 58-14,-30 1-32,0 0 15,29-1 1,0 1 31,-29 0 93,0-1-93,30 1-31,-30 58 359,0 1-359,0-1-16,0 59 31,0-59 16,0 1-16,0 28-15,0-28-16,0-1 15,0 30 32,0-30-31,0 0 15,0 1-31,0 29 47,0-30 0,0 30-16,0-30-15,0 0-1,0 1 1,29 28-16,0-58 15,-29 30 1,30-1 0,-1 0 15,1 1-15,-1 28-1,0-28 16,1-30-15,-30 29 78,0 1 0,29 28 31</inkml:trace>
  <inkml:trace contextRef="#ctx0" brushRef="#br0" timeOffset="29419">15416 6986 0,'-29'0'125,"29"59"-109,0-30-1,0 30-15,0 0 16,0-30-16,0 30 16,0-30-16,0 89 15,0-89-15,0 0 16,0 59-16,0-58 15,0-1-15,0 30 16,0-30 0,0 59-16,0-29 15,0 29 1,0-59 0,29 30-16,1 0 31,-30-30-16,0 0-15,29 60 47,30-31-47,-30 60 16,0-89 31,-29 0-32,30 30 48,-30-30-32</inkml:trace>
  <inkml:trace contextRef="#ctx0" brushRef="#br0" timeOffset="31023.88">16062 7162 0,'0'30'109,"0"263"-109,0-263 0,0 58 16,0-30-16,0 31 16,0-60-16,0 0 15,0 30-15,0-30 16,0 1 0,0-1-16,0 0 15,0 1-15,0-1 16,30 59-1,-30-59-15,0 30 16,0 0-16,0-30 16,0 59-1,29-58-15,-29-1 32,0 0-17,0 30 1,59 0 15,-59-118 125</inkml:trace>
  <inkml:trace contextRef="#ctx0" brushRef="#br0" timeOffset="32365.86">16708 7162 0,'30'59'141,"-30"0"-126,29 0-15,-29-1 32,29 60-32,1-118 0,-1 29 15,0 30-15,-29-30 31,30 89-15,-30-89 0,0 30-1,0-30-15,0 0 16,29 30 0,-29-30-16,0 1 15,0-1 1,29 59-1,1-59-15,-1 1 32,-29-1-32,0 30 0,30-59 15,-30 29-15,0 1 16,0-1-16,0 0 16,0 1 30,0 28-30,0-28 15,0 28-31,0 1 32,0-147 139</inkml:trace>
  <inkml:trace contextRef="#ctx0" brushRef="#br0" timeOffset="34313.08">16268 7926 0,'0'29'235,"29"-29"-235,0 0 15,1 0 17,29 0-1,-30 0-31,0 0 62,30 0-30,-30 0-1,1 0 31,-1 0-46,30 0 15,-30 0 47,1 0-62,28 0 15,-28 0 32,-1 0-48,30 0 48</inkml:trace>
  <inkml:trace contextRef="#ctx0" brushRef="#br0" timeOffset="45353.21">13919 11976 0,'0'30'187,"0"-1"-171,0 0-16,0 30 16,29-30-1,-29 1-15,0 58 16,29-29-16,-29-1 16,0-28-16,59 28 15,0 1-15,-59-30 16,0 1-16,0-1 15,29-29-15,0 88 16,1-58 15,-1 28 1,-29-28-32,0-1 0,0 0 15,30-29-15,-30 30 16,0-1-16,0 0 47,0 1-47,0 28 15,0-28-15,0-1 47,29 59-31,-29-58 31,0-1 31,0 30-78</inkml:trace>
  <inkml:trace contextRef="#ctx0" brushRef="#br0" timeOffset="46687.24">13713 12006 0,'29'0'141,"1"0"-126,28 0 17,-28 0-17,-1 0 1,1 0 15,28 0 16,-28 0 0,58 0 15,-59 0-46,30 0 0,0 0-16,-30 0 15,-29 29 1</inkml:trace>
  <inkml:trace contextRef="#ctx0" brushRef="#br0" timeOffset="48052.31">14153 13327 0,'-29'0'125,"117"-30"-109,-58 30-16,-1 0 15,0 0 16,30 0 1,-30 0-17,1-29-15</inkml:trace>
  <inkml:trace contextRef="#ctx0" brushRef="#br0" timeOffset="89741.31">14271 11565 0,'0'-29'453,"0"-59"-437,0 59-16,0-1 15,-29-28-15,29 28 16,-30 30-16,30-29 15,0-30 17,-29 0-32,-59 1 47,58-1-32,30 30-15,-29-30 16,29 30-16,0-1 15,-59-28-15,30 28 47,0 30-15,29-29-32,-30-30 15,-29 0 1,59 30-1,-29 0 1,29-1 0,0 1-16,-29-30 15,-1 59 1,30-29 0,-29 0-1,29-1-15,-29 1 16,-1 0 15,1-1-15,0 30-16,-1-29 15,1 0-15,29-1 16,-30-29 15,1 30-15,0 0-16,-30-30 15,0-88 1,30 118 0,0-30-1,-1 30-15,-58-59 16,59 58-16,-30-58 16,0 59-1,30 0 1,-30-1-16,30 1 15,-30 0-15,59-1 16,-29 1-16,-1 29 16,1-29-16,0-1 15,-1 30-15,1-29 16,29 0 0,-29-1-16,-1 1 15,1-1-15,-1-28 16,1 28-1,-30 30 1,30-29 0,-30 0 15,30-1-15,0 30 15,-1-29-16,1 29-15,29-29 16,-30-1 15,1 30 172,29 30-187,0-1-16,0 0 16,0 1-16,0 28 15,59 60-15,0-59 16,-59-1-16,117 30 16,-88-58-1,1 87-15,-30-88 16,0 1-1,58 58-15,-58-59 63,-29-88 140,-30 59-187,1-117-16,28 117 15,1-59 1,-30 30 15,30-30-15,-1 30 15,30-30 16,0 30-16,0 0 16,0-1-16,0 1-15,0-1-16,59 1 0,-59 0 16,0-30 15,30 30-16,28-30 95,-28 59-32,28-88-78,1 88 16,-30 0-16,30 0 15,0 0-15,-30 0 16,59 0-1,-58 0-15,-1 0 16,30 0 0,-30 0-1,1 29-15</inkml:trace>
  <inkml:trace contextRef="#ctx0" brushRef="#br0" timeOffset="94107.82">14388 11477 0,'0'-29'203,"0"0"-187,-29-59-1,29 58-15,-59-58 16,59 59 0,-29-30-16,0-29 15,29 59 1,-30-1-16,30 1 15,-59-59-15,30 88 16,29-59-16,-29 30 16,-1 0-1,1 29-15,0-30 16,29-29-16,0 30 16,0 0 15,0-30-31,0 30 15,0-1 1,0-28 0,0 28-16,0 1 31,0 0-15,0-30-16,0 30 15,0-1 1,0 1-1,0-1-15,0 1 16,0 0 0,0-1-16,0-28 31,0-1-15,0 30-1,0-1-15,0 1 16,0 0-16,0-89 15,29 89 1,-29-1-16,29-58 16,1 30-16,-1 58 15,0-88-15,-29 58 16,30 30-16,-30-58 16,29 28-16,-29 1 15,0 0 1,30-60-16,-1 60 15,0 29 1,-29-59 0,0 30-16,0 0 15,0-1-15,0-28 32,30 58-32,-30-30 15,58-28 1,-58 28-16,30-28 15,-30 28 1,29-58-16,-29 59 16,29 29-1,1-88 1,-1 58-16,1 1 31,-1 0-15,30-1 234,-30 1-235,0 0-15,1 29 0,28-59 16,-28 30-16,-1-1 31,1 30 1,28-29-32,89-1 15,-118 30 1,89-29-1,-89 0 17,1-1-17,87-28 1,-87 58 31,28 0-32,-28 0 1,-1 0-16,59 0 16,-59 0-1,1 0-15,-1 0 16,30 0-16,-30 0 16,59 0-16,-58-30 15,-1 1 1,-58 29 171,-1 0-187,1 0 16,-30 0 0,-29-29-1,59 29-15,-89 0 16,30-30-16,30 1 15,-31 29-15,31-29 16,-1-1-16,30 30 16,-30-29-16,0 29 15,-29-29-15,0 29 16,59 0 0,-30 0-16,29 0 15,1 0-15,0 0 16,-1 0-1,89 0 157,88 29-172,0 30 16,-89-30-16,31 0 16,-1 30-16,-59-30 15,59 1-15,-58 28 16,-1-28-16,0-30 15,1 29-15,28-29 47,-28 0-47,-1 0 16,0 0-16,1 0 16,-1 29-16,1-29 15,-1 0-15,-29 30 235,0-1-235,0 30 15,0 29 1,0-29-16,-29 29 15,29-59-15,-30 59 16,30-59-16,0 30 16,0 0-16,-29 0 15,29-30-15,0 0 16,0 1 31,-30-1 78</inkml:trace>
  <inkml:trace contextRef="#ctx0" brushRef="#br0" timeOffset="97008.9">14506 9804 0,'-30'59'203,"30"-30"-188,-58 30-15,28-59 110,30 29-95,0 1-15,0-1 63,0 0-63,0 30 16,0 0 15,30 0 0,28-30 47,-28 0-62,-1 1-16,1-30 15,-1 0 32,59 0-31,-59 0 46,30 0-46,-30 0 15,1 0 94,-30-59-109,0-29 0,0 58-1,-30 1 1,1 0 15,29-1-31,-29 1 16,-1 0-1,1-1-15,0-28 16,29 28 15,0 1-31,-30-59 31,1 88-15,0-29 0,-1 29 15,1 0 0</inkml:trace>
  <inkml:trace contextRef="#ctx0" brushRef="#br0" timeOffset="98282.64">14741 10186 0,'29'29'219,"0"-29"-219,1 0 15,29-29 1,-1 29 31,-28-30-47,-1 30 62,30 0-62,-1 0 16,1 0-1,-29 30-15,28-1 16,-28 1 0,28-30 15,-28 29 31,-1 0-15</inkml:trace>
  <inkml:trace contextRef="#ctx0" brushRef="#br0" timeOffset="100860.28">14888 9775 0,'-30'-29'47,"1"29"109,-1 0-125,-28 0-15,28 0 15,1 0 0,0 0-31,29 29 47,-30-29-47,1 0 32,-30 29-1,30 1 31,29-1 1,0 0-32,0 1-31,-30 58 16,1-59-16,29 0 31,0 1-15,0-1-16,0 0 15,0 1 16,0 29-15,0-30 0,0 0 15,0 30-15,0-30 15,0 1-16,0-1 1,29 0 0,-29 1-16,30-30 15,-1 29 32,1-29-47,-1 29 47,30-29 16,-30 0-48,0 0 79,1 0-78,-1 0-1,0 0 16,30-29-31,-29 0 47,-1 29-31,30-59 62,-30 0-47,-29 30 79,0-30-95,0 1 1,0 28-16,0-29 16,0 30-16,-29 29 15,-1-29 1,30-1 15,0 1 0,-58 0-15,-1-1 0,29 1-1,1-59 48,0 59-16,-1-1-16</inkml:trace>
  <inkml:trace contextRef="#ctx0" brushRef="#br0" timeOffset="126400.69">10835 8953 0,'0'29'266,"0"1"-251,0-1 1,0 0 0,0 1-1,0-1-15,0 0 47,0 60-47,0-60 16,0 88 15,0-58-31,0-30 16,0 59-16,0-58 15,0 87-15,0-87 16,0 58 0,0-59-16,0 59 15,-29-59-15,29 1 16,0 28-1,0-28-15,0-1 32,0 0-32,0 60 15,0-1 1,0-30-16,0-28 16,0-1-16,0 30 15,0 29 1,0-30 15,88 1-31,-88-29 16,29-1-16,1 30 15,-1-1 1,30 1 0,-30-30 15,1-29-31,28 30 47,-28-1-47,-1 0 15,-29 1 1,29 28-16,1-28 16,-1-1-1,1 1 1,58 28 15,-59-58-15,30 59-1,-1 0 32,-28-59-47,29 29 0,-30-29 0,30 29 16,-30 1-16,30-30 31,-30 0-15,0 29-16,30-29 15,0 29-15,-30 1 16,30 28 0,-30-28-16,1-30 15,58 29 1,-29-29-1,-1 0-15,-28 0 16,-1 0-16,0 30 16,1-30-1,-1 0-15,30 29 16,-30-29 375,-29-59-360,0-29-16,-29 59 1,-1-1 0,1-28-16,29 28 15,-29-28 17,-1-1-17,1 30 48,58 58 202,-29 0-249,0 1 15,0 28-15,30 1 15,-1-30 0,0 1 1,1-1-32,29 0 31,-30 1-16,0-1 32,-29 30-15,30-30-17,-30 1 1,0 28 234,-59-28-235,-29-30 17,58 0-32,1 0 15,0 0-15,-59 0 16,58 0 15,-28 0 16,28 0-47,1 0 31,-1 0 391,-28 0-391,-1 0-15,30-30 0,-30-87-16,30 88 15</inkml:trace>
  <inkml:trace contextRef="#ctx0" brushRef="#br0" timeOffset="129030.21">9984 10039 0,'0'59'109,"0"-1"-93,0 1 0,0 29-16,0-58 15,0 28-15,0 1 16,0-30-1,0 1 1,0-1 15,0 0-15,0-87 187,-30-1-187,30-29-16,0 59 15,0-30-15,0 0 16,0 30-16,0-1 16,0-28-1,0-1 1,0 30-1,0-30-15,0 30 16,-29-1-16,-30-58 16,59 59 31,0 0-47,0-30 15,-29 29 1,29 1-1,-29 29 1,58 29 203,0 1-204,30-1-15,0 30 16,-1-30-16,1 1 16,-29-30-16,-1 29 15,0 30 1,-29-30 0,30 0 15,28 30-31,-28-59 15,29 29 17,-30 1-17,0-1-15,1 0 16,-30 30-16,29-59 16,0 30-16,1-1 46,-89-29 95,-29-29-125,29-60-1,30 60-15</inkml:trace>
  <inkml:trace contextRef="#ctx0" brushRef="#br0" timeOffset="130095.38">10101 10010 0,'-59'0'46,"89"-30"517,-1 30-547,1-29 124</inkml:trace>
  <inkml:trace contextRef="#ctx0" brushRef="#br0" timeOffset="130863.95">10512 9335 0,'30'-30'16,"28"30"15,-28 0-15,58 30-1,29 28 1,-117-28-16,0-1 16,59 30-16,-30-1 15,-29-28 17,30-1-32,-1 0 15,-29 30 16,30-59-15</inkml:trace>
  <inkml:trace contextRef="#ctx0" brushRef="#br0" timeOffset="134177.12">18088 8043 0,'30'-29'140,"-1"29"-124,0 0-16,30 0 16,29 0-1,-29 0-15,58 0 16,-29 0-1,-58 0-15,-1 0 16,1 0-16,58 0 16,-59 29-1,0 0-15,1 30 32,28 0-32,-28-30 15,-1 1-15,30 28 16,-30-28-16,30 87 15,-30-88-15,30 30 16,0 29-16,58 30 16,-117-89-1,30 30 1,-1 58-16,30-29 16,-1 147-16,-58-206 15,0 89-15,30-30 16,-30-30-16,0 30 15,0-29-15,0 29 16,0-58-16,0-1 16,0 0-16,0 30 15,0 0-15,-59 87 16,30-57 0,-1 28-1,1-58-15,0-1 16,-1-28-16,1 28 15,0-28 1,-30 28 0,29-28-16,1 29 15,0-30-15,-1 30 16,-28-30-16,28 0 16,-28-29-16,-31 88 15,1-29-15,30-30 16,-60 89-16,30-59 15,-59-1-15,89-28 16,-89 87-16,59-58 16,-30-30-16,59 0 15,1 59-15,-30-58 16,58-30-16,-28 0 16,-31 59-16,-57-1 15,116-58 1,-28 30-16,28-1 15,1 0 1,-30-29 0,30 0-16,-1 0 15,1 30 17,29-1-1,-59 0-16,30 1-15,-59 28 16,58-58-16,-28 30 16,-30-1-1,29 0-15,-29-29 16,29 0-16,-58 30 16,117-1-16,-30 1 46,-58 28-46,59-58 16,-89 88-16,1-58 16,29-1-16,-88 59 15,146-88 1,-58 59-16,59-59 0,-1-30 141,30-28-141,0-30 15,0 58 1,0 1-16,0-59 15,0-30 1,0 89-16,30 0 16,-1-1 46,59 30-46,-58 30 187,-30 28-203,0 31 0,0-60 16,0 0-16,0 30 15,0-30 1,-30 30 31,30-30-32,0 1 32,0-1 0,30 0 16,116 1-48,-116-30-15,58 0 16,-29 0-16,29 58 15,-59-58-15,30 0 16,0 0-16,-30 30 31,0-1 32,-87 1-16</inkml:trace>
  <inkml:trace contextRef="#ctx0" brushRef="#br0" timeOffset="135826.37">16444 10949 0,'29'0'32,"59"0"-17,-29 29 1,29 118 0,-88-118-16,0 1 15,0-1-15,0 1 16,0 28-16,0 1 15,0-30-15,0 30 16,0-30-16,0 30 16,0-30 15,0-58 188,0-30-204,0 30-15,0 0 16,0-59 0,0 58-16,0-58 15,0 59 1,0-1-1,0-58-15,0 59 16,0-59 0,0-88-16,0 147 15,0-30-15,0 0 16,0 30-16,0-30 16,0-29-1,0 29 16,0 30 1,0-30-1,0-29 0,59 206 172,-59-89-203,29-29 16,30 29-16,-30 1 16,30 58-1,88 58 16,-88-146-31,58 118 16,-58-89-16,-59 1 16,29-30-1,1 58 1,28 30 15,30 0-31,-88-58 31,30-1 94,-60 30-31,-28-59-94</inkml:trace>
  <inkml:trace contextRef="#ctx0" brushRef="#br0" timeOffset="136736.76">16738 11008 0,'-30'-30'109,"60"1"-93,58 29 15,29-147-31,-58 118 16,-30 0-16,1-1 16,28 30-1,-28-29-15,-30-1 0,0 1 16,0 0 15,0-1 47,0 1-78,0 0 16,0-1-16</inkml:trace>
  <inkml:trace contextRef="#ctx0" brushRef="#br0" timeOffset="138108.99">18030 10626 0,'29'0'141,"0"59"62,-29 29-172,0-59-15,0 1-16,-29 28 16,29-28-16,-29-1 15,-1 30 1,-29-30 15,30-29-31,0 29 16,87-29 124,119-29-124,-89-59-16,-30 29 16,31 30-16,-60 29 15,0-29-15,89-30 16,29 59 0,-89 0-1,1 0 1,-30 0-1,1 0 1,28 0 0,-28 0-1,-1 0 95,1 0-95,-30 29 48,-118 30-48</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B0A224-9802-48C9-8E2F-499AD385C8E7}" type="datetimeFigureOut">
              <a:rPr lang="en-GB" smtClean="0"/>
              <a:t>01/11/2024</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682132-67F5-4A17-B720-A437BA25699B}" type="slidenum">
              <a:rPr lang="en-GB" smtClean="0"/>
              <a:t>‹#›</a:t>
            </a:fld>
            <a:endParaRPr lang="en-GB"/>
          </a:p>
        </p:txBody>
      </p:sp>
    </p:spTree>
    <p:extLst>
      <p:ext uri="{BB962C8B-B14F-4D97-AF65-F5344CB8AC3E}">
        <p14:creationId xmlns:p14="http://schemas.microsoft.com/office/powerpoint/2010/main" val="3035554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E3504AF-1B98-4610-A23F-43BEB7BF3B7C}" type="datetime1">
              <a:rPr lang="en-US" smtClean="0"/>
              <a:t>01-Nov-24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xmlns=""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3BABE1F0-4B12-429E-9582-B6587FBF796B}" type="datetime1">
              <a:rPr lang="en-US" smtClean="0"/>
              <a:t>01-Nov-24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7C73B9CA-4629-49B0-AC39-8713C45FFC02}" type="datetime1">
              <a:rPr lang="en-US" smtClean="0"/>
              <a:t>01-Nov-24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AC5433A8-9CE0-484C-8CE2-979D473E27C0}" type="datetime1">
              <a:rPr lang="en-US" smtClean="0"/>
              <a:t>01-Nov-24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BCF00AE3-20AA-465B-A5BF-877FC1F661BA}" type="datetime1">
              <a:rPr lang="en-US" smtClean="0"/>
              <a:t>01-Nov-24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60D6A181-AEDE-443C-A2F3-2B2CE4319444}" type="datetime1">
              <a:rPr lang="en-US" smtClean="0"/>
              <a:t>01-Nov-24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F903066D-A3D1-4511-A3EC-59F23FB18D16}" type="datetime1">
              <a:rPr lang="en-US" smtClean="0"/>
              <a:t>01-Nov-24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634E9F9B-6638-4B50-BB05-1709B2254684}" type="datetime1">
              <a:rPr lang="en-US" smtClean="0"/>
              <a:t>01-Nov-24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DF6A0CD0-B76E-4BD2-BA85-CA12DCBB9904}" type="datetime1">
              <a:rPr lang="en-US" smtClean="0"/>
              <a:t>01-Nov-24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6CE74344-4E8B-4525-A7FF-DAA0C9AEFF58}" type="datetime1">
              <a:rPr lang="en-US" smtClean="0"/>
              <a:t>01-Nov-24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C86263D5-C30A-4C87-B14E-A9B04D611959}" type="datetime1">
              <a:rPr lang="en-US" smtClean="0"/>
              <a:t>01-Nov-24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D06F55D0-56CA-4A62-91D4-CCAB56266D45}" type="datetime1">
              <a:rPr lang="en-US" smtClean="0"/>
              <a:t>01-Nov-24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1C6B0536-A6EA-492D-9A53-E23D69999DAA}" type="datetime1">
              <a:rPr lang="en-US" smtClean="0"/>
              <a:t>01-Nov-24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DE804F50-67A7-46BB-B875-18024C797E82}" type="datetime1">
              <a:rPr lang="en-US" smtClean="0"/>
              <a:t>01-Nov-24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07C92BDB-D24C-49D1-8211-9FD26A9499BF}" type="datetime1">
              <a:rPr lang="en-US" smtClean="0"/>
              <a:t>01-Nov-24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55D5F0-0B2C-47EF-96A2-0FE499C40E55}" type="datetime1">
              <a:rPr lang="en-US" smtClean="0"/>
              <a:t>01-Nov-24</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xmlns=""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E46ABD25-66BC-4882-A178-A81397AA5D35}" type="datetime1">
              <a:rPr lang="en-US" smtClean="0"/>
              <a:t>01-Nov-24</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scholar.google.co.in/citations?user=InSi3NcAAAAJ&amp;hl=en"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AI: Introduction</a:t>
            </a:r>
          </a:p>
        </p:txBody>
      </p:sp>
      <p:sp>
        <p:nvSpPr>
          <p:cNvPr id="3" name="Subtitle 2"/>
          <p:cNvSpPr>
            <a:spLocks noGrp="1"/>
          </p:cNvSpPr>
          <p:nvPr>
            <p:ph type="subTitle" idx="1"/>
          </p:nvPr>
        </p:nvSpPr>
        <p:spPr>
          <a:xfrm>
            <a:off x="476205" y="1532427"/>
            <a:ext cx="2789509" cy="484632"/>
          </a:xfrm>
        </p:spPr>
        <p:txBody>
          <a:bodyPr>
            <a:normAutofit/>
          </a:bodyPr>
          <a:lstStyle/>
          <a:p>
            <a:r>
              <a:rPr lang="en-US" dirty="0"/>
              <a:t>Course Code:  </a:t>
            </a:r>
            <a:r>
              <a:rPr lang="en-US" b="1" dirty="0"/>
              <a:t>CSC3217 </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xmlns="" id="{29FF08AD-7519-4C4A-8E0D-640DF5BB5E58}"/>
              </a:ext>
            </a:extLst>
          </p:cNvPr>
          <p:cNvGraphicFramePr>
            <a:graphicFrameLocks noGrp="1"/>
          </p:cNvGraphicFramePr>
          <p:nvPr>
            <p:extLst>
              <p:ext uri="{D42A27DB-BD31-4B8C-83A1-F6EECF244321}">
                <p14:modId xmlns:p14="http://schemas.microsoft.com/office/powerpoint/2010/main" val="4241818317"/>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xmlns="" val="3905988420"/>
                    </a:ext>
                  </a:extLst>
                </a:gridCol>
                <a:gridCol w="1397725">
                  <a:extLst>
                    <a:ext uri="{9D8B030D-6E8A-4147-A177-3AD203B41FA5}">
                      <a16:colId xmlns:a16="http://schemas.microsoft.com/office/drawing/2014/main" xmlns="" val="2889894460"/>
                    </a:ext>
                  </a:extLst>
                </a:gridCol>
                <a:gridCol w="1227909">
                  <a:extLst>
                    <a:ext uri="{9D8B030D-6E8A-4147-A177-3AD203B41FA5}">
                      <a16:colId xmlns:a16="http://schemas.microsoft.com/office/drawing/2014/main" xmlns="" val="3023211198"/>
                    </a:ext>
                  </a:extLst>
                </a:gridCol>
                <a:gridCol w="1114401">
                  <a:extLst>
                    <a:ext uri="{9D8B030D-6E8A-4147-A177-3AD203B41FA5}">
                      <a16:colId xmlns:a16="http://schemas.microsoft.com/office/drawing/2014/main" xmlns="" val="1762131981"/>
                    </a:ext>
                  </a:extLst>
                </a:gridCol>
                <a:gridCol w="1189608">
                  <a:extLst>
                    <a:ext uri="{9D8B030D-6E8A-4147-A177-3AD203B41FA5}">
                      <a16:colId xmlns:a16="http://schemas.microsoft.com/office/drawing/2014/main" xmlns="" val="445458238"/>
                    </a:ext>
                  </a:extLst>
                </a:gridCol>
                <a:gridCol w="1922931">
                  <a:extLst>
                    <a:ext uri="{9D8B030D-6E8A-4147-A177-3AD203B41FA5}">
                      <a16:colId xmlns:a16="http://schemas.microsoft.com/office/drawing/2014/main" xmlns="" val="1508364941"/>
                    </a:ext>
                  </a:extLst>
                </a:gridCol>
              </a:tblGrid>
              <a:tr h="378736">
                <a:tc>
                  <a:txBody>
                    <a:bodyPr/>
                    <a:lstStyle/>
                    <a:p>
                      <a:r>
                        <a:rPr lang="en-US" dirty="0"/>
                        <a:t>Lecture No:</a:t>
                      </a:r>
                    </a:p>
                  </a:txBody>
                  <a:tcPr/>
                </a:tc>
                <a:tc>
                  <a:txBody>
                    <a:bodyPr/>
                    <a:lstStyle/>
                    <a:p>
                      <a:r>
                        <a:rPr lang="en-US" dirty="0"/>
                        <a:t>Theory-01</a:t>
                      </a:r>
                    </a:p>
                  </a:txBody>
                  <a:tcPr/>
                </a:tc>
                <a:tc>
                  <a:txBody>
                    <a:bodyPr/>
                    <a:lstStyle/>
                    <a:p>
                      <a:r>
                        <a:rPr lang="en-US" dirty="0"/>
                        <a:t>Week No:</a:t>
                      </a:r>
                    </a:p>
                  </a:txBody>
                  <a:tcPr/>
                </a:tc>
                <a:tc>
                  <a:txBody>
                    <a:bodyPr/>
                    <a:lstStyle/>
                    <a:p>
                      <a:r>
                        <a:rPr lang="en-US" dirty="0"/>
                        <a:t>1</a:t>
                      </a:r>
                    </a:p>
                  </a:txBody>
                  <a:tcPr/>
                </a:tc>
                <a:tc>
                  <a:txBody>
                    <a:bodyPr/>
                    <a:lstStyle/>
                    <a:p>
                      <a:r>
                        <a:rPr lang="en-US" dirty="0"/>
                        <a:t>Semester:</a:t>
                      </a:r>
                    </a:p>
                  </a:txBody>
                  <a:tcPr/>
                </a:tc>
                <a:tc>
                  <a:txBody>
                    <a:bodyPr/>
                    <a:lstStyle/>
                    <a:p>
                      <a:r>
                        <a:rPr lang="en-US" dirty="0"/>
                        <a:t>Spring 23-24</a:t>
                      </a:r>
                    </a:p>
                  </a:txBody>
                  <a:tcPr/>
                </a:tc>
                <a:extLst>
                  <a:ext uri="{0D108BD9-81ED-4DB2-BD59-A6C34878D82A}">
                    <a16:rowId xmlns:a16="http://schemas.microsoft.com/office/drawing/2014/main" xmlns=""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Dr. Ashraf Uddin		Mail: dr.ashraf@aiub.edu</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xmlns="" val="2091734565"/>
                  </a:ext>
                </a:extLst>
              </a:tr>
            </a:tbl>
          </a:graphicData>
        </a:graphic>
      </p:graphicFrame>
      <p:sp>
        <p:nvSpPr>
          <p:cNvPr id="8" name="Subtitle 2">
            <a:extLst>
              <a:ext uri="{FF2B5EF4-FFF2-40B4-BE49-F238E27FC236}">
                <a16:creationId xmlns:a16="http://schemas.microsoft.com/office/drawing/2014/main" xmlns="" id="{FF0F860A-68ED-3A45-9B2E-50E8CE1BC6B7}"/>
              </a:ext>
            </a:extLst>
          </p:cNvPr>
          <p:cNvSpPr txBox="1">
            <a:spLocks/>
          </p:cNvSpPr>
          <p:nvPr/>
        </p:nvSpPr>
        <p:spPr>
          <a:xfrm>
            <a:off x="2786003" y="1524312"/>
            <a:ext cx="523257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a:t>
            </a:r>
            <a:r>
              <a:rPr lang="en-US" b="1" dirty="0"/>
              <a:t>Artificial Intelligence and Expert System </a:t>
            </a:r>
            <a:endParaRPr lang="en-US" dirty="0"/>
          </a:p>
        </p:txBody>
      </p:sp>
      <p:sp>
        <p:nvSpPr>
          <p:cNvPr id="5" name="Slide Number Placeholder 4">
            <a:extLst>
              <a:ext uri="{FF2B5EF4-FFF2-40B4-BE49-F238E27FC236}">
                <a16:creationId xmlns:a16="http://schemas.microsoft.com/office/drawing/2014/main" xmlns="" id="{BF824BD7-D74A-A094-1D4F-A5FEBA2AD376}"/>
              </a:ext>
            </a:extLst>
          </p:cNvPr>
          <p:cNvSpPr>
            <a:spLocks noGrp="1"/>
          </p:cNvSpPr>
          <p:nvPr>
            <p:ph type="sldNum" sz="quarter" idx="12"/>
          </p:nvPr>
        </p:nvSpPr>
        <p:spPr/>
        <p:txBody>
          <a:bodyPr/>
          <a:lstStyle/>
          <a:p>
            <a:fld id="{5FD889E0-CAB2-4699-909D-B9A88D47ACBE}" type="slidenum">
              <a:rPr lang="en-US" smtClean="0"/>
              <a:t>1</a:t>
            </a:fld>
            <a:endParaRPr lang="en-US"/>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Attendance</a:t>
            </a:r>
          </a:p>
        </p:txBody>
      </p:sp>
      <p:sp>
        <p:nvSpPr>
          <p:cNvPr id="7" name="Content Placeholder 2">
            <a:extLst>
              <a:ext uri="{FF2B5EF4-FFF2-40B4-BE49-F238E27FC236}">
                <a16:creationId xmlns:a16="http://schemas.microsoft.com/office/drawing/2014/main" xmlns="" id="{D1C057E7-6FF0-4E92-8EBA-24E5CDF3D0DC}"/>
              </a:ext>
            </a:extLst>
          </p:cNvPr>
          <p:cNvSpPr txBox="1">
            <a:spLocks/>
          </p:cNvSpPr>
          <p:nvPr/>
        </p:nvSpPr>
        <p:spPr>
          <a:xfrm>
            <a:off x="257749" y="1994096"/>
            <a:ext cx="8717439" cy="45259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sz="2000" i="1" dirty="0">
                <a:solidFill>
                  <a:schemeClr val="tx1"/>
                </a:solidFill>
              </a:rPr>
              <a:t>At least</a:t>
            </a:r>
            <a:r>
              <a:rPr lang="en-US" sz="2000" dirty="0">
                <a:solidFill>
                  <a:schemeClr val="tx1"/>
                </a:solidFill>
              </a:rPr>
              <a:t> 80% presence is required by the student. Absent classes must be defended by the student through application and proper documentation to the course teacher. </a:t>
            </a:r>
          </a:p>
          <a:p>
            <a:pPr algn="just"/>
            <a:endParaRPr lang="en-US" sz="2000" dirty="0">
              <a:solidFill>
                <a:schemeClr val="tx1"/>
              </a:solidFill>
            </a:endParaRPr>
          </a:p>
          <a:p>
            <a:pPr algn="just"/>
            <a:r>
              <a:rPr lang="en-US" sz="2000" dirty="0">
                <a:solidFill>
                  <a:schemeClr val="tx1"/>
                </a:solidFill>
              </a:rPr>
              <a:t>Long absences/irregular presence/absences out of 25% range must go through </a:t>
            </a:r>
            <a:r>
              <a:rPr lang="en-US" sz="2000" i="1" dirty="0">
                <a:solidFill>
                  <a:schemeClr val="tx1"/>
                </a:solidFill>
              </a:rPr>
              <a:t>application procedures</a:t>
            </a:r>
            <a:r>
              <a:rPr lang="en-US" sz="2000" dirty="0">
                <a:solidFill>
                  <a:schemeClr val="tx1"/>
                </a:solidFill>
              </a:rPr>
              <a:t> via department Head (+ probation office, if student is in </a:t>
            </a:r>
            <a:r>
              <a:rPr lang="en-US" sz="2000" i="1" dirty="0">
                <a:solidFill>
                  <a:schemeClr val="tx1"/>
                </a:solidFill>
              </a:rPr>
              <a:t>probation</a:t>
            </a:r>
            <a:r>
              <a:rPr lang="en-US" sz="2000" dirty="0">
                <a:solidFill>
                  <a:schemeClr val="tx1"/>
                </a:solidFill>
              </a:rPr>
              <a:t>) to attend the following classes.</a:t>
            </a:r>
          </a:p>
          <a:p>
            <a:pPr algn="just"/>
            <a:endParaRPr lang="en-US" sz="2000" dirty="0">
              <a:solidFill>
                <a:schemeClr val="tx1"/>
              </a:solidFill>
            </a:endParaRPr>
          </a:p>
          <a:p>
            <a:pPr algn="just"/>
            <a:r>
              <a:rPr lang="en-US" sz="2000" dirty="0">
                <a:solidFill>
                  <a:schemeClr val="tx1"/>
                </a:solidFill>
              </a:rPr>
              <a:t>Acceptance of an application for absence only gives permission to attend the following classes. This might still result in deduction of marks (for attendance) which will be judged by the course teacher.</a:t>
            </a:r>
          </a:p>
          <a:p>
            <a:pPr lvl="1" algn="just"/>
            <a:endParaRPr lang="en-US" sz="2000" dirty="0">
              <a:solidFill>
                <a:schemeClr val="tx1"/>
              </a:solidFill>
            </a:endParaRPr>
          </a:p>
        </p:txBody>
      </p:sp>
      <p:sp>
        <p:nvSpPr>
          <p:cNvPr id="3" name="Slide Number Placeholder 2">
            <a:extLst>
              <a:ext uri="{FF2B5EF4-FFF2-40B4-BE49-F238E27FC236}">
                <a16:creationId xmlns:a16="http://schemas.microsoft.com/office/drawing/2014/main" xmlns="" id="{B4D2F828-DD02-54B1-1002-F693B53B0C94}"/>
              </a:ext>
            </a:extLst>
          </p:cNvPr>
          <p:cNvSpPr>
            <a:spLocks noGrp="1"/>
          </p:cNvSpPr>
          <p:nvPr>
            <p:ph type="sldNum" sz="quarter" idx="12"/>
          </p:nvPr>
        </p:nvSpPr>
        <p:spPr/>
        <p:txBody>
          <a:bodyPr/>
          <a:lstStyle/>
          <a:p>
            <a:fld id="{5FD889E0-CAB2-4699-909D-B9A88D47ACBE}" type="slidenum">
              <a:rPr lang="en-US" smtClean="0"/>
              <a:t>10</a:t>
            </a:fld>
            <a:endParaRPr lang="en-US"/>
          </a:p>
        </p:txBody>
      </p:sp>
    </p:spTree>
    <p:extLst>
      <p:ext uri="{BB962C8B-B14F-4D97-AF65-F5344CB8AC3E}">
        <p14:creationId xmlns:p14="http://schemas.microsoft.com/office/powerpoint/2010/main" val="2721791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Makeup Evaluation</a:t>
            </a:r>
          </a:p>
        </p:txBody>
      </p:sp>
      <p:sp>
        <p:nvSpPr>
          <p:cNvPr id="11" name="Content Placeholder 2">
            <a:extLst>
              <a:ext uri="{FF2B5EF4-FFF2-40B4-BE49-F238E27FC236}">
                <a16:creationId xmlns:a16="http://schemas.microsoft.com/office/drawing/2014/main" xmlns="" id="{214EE302-6D89-477E-A78A-D1AF51264AA5}"/>
              </a:ext>
            </a:extLst>
          </p:cNvPr>
          <p:cNvSpPr txBox="1">
            <a:spLocks/>
          </p:cNvSpPr>
          <p:nvPr/>
        </p:nvSpPr>
        <p:spPr>
          <a:xfrm>
            <a:off x="227012" y="2096086"/>
            <a:ext cx="8663770" cy="415231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dirty="0">
                <a:solidFill>
                  <a:schemeClr val="tx1"/>
                </a:solidFill>
              </a:rPr>
              <a:t>Makeup for missing evaluations like quizzes/assignment submission date/presentation date/viva date/etc., must go through valid application procedure with supporting document </a:t>
            </a:r>
            <a:r>
              <a:rPr lang="en-US" u="sng" dirty="0">
                <a:solidFill>
                  <a:schemeClr val="tx1"/>
                </a:solidFill>
              </a:rPr>
              <a:t>within the deadline of the actual evaluation date</a:t>
            </a:r>
            <a:r>
              <a:rPr lang="en-US" dirty="0">
                <a:solidFill>
                  <a:schemeClr val="tx1"/>
                </a:solidFill>
              </a:rPr>
              <a:t>. </a:t>
            </a:r>
          </a:p>
          <a:p>
            <a:pPr algn="just"/>
            <a:endParaRPr lang="en-US" dirty="0">
              <a:solidFill>
                <a:schemeClr val="tx1"/>
              </a:solidFill>
            </a:endParaRPr>
          </a:p>
          <a:p>
            <a:pPr algn="just"/>
            <a:r>
              <a:rPr lang="en-US" dirty="0">
                <a:solidFill>
                  <a:schemeClr val="tx1"/>
                </a:solidFill>
              </a:rPr>
              <a:t>Makeup for missing Midterm/Final term must go through </a:t>
            </a:r>
            <a:r>
              <a:rPr lang="en-US" u="sng" dirty="0">
                <a:solidFill>
                  <a:schemeClr val="tx1"/>
                </a:solidFill>
              </a:rPr>
              <a:t>Set B form</a:t>
            </a:r>
            <a:r>
              <a:rPr lang="en-US" dirty="0">
                <a:solidFill>
                  <a:schemeClr val="tx1"/>
                </a:solidFill>
              </a:rPr>
              <a:t> along with the supporting document within the 1</a:t>
            </a:r>
            <a:r>
              <a:rPr lang="en-US" baseline="30000" dirty="0">
                <a:solidFill>
                  <a:schemeClr val="tx1"/>
                </a:solidFill>
              </a:rPr>
              <a:t>st</a:t>
            </a:r>
            <a:r>
              <a:rPr lang="en-US" dirty="0">
                <a:solidFill>
                  <a:schemeClr val="tx1"/>
                </a:solidFill>
              </a:rPr>
              <a:t> working day after exam week. The set B exam is generally scheduled from the 2</a:t>
            </a:r>
            <a:r>
              <a:rPr lang="en-US" baseline="30000" dirty="0">
                <a:solidFill>
                  <a:schemeClr val="tx1"/>
                </a:solidFill>
              </a:rPr>
              <a:t>nd</a:t>
            </a:r>
            <a:r>
              <a:rPr lang="en-US" dirty="0">
                <a:solidFill>
                  <a:schemeClr val="tx1"/>
                </a:solidFill>
              </a:rPr>
              <a:t> working day after the exam week. Must get signature and exam date from the course teacher and get it approved by the department Head (monetary penalty might be imposed).</a:t>
            </a:r>
          </a:p>
          <a:p>
            <a:pPr algn="just"/>
            <a:endParaRPr lang="en-US" dirty="0">
              <a:solidFill>
                <a:schemeClr val="tx1"/>
              </a:solidFill>
            </a:endParaRPr>
          </a:p>
          <a:p>
            <a:pPr algn="just"/>
            <a:r>
              <a:rPr lang="en-US" dirty="0">
                <a:solidFill>
                  <a:schemeClr val="tx1"/>
                </a:solidFill>
              </a:rPr>
              <a:t>The course teacher will be the judge of accepting/rejecting the request for makeup.</a:t>
            </a:r>
          </a:p>
          <a:p>
            <a:pPr algn="just"/>
            <a:endParaRPr lang="en-US" dirty="0">
              <a:solidFill>
                <a:schemeClr val="tx1"/>
              </a:solidFill>
            </a:endParaRPr>
          </a:p>
        </p:txBody>
      </p:sp>
      <p:sp>
        <p:nvSpPr>
          <p:cNvPr id="3" name="Slide Number Placeholder 2">
            <a:extLst>
              <a:ext uri="{FF2B5EF4-FFF2-40B4-BE49-F238E27FC236}">
                <a16:creationId xmlns:a16="http://schemas.microsoft.com/office/drawing/2014/main" xmlns="" id="{16041D3E-6114-9E23-DC82-E3BC69AC6815}"/>
              </a:ext>
            </a:extLst>
          </p:cNvPr>
          <p:cNvSpPr>
            <a:spLocks noGrp="1"/>
          </p:cNvSpPr>
          <p:nvPr>
            <p:ph type="sldNum" sz="quarter" idx="12"/>
          </p:nvPr>
        </p:nvSpPr>
        <p:spPr/>
        <p:txBody>
          <a:bodyPr/>
          <a:lstStyle/>
          <a:p>
            <a:fld id="{5FD889E0-CAB2-4699-909D-B9A88D47ACBE}" type="slidenum">
              <a:rPr lang="en-US" smtClean="0"/>
              <a:t>11</a:t>
            </a:fld>
            <a:endParaRPr lang="en-US"/>
          </a:p>
        </p:txBody>
      </p:sp>
    </p:spTree>
    <p:extLst>
      <p:ext uri="{BB962C8B-B14F-4D97-AF65-F5344CB8AC3E}">
        <p14:creationId xmlns:p14="http://schemas.microsoft.com/office/powerpoint/2010/main" val="1684204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Grading Policies</a:t>
            </a:r>
          </a:p>
        </p:txBody>
      </p:sp>
      <p:sp>
        <p:nvSpPr>
          <p:cNvPr id="7" name="Content Placeholder 2">
            <a:extLst>
              <a:ext uri="{FF2B5EF4-FFF2-40B4-BE49-F238E27FC236}">
                <a16:creationId xmlns:a16="http://schemas.microsoft.com/office/drawing/2014/main" xmlns="" id="{A29EF068-06DB-4086-AE51-8E744699354D}"/>
              </a:ext>
            </a:extLst>
          </p:cNvPr>
          <p:cNvSpPr txBox="1">
            <a:spLocks/>
          </p:cNvSpPr>
          <p:nvPr/>
        </p:nvSpPr>
        <p:spPr>
          <a:xfrm>
            <a:off x="227012" y="2082018"/>
            <a:ext cx="8663770" cy="4166382"/>
          </a:xfrm>
          <a:prstGeom prst="rect">
            <a:avLst/>
          </a:prstGeom>
        </p:spPr>
        <p:txBody>
          <a:bodyPr vert="horz" lIns="91440" tIns="45720" rIns="91440" bIns="45720" rtlCol="0">
            <a:normAutofit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spcBef>
                <a:spcPts val="600"/>
              </a:spcBef>
            </a:pPr>
            <a:r>
              <a:rPr lang="en-US" sz="2000" dirty="0">
                <a:solidFill>
                  <a:schemeClr val="tx1"/>
                </a:solidFill>
              </a:rPr>
              <a:t>All the evaluation categories &amp; marks will be uploaded to the VUES within one week of the </a:t>
            </a:r>
            <a:r>
              <a:rPr lang="en-US" sz="2000" i="1" dirty="0">
                <a:solidFill>
                  <a:schemeClr val="tx1"/>
                </a:solidFill>
              </a:rPr>
              <a:t>evaluation process</a:t>
            </a:r>
            <a:r>
              <a:rPr lang="en-US" sz="2000" dirty="0">
                <a:solidFill>
                  <a:schemeClr val="tx1"/>
                </a:solidFill>
              </a:rPr>
              <a:t> except the attendance &amp; performance, which will be uploaded along with the major (mid/final term) written exam marks. </a:t>
            </a:r>
          </a:p>
          <a:p>
            <a:pPr algn="just">
              <a:spcBef>
                <a:spcPts val="600"/>
              </a:spcBef>
            </a:pPr>
            <a:r>
              <a:rPr lang="en-US" sz="2000" dirty="0">
                <a:solidFill>
                  <a:schemeClr val="tx1"/>
                </a:solidFill>
              </a:rPr>
              <a:t>Letter grades ‘</a:t>
            </a:r>
            <a:r>
              <a:rPr lang="en-US" sz="2000" b="1" dirty="0">
                <a:solidFill>
                  <a:schemeClr val="tx1"/>
                </a:solidFill>
              </a:rPr>
              <a:t>A+</a:t>
            </a:r>
            <a:r>
              <a:rPr lang="en-US" sz="2000" dirty="0">
                <a:solidFill>
                  <a:schemeClr val="tx1"/>
                </a:solidFill>
              </a:rPr>
              <a:t>’ through ‘</a:t>
            </a:r>
            <a:r>
              <a:rPr lang="en-US" sz="2000" b="1" dirty="0">
                <a:solidFill>
                  <a:schemeClr val="tx1"/>
                </a:solidFill>
              </a:rPr>
              <a:t>F</a:t>
            </a:r>
            <a:r>
              <a:rPr lang="en-US" sz="2000" dirty="0">
                <a:solidFill>
                  <a:schemeClr val="tx1"/>
                </a:solidFill>
              </a:rPr>
              <a:t>’ is counted as grades. Other grades ‘</a:t>
            </a:r>
            <a:r>
              <a:rPr lang="en-US" sz="2000" b="1" dirty="0">
                <a:solidFill>
                  <a:schemeClr val="tx1"/>
                </a:solidFill>
              </a:rPr>
              <a:t>I</a:t>
            </a:r>
            <a:r>
              <a:rPr lang="en-US" sz="2000" dirty="0">
                <a:solidFill>
                  <a:schemeClr val="tx1"/>
                </a:solidFill>
              </a:rPr>
              <a:t>’ and ‘</a:t>
            </a:r>
            <a:r>
              <a:rPr lang="en-US" sz="2000" b="1" dirty="0">
                <a:solidFill>
                  <a:schemeClr val="tx1"/>
                </a:solidFill>
              </a:rPr>
              <a:t>UW</a:t>
            </a:r>
            <a:r>
              <a:rPr lang="en-US" sz="2000" dirty="0">
                <a:solidFill>
                  <a:schemeClr val="tx1"/>
                </a:solidFill>
              </a:rPr>
              <a:t>’ are considered as temporary grades which are </a:t>
            </a:r>
            <a:r>
              <a:rPr lang="en-US" sz="2000" u="sng" dirty="0">
                <a:solidFill>
                  <a:schemeClr val="tx1"/>
                </a:solidFill>
              </a:rPr>
              <a:t>counted/calculated as ‘</a:t>
            </a:r>
            <a:r>
              <a:rPr lang="en-US" sz="2000" b="1" u="sng" dirty="0">
                <a:solidFill>
                  <a:schemeClr val="tx1"/>
                </a:solidFill>
              </a:rPr>
              <a:t>F</a:t>
            </a:r>
            <a:r>
              <a:rPr lang="en-US" sz="2000" u="sng" dirty="0">
                <a:solidFill>
                  <a:schemeClr val="tx1"/>
                </a:solidFill>
              </a:rPr>
              <a:t>’ grade </a:t>
            </a:r>
            <a:r>
              <a:rPr lang="en-US" sz="2000" dirty="0">
                <a:solidFill>
                  <a:schemeClr val="tx1"/>
                </a:solidFill>
              </a:rPr>
              <a:t>in the </a:t>
            </a:r>
            <a:r>
              <a:rPr lang="en-US" sz="2000" b="1" dirty="0">
                <a:solidFill>
                  <a:schemeClr val="tx1"/>
                </a:solidFill>
              </a:rPr>
              <a:t>CGPA</a:t>
            </a:r>
            <a:r>
              <a:rPr lang="en-US" sz="2000" dirty="0">
                <a:solidFill>
                  <a:schemeClr val="tx1"/>
                </a:solidFill>
              </a:rPr>
              <a:t>. These grades must/will be converted to the actual grades, i.e. ‘</a:t>
            </a:r>
            <a:r>
              <a:rPr lang="en-US" sz="2000" b="1" dirty="0">
                <a:solidFill>
                  <a:schemeClr val="tx1"/>
                </a:solidFill>
              </a:rPr>
              <a:t>A+</a:t>
            </a:r>
            <a:r>
              <a:rPr lang="en-US" sz="2000" dirty="0">
                <a:solidFill>
                  <a:schemeClr val="tx1"/>
                </a:solidFill>
              </a:rPr>
              <a:t>’ through ‘</a:t>
            </a:r>
            <a:r>
              <a:rPr lang="en-US" sz="2000" b="1" dirty="0">
                <a:solidFill>
                  <a:schemeClr val="tx1"/>
                </a:solidFill>
              </a:rPr>
              <a:t>F</a:t>
            </a:r>
            <a:r>
              <a:rPr lang="en-US" sz="2000" dirty="0">
                <a:solidFill>
                  <a:schemeClr val="tx1"/>
                </a:solidFill>
              </a:rPr>
              <a:t>’. </a:t>
            </a:r>
          </a:p>
          <a:p>
            <a:pPr algn="just">
              <a:spcBef>
                <a:spcPts val="600"/>
              </a:spcBef>
            </a:pPr>
            <a:r>
              <a:rPr lang="en-US" sz="2000" dirty="0">
                <a:solidFill>
                  <a:schemeClr val="tx1"/>
                </a:solidFill>
              </a:rPr>
              <a:t>‘</a:t>
            </a:r>
            <a:r>
              <a:rPr lang="en-US" sz="2000" b="1" dirty="0">
                <a:solidFill>
                  <a:schemeClr val="tx1"/>
                </a:solidFill>
              </a:rPr>
              <a:t>I: INCOMPLETE</a:t>
            </a:r>
            <a:r>
              <a:rPr lang="en-US" sz="2000" dirty="0">
                <a:solidFill>
                  <a:schemeClr val="tx1"/>
                </a:solidFill>
              </a:rPr>
              <a:t>’ is given to students who have </a:t>
            </a:r>
            <a:r>
              <a:rPr lang="en-US" sz="2000" i="1" dirty="0">
                <a:solidFill>
                  <a:schemeClr val="tx1"/>
                </a:solidFill>
              </a:rPr>
              <a:t>missed </a:t>
            </a:r>
            <a:r>
              <a:rPr lang="en-US" sz="2000" dirty="0">
                <a:solidFill>
                  <a:schemeClr val="tx1"/>
                </a:solidFill>
              </a:rPr>
              <a:t>at most 30% of </a:t>
            </a:r>
            <a:r>
              <a:rPr lang="en-US" sz="2000" i="1" dirty="0">
                <a:solidFill>
                  <a:schemeClr val="tx1"/>
                </a:solidFill>
              </a:rPr>
              <a:t>evaluation categories</a:t>
            </a:r>
            <a:r>
              <a:rPr lang="en-US" sz="2000" dirty="0">
                <a:solidFill>
                  <a:schemeClr val="tx1"/>
                </a:solidFill>
              </a:rPr>
              <a:t> (quiz/assignment/etc.).  Students must contact the course teacher for </a:t>
            </a:r>
            <a:r>
              <a:rPr lang="en-US" sz="2000" u="sng" dirty="0">
                <a:solidFill>
                  <a:schemeClr val="tx1"/>
                </a:solidFill>
              </a:rPr>
              <a:t>makeup</a:t>
            </a:r>
            <a:r>
              <a:rPr lang="en-US" sz="2000" dirty="0">
                <a:solidFill>
                  <a:schemeClr val="tx1"/>
                </a:solidFill>
              </a:rPr>
              <a:t>, through valid application procedures immediately after grade release.</a:t>
            </a:r>
          </a:p>
          <a:p>
            <a:pPr algn="just">
              <a:spcBef>
                <a:spcPts val="600"/>
              </a:spcBef>
            </a:pPr>
            <a:r>
              <a:rPr lang="en-US" sz="2000" dirty="0">
                <a:solidFill>
                  <a:schemeClr val="tx1"/>
                </a:solidFill>
              </a:rPr>
              <a:t>‘</a:t>
            </a:r>
            <a:r>
              <a:rPr lang="en-US" sz="2000" b="1" dirty="0">
                <a:solidFill>
                  <a:schemeClr val="tx1"/>
                </a:solidFill>
              </a:rPr>
              <a:t>UW: UNOFFICIAL WITHDRAW</a:t>
            </a:r>
            <a:r>
              <a:rPr lang="en-US" sz="2000" dirty="0">
                <a:solidFill>
                  <a:schemeClr val="tx1"/>
                </a:solidFill>
              </a:rPr>
              <a:t>’ is given when the </a:t>
            </a:r>
            <a:r>
              <a:rPr lang="en-US" sz="2000" i="1" dirty="0">
                <a:solidFill>
                  <a:schemeClr val="tx1"/>
                </a:solidFill>
              </a:rPr>
              <a:t>missing evaluation categories</a:t>
            </a:r>
            <a:r>
              <a:rPr lang="en-US" sz="2000" dirty="0">
                <a:solidFill>
                  <a:schemeClr val="tx1"/>
                </a:solidFill>
              </a:rPr>
              <a:t> are too high (more than 30%) to makeup. A student getting ‘UW’ has </a:t>
            </a:r>
            <a:r>
              <a:rPr lang="en-US" sz="2000" u="sng" dirty="0">
                <a:solidFill>
                  <a:schemeClr val="tx1"/>
                </a:solidFill>
              </a:rPr>
              <a:t>no option</a:t>
            </a:r>
            <a:r>
              <a:rPr lang="en-US" sz="2000" dirty="0">
                <a:solidFill>
                  <a:schemeClr val="tx1"/>
                </a:solidFill>
              </a:rPr>
              <a:t> but to </a:t>
            </a:r>
            <a:r>
              <a:rPr lang="en-US" sz="2000" u="sng" dirty="0">
                <a:solidFill>
                  <a:schemeClr val="tx1"/>
                </a:solidFill>
              </a:rPr>
              <a:t>drop</a:t>
            </a:r>
            <a:r>
              <a:rPr lang="en-US" sz="2000" dirty="0">
                <a:solidFill>
                  <a:schemeClr val="tx1"/>
                </a:solidFill>
              </a:rPr>
              <a:t> the course immediately after grade release</a:t>
            </a:r>
          </a:p>
          <a:p>
            <a:pPr algn="just"/>
            <a:endParaRPr lang="en-US" dirty="0">
              <a:solidFill>
                <a:schemeClr val="tx1"/>
              </a:solidFill>
            </a:endParaRPr>
          </a:p>
        </p:txBody>
      </p:sp>
      <p:sp>
        <p:nvSpPr>
          <p:cNvPr id="3" name="Slide Number Placeholder 2">
            <a:extLst>
              <a:ext uri="{FF2B5EF4-FFF2-40B4-BE49-F238E27FC236}">
                <a16:creationId xmlns:a16="http://schemas.microsoft.com/office/drawing/2014/main" xmlns="" id="{520B966B-3F14-6612-B835-EF64CF837568}"/>
              </a:ext>
            </a:extLst>
          </p:cNvPr>
          <p:cNvSpPr>
            <a:spLocks noGrp="1"/>
          </p:cNvSpPr>
          <p:nvPr>
            <p:ph type="sldNum" sz="quarter" idx="12"/>
          </p:nvPr>
        </p:nvSpPr>
        <p:spPr/>
        <p:txBody>
          <a:bodyPr/>
          <a:lstStyle/>
          <a:p>
            <a:fld id="{5FD889E0-CAB2-4699-909D-B9A88D47ACBE}" type="slidenum">
              <a:rPr lang="en-US" smtClean="0"/>
              <a:t>12</a:t>
            </a:fld>
            <a:endParaRPr lang="en-US"/>
          </a:p>
        </p:txBody>
      </p:sp>
    </p:spTree>
    <p:extLst>
      <p:ext uri="{BB962C8B-B14F-4D97-AF65-F5344CB8AC3E}">
        <p14:creationId xmlns:p14="http://schemas.microsoft.com/office/powerpoint/2010/main" val="2278500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Grading Policies…</a:t>
            </a:r>
          </a:p>
        </p:txBody>
      </p:sp>
      <p:sp>
        <p:nvSpPr>
          <p:cNvPr id="7" name="Content Placeholder 2">
            <a:extLst>
              <a:ext uri="{FF2B5EF4-FFF2-40B4-BE49-F238E27FC236}">
                <a16:creationId xmlns:a16="http://schemas.microsoft.com/office/drawing/2014/main" xmlns="" id="{DA3056EA-FE8C-4A47-AD1E-DD61B6878811}"/>
              </a:ext>
            </a:extLst>
          </p:cNvPr>
          <p:cNvSpPr txBox="1">
            <a:spLocks/>
          </p:cNvSpPr>
          <p:nvPr/>
        </p:nvSpPr>
        <p:spPr>
          <a:xfrm>
            <a:off x="187410" y="2078502"/>
            <a:ext cx="8745575" cy="452596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spcBef>
                <a:spcPts val="600"/>
              </a:spcBef>
            </a:pPr>
            <a:r>
              <a:rPr lang="en-US" sz="2400">
                <a:solidFill>
                  <a:schemeClr val="tx1"/>
                </a:solidFill>
              </a:rPr>
              <a:t>Once a student’s gets ‘I’ or ‘UW’ and unable to fulfill the requirements with the course teacher for makeup, </a:t>
            </a:r>
            <a:r>
              <a:rPr lang="en-US" sz="2400" u="sng">
                <a:solidFill>
                  <a:schemeClr val="tx1"/>
                </a:solidFill>
              </a:rPr>
              <a:t>must drop the course</a:t>
            </a:r>
            <a:r>
              <a:rPr lang="en-US" sz="2400">
                <a:solidFill>
                  <a:schemeClr val="tx1"/>
                </a:solidFill>
              </a:rPr>
              <a:t> within officially </a:t>
            </a:r>
            <a:r>
              <a:rPr lang="en-US" sz="2400" i="1">
                <a:solidFill>
                  <a:schemeClr val="tx1"/>
                </a:solidFill>
              </a:rPr>
              <a:t>mentioned time period</a:t>
            </a:r>
            <a:r>
              <a:rPr lang="en-US" sz="2400">
                <a:solidFill>
                  <a:schemeClr val="tx1"/>
                </a:solidFill>
              </a:rPr>
              <a:t> from the </a:t>
            </a:r>
            <a:r>
              <a:rPr lang="en-US" sz="2400" i="1">
                <a:solidFill>
                  <a:schemeClr val="tx1"/>
                </a:solidFill>
              </a:rPr>
              <a:t>registration department</a:t>
            </a:r>
            <a:r>
              <a:rPr lang="en-US" sz="2400">
                <a:solidFill>
                  <a:schemeClr val="tx1"/>
                </a:solidFill>
              </a:rPr>
              <a:t>. </a:t>
            </a:r>
          </a:p>
          <a:p>
            <a:pPr algn="just">
              <a:spcBef>
                <a:spcPts val="600"/>
              </a:spcBef>
            </a:pPr>
            <a:r>
              <a:rPr lang="en-US" sz="2400">
                <a:solidFill>
                  <a:schemeClr val="tx1"/>
                </a:solidFill>
              </a:rPr>
              <a:t>Students in probation or falls into the probation due to ‘I’/’UW’ grade are not allowed to drop the course.</a:t>
            </a:r>
          </a:p>
          <a:p>
            <a:pPr algn="just">
              <a:spcBef>
                <a:spcPts val="400"/>
              </a:spcBef>
            </a:pPr>
            <a:r>
              <a:rPr lang="en-US" sz="2400">
                <a:solidFill>
                  <a:schemeClr val="tx1"/>
                </a:solidFill>
              </a:rPr>
              <a:t>Unable to do so will result in the automatic conversion of the grades ‘</a:t>
            </a:r>
            <a:r>
              <a:rPr lang="en-US" sz="2400" b="1">
                <a:solidFill>
                  <a:schemeClr val="tx1"/>
                </a:solidFill>
              </a:rPr>
              <a:t>I</a:t>
            </a:r>
            <a:r>
              <a:rPr lang="en-US" sz="2400">
                <a:solidFill>
                  <a:schemeClr val="tx1"/>
                </a:solidFill>
              </a:rPr>
              <a:t>’/’</a:t>
            </a:r>
            <a:r>
              <a:rPr lang="en-US" sz="2400" b="1">
                <a:solidFill>
                  <a:schemeClr val="tx1"/>
                </a:solidFill>
              </a:rPr>
              <a:t>UW</a:t>
            </a:r>
            <a:r>
              <a:rPr lang="en-US" sz="2400">
                <a:solidFill>
                  <a:schemeClr val="tx1"/>
                </a:solidFill>
              </a:rPr>
              <a:t>’ to ‘</a:t>
            </a:r>
            <a:r>
              <a:rPr lang="en-US" sz="2400" b="1">
                <a:solidFill>
                  <a:schemeClr val="tx1"/>
                </a:solidFill>
              </a:rPr>
              <a:t>F</a:t>
            </a:r>
            <a:r>
              <a:rPr lang="en-US" sz="2400">
                <a:solidFill>
                  <a:schemeClr val="tx1"/>
                </a:solidFill>
              </a:rPr>
              <a:t>’ grade </a:t>
            </a:r>
            <a:r>
              <a:rPr lang="en-US" sz="2400" u="sng">
                <a:solidFill>
                  <a:schemeClr val="tx1"/>
                </a:solidFill>
              </a:rPr>
              <a:t>after the 4</a:t>
            </a:r>
            <a:r>
              <a:rPr lang="en-US" sz="2400" u="sng" baseline="30000">
                <a:solidFill>
                  <a:schemeClr val="tx1"/>
                </a:solidFill>
              </a:rPr>
              <a:t>th</a:t>
            </a:r>
            <a:r>
              <a:rPr lang="en-US" sz="2400" u="sng">
                <a:solidFill>
                  <a:schemeClr val="tx1"/>
                </a:solidFill>
              </a:rPr>
              <a:t> week of the following semester</a:t>
            </a:r>
            <a:r>
              <a:rPr lang="en-US" sz="2400">
                <a:solidFill>
                  <a:schemeClr val="tx1"/>
                </a:solidFill>
              </a:rPr>
              <a:t>.</a:t>
            </a:r>
          </a:p>
          <a:p>
            <a:pPr algn="just">
              <a:spcBef>
                <a:spcPts val="400"/>
              </a:spcBef>
            </a:pPr>
            <a:r>
              <a:rPr lang="en-US" sz="2400">
                <a:solidFill>
                  <a:schemeClr val="tx1"/>
                </a:solidFill>
              </a:rPr>
              <a:t>Any </a:t>
            </a:r>
            <a:r>
              <a:rPr lang="en-US" sz="2400" i="1">
                <a:solidFill>
                  <a:schemeClr val="tx1"/>
                </a:solidFill>
              </a:rPr>
              <a:t>problem with the mark/grade</a:t>
            </a:r>
            <a:r>
              <a:rPr lang="en-US" sz="2400">
                <a:solidFill>
                  <a:schemeClr val="tx1"/>
                </a:solidFill>
              </a:rPr>
              <a:t> </a:t>
            </a:r>
            <a:r>
              <a:rPr lang="en-US" sz="2400" u="sng">
                <a:solidFill>
                  <a:schemeClr val="tx1"/>
                </a:solidFill>
              </a:rPr>
              <a:t>must be consulted</a:t>
            </a:r>
            <a:r>
              <a:rPr lang="en-US" sz="2400">
                <a:solidFill>
                  <a:schemeClr val="tx1"/>
                </a:solidFill>
              </a:rPr>
              <a:t> with the course teacher within </a:t>
            </a:r>
            <a:r>
              <a:rPr lang="en-US" sz="2400" i="1">
                <a:solidFill>
                  <a:schemeClr val="tx1"/>
                </a:solidFill>
              </a:rPr>
              <a:t>one week of the release of grades</a:t>
            </a:r>
            <a:r>
              <a:rPr lang="en-US" sz="2400">
                <a:solidFill>
                  <a:schemeClr val="tx1"/>
                </a:solidFill>
              </a:rPr>
              <a:t>. </a:t>
            </a:r>
          </a:p>
          <a:p>
            <a:pPr algn="just"/>
            <a:endParaRPr lang="en-US" sz="2400" dirty="0">
              <a:solidFill>
                <a:schemeClr val="tx1"/>
              </a:solidFill>
            </a:endParaRPr>
          </a:p>
        </p:txBody>
      </p:sp>
      <p:sp>
        <p:nvSpPr>
          <p:cNvPr id="3" name="Slide Number Placeholder 2">
            <a:extLst>
              <a:ext uri="{FF2B5EF4-FFF2-40B4-BE49-F238E27FC236}">
                <a16:creationId xmlns:a16="http://schemas.microsoft.com/office/drawing/2014/main" xmlns="" id="{65F22331-2BB2-5DDE-BF84-2576915A8F53}"/>
              </a:ext>
            </a:extLst>
          </p:cNvPr>
          <p:cNvSpPr>
            <a:spLocks noGrp="1"/>
          </p:cNvSpPr>
          <p:nvPr>
            <p:ph type="sldNum" sz="quarter" idx="12"/>
          </p:nvPr>
        </p:nvSpPr>
        <p:spPr/>
        <p:txBody>
          <a:bodyPr/>
          <a:lstStyle/>
          <a:p>
            <a:fld id="{5FD889E0-CAB2-4699-909D-B9A88D47ACBE}" type="slidenum">
              <a:rPr lang="en-US" smtClean="0"/>
              <a:t>13</a:t>
            </a:fld>
            <a:endParaRPr lang="en-US"/>
          </a:p>
        </p:txBody>
      </p:sp>
    </p:spTree>
    <p:extLst>
      <p:ext uri="{BB962C8B-B14F-4D97-AF65-F5344CB8AC3E}">
        <p14:creationId xmlns:p14="http://schemas.microsoft.com/office/powerpoint/2010/main" val="277885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Dropping a Course</a:t>
            </a:r>
          </a:p>
        </p:txBody>
      </p:sp>
      <p:sp>
        <p:nvSpPr>
          <p:cNvPr id="7" name="Content Placeholder 2">
            <a:extLst>
              <a:ext uri="{FF2B5EF4-FFF2-40B4-BE49-F238E27FC236}">
                <a16:creationId xmlns:a16="http://schemas.microsoft.com/office/drawing/2014/main" xmlns="" id="{374F632A-6DC8-4E8B-AA45-8FDFB4CB44D7}"/>
              </a:ext>
            </a:extLst>
          </p:cNvPr>
          <p:cNvSpPr txBox="1">
            <a:spLocks/>
          </p:cNvSpPr>
          <p:nvPr/>
        </p:nvSpPr>
        <p:spPr>
          <a:xfrm>
            <a:off x="131140" y="2110155"/>
            <a:ext cx="8703371" cy="4298840"/>
          </a:xfrm>
          <a:prstGeom prst="rect">
            <a:avLst/>
          </a:prstGeom>
        </p:spPr>
        <p:txBody>
          <a:bodyPr vert="horz" lIns="91440" tIns="45720" rIns="91440" bIns="45720" rtlCol="0">
            <a:normAutofit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dirty="0">
                <a:solidFill>
                  <a:schemeClr val="tx1"/>
                </a:solidFill>
              </a:rPr>
              <a:t>Must fill up the drop form and get it signed by the course teacher, write an application to the vice chancellor and get it signed by the department Head, and finally submit the form &amp; application to the registration department.</a:t>
            </a:r>
          </a:p>
          <a:p>
            <a:pPr algn="just"/>
            <a:endParaRPr lang="en-US" dirty="0">
              <a:solidFill>
                <a:schemeClr val="tx1"/>
              </a:solidFill>
            </a:endParaRPr>
          </a:p>
          <a:p>
            <a:pPr algn="just"/>
            <a:r>
              <a:rPr lang="en-US" dirty="0">
                <a:solidFill>
                  <a:schemeClr val="tx1"/>
                </a:solidFill>
              </a:rPr>
              <a:t>The course teacher must write down the grades (if any) obtained in midterm, final, and grand total on the drop form.</a:t>
            </a:r>
          </a:p>
          <a:p>
            <a:pPr algn="just"/>
            <a:endParaRPr lang="en-US" dirty="0">
              <a:solidFill>
                <a:schemeClr val="tx1"/>
              </a:solidFill>
            </a:endParaRPr>
          </a:p>
          <a:p>
            <a:pPr algn="just"/>
            <a:r>
              <a:rPr lang="en-US" dirty="0">
                <a:solidFill>
                  <a:schemeClr val="tx1"/>
                </a:solidFill>
              </a:rPr>
              <a:t>No drop is accepted during the following periods:</a:t>
            </a:r>
          </a:p>
          <a:p>
            <a:pPr lvl="1" algn="just"/>
            <a:r>
              <a:rPr lang="en-US" dirty="0">
                <a:solidFill>
                  <a:schemeClr val="tx1"/>
                </a:solidFill>
              </a:rPr>
              <a:t>One week before midterm exam – grade release date of midterm exam.</a:t>
            </a:r>
          </a:p>
          <a:p>
            <a:pPr lvl="1" algn="just"/>
            <a:r>
              <a:rPr lang="en-US" dirty="0">
                <a:solidFill>
                  <a:schemeClr val="tx1"/>
                </a:solidFill>
              </a:rPr>
              <a:t>One week before final term exam – grade release date of final grade.</a:t>
            </a:r>
          </a:p>
          <a:p>
            <a:pPr lvl="1" algn="just"/>
            <a:endParaRPr lang="en-US" dirty="0">
              <a:solidFill>
                <a:schemeClr val="tx1"/>
              </a:solidFill>
            </a:endParaRPr>
          </a:p>
          <a:p>
            <a:pPr algn="just"/>
            <a:r>
              <a:rPr lang="en-US" dirty="0">
                <a:solidFill>
                  <a:schemeClr val="tx1"/>
                </a:solidFill>
              </a:rPr>
              <a:t>Student with ‘F’ grades in midterm, final term, or grand total cannot drop.</a:t>
            </a:r>
          </a:p>
          <a:p>
            <a:pPr algn="just"/>
            <a:r>
              <a:rPr lang="en-US" dirty="0">
                <a:solidFill>
                  <a:schemeClr val="tx1"/>
                </a:solidFill>
              </a:rPr>
              <a:t>Probation student are not allowed to drop any course.</a:t>
            </a:r>
          </a:p>
        </p:txBody>
      </p:sp>
      <p:sp>
        <p:nvSpPr>
          <p:cNvPr id="3" name="Slide Number Placeholder 2">
            <a:extLst>
              <a:ext uri="{FF2B5EF4-FFF2-40B4-BE49-F238E27FC236}">
                <a16:creationId xmlns:a16="http://schemas.microsoft.com/office/drawing/2014/main" xmlns="" id="{D39CF7A3-2AE4-284F-B370-D2D5B1187A90}"/>
              </a:ext>
            </a:extLst>
          </p:cNvPr>
          <p:cNvSpPr>
            <a:spLocks noGrp="1"/>
          </p:cNvSpPr>
          <p:nvPr>
            <p:ph type="sldNum" sz="quarter" idx="12"/>
          </p:nvPr>
        </p:nvSpPr>
        <p:spPr/>
        <p:txBody>
          <a:bodyPr/>
          <a:lstStyle/>
          <a:p>
            <a:fld id="{5FD889E0-CAB2-4699-909D-B9A88D47ACBE}" type="slidenum">
              <a:rPr lang="en-US" smtClean="0"/>
              <a:t>14</a:t>
            </a:fld>
            <a:endParaRPr lang="en-US"/>
          </a:p>
        </p:txBody>
      </p:sp>
    </p:spTree>
    <p:extLst>
      <p:ext uri="{BB962C8B-B14F-4D97-AF65-F5344CB8AC3E}">
        <p14:creationId xmlns:p14="http://schemas.microsoft.com/office/powerpoint/2010/main" val="2201271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i="1" dirty="0"/>
              <a:t>Contacts</a:t>
            </a:r>
            <a:endParaRPr lang="en-US" dirty="0"/>
          </a:p>
        </p:txBody>
      </p:sp>
      <p:sp>
        <p:nvSpPr>
          <p:cNvPr id="7" name="Content Placeholder 2">
            <a:extLst>
              <a:ext uri="{FF2B5EF4-FFF2-40B4-BE49-F238E27FC236}">
                <a16:creationId xmlns:a16="http://schemas.microsoft.com/office/drawing/2014/main" xmlns="" id="{ED65EB5A-7BC3-45FB-BEB1-35BE8C62A983}"/>
              </a:ext>
            </a:extLst>
          </p:cNvPr>
          <p:cNvSpPr txBox="1">
            <a:spLocks/>
          </p:cNvSpPr>
          <p:nvPr/>
        </p:nvSpPr>
        <p:spPr>
          <a:xfrm>
            <a:off x="140677" y="1969477"/>
            <a:ext cx="8820443" cy="4156687"/>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sz="2400" dirty="0">
                <a:solidFill>
                  <a:schemeClr val="tx1"/>
                </a:solidFill>
              </a:rPr>
              <a:t>Contact information (email, office phone extension, office location, consulting hours, etc.) of the course teacher must be stored by the students.</a:t>
            </a:r>
          </a:p>
          <a:p>
            <a:pPr algn="just"/>
            <a:endParaRPr lang="en-US" sz="2400" dirty="0">
              <a:solidFill>
                <a:schemeClr val="tx1"/>
              </a:solidFill>
            </a:endParaRPr>
          </a:p>
          <a:p>
            <a:pPr algn="just"/>
            <a:r>
              <a:rPr lang="en-US" sz="2400" dirty="0">
                <a:solidFill>
                  <a:schemeClr val="tx1"/>
                </a:solidFill>
              </a:rPr>
              <a:t>It is </a:t>
            </a:r>
            <a:r>
              <a:rPr lang="en-US" sz="2400" u="sng" dirty="0">
                <a:solidFill>
                  <a:schemeClr val="tx1"/>
                </a:solidFill>
              </a:rPr>
              <a:t>mandatory to contact/notify </a:t>
            </a:r>
            <a:r>
              <a:rPr lang="en-US" sz="2400" dirty="0">
                <a:solidFill>
                  <a:schemeClr val="tx1"/>
                </a:solidFill>
              </a:rPr>
              <a:t>(</a:t>
            </a:r>
            <a:r>
              <a:rPr lang="en-US" sz="2400" i="1" dirty="0">
                <a:solidFill>
                  <a:schemeClr val="tx1"/>
                </a:solidFill>
              </a:rPr>
              <a:t>preferably consulting hour/email</a:t>
            </a:r>
            <a:r>
              <a:rPr lang="en-US" sz="2400" dirty="0">
                <a:solidFill>
                  <a:schemeClr val="tx1"/>
                </a:solidFill>
              </a:rPr>
              <a:t>) the course teacher </a:t>
            </a:r>
            <a:r>
              <a:rPr lang="en-US" sz="2400" u="sng" dirty="0">
                <a:solidFill>
                  <a:schemeClr val="tx1"/>
                </a:solidFill>
              </a:rPr>
              <a:t>for/of any problems/difficulties </a:t>
            </a:r>
            <a:r>
              <a:rPr lang="en-US" sz="2400" dirty="0">
                <a:solidFill>
                  <a:schemeClr val="tx1"/>
                </a:solidFill>
              </a:rPr>
              <a:t>at the </a:t>
            </a:r>
            <a:r>
              <a:rPr lang="en-US" sz="2400" u="sng" dirty="0">
                <a:solidFill>
                  <a:schemeClr val="tx1"/>
                </a:solidFill>
              </a:rPr>
              <a:t>earliest possible</a:t>
            </a:r>
            <a:r>
              <a:rPr lang="en-US" sz="2400" dirty="0">
                <a:solidFill>
                  <a:schemeClr val="tx1"/>
                </a:solidFill>
              </a:rPr>
              <a:t>. </a:t>
            </a:r>
            <a:r>
              <a:rPr lang="en-US" sz="2400" u="sng" dirty="0">
                <a:solidFill>
                  <a:schemeClr val="tx1"/>
                </a:solidFill>
              </a:rPr>
              <a:t>Late notification</a:t>
            </a:r>
            <a:r>
              <a:rPr lang="en-US" sz="2400" dirty="0">
                <a:solidFill>
                  <a:schemeClr val="tx1"/>
                </a:solidFill>
              </a:rPr>
              <a:t> might </a:t>
            </a:r>
            <a:r>
              <a:rPr lang="en-US" sz="2400" u="sng" dirty="0">
                <a:solidFill>
                  <a:schemeClr val="tx1"/>
                </a:solidFill>
              </a:rPr>
              <a:t>not</a:t>
            </a:r>
            <a:r>
              <a:rPr lang="en-US" sz="2400" dirty="0">
                <a:solidFill>
                  <a:schemeClr val="tx1"/>
                </a:solidFill>
              </a:rPr>
              <a:t> be considered.</a:t>
            </a:r>
          </a:p>
          <a:p>
            <a:pPr algn="just"/>
            <a:endParaRPr lang="en-US" sz="2400" dirty="0">
              <a:solidFill>
                <a:schemeClr val="tx1"/>
              </a:solidFill>
            </a:endParaRPr>
          </a:p>
          <a:p>
            <a:pPr algn="just"/>
            <a:r>
              <a:rPr lang="en-US" sz="2400" dirty="0">
                <a:solidFill>
                  <a:schemeClr val="tx1"/>
                </a:solidFill>
              </a:rPr>
              <a:t>Update &amp; correct your email address &amp; phone number at VUES, as the teacher will contact/notify you of anything regarding the course through these information in VUES.</a:t>
            </a:r>
          </a:p>
          <a:p>
            <a:pPr algn="just"/>
            <a:endParaRPr lang="en-US" sz="2400" dirty="0">
              <a:solidFill>
                <a:schemeClr val="tx1"/>
              </a:solidFill>
            </a:endParaRPr>
          </a:p>
        </p:txBody>
      </p:sp>
      <p:sp>
        <p:nvSpPr>
          <p:cNvPr id="3" name="Slide Number Placeholder 2">
            <a:extLst>
              <a:ext uri="{FF2B5EF4-FFF2-40B4-BE49-F238E27FC236}">
                <a16:creationId xmlns:a16="http://schemas.microsoft.com/office/drawing/2014/main" xmlns="" id="{90642321-86B3-A021-64F8-ED6FA22C3807}"/>
              </a:ext>
            </a:extLst>
          </p:cNvPr>
          <p:cNvSpPr>
            <a:spLocks noGrp="1"/>
          </p:cNvSpPr>
          <p:nvPr>
            <p:ph type="sldNum" sz="quarter" idx="12"/>
          </p:nvPr>
        </p:nvSpPr>
        <p:spPr/>
        <p:txBody>
          <a:bodyPr/>
          <a:lstStyle/>
          <a:p>
            <a:fld id="{5FD889E0-CAB2-4699-909D-B9A88D47ACBE}" type="slidenum">
              <a:rPr lang="en-US" smtClean="0"/>
              <a:t>15</a:t>
            </a:fld>
            <a:endParaRPr lang="en-US"/>
          </a:p>
        </p:txBody>
      </p:sp>
    </p:spTree>
    <p:extLst>
      <p:ext uri="{BB962C8B-B14F-4D97-AF65-F5344CB8AC3E}">
        <p14:creationId xmlns:p14="http://schemas.microsoft.com/office/powerpoint/2010/main" val="2263624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Finally</a:t>
            </a:r>
          </a:p>
        </p:txBody>
      </p:sp>
      <p:sp>
        <p:nvSpPr>
          <p:cNvPr id="5" name="Content Placeholder 2">
            <a:extLst>
              <a:ext uri="{FF2B5EF4-FFF2-40B4-BE49-F238E27FC236}">
                <a16:creationId xmlns:a16="http://schemas.microsoft.com/office/drawing/2014/main" xmlns="" id="{E9F828B4-8D97-4116-B1D9-9B0F829116AF}"/>
              </a:ext>
            </a:extLst>
          </p:cNvPr>
          <p:cNvSpPr txBox="1">
            <a:spLocks/>
          </p:cNvSpPr>
          <p:nvPr/>
        </p:nvSpPr>
        <p:spPr>
          <a:xfrm>
            <a:off x="227012" y="1983544"/>
            <a:ext cx="8691905" cy="4264855"/>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dirty="0">
                <a:solidFill>
                  <a:schemeClr val="tx1"/>
                </a:solidFill>
              </a:rPr>
              <a:t>For any problems that could not be solved/understood during the lecture,  students are advised to contact during the consultation hours and solve the problem.</a:t>
            </a:r>
          </a:p>
          <a:p>
            <a:pPr algn="just"/>
            <a:endParaRPr lang="en-US" dirty="0">
              <a:solidFill>
                <a:schemeClr val="tx1"/>
              </a:solidFill>
            </a:endParaRPr>
          </a:p>
          <a:p>
            <a:pPr algn="just"/>
            <a:r>
              <a:rPr lang="en-US" dirty="0">
                <a:solidFill>
                  <a:schemeClr val="tx1"/>
                </a:solidFill>
              </a:rPr>
              <a:t>For any </a:t>
            </a:r>
            <a:r>
              <a:rPr lang="en-US" u="sng" dirty="0">
                <a:solidFill>
                  <a:schemeClr val="tx1"/>
                </a:solidFill>
              </a:rPr>
              <a:t>missing</a:t>
            </a:r>
            <a:r>
              <a:rPr lang="en-US" dirty="0">
                <a:solidFill>
                  <a:schemeClr val="tx1"/>
                </a:solidFill>
              </a:rPr>
              <a:t> evaluation (quiz, assignment, etc.), classes, deadlines, etc. must contact/inform/notify the teacher </a:t>
            </a:r>
            <a:r>
              <a:rPr lang="en-US" u="sng" dirty="0">
                <a:solidFill>
                  <a:schemeClr val="tx1"/>
                </a:solidFill>
              </a:rPr>
              <a:t>immediately after missing</a:t>
            </a:r>
            <a:r>
              <a:rPr lang="en-US" dirty="0">
                <a:solidFill>
                  <a:schemeClr val="tx1"/>
                </a:solidFill>
              </a:rPr>
              <a:t> in the consulting hour, via email, or in unavoidable circumstances – through the guardian or friend.</a:t>
            </a:r>
          </a:p>
          <a:p>
            <a:pPr algn="just"/>
            <a:endParaRPr lang="en-US" dirty="0">
              <a:solidFill>
                <a:schemeClr val="tx1"/>
              </a:solidFill>
            </a:endParaRPr>
          </a:p>
          <a:p>
            <a:pPr algn="just"/>
            <a:r>
              <a:rPr lang="en-US" dirty="0">
                <a:solidFill>
                  <a:schemeClr val="tx1"/>
                </a:solidFill>
              </a:rPr>
              <a:t>Probation students must meet the course teacher once a week. So, schedule your time with the teacher.</a:t>
            </a:r>
          </a:p>
          <a:p>
            <a:pPr algn="just"/>
            <a:endParaRPr lang="en-US" dirty="0">
              <a:solidFill>
                <a:schemeClr val="tx1"/>
              </a:solidFill>
            </a:endParaRPr>
          </a:p>
          <a:p>
            <a:pPr algn="just"/>
            <a:r>
              <a:rPr lang="en-US" dirty="0">
                <a:solidFill>
                  <a:schemeClr val="tx1"/>
                </a:solidFill>
              </a:rPr>
              <a:t>Any kind of </a:t>
            </a:r>
            <a:r>
              <a:rPr lang="en-US" dirty="0">
                <a:solidFill>
                  <a:srgbClr val="FF0000"/>
                </a:solidFill>
              </a:rPr>
              <a:t>dishonesty, plagiarism, misbehavior, misconduct</a:t>
            </a:r>
            <a:r>
              <a:rPr lang="en-US" dirty="0">
                <a:solidFill>
                  <a:schemeClr val="tx1"/>
                </a:solidFill>
              </a:rPr>
              <a:t>, etc. will not be tolerated. Might result in deduction of marks, ‘F’ grade, or reported to the AIUB Disciplinary Committee for drastic punishment.</a:t>
            </a:r>
          </a:p>
          <a:p>
            <a:pPr algn="just"/>
            <a:endParaRPr lang="en-US" dirty="0">
              <a:solidFill>
                <a:schemeClr val="tx1"/>
              </a:solidFill>
            </a:endParaRPr>
          </a:p>
          <a:p>
            <a:pPr algn="just"/>
            <a:r>
              <a:rPr lang="en-US" dirty="0">
                <a:solidFill>
                  <a:schemeClr val="tx1"/>
                </a:solidFill>
              </a:rPr>
              <a:t>Always check/visit the AIUB home page for notices, rules &amp; regulations of academic/university policies and important announcement for deadlines (Course drop, Exam permit, Exam Schedule, etc.).</a:t>
            </a:r>
          </a:p>
          <a:p>
            <a:pPr algn="just"/>
            <a:endParaRPr lang="en-US" dirty="0">
              <a:solidFill>
                <a:schemeClr val="tx1"/>
              </a:solidFill>
            </a:endParaRPr>
          </a:p>
          <a:p>
            <a:pPr algn="just"/>
            <a:endParaRPr lang="en-US" dirty="0">
              <a:solidFill>
                <a:schemeClr val="tx1"/>
              </a:solidFill>
            </a:endParaRPr>
          </a:p>
        </p:txBody>
      </p:sp>
      <p:sp>
        <p:nvSpPr>
          <p:cNvPr id="3" name="Slide Number Placeholder 2">
            <a:extLst>
              <a:ext uri="{FF2B5EF4-FFF2-40B4-BE49-F238E27FC236}">
                <a16:creationId xmlns:a16="http://schemas.microsoft.com/office/drawing/2014/main" xmlns="" id="{D04A8494-B9C5-1D40-3A00-7C03C6F5DEA1}"/>
              </a:ext>
            </a:extLst>
          </p:cNvPr>
          <p:cNvSpPr>
            <a:spLocks noGrp="1"/>
          </p:cNvSpPr>
          <p:nvPr>
            <p:ph type="sldNum" sz="quarter" idx="12"/>
          </p:nvPr>
        </p:nvSpPr>
        <p:spPr/>
        <p:txBody>
          <a:bodyPr/>
          <a:lstStyle/>
          <a:p>
            <a:fld id="{5FD889E0-CAB2-4699-909D-B9A88D47ACBE}" type="slidenum">
              <a:rPr lang="en-US" smtClean="0"/>
              <a:t>16</a:t>
            </a:fld>
            <a:endParaRPr lang="en-US"/>
          </a:p>
        </p:txBody>
      </p:sp>
    </p:spTree>
    <p:extLst>
      <p:ext uri="{BB962C8B-B14F-4D97-AF65-F5344CB8AC3E}">
        <p14:creationId xmlns:p14="http://schemas.microsoft.com/office/powerpoint/2010/main" val="1413165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Course Prerequisite</a:t>
            </a:r>
          </a:p>
        </p:txBody>
      </p:sp>
      <p:sp>
        <p:nvSpPr>
          <p:cNvPr id="7" name="Content Placeholder 2">
            <a:extLst>
              <a:ext uri="{FF2B5EF4-FFF2-40B4-BE49-F238E27FC236}">
                <a16:creationId xmlns:a16="http://schemas.microsoft.com/office/drawing/2014/main" xmlns="" id="{0956B357-B10E-4E90-BEBF-BCCB7AEEBAB4}"/>
              </a:ext>
            </a:extLst>
          </p:cNvPr>
          <p:cNvSpPr txBox="1">
            <a:spLocks/>
          </p:cNvSpPr>
          <p:nvPr/>
        </p:nvSpPr>
        <p:spPr>
          <a:xfrm>
            <a:off x="182880" y="2096084"/>
            <a:ext cx="8792308" cy="3819807"/>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lgn="just">
              <a:buFont typeface="Arial" panose="020B0604020202020204" pitchFamily="34" charset="0"/>
              <a:buChar char="•"/>
            </a:pPr>
            <a:r>
              <a:rPr lang="en-US" sz="2400" dirty="0">
                <a:solidFill>
                  <a:schemeClr val="tx1"/>
                </a:solidFill>
              </a:rPr>
              <a:t>Representing information in computers, Binary Number Systems, Conversions.</a:t>
            </a:r>
          </a:p>
          <a:p>
            <a:pPr marL="342900" indent="-342900" algn="just">
              <a:buFont typeface="Arial" panose="020B0604020202020204" pitchFamily="34" charset="0"/>
              <a:buChar char="•"/>
            </a:pPr>
            <a:endParaRPr lang="en-US" sz="2400" dirty="0">
              <a:solidFill>
                <a:schemeClr val="tx1"/>
              </a:solidFill>
            </a:endParaRPr>
          </a:p>
          <a:p>
            <a:pPr marL="342900" indent="-342900" algn="just">
              <a:buFont typeface="Arial" panose="020B0604020202020204" pitchFamily="34" charset="0"/>
              <a:buChar char="•"/>
            </a:pPr>
            <a:r>
              <a:rPr lang="en-US" sz="2400" dirty="0">
                <a:solidFill>
                  <a:schemeClr val="tx1"/>
                </a:solidFill>
              </a:rPr>
              <a:t>Programming Languages (C/C++/</a:t>
            </a:r>
            <a:r>
              <a:rPr lang="en-US" sz="2400" b="1" dirty="0">
                <a:solidFill>
                  <a:schemeClr val="tx1"/>
                </a:solidFill>
              </a:rPr>
              <a:t>Python</a:t>
            </a:r>
            <a:r>
              <a:rPr lang="en-US" sz="2400" dirty="0">
                <a:solidFill>
                  <a:schemeClr val="tx1"/>
                </a:solidFill>
              </a:rPr>
              <a:t>)</a:t>
            </a:r>
          </a:p>
          <a:p>
            <a:pPr marL="342900" indent="-342900" algn="just">
              <a:buFont typeface="Arial" panose="020B0604020202020204" pitchFamily="34" charset="0"/>
              <a:buChar char="•"/>
            </a:pPr>
            <a:endParaRPr lang="en-US" sz="2400" dirty="0">
              <a:solidFill>
                <a:schemeClr val="tx1"/>
              </a:solidFill>
            </a:endParaRPr>
          </a:p>
          <a:p>
            <a:pPr marL="342900" indent="-342900" algn="just">
              <a:buFont typeface="Arial" panose="020B0604020202020204" pitchFamily="34" charset="0"/>
              <a:buChar char="•"/>
            </a:pPr>
            <a:r>
              <a:rPr lang="en-US" sz="2400" dirty="0">
                <a:solidFill>
                  <a:schemeClr val="tx1"/>
                </a:solidFill>
              </a:rPr>
              <a:t>Using C/C++/</a:t>
            </a:r>
            <a:r>
              <a:rPr lang="en-US" sz="2400" b="1" dirty="0">
                <a:solidFill>
                  <a:schemeClr val="tx1"/>
                </a:solidFill>
              </a:rPr>
              <a:t>Python</a:t>
            </a:r>
            <a:r>
              <a:rPr lang="en-US" sz="2400" dirty="0">
                <a:solidFill>
                  <a:schemeClr val="tx1"/>
                </a:solidFill>
              </a:rPr>
              <a:t> editors, debugging (</a:t>
            </a:r>
            <a:r>
              <a:rPr lang="en-US" sz="2400" b="1" dirty="0" err="1">
                <a:solidFill>
                  <a:schemeClr val="tx1"/>
                </a:solidFill>
              </a:rPr>
              <a:t>Colab</a:t>
            </a:r>
            <a:r>
              <a:rPr lang="en-US" sz="2400" dirty="0">
                <a:solidFill>
                  <a:schemeClr val="tx1"/>
                </a:solidFill>
              </a:rPr>
              <a:t>)</a:t>
            </a:r>
          </a:p>
          <a:p>
            <a:pPr marL="342900" indent="-342900" algn="just">
              <a:buFont typeface="Arial" panose="020B0604020202020204" pitchFamily="34" charset="0"/>
              <a:buChar char="•"/>
            </a:pPr>
            <a:endParaRPr lang="en-US" sz="2400" dirty="0">
              <a:solidFill>
                <a:schemeClr val="tx1"/>
              </a:solidFill>
            </a:endParaRPr>
          </a:p>
          <a:p>
            <a:pPr marL="342900" indent="-342900" algn="just">
              <a:buFont typeface="Arial" panose="020B0604020202020204" pitchFamily="34" charset="0"/>
              <a:buChar char="•"/>
            </a:pPr>
            <a:r>
              <a:rPr lang="en-US" sz="2400" dirty="0">
                <a:solidFill>
                  <a:schemeClr val="tx1"/>
                </a:solidFill>
              </a:rPr>
              <a:t>Data Storage Concept &amp; Data types in Programming languages, </a:t>
            </a:r>
          </a:p>
          <a:p>
            <a:pPr marL="342900" indent="-342900" algn="just">
              <a:buFont typeface="Arial" panose="020B0604020202020204" pitchFamily="34" charset="0"/>
              <a:buChar char="•"/>
            </a:pPr>
            <a:endParaRPr lang="en-US" sz="2400" dirty="0">
              <a:solidFill>
                <a:schemeClr val="tx1"/>
              </a:solidFill>
            </a:endParaRPr>
          </a:p>
          <a:p>
            <a:pPr marL="342900" indent="-342900" algn="just">
              <a:buFont typeface="Arial" panose="020B0604020202020204" pitchFamily="34" charset="0"/>
              <a:buChar char="•"/>
            </a:pPr>
            <a:r>
              <a:rPr lang="en-US" sz="2400" dirty="0">
                <a:solidFill>
                  <a:schemeClr val="tx1"/>
                </a:solidFill>
              </a:rPr>
              <a:t>Variable, Array (single &amp; multidimensional), String, List, Dictionaries</a:t>
            </a:r>
          </a:p>
          <a:p>
            <a:pPr marL="342900" indent="-342900" algn="just">
              <a:buFont typeface="Arial" panose="020B0604020202020204" pitchFamily="34" charset="0"/>
              <a:buChar char="•"/>
            </a:pPr>
            <a:endParaRPr lang="en-US" sz="2400" dirty="0">
              <a:solidFill>
                <a:schemeClr val="tx1"/>
              </a:solidFill>
            </a:endParaRPr>
          </a:p>
          <a:p>
            <a:pPr marL="342900" indent="-342900" algn="just">
              <a:buFont typeface="Arial" panose="020B0604020202020204" pitchFamily="34" charset="0"/>
              <a:buChar char="•"/>
            </a:pPr>
            <a:r>
              <a:rPr lang="en-US" sz="2400" dirty="0">
                <a:solidFill>
                  <a:schemeClr val="tx1"/>
                </a:solidFill>
              </a:rPr>
              <a:t>Functions, Scope of variable &amp; function</a:t>
            </a:r>
          </a:p>
          <a:p>
            <a:pPr marL="342900" indent="-342900" algn="just">
              <a:buFont typeface="Arial" panose="020B0604020202020204" pitchFamily="34" charset="0"/>
              <a:buChar char="•"/>
            </a:pPr>
            <a:endParaRPr lang="en-US" sz="2400" dirty="0">
              <a:solidFill>
                <a:schemeClr val="tx1"/>
              </a:solidFill>
            </a:endParaRPr>
          </a:p>
          <a:p>
            <a:pPr marL="342900" indent="-342900" algn="just">
              <a:buFont typeface="Arial" panose="020B0604020202020204" pitchFamily="34" charset="0"/>
              <a:buChar char="•"/>
            </a:pPr>
            <a:r>
              <a:rPr lang="en-US" sz="2400" dirty="0">
                <a:solidFill>
                  <a:schemeClr val="tx1"/>
                </a:solidFill>
              </a:rPr>
              <a:t>Design and Analysis of Algorithms</a:t>
            </a:r>
          </a:p>
          <a:p>
            <a:pPr algn="just"/>
            <a:endParaRPr lang="en-US" sz="2400" dirty="0">
              <a:solidFill>
                <a:schemeClr val="tx1"/>
              </a:solidFill>
            </a:endParaRPr>
          </a:p>
          <a:p>
            <a:pPr algn="just"/>
            <a:endParaRPr lang="en-US" sz="2400" dirty="0">
              <a:solidFill>
                <a:schemeClr val="tx1"/>
              </a:solidFill>
            </a:endParaRPr>
          </a:p>
        </p:txBody>
      </p:sp>
      <p:sp>
        <p:nvSpPr>
          <p:cNvPr id="3" name="Slide Number Placeholder 2">
            <a:extLst>
              <a:ext uri="{FF2B5EF4-FFF2-40B4-BE49-F238E27FC236}">
                <a16:creationId xmlns:a16="http://schemas.microsoft.com/office/drawing/2014/main" xmlns="" id="{9A227B9E-C3DD-F289-9E59-3943E1AFD30A}"/>
              </a:ext>
            </a:extLst>
          </p:cNvPr>
          <p:cNvSpPr>
            <a:spLocks noGrp="1"/>
          </p:cNvSpPr>
          <p:nvPr>
            <p:ph type="sldNum" sz="quarter" idx="12"/>
          </p:nvPr>
        </p:nvSpPr>
        <p:spPr/>
        <p:txBody>
          <a:bodyPr/>
          <a:lstStyle/>
          <a:p>
            <a:fld id="{5FD889E0-CAB2-4699-909D-B9A88D47ACBE}" type="slidenum">
              <a:rPr lang="en-US" smtClean="0"/>
              <a:t>17</a:t>
            </a:fld>
            <a:endParaRPr lang="en-US"/>
          </a:p>
        </p:txBody>
      </p:sp>
    </p:spTree>
    <p:extLst>
      <p:ext uri="{BB962C8B-B14F-4D97-AF65-F5344CB8AC3E}">
        <p14:creationId xmlns:p14="http://schemas.microsoft.com/office/powerpoint/2010/main" val="1582430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Course Objectives</a:t>
            </a:r>
          </a:p>
        </p:txBody>
      </p:sp>
      <p:sp>
        <p:nvSpPr>
          <p:cNvPr id="7" name="Content Placeholder 2">
            <a:extLst>
              <a:ext uri="{FF2B5EF4-FFF2-40B4-BE49-F238E27FC236}">
                <a16:creationId xmlns:a16="http://schemas.microsoft.com/office/drawing/2014/main" xmlns="" id="{130F0F1A-C5AD-4D55-9D0F-C122BAC53FE4}"/>
              </a:ext>
            </a:extLst>
          </p:cNvPr>
          <p:cNvSpPr txBox="1">
            <a:spLocks/>
          </p:cNvSpPr>
          <p:nvPr/>
        </p:nvSpPr>
        <p:spPr>
          <a:xfrm>
            <a:off x="166846" y="2198077"/>
            <a:ext cx="8810308" cy="4399671"/>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457200" indent="-457200" algn="just">
              <a:buFont typeface="Arial" panose="020B0604020202020204" pitchFamily="34" charset="0"/>
              <a:buChar char="•"/>
            </a:pPr>
            <a:r>
              <a:rPr lang="en-US" sz="2000" dirty="0">
                <a:solidFill>
                  <a:schemeClr val="tx1"/>
                </a:solidFill>
              </a:rPr>
              <a:t>Get an overview of artificial intelligence (AI) principles and approaches.</a:t>
            </a:r>
          </a:p>
          <a:p>
            <a:pPr marL="457200" indent="-457200" algn="just">
              <a:buFont typeface="Arial" panose="020B0604020202020204" pitchFamily="34" charset="0"/>
              <a:buChar char="•"/>
            </a:pPr>
            <a:endParaRPr lang="en-US" sz="2000" dirty="0">
              <a:solidFill>
                <a:schemeClr val="tx1"/>
              </a:solidFill>
            </a:endParaRPr>
          </a:p>
          <a:p>
            <a:pPr marL="457200" indent="-457200" algn="just">
              <a:buFont typeface="Arial" panose="020B0604020202020204" pitchFamily="34" charset="0"/>
              <a:buChar char="•"/>
            </a:pPr>
            <a:r>
              <a:rPr lang="en-US" sz="2000" dirty="0">
                <a:solidFill>
                  <a:schemeClr val="tx1"/>
                </a:solidFill>
              </a:rPr>
              <a:t>Develop a basic understanding of the building blocks of AI as presented in terms of intelligent agents: Search, Knowledge representation, inference, logic, learning.</a:t>
            </a:r>
          </a:p>
          <a:p>
            <a:pPr marL="457200" indent="-457200" algn="just">
              <a:buFont typeface="Arial" panose="020B0604020202020204" pitchFamily="34" charset="0"/>
              <a:buChar char="•"/>
            </a:pPr>
            <a:endParaRPr lang="en-US" sz="2000" dirty="0">
              <a:solidFill>
                <a:schemeClr val="tx1"/>
              </a:solidFill>
            </a:endParaRPr>
          </a:p>
          <a:p>
            <a:pPr marL="457200" indent="-457200" algn="just">
              <a:buFont typeface="Arial" panose="020B0604020202020204" pitchFamily="34" charset="0"/>
              <a:buChar char="•"/>
            </a:pPr>
            <a:r>
              <a:rPr lang="en-US" sz="2000" dirty="0">
                <a:solidFill>
                  <a:schemeClr val="tx1"/>
                </a:solidFill>
              </a:rPr>
              <a:t>Develop a brief overview of AI applications: Expert Systems and Planners.</a:t>
            </a:r>
          </a:p>
          <a:p>
            <a:pPr marL="457200" indent="-457200" algn="just">
              <a:buFont typeface="Arial" panose="020B0604020202020204" pitchFamily="34" charset="0"/>
              <a:buChar char="•"/>
            </a:pPr>
            <a:endParaRPr lang="en-US" sz="2000" dirty="0">
              <a:solidFill>
                <a:schemeClr val="tx1"/>
              </a:solidFill>
            </a:endParaRPr>
          </a:p>
          <a:p>
            <a:pPr marL="457200" indent="-457200" algn="just">
              <a:buFont typeface="Arial" panose="020B0604020202020204" pitchFamily="34" charset="0"/>
              <a:buChar char="•"/>
            </a:pPr>
            <a:r>
              <a:rPr lang="en-US" sz="2000" dirty="0">
                <a:solidFill>
                  <a:schemeClr val="tx1"/>
                </a:solidFill>
              </a:rPr>
              <a:t>Follow AI literature with the ability to go on to independent work in the field.</a:t>
            </a:r>
          </a:p>
          <a:p>
            <a:pPr algn="just"/>
            <a:endParaRPr lang="en-US" sz="1400" dirty="0">
              <a:solidFill>
                <a:schemeClr val="tx1"/>
              </a:solidFill>
            </a:endParaRPr>
          </a:p>
        </p:txBody>
      </p:sp>
      <p:sp>
        <p:nvSpPr>
          <p:cNvPr id="3" name="Slide Number Placeholder 2">
            <a:extLst>
              <a:ext uri="{FF2B5EF4-FFF2-40B4-BE49-F238E27FC236}">
                <a16:creationId xmlns:a16="http://schemas.microsoft.com/office/drawing/2014/main" xmlns="" id="{D9087599-850F-744F-042E-0A0109587139}"/>
              </a:ext>
            </a:extLst>
          </p:cNvPr>
          <p:cNvSpPr>
            <a:spLocks noGrp="1"/>
          </p:cNvSpPr>
          <p:nvPr>
            <p:ph type="sldNum" sz="quarter" idx="12"/>
          </p:nvPr>
        </p:nvSpPr>
        <p:spPr/>
        <p:txBody>
          <a:bodyPr/>
          <a:lstStyle/>
          <a:p>
            <a:fld id="{5FD889E0-CAB2-4699-909D-B9A88D47ACBE}" type="slidenum">
              <a:rPr lang="en-US" smtClean="0"/>
              <a:t>18</a:t>
            </a:fld>
            <a:endParaRPr lang="en-US"/>
          </a:p>
        </p:txBody>
      </p:sp>
    </p:spTree>
    <p:extLst>
      <p:ext uri="{BB962C8B-B14F-4D97-AF65-F5344CB8AC3E}">
        <p14:creationId xmlns:p14="http://schemas.microsoft.com/office/powerpoint/2010/main" val="4039536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dirty="0"/>
              <a:t>Importance of the course</a:t>
            </a:r>
            <a:endParaRPr lang="en-US" dirty="0"/>
          </a:p>
        </p:txBody>
      </p:sp>
      <p:sp>
        <p:nvSpPr>
          <p:cNvPr id="7" name="Content Placeholder 2">
            <a:extLst>
              <a:ext uri="{FF2B5EF4-FFF2-40B4-BE49-F238E27FC236}">
                <a16:creationId xmlns:a16="http://schemas.microsoft.com/office/drawing/2014/main" xmlns="" id="{7F1E9D90-9B91-4639-B1C9-842406DBBB50}"/>
              </a:ext>
            </a:extLst>
          </p:cNvPr>
          <p:cNvSpPr txBox="1">
            <a:spLocks/>
          </p:cNvSpPr>
          <p:nvPr/>
        </p:nvSpPr>
        <p:spPr>
          <a:xfrm>
            <a:off x="421341" y="2166424"/>
            <a:ext cx="8307024" cy="4068121"/>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dirty="0">
                <a:solidFill>
                  <a:schemeClr val="tx1"/>
                </a:solidFill>
              </a:rPr>
              <a:t>Studying artificial intelligence opens a world of opportunities.</a:t>
            </a:r>
          </a:p>
          <a:p>
            <a:pPr algn="just"/>
            <a:endParaRPr lang="en-US" dirty="0">
              <a:solidFill>
                <a:schemeClr val="tx1"/>
              </a:solidFill>
            </a:endParaRPr>
          </a:p>
          <a:p>
            <a:pPr algn="just"/>
            <a:r>
              <a:rPr lang="en-US" dirty="0">
                <a:solidFill>
                  <a:schemeClr val="tx1"/>
                </a:solidFill>
              </a:rPr>
              <a:t>At a basic level, you’ll better understand the systems and tools that you interact with daily. And if you stick with the subject and study more, you can help create cutting edge AI applications, like the Google Self Driving Car, or IBM’s Watson.</a:t>
            </a:r>
          </a:p>
          <a:p>
            <a:pPr algn="just"/>
            <a:endParaRPr lang="en-US" dirty="0">
              <a:solidFill>
                <a:schemeClr val="tx1"/>
              </a:solidFill>
            </a:endParaRPr>
          </a:p>
          <a:p>
            <a:pPr algn="just"/>
            <a:r>
              <a:rPr lang="en-US" dirty="0">
                <a:solidFill>
                  <a:schemeClr val="tx1"/>
                </a:solidFill>
              </a:rPr>
              <a:t>In the field of artificial intelligence, the possibilities are truly endless.</a:t>
            </a:r>
          </a:p>
          <a:p>
            <a:pPr algn="just"/>
            <a:endParaRPr lang="en-US" dirty="0">
              <a:solidFill>
                <a:schemeClr val="tx1"/>
              </a:solidFill>
            </a:endParaRPr>
          </a:p>
          <a:p>
            <a:pPr algn="just"/>
            <a:r>
              <a:rPr lang="en-US" dirty="0">
                <a:solidFill>
                  <a:schemeClr val="tx1"/>
                </a:solidFill>
              </a:rPr>
              <a:t>Studying AI now can prepare you for a job as a researching neural networks, human-machine interfaces, and quantum artificial intelligence.</a:t>
            </a:r>
          </a:p>
          <a:p>
            <a:pPr algn="just"/>
            <a:endParaRPr lang="en-US" dirty="0">
              <a:solidFill>
                <a:schemeClr val="tx1"/>
              </a:solidFill>
            </a:endParaRPr>
          </a:p>
          <a:p>
            <a:pPr algn="just"/>
            <a:r>
              <a:rPr lang="en-US" dirty="0">
                <a:solidFill>
                  <a:schemeClr val="tx1"/>
                </a:solidFill>
              </a:rPr>
              <a:t>Or you could work as a software engineer in industry working for companies like Amazon to shopping list recommendation engines or Facebook analyzing and processing big data.</a:t>
            </a:r>
          </a:p>
          <a:p>
            <a:pPr algn="just"/>
            <a:r>
              <a:rPr lang="en-US" dirty="0">
                <a:solidFill>
                  <a:schemeClr val="tx1"/>
                </a:solidFill>
              </a:rPr>
              <a:t> </a:t>
            </a:r>
          </a:p>
          <a:p>
            <a:pPr algn="just"/>
            <a:r>
              <a:rPr lang="en-US" dirty="0">
                <a:solidFill>
                  <a:schemeClr val="tx1"/>
                </a:solidFill>
              </a:rPr>
              <a:t>You could also work as a hardware engineer developing electronic parking assistants or home assistant robots.</a:t>
            </a:r>
          </a:p>
        </p:txBody>
      </p:sp>
      <p:sp>
        <p:nvSpPr>
          <p:cNvPr id="3" name="Slide Number Placeholder 2">
            <a:extLst>
              <a:ext uri="{FF2B5EF4-FFF2-40B4-BE49-F238E27FC236}">
                <a16:creationId xmlns:a16="http://schemas.microsoft.com/office/drawing/2014/main" xmlns="" id="{26813A82-D4C1-FB38-46D2-3E1871309A24}"/>
              </a:ext>
            </a:extLst>
          </p:cNvPr>
          <p:cNvSpPr>
            <a:spLocks noGrp="1"/>
          </p:cNvSpPr>
          <p:nvPr>
            <p:ph type="sldNum" sz="quarter" idx="12"/>
          </p:nvPr>
        </p:nvSpPr>
        <p:spPr/>
        <p:txBody>
          <a:bodyPr/>
          <a:lstStyle/>
          <a:p>
            <a:fld id="{5FD889E0-CAB2-4699-909D-B9A88D47ACBE}" type="slidenum">
              <a:rPr lang="en-US" smtClean="0"/>
              <a:t>19</a:t>
            </a:fld>
            <a:endParaRPr lang="en-US"/>
          </a:p>
        </p:txBody>
      </p:sp>
    </p:spTree>
    <p:extLst>
      <p:ext uri="{BB962C8B-B14F-4D97-AF65-F5344CB8AC3E}">
        <p14:creationId xmlns:p14="http://schemas.microsoft.com/office/powerpoint/2010/main" val="2936577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About me</a:t>
            </a:r>
          </a:p>
        </p:txBody>
      </p:sp>
      <p:sp>
        <p:nvSpPr>
          <p:cNvPr id="7" name="TextBox 6">
            <a:extLst>
              <a:ext uri="{FF2B5EF4-FFF2-40B4-BE49-F238E27FC236}">
                <a16:creationId xmlns:a16="http://schemas.microsoft.com/office/drawing/2014/main" xmlns="" id="{D90424A1-AAC6-1D01-414A-914B8E141582}"/>
              </a:ext>
            </a:extLst>
          </p:cNvPr>
          <p:cNvSpPr txBox="1"/>
          <p:nvPr/>
        </p:nvSpPr>
        <p:spPr>
          <a:xfrm>
            <a:off x="534869" y="2325950"/>
            <a:ext cx="7808976" cy="1138773"/>
          </a:xfrm>
          <a:prstGeom prst="rect">
            <a:avLst/>
          </a:prstGeom>
          <a:noFill/>
        </p:spPr>
        <p:txBody>
          <a:bodyPr wrap="square" rtlCol="0">
            <a:spAutoFit/>
          </a:bodyPr>
          <a:lstStyle/>
          <a:p>
            <a:r>
              <a:rPr lang="en-US" b="1" dirty="0"/>
              <a:t>Dr. Ashraf Uddin</a:t>
            </a:r>
          </a:p>
          <a:p>
            <a:r>
              <a:rPr lang="en-US" sz="1600" dirty="0"/>
              <a:t>Assistant Professor, Department of Computer Science</a:t>
            </a:r>
          </a:p>
          <a:p>
            <a:r>
              <a:rPr lang="en-US" sz="1600" dirty="0"/>
              <a:t>Room: DN0613</a:t>
            </a:r>
          </a:p>
          <a:p>
            <a:r>
              <a:rPr lang="en-US" sz="1600" dirty="0"/>
              <a:t>Mail: dr.ashraf@aiub.edu</a:t>
            </a:r>
          </a:p>
        </p:txBody>
      </p:sp>
      <p:sp>
        <p:nvSpPr>
          <p:cNvPr id="4" name="TextBox 3">
            <a:extLst>
              <a:ext uri="{FF2B5EF4-FFF2-40B4-BE49-F238E27FC236}">
                <a16:creationId xmlns:a16="http://schemas.microsoft.com/office/drawing/2014/main" xmlns="" id="{1F4C25E1-D2DE-BBC8-C664-A4F7E31945AB}"/>
              </a:ext>
            </a:extLst>
          </p:cNvPr>
          <p:cNvSpPr txBox="1"/>
          <p:nvPr/>
        </p:nvSpPr>
        <p:spPr>
          <a:xfrm>
            <a:off x="534869" y="3724649"/>
            <a:ext cx="7808976" cy="1077218"/>
          </a:xfrm>
          <a:prstGeom prst="rect">
            <a:avLst/>
          </a:prstGeom>
          <a:noFill/>
        </p:spPr>
        <p:txBody>
          <a:bodyPr wrap="square" rtlCol="0">
            <a:spAutoFit/>
          </a:bodyPr>
          <a:lstStyle/>
          <a:p>
            <a:r>
              <a:rPr lang="en-US" dirty="0"/>
              <a:t>Google Scholar: </a:t>
            </a:r>
            <a:r>
              <a:rPr lang="en-US" sz="1400" dirty="0">
                <a:hlinkClick r:id="rId2"/>
              </a:rPr>
              <a:t>https://scholar.google.co.in/citations?user=InSi3NcAAAAJ&amp;hl=en</a:t>
            </a:r>
            <a:endParaRPr lang="en-US" sz="1400" dirty="0"/>
          </a:p>
          <a:p>
            <a:endParaRPr lang="en-US" dirty="0"/>
          </a:p>
          <a:p>
            <a:r>
              <a:rPr lang="en-US" b="1" dirty="0"/>
              <a:t>Course Materials: </a:t>
            </a:r>
            <a:r>
              <a:rPr lang="en-US" sz="2800" dirty="0"/>
              <a:t>tinyurl.com/ai-fall-24-25</a:t>
            </a:r>
            <a:endParaRPr lang="en-US" dirty="0"/>
          </a:p>
        </p:txBody>
      </p:sp>
      <p:sp>
        <p:nvSpPr>
          <p:cNvPr id="3" name="TextBox 2">
            <a:extLst>
              <a:ext uri="{FF2B5EF4-FFF2-40B4-BE49-F238E27FC236}">
                <a16:creationId xmlns:a16="http://schemas.microsoft.com/office/drawing/2014/main" xmlns="" id="{CC23A1D2-AEE3-8EAE-42A6-240865349466}"/>
              </a:ext>
            </a:extLst>
          </p:cNvPr>
          <p:cNvSpPr txBox="1"/>
          <p:nvPr/>
        </p:nvSpPr>
        <p:spPr>
          <a:xfrm>
            <a:off x="5657284" y="2325950"/>
            <a:ext cx="2873222" cy="1200329"/>
          </a:xfrm>
          <a:prstGeom prst="rect">
            <a:avLst/>
          </a:prstGeom>
          <a:noFill/>
        </p:spPr>
        <p:txBody>
          <a:bodyPr wrap="none" rtlCol="0">
            <a:spAutoFit/>
          </a:bodyPr>
          <a:lstStyle/>
          <a:p>
            <a:r>
              <a:rPr lang="en-US" b="1" dirty="0"/>
              <a:t>Research Interest</a:t>
            </a:r>
          </a:p>
          <a:p>
            <a:r>
              <a:rPr lang="en-US" dirty="0"/>
              <a:t>Data Mining</a:t>
            </a:r>
          </a:p>
          <a:p>
            <a:r>
              <a:rPr lang="en-US" dirty="0"/>
              <a:t>Machine Learning</a:t>
            </a:r>
          </a:p>
          <a:p>
            <a:r>
              <a:rPr lang="en-US" dirty="0"/>
              <a:t>Natural Language Processing</a:t>
            </a:r>
          </a:p>
        </p:txBody>
      </p:sp>
      <p:sp>
        <p:nvSpPr>
          <p:cNvPr id="5" name="Slide Number Placeholder 4">
            <a:extLst>
              <a:ext uri="{FF2B5EF4-FFF2-40B4-BE49-F238E27FC236}">
                <a16:creationId xmlns:a16="http://schemas.microsoft.com/office/drawing/2014/main" xmlns="" id="{78F0E089-3E22-9B94-52CF-207E4525863C}"/>
              </a:ext>
            </a:extLst>
          </p:cNvPr>
          <p:cNvSpPr>
            <a:spLocks noGrp="1"/>
          </p:cNvSpPr>
          <p:nvPr>
            <p:ph type="sldNum" sz="quarter" idx="12"/>
          </p:nvPr>
        </p:nvSpPr>
        <p:spPr/>
        <p:txBody>
          <a:bodyPr/>
          <a:lstStyle/>
          <a:p>
            <a:fld id="{5FD889E0-CAB2-4699-909D-B9A88D47ACBE}" type="slidenum">
              <a:rPr lang="en-US" smtClean="0"/>
              <a:t>2</a:t>
            </a:fld>
            <a:endParaRPr lang="en-US"/>
          </a:p>
        </p:txBody>
      </p:sp>
    </p:spTree>
    <p:extLst>
      <p:ext uri="{BB962C8B-B14F-4D97-AF65-F5344CB8AC3E}">
        <p14:creationId xmlns:p14="http://schemas.microsoft.com/office/powerpoint/2010/main" val="13192861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ja-JP" dirty="0">
                <a:cs typeface="Arial"/>
              </a:rPr>
              <a:t>Course Contents</a:t>
            </a:r>
            <a:endParaRPr lang="en-US" dirty="0"/>
          </a:p>
        </p:txBody>
      </p:sp>
      <p:sp>
        <p:nvSpPr>
          <p:cNvPr id="7" name="Content Placeholder 2">
            <a:extLst>
              <a:ext uri="{FF2B5EF4-FFF2-40B4-BE49-F238E27FC236}">
                <a16:creationId xmlns:a16="http://schemas.microsoft.com/office/drawing/2014/main" xmlns="" id="{6C8EE19B-CFB4-4270-A12D-BC801ACC6D0B}"/>
              </a:ext>
            </a:extLst>
          </p:cNvPr>
          <p:cNvSpPr txBox="1">
            <a:spLocks/>
          </p:cNvSpPr>
          <p:nvPr/>
        </p:nvSpPr>
        <p:spPr>
          <a:xfrm>
            <a:off x="150812" y="1969474"/>
            <a:ext cx="8894714" cy="4180449"/>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nSpc>
                <a:spcPct val="150000"/>
              </a:lnSpc>
            </a:pPr>
            <a:r>
              <a:rPr lang="en-US" sz="2000" dirty="0">
                <a:solidFill>
                  <a:schemeClr val="tx1"/>
                </a:solidFill>
              </a:rPr>
              <a:t>Introduction to  Artificial Intelligence</a:t>
            </a:r>
          </a:p>
          <a:p>
            <a:pPr>
              <a:lnSpc>
                <a:spcPct val="150000"/>
              </a:lnSpc>
            </a:pPr>
            <a:r>
              <a:rPr lang="en-US" sz="2000" dirty="0">
                <a:solidFill>
                  <a:schemeClr val="tx1"/>
                </a:solidFill>
              </a:rPr>
              <a:t>Intelligent Agent</a:t>
            </a:r>
          </a:p>
          <a:p>
            <a:pPr>
              <a:lnSpc>
                <a:spcPct val="150000"/>
              </a:lnSpc>
            </a:pPr>
            <a:r>
              <a:rPr lang="en-US" sz="2000" dirty="0">
                <a:solidFill>
                  <a:schemeClr val="tx1"/>
                </a:solidFill>
              </a:rPr>
              <a:t>Problem Solving, Search and Control Strategies</a:t>
            </a:r>
          </a:p>
          <a:p>
            <a:pPr>
              <a:lnSpc>
                <a:spcPct val="150000"/>
              </a:lnSpc>
            </a:pPr>
            <a:r>
              <a:rPr lang="en-US" sz="2000" dirty="0">
                <a:solidFill>
                  <a:schemeClr val="tx1"/>
                </a:solidFill>
              </a:rPr>
              <a:t>Knowledge Representation Issues, Predicate Logic, Rules</a:t>
            </a:r>
          </a:p>
          <a:p>
            <a:pPr>
              <a:lnSpc>
                <a:spcPct val="150000"/>
              </a:lnSpc>
            </a:pPr>
            <a:r>
              <a:rPr lang="en-US" sz="2000" dirty="0">
                <a:solidFill>
                  <a:schemeClr val="tx1"/>
                </a:solidFill>
              </a:rPr>
              <a:t>Reasoning System: Symbolic, Statistical</a:t>
            </a:r>
          </a:p>
          <a:p>
            <a:pPr>
              <a:lnSpc>
                <a:spcPct val="150000"/>
              </a:lnSpc>
            </a:pPr>
            <a:r>
              <a:rPr lang="en-US" sz="2000" dirty="0">
                <a:solidFill>
                  <a:schemeClr val="tx1"/>
                </a:solidFill>
              </a:rPr>
              <a:t>Learning Systems</a:t>
            </a:r>
          </a:p>
          <a:p>
            <a:pPr>
              <a:lnSpc>
                <a:spcPct val="150000"/>
              </a:lnSpc>
            </a:pPr>
            <a:r>
              <a:rPr lang="en-US" sz="2000" dirty="0">
                <a:solidFill>
                  <a:schemeClr val="tx1"/>
                </a:solidFill>
              </a:rPr>
              <a:t>Expert System</a:t>
            </a:r>
          </a:p>
          <a:p>
            <a:pPr>
              <a:lnSpc>
                <a:spcPct val="150000"/>
              </a:lnSpc>
            </a:pPr>
            <a:r>
              <a:rPr lang="en-US" sz="2000" dirty="0">
                <a:solidFill>
                  <a:schemeClr val="tx1"/>
                </a:solidFill>
              </a:rPr>
              <a:t>Neural Networks: Fundamental </a:t>
            </a:r>
          </a:p>
          <a:p>
            <a:pPr>
              <a:lnSpc>
                <a:spcPct val="150000"/>
              </a:lnSpc>
            </a:pPr>
            <a:r>
              <a:rPr lang="en-US" sz="2000" dirty="0">
                <a:solidFill>
                  <a:schemeClr val="tx1"/>
                </a:solidFill>
              </a:rPr>
              <a:t>Genetic Algorithms: Fundamental</a:t>
            </a:r>
          </a:p>
        </p:txBody>
      </p:sp>
      <p:sp>
        <p:nvSpPr>
          <p:cNvPr id="3" name="Slide Number Placeholder 2">
            <a:extLst>
              <a:ext uri="{FF2B5EF4-FFF2-40B4-BE49-F238E27FC236}">
                <a16:creationId xmlns:a16="http://schemas.microsoft.com/office/drawing/2014/main" xmlns="" id="{2DF0A4DA-BBB5-17D4-E8EA-7296B517B121}"/>
              </a:ext>
            </a:extLst>
          </p:cNvPr>
          <p:cNvSpPr>
            <a:spLocks noGrp="1"/>
          </p:cNvSpPr>
          <p:nvPr>
            <p:ph type="sldNum" sz="quarter" idx="12"/>
          </p:nvPr>
        </p:nvSpPr>
        <p:spPr/>
        <p:txBody>
          <a:bodyPr/>
          <a:lstStyle/>
          <a:p>
            <a:fld id="{5FD889E0-CAB2-4699-909D-B9A88D47ACBE}" type="slidenum">
              <a:rPr lang="en-US" smtClean="0"/>
              <a:t>20</a:t>
            </a:fld>
            <a:endParaRPr lang="en-US"/>
          </a:p>
        </p:txBody>
      </p:sp>
    </p:spTree>
    <p:extLst>
      <p:ext uri="{BB962C8B-B14F-4D97-AF65-F5344CB8AC3E}">
        <p14:creationId xmlns:p14="http://schemas.microsoft.com/office/powerpoint/2010/main" val="42033471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What is Artificial Intelligence ?</a:t>
            </a:r>
          </a:p>
        </p:txBody>
      </p:sp>
      <p:sp>
        <p:nvSpPr>
          <p:cNvPr id="3" name="Slide Number Placeholder 2">
            <a:extLst>
              <a:ext uri="{FF2B5EF4-FFF2-40B4-BE49-F238E27FC236}">
                <a16:creationId xmlns:a16="http://schemas.microsoft.com/office/drawing/2014/main" xmlns="" id="{3D18F925-84B4-FC2E-CB80-593AEA583E90}"/>
              </a:ext>
            </a:extLst>
          </p:cNvPr>
          <p:cNvSpPr>
            <a:spLocks noGrp="1"/>
          </p:cNvSpPr>
          <p:nvPr>
            <p:ph type="sldNum" sz="quarter" idx="12"/>
          </p:nvPr>
        </p:nvSpPr>
        <p:spPr/>
        <p:txBody>
          <a:bodyPr/>
          <a:lstStyle/>
          <a:p>
            <a:fld id="{5FD889E0-CAB2-4699-909D-B9A88D47ACBE}" type="slidenum">
              <a:rPr lang="en-US" smtClean="0"/>
              <a:t>21</a:t>
            </a:fld>
            <a:endParaRPr lang="en-US"/>
          </a:p>
        </p:txBody>
      </p:sp>
      <p:sp>
        <p:nvSpPr>
          <p:cNvPr id="5" name="TextBox 4">
            <a:extLst>
              <a:ext uri="{FF2B5EF4-FFF2-40B4-BE49-F238E27FC236}">
                <a16:creationId xmlns:a16="http://schemas.microsoft.com/office/drawing/2014/main" xmlns="" id="{195AB3E0-968C-FB7E-010E-F729C84E7308}"/>
              </a:ext>
            </a:extLst>
          </p:cNvPr>
          <p:cNvSpPr txBox="1"/>
          <p:nvPr/>
        </p:nvSpPr>
        <p:spPr>
          <a:xfrm>
            <a:off x="225398" y="2378838"/>
            <a:ext cx="8515739" cy="2308324"/>
          </a:xfrm>
          <a:prstGeom prst="rect">
            <a:avLst/>
          </a:prstGeom>
          <a:noFill/>
        </p:spPr>
        <p:txBody>
          <a:bodyPr wrap="square">
            <a:spAutoFit/>
          </a:bodyPr>
          <a:lstStyle/>
          <a:p>
            <a:pPr algn="just"/>
            <a:r>
              <a:rPr lang="en-US" b="1" dirty="0"/>
              <a:t>Artificial Intelligence (AI) </a:t>
            </a:r>
            <a:r>
              <a:rPr lang="en-US" dirty="0"/>
              <a:t>refers to the development of computer systems that can perform tasks that typically require human intelligence. </a:t>
            </a:r>
          </a:p>
          <a:p>
            <a:pPr algn="just"/>
            <a:endParaRPr lang="en-US" dirty="0"/>
          </a:p>
          <a:p>
            <a:pPr algn="just"/>
            <a:r>
              <a:rPr lang="en-US" dirty="0"/>
              <a:t>These tasks include learning, reasoning, problem-solving, perception, language understanding, and even decision-making. </a:t>
            </a:r>
          </a:p>
          <a:p>
            <a:pPr algn="just"/>
            <a:endParaRPr lang="en-US" dirty="0"/>
          </a:p>
          <a:p>
            <a:pPr algn="just"/>
            <a:r>
              <a:rPr lang="en-US" dirty="0"/>
              <a:t>AI is a multidisciplinary field that intersects with computer science, mathematics, psychology, neuroscience, linguistics, and other areas.</a:t>
            </a:r>
            <a:endParaRPr lang="en-GB" dirty="0"/>
          </a:p>
        </p:txBody>
      </p:sp>
    </p:spTree>
    <p:extLst>
      <p:ext uri="{BB962C8B-B14F-4D97-AF65-F5344CB8AC3E}">
        <p14:creationId xmlns:p14="http://schemas.microsoft.com/office/powerpoint/2010/main" val="1342649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Types of AI</a:t>
            </a:r>
          </a:p>
        </p:txBody>
      </p:sp>
      <p:sp>
        <p:nvSpPr>
          <p:cNvPr id="4" name="Slide Number Placeholder 3">
            <a:extLst>
              <a:ext uri="{FF2B5EF4-FFF2-40B4-BE49-F238E27FC236}">
                <a16:creationId xmlns:a16="http://schemas.microsoft.com/office/drawing/2014/main" xmlns="" id="{430468A1-CE78-623C-A76E-95356B73BC1E}"/>
              </a:ext>
            </a:extLst>
          </p:cNvPr>
          <p:cNvSpPr>
            <a:spLocks noGrp="1"/>
          </p:cNvSpPr>
          <p:nvPr>
            <p:ph type="sldNum" sz="quarter" idx="12"/>
          </p:nvPr>
        </p:nvSpPr>
        <p:spPr/>
        <p:txBody>
          <a:bodyPr/>
          <a:lstStyle/>
          <a:p>
            <a:fld id="{5FD889E0-CAB2-4699-909D-B9A88D47ACBE}" type="slidenum">
              <a:rPr lang="en-US" smtClean="0"/>
              <a:t>22</a:t>
            </a:fld>
            <a:endParaRPr lang="en-US"/>
          </a:p>
        </p:txBody>
      </p:sp>
      <p:sp>
        <p:nvSpPr>
          <p:cNvPr id="7" name="TextBox 6">
            <a:extLst>
              <a:ext uri="{FF2B5EF4-FFF2-40B4-BE49-F238E27FC236}">
                <a16:creationId xmlns:a16="http://schemas.microsoft.com/office/drawing/2014/main" xmlns="" id="{84F5A691-DC12-7D9A-AFA4-2604E56C3D89}"/>
              </a:ext>
            </a:extLst>
          </p:cNvPr>
          <p:cNvSpPr txBox="1"/>
          <p:nvPr/>
        </p:nvSpPr>
        <p:spPr>
          <a:xfrm>
            <a:off x="421341" y="2413381"/>
            <a:ext cx="7885118" cy="3139321"/>
          </a:xfrm>
          <a:prstGeom prst="rect">
            <a:avLst/>
          </a:prstGeom>
          <a:noFill/>
        </p:spPr>
        <p:txBody>
          <a:bodyPr wrap="square">
            <a:spAutoFit/>
          </a:bodyPr>
          <a:lstStyle/>
          <a:p>
            <a:pPr algn="just"/>
            <a:r>
              <a:rPr lang="en-US" b="1" dirty="0"/>
              <a:t>Soft or Weak AI: </a:t>
            </a:r>
            <a:r>
              <a:rPr lang="en-US" dirty="0"/>
              <a:t>This type of AI is designed and trained for a particular task. It excels in performing specific functions, but it lacks the ability to generalize its intelligence to different domains. </a:t>
            </a:r>
          </a:p>
          <a:p>
            <a:pPr algn="just"/>
            <a:endParaRPr lang="en-US" dirty="0"/>
          </a:p>
          <a:p>
            <a:pPr algn="just"/>
            <a:r>
              <a:rPr lang="en-US" dirty="0"/>
              <a:t>Examples include virtual personal assistants (like Siri or Alexa), image recognition software, and recommendation systems.</a:t>
            </a:r>
          </a:p>
          <a:p>
            <a:pPr algn="just"/>
            <a:endParaRPr lang="en-US" dirty="0"/>
          </a:p>
          <a:p>
            <a:pPr algn="just"/>
            <a:r>
              <a:rPr lang="en-US" b="1" dirty="0"/>
              <a:t>Hard or Strong AI: </a:t>
            </a:r>
            <a:r>
              <a:rPr lang="en-US" dirty="0"/>
              <a:t>This refers to AI with the ability to understand, learn, and apply knowledge across different domains—similar to human intelligence. Achieving strong AI remains a long-term goal and is the subject of ongoing research and speculation.</a:t>
            </a:r>
            <a:endParaRPr lang="en-GB" dirty="0"/>
          </a:p>
        </p:txBody>
      </p:sp>
    </p:spTree>
    <p:extLst>
      <p:ext uri="{BB962C8B-B14F-4D97-AF65-F5344CB8AC3E}">
        <p14:creationId xmlns:p14="http://schemas.microsoft.com/office/powerpoint/2010/main" val="37970401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33413"/>
            <a:ext cx="7808976" cy="1088136"/>
          </a:xfrm>
        </p:spPr>
        <p:txBody>
          <a:bodyPr>
            <a:normAutofit/>
          </a:bodyPr>
          <a:lstStyle/>
          <a:p>
            <a:r>
              <a:rPr lang="en-US" dirty="0"/>
              <a:t>AI Approaches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2873" y="2175230"/>
            <a:ext cx="6302203" cy="3878278"/>
          </a:xfrm>
          <a:prstGeom prst="rect">
            <a:avLst/>
          </a:prstGeom>
        </p:spPr>
      </p:pic>
      <p:sp>
        <p:nvSpPr>
          <p:cNvPr id="3" name="Slide Number Placeholder 2">
            <a:extLst>
              <a:ext uri="{FF2B5EF4-FFF2-40B4-BE49-F238E27FC236}">
                <a16:creationId xmlns:a16="http://schemas.microsoft.com/office/drawing/2014/main" xmlns="" id="{2CC1919A-1693-EF08-5AA3-414B75945270}"/>
              </a:ext>
            </a:extLst>
          </p:cNvPr>
          <p:cNvSpPr>
            <a:spLocks noGrp="1"/>
          </p:cNvSpPr>
          <p:nvPr>
            <p:ph type="sldNum" sz="quarter" idx="12"/>
          </p:nvPr>
        </p:nvSpPr>
        <p:spPr/>
        <p:txBody>
          <a:bodyPr/>
          <a:lstStyle/>
          <a:p>
            <a:fld id="{5FD889E0-CAB2-4699-909D-B9A88D47ACBE}" type="slidenum">
              <a:rPr lang="en-US" smtClean="0"/>
              <a:t>23</a:t>
            </a:fld>
            <a:endParaRPr lang="en-US"/>
          </a:p>
        </p:txBody>
      </p:sp>
    </p:spTree>
    <p:extLst>
      <p:ext uri="{BB962C8B-B14F-4D97-AF65-F5344CB8AC3E}">
        <p14:creationId xmlns:p14="http://schemas.microsoft.com/office/powerpoint/2010/main" val="14797536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Goal of AI</a:t>
            </a:r>
          </a:p>
        </p:txBody>
      </p:sp>
      <p:sp>
        <p:nvSpPr>
          <p:cNvPr id="6" name="Subtitle 5">
            <a:extLst>
              <a:ext uri="{FF2B5EF4-FFF2-40B4-BE49-F238E27FC236}">
                <a16:creationId xmlns:a16="http://schemas.microsoft.com/office/drawing/2014/main" xmlns="" id="{79ED0267-E29A-4837-8269-B8D2041A4C51}"/>
              </a:ext>
            </a:extLst>
          </p:cNvPr>
          <p:cNvSpPr>
            <a:spLocks noGrp="1"/>
          </p:cNvSpPr>
          <p:nvPr>
            <p:ph type="subTitle" idx="1"/>
          </p:nvPr>
        </p:nvSpPr>
        <p:spPr/>
        <p:txBody>
          <a:bodyPr/>
          <a:lstStyle/>
          <a:p>
            <a:r>
              <a:rPr lang="en-US" dirty="0"/>
              <a:t>Continued…</a:t>
            </a:r>
          </a:p>
        </p:txBody>
      </p:sp>
      <p:sp>
        <p:nvSpPr>
          <p:cNvPr id="3" name="Slide Number Placeholder 2">
            <a:extLst>
              <a:ext uri="{FF2B5EF4-FFF2-40B4-BE49-F238E27FC236}">
                <a16:creationId xmlns:a16="http://schemas.microsoft.com/office/drawing/2014/main" xmlns="" id="{77D38161-8C72-5E6C-E6EC-3326B024B590}"/>
              </a:ext>
            </a:extLst>
          </p:cNvPr>
          <p:cNvSpPr>
            <a:spLocks noGrp="1"/>
          </p:cNvSpPr>
          <p:nvPr>
            <p:ph type="sldNum" sz="quarter" idx="12"/>
          </p:nvPr>
        </p:nvSpPr>
        <p:spPr/>
        <p:txBody>
          <a:bodyPr/>
          <a:lstStyle/>
          <a:p>
            <a:fld id="{5FD889E0-CAB2-4699-909D-B9A88D47ACBE}" type="slidenum">
              <a:rPr lang="en-US" smtClean="0"/>
              <a:t>24</a:t>
            </a:fld>
            <a:endParaRPr lang="en-US"/>
          </a:p>
        </p:txBody>
      </p:sp>
      <p:sp>
        <p:nvSpPr>
          <p:cNvPr id="7" name="TextBox 6">
            <a:extLst>
              <a:ext uri="{FF2B5EF4-FFF2-40B4-BE49-F238E27FC236}">
                <a16:creationId xmlns:a16="http://schemas.microsoft.com/office/drawing/2014/main" xmlns="" id="{2FF33934-BAB9-4F8C-29DD-C532913A7773}"/>
              </a:ext>
            </a:extLst>
          </p:cNvPr>
          <p:cNvSpPr txBox="1"/>
          <p:nvPr/>
        </p:nvSpPr>
        <p:spPr>
          <a:xfrm>
            <a:off x="667512" y="2115074"/>
            <a:ext cx="7808976" cy="3970318"/>
          </a:xfrm>
          <a:prstGeom prst="rect">
            <a:avLst/>
          </a:prstGeom>
          <a:noFill/>
        </p:spPr>
        <p:txBody>
          <a:bodyPr wrap="square">
            <a:spAutoFit/>
          </a:bodyPr>
          <a:lstStyle/>
          <a:p>
            <a:r>
              <a:rPr lang="en-US" b="1" dirty="0"/>
              <a:t>General AI Goal</a:t>
            </a:r>
          </a:p>
          <a:p>
            <a:pPr marL="285750" indent="-285750">
              <a:buFont typeface="Arial" panose="020B0604020202020204" pitchFamily="34" charset="0"/>
              <a:buChar char="•"/>
            </a:pPr>
            <a:r>
              <a:rPr lang="en-US" dirty="0"/>
              <a:t>Replicate human intelligence: still a distant goal.</a:t>
            </a:r>
          </a:p>
          <a:p>
            <a:pPr marL="285750" indent="-285750">
              <a:buFont typeface="Arial" panose="020B0604020202020204" pitchFamily="34" charset="0"/>
              <a:buChar char="•"/>
            </a:pPr>
            <a:r>
              <a:rPr lang="en-US" dirty="0"/>
              <a:t>Solve knowledge intensive tasks.</a:t>
            </a:r>
          </a:p>
          <a:p>
            <a:pPr marL="285750" indent="-285750">
              <a:buFont typeface="Arial" panose="020B0604020202020204" pitchFamily="34" charset="0"/>
              <a:buChar char="•"/>
            </a:pPr>
            <a:r>
              <a:rPr lang="en-US" dirty="0"/>
              <a:t>Make an intelligent connection between perception and action.</a:t>
            </a:r>
          </a:p>
          <a:p>
            <a:pPr marL="285750" indent="-285750">
              <a:buFont typeface="Arial" panose="020B0604020202020204" pitchFamily="34" charset="0"/>
              <a:buChar char="•"/>
            </a:pPr>
            <a:r>
              <a:rPr lang="en-US" dirty="0"/>
              <a:t>Enhance human-human, human-computer and computer to computer interaction / communication.</a:t>
            </a:r>
          </a:p>
          <a:p>
            <a:endParaRPr lang="en-US" dirty="0"/>
          </a:p>
          <a:p>
            <a:r>
              <a:rPr lang="en-US" b="1" dirty="0"/>
              <a:t>Engineering based AI Goal</a:t>
            </a:r>
          </a:p>
          <a:p>
            <a:pPr marL="285750" indent="-285750">
              <a:buFont typeface="Arial" panose="020B0604020202020204" pitchFamily="34" charset="0"/>
              <a:buChar char="•"/>
            </a:pPr>
            <a:r>
              <a:rPr lang="en-US" dirty="0"/>
              <a:t>Develop concepts, theory and practice of building intelligent machines</a:t>
            </a:r>
          </a:p>
          <a:p>
            <a:pPr marL="285750" indent="-285750">
              <a:buFont typeface="Arial" panose="020B0604020202020204" pitchFamily="34" charset="0"/>
              <a:buChar char="•"/>
            </a:pPr>
            <a:r>
              <a:rPr lang="en-US" dirty="0"/>
              <a:t>Emphasis is on system building.</a:t>
            </a:r>
          </a:p>
          <a:p>
            <a:pPr marL="285750" indent="-285750">
              <a:buFont typeface="Arial" panose="020B0604020202020204" pitchFamily="34" charset="0"/>
              <a:buChar char="•"/>
            </a:pPr>
            <a:r>
              <a:rPr lang="en-US" dirty="0"/>
              <a:t>Science based AI Goal</a:t>
            </a:r>
          </a:p>
          <a:p>
            <a:pPr marL="285750" indent="-285750">
              <a:buFont typeface="Arial" panose="020B0604020202020204" pitchFamily="34" charset="0"/>
              <a:buChar char="•"/>
            </a:pPr>
            <a:r>
              <a:rPr lang="en-US" dirty="0"/>
              <a:t>Develop concepts, mechanisms and vocabulary to understand biological intelligent behavior.</a:t>
            </a:r>
          </a:p>
          <a:p>
            <a:pPr marL="285750" indent="-285750">
              <a:buFont typeface="Arial" panose="020B0604020202020204" pitchFamily="34" charset="0"/>
              <a:buChar char="•"/>
            </a:pPr>
            <a:r>
              <a:rPr lang="en-US" dirty="0"/>
              <a:t>Emphasis is on understanding intelligent behavior.</a:t>
            </a:r>
            <a:endParaRPr lang="en-GB" dirty="0"/>
          </a:p>
        </p:txBody>
      </p:sp>
    </p:spTree>
    <p:extLst>
      <p:ext uri="{BB962C8B-B14F-4D97-AF65-F5344CB8AC3E}">
        <p14:creationId xmlns:p14="http://schemas.microsoft.com/office/powerpoint/2010/main" val="26024998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Goals of AI</a:t>
            </a:r>
          </a:p>
        </p:txBody>
      </p:sp>
      <p:pic>
        <p:nvPicPr>
          <p:cNvPr id="3" name="Picture 2">
            <a:extLst>
              <a:ext uri="{FF2B5EF4-FFF2-40B4-BE49-F238E27FC236}">
                <a16:creationId xmlns:a16="http://schemas.microsoft.com/office/drawing/2014/main" xmlns="" id="{F5866FE8-40F6-41FE-BD55-7B218D1988B3}"/>
              </a:ext>
            </a:extLst>
          </p:cNvPr>
          <p:cNvPicPr>
            <a:picLocks noChangeAspect="1"/>
          </p:cNvPicPr>
          <p:nvPr/>
        </p:nvPicPr>
        <p:blipFill>
          <a:blip r:embed="rId2"/>
          <a:stretch>
            <a:fillRect/>
          </a:stretch>
        </p:blipFill>
        <p:spPr>
          <a:xfrm>
            <a:off x="421341" y="2053884"/>
            <a:ext cx="8160327" cy="4201864"/>
          </a:xfrm>
          <a:prstGeom prst="rect">
            <a:avLst/>
          </a:prstGeom>
        </p:spPr>
      </p:pic>
      <p:sp>
        <p:nvSpPr>
          <p:cNvPr id="4" name="Slide Number Placeholder 3">
            <a:extLst>
              <a:ext uri="{FF2B5EF4-FFF2-40B4-BE49-F238E27FC236}">
                <a16:creationId xmlns:a16="http://schemas.microsoft.com/office/drawing/2014/main" xmlns="" id="{8B643AC8-B4C9-07DC-B4F8-9F1D629189A4}"/>
              </a:ext>
            </a:extLst>
          </p:cNvPr>
          <p:cNvSpPr>
            <a:spLocks noGrp="1"/>
          </p:cNvSpPr>
          <p:nvPr>
            <p:ph type="sldNum" sz="quarter" idx="12"/>
          </p:nvPr>
        </p:nvSpPr>
        <p:spPr/>
        <p:txBody>
          <a:bodyPr/>
          <a:lstStyle/>
          <a:p>
            <a:fld id="{5FD889E0-CAB2-4699-909D-B9A88D47ACBE}" type="slidenum">
              <a:rPr lang="en-US" smtClean="0"/>
              <a:t>25</a:t>
            </a:fld>
            <a:endParaRPr lang="en-US"/>
          </a:p>
        </p:txBody>
      </p:sp>
    </p:spTree>
    <p:extLst>
      <p:ext uri="{BB962C8B-B14F-4D97-AF65-F5344CB8AC3E}">
        <p14:creationId xmlns:p14="http://schemas.microsoft.com/office/powerpoint/2010/main" val="3764212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AI Approaches</a:t>
            </a:r>
          </a:p>
        </p:txBody>
      </p:sp>
      <p:sp>
        <p:nvSpPr>
          <p:cNvPr id="6" name="Subtitle 5">
            <a:extLst>
              <a:ext uri="{FF2B5EF4-FFF2-40B4-BE49-F238E27FC236}">
                <a16:creationId xmlns:a16="http://schemas.microsoft.com/office/drawing/2014/main" xmlns="" id="{79ED0267-E29A-4837-8269-B8D2041A4C51}"/>
              </a:ext>
            </a:extLst>
          </p:cNvPr>
          <p:cNvSpPr>
            <a:spLocks noGrp="1"/>
          </p:cNvSpPr>
          <p:nvPr>
            <p:ph type="subTitle" idx="1"/>
          </p:nvPr>
        </p:nvSpPr>
        <p:spPr/>
        <p:txBody>
          <a:bodyPr/>
          <a:lstStyle/>
          <a:p>
            <a:r>
              <a:rPr lang="en-US" dirty="0"/>
              <a:t>Cognitive Science : Think Humanly</a:t>
            </a:r>
          </a:p>
        </p:txBody>
      </p:sp>
      <p:sp>
        <p:nvSpPr>
          <p:cNvPr id="3" name="Slide Number Placeholder 2">
            <a:extLst>
              <a:ext uri="{FF2B5EF4-FFF2-40B4-BE49-F238E27FC236}">
                <a16:creationId xmlns:a16="http://schemas.microsoft.com/office/drawing/2014/main" xmlns="" id="{C6C53F85-5951-43C2-BF18-4E45858BCFC7}"/>
              </a:ext>
            </a:extLst>
          </p:cNvPr>
          <p:cNvSpPr>
            <a:spLocks noGrp="1"/>
          </p:cNvSpPr>
          <p:nvPr>
            <p:ph type="sldNum" sz="quarter" idx="12"/>
          </p:nvPr>
        </p:nvSpPr>
        <p:spPr/>
        <p:txBody>
          <a:bodyPr/>
          <a:lstStyle/>
          <a:p>
            <a:fld id="{5FD889E0-CAB2-4699-909D-B9A88D47ACBE}" type="slidenum">
              <a:rPr lang="en-US" smtClean="0"/>
              <a:t>26</a:t>
            </a:fld>
            <a:endParaRPr lang="en-US"/>
          </a:p>
        </p:txBody>
      </p:sp>
      <p:sp>
        <p:nvSpPr>
          <p:cNvPr id="7" name="TextBox 6">
            <a:extLst>
              <a:ext uri="{FF2B5EF4-FFF2-40B4-BE49-F238E27FC236}">
                <a16:creationId xmlns:a16="http://schemas.microsoft.com/office/drawing/2014/main" xmlns="" id="{37B42045-DA47-6BEB-034C-96D6BF503A31}"/>
              </a:ext>
            </a:extLst>
          </p:cNvPr>
          <p:cNvSpPr txBox="1"/>
          <p:nvPr/>
        </p:nvSpPr>
        <p:spPr>
          <a:xfrm>
            <a:off x="690001" y="2413337"/>
            <a:ext cx="6923313" cy="2862322"/>
          </a:xfrm>
          <a:prstGeom prst="rect">
            <a:avLst/>
          </a:prstGeom>
          <a:noFill/>
        </p:spPr>
        <p:txBody>
          <a:bodyPr wrap="square">
            <a:spAutoFit/>
          </a:bodyPr>
          <a:lstStyle/>
          <a:p>
            <a:pPr marL="285750" indent="-285750" algn="just">
              <a:buFont typeface="Arial" panose="020B0604020202020204" pitchFamily="34" charset="0"/>
              <a:buChar char="•"/>
            </a:pPr>
            <a:r>
              <a:rPr lang="en-US" dirty="0"/>
              <a:t>﻿An exciting new effort to make </a:t>
            </a:r>
            <a:r>
              <a:rPr lang="en-US" dirty="0">
                <a:solidFill>
                  <a:srgbClr val="FF0000"/>
                </a:solidFill>
              </a:rPr>
              <a:t>computers think</a:t>
            </a:r>
            <a:r>
              <a:rPr lang="en-US" dirty="0"/>
              <a:t>; that it is, the machines with minds, in the full and literal sense.</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Focus is not just on behavior and I/O, but looks at </a:t>
            </a:r>
            <a:r>
              <a:rPr lang="en-US" dirty="0">
                <a:solidFill>
                  <a:srgbClr val="FF0000"/>
                </a:solidFill>
              </a:rPr>
              <a:t>reasoning process</a:t>
            </a:r>
            <a:r>
              <a:rPr lang="en-US" dirty="0"/>
              <a:t>.</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Computational model as to </a:t>
            </a:r>
            <a:r>
              <a:rPr lang="en-US" dirty="0">
                <a:solidFill>
                  <a:srgbClr val="FF0000"/>
                </a:solidFill>
              </a:rPr>
              <a:t>how</a:t>
            </a:r>
            <a:r>
              <a:rPr lang="en-US" dirty="0"/>
              <a:t> results were obtained.</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Goal is not just to produce </a:t>
            </a:r>
            <a:r>
              <a:rPr lang="en-US" dirty="0">
                <a:solidFill>
                  <a:srgbClr val="FF0000"/>
                </a:solidFill>
              </a:rPr>
              <a:t>human-like behavior </a:t>
            </a:r>
            <a:r>
              <a:rPr lang="en-US" dirty="0"/>
              <a:t>but to produce a sequence of steps of the reasoning process, similar to the steps followed by a human in solving the same task.</a:t>
            </a:r>
            <a:endParaRPr lang="en-GB" dirty="0"/>
          </a:p>
        </p:txBody>
      </p:sp>
    </p:spTree>
    <p:extLst>
      <p:ext uri="{BB962C8B-B14F-4D97-AF65-F5344CB8AC3E}">
        <p14:creationId xmlns:p14="http://schemas.microsoft.com/office/powerpoint/2010/main" val="16440315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AI Approaches</a:t>
            </a:r>
          </a:p>
        </p:txBody>
      </p:sp>
      <p:sp>
        <p:nvSpPr>
          <p:cNvPr id="6" name="Subtitle 5">
            <a:extLst>
              <a:ext uri="{FF2B5EF4-FFF2-40B4-BE49-F238E27FC236}">
                <a16:creationId xmlns:a16="http://schemas.microsoft.com/office/drawing/2014/main" xmlns="" id="{79ED0267-E29A-4837-8269-B8D2041A4C51}"/>
              </a:ext>
            </a:extLst>
          </p:cNvPr>
          <p:cNvSpPr>
            <a:spLocks noGrp="1"/>
          </p:cNvSpPr>
          <p:nvPr>
            <p:ph type="subTitle" idx="1"/>
          </p:nvPr>
        </p:nvSpPr>
        <p:spPr/>
        <p:txBody>
          <a:bodyPr/>
          <a:lstStyle/>
          <a:p>
            <a:r>
              <a:rPr lang="en-US" dirty="0"/>
              <a:t>Laws of Thought: Think Rationally</a:t>
            </a:r>
          </a:p>
        </p:txBody>
      </p:sp>
      <p:pic>
        <p:nvPicPr>
          <p:cNvPr id="3" name="Picture 2">
            <a:extLst>
              <a:ext uri="{FF2B5EF4-FFF2-40B4-BE49-F238E27FC236}">
                <a16:creationId xmlns:a16="http://schemas.microsoft.com/office/drawing/2014/main" xmlns="" id="{1E8035C9-7691-49C5-B1D3-B54AD0D2A8C8}"/>
              </a:ext>
            </a:extLst>
          </p:cNvPr>
          <p:cNvPicPr>
            <a:picLocks noChangeAspect="1"/>
          </p:cNvPicPr>
          <p:nvPr/>
        </p:nvPicPr>
        <p:blipFill>
          <a:blip r:embed="rId2"/>
          <a:stretch>
            <a:fillRect/>
          </a:stretch>
        </p:blipFill>
        <p:spPr>
          <a:xfrm>
            <a:off x="651164" y="2017059"/>
            <a:ext cx="7936739" cy="4328324"/>
          </a:xfrm>
          <a:prstGeom prst="rect">
            <a:avLst/>
          </a:prstGeom>
        </p:spPr>
      </p:pic>
      <p:sp>
        <p:nvSpPr>
          <p:cNvPr id="4" name="Slide Number Placeholder 3">
            <a:extLst>
              <a:ext uri="{FF2B5EF4-FFF2-40B4-BE49-F238E27FC236}">
                <a16:creationId xmlns:a16="http://schemas.microsoft.com/office/drawing/2014/main" xmlns="" id="{8F4F90F1-E809-EF3B-6B45-48EF7CD3B8E7}"/>
              </a:ext>
            </a:extLst>
          </p:cNvPr>
          <p:cNvSpPr>
            <a:spLocks noGrp="1"/>
          </p:cNvSpPr>
          <p:nvPr>
            <p:ph type="sldNum" sz="quarter" idx="12"/>
          </p:nvPr>
        </p:nvSpPr>
        <p:spPr/>
        <p:txBody>
          <a:bodyPr/>
          <a:lstStyle/>
          <a:p>
            <a:fld id="{5FD889E0-CAB2-4699-909D-B9A88D47ACBE}" type="slidenum">
              <a:rPr lang="en-US" smtClean="0"/>
              <a:t>27</a:t>
            </a:fld>
            <a:endParaRPr lang="en-US"/>
          </a:p>
        </p:txBody>
      </p:sp>
    </p:spTree>
    <p:extLst>
      <p:ext uri="{BB962C8B-B14F-4D97-AF65-F5344CB8AC3E}">
        <p14:creationId xmlns:p14="http://schemas.microsoft.com/office/powerpoint/2010/main" val="1204344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AI Approaches</a:t>
            </a:r>
          </a:p>
        </p:txBody>
      </p:sp>
      <p:sp>
        <p:nvSpPr>
          <p:cNvPr id="6" name="Subtitle 5">
            <a:extLst>
              <a:ext uri="{FF2B5EF4-FFF2-40B4-BE49-F238E27FC236}">
                <a16:creationId xmlns:a16="http://schemas.microsoft.com/office/drawing/2014/main" xmlns="" id="{79ED0267-E29A-4837-8269-B8D2041A4C51}"/>
              </a:ext>
            </a:extLst>
          </p:cNvPr>
          <p:cNvSpPr>
            <a:spLocks noGrp="1"/>
          </p:cNvSpPr>
          <p:nvPr>
            <p:ph type="subTitle" idx="1"/>
          </p:nvPr>
        </p:nvSpPr>
        <p:spPr/>
        <p:txBody>
          <a:bodyPr/>
          <a:lstStyle/>
          <a:p>
            <a:r>
              <a:rPr lang="en-US" dirty="0"/>
              <a:t>Turing Test: Act Humanly</a:t>
            </a:r>
          </a:p>
        </p:txBody>
      </p:sp>
      <p:sp>
        <p:nvSpPr>
          <p:cNvPr id="4" name="Slide Number Placeholder 3">
            <a:extLst>
              <a:ext uri="{FF2B5EF4-FFF2-40B4-BE49-F238E27FC236}">
                <a16:creationId xmlns:a16="http://schemas.microsoft.com/office/drawing/2014/main" xmlns="" id="{071FC1D3-3F29-6FE7-340C-F4580EC2908A}"/>
              </a:ext>
            </a:extLst>
          </p:cNvPr>
          <p:cNvSpPr>
            <a:spLocks noGrp="1"/>
          </p:cNvSpPr>
          <p:nvPr>
            <p:ph type="sldNum" sz="quarter" idx="12"/>
          </p:nvPr>
        </p:nvSpPr>
        <p:spPr/>
        <p:txBody>
          <a:bodyPr/>
          <a:lstStyle/>
          <a:p>
            <a:fld id="{5FD889E0-CAB2-4699-909D-B9A88D47ACBE}" type="slidenum">
              <a:rPr lang="en-US" smtClean="0"/>
              <a:t>28</a:t>
            </a:fld>
            <a:endParaRPr lang="en-US"/>
          </a:p>
        </p:txBody>
      </p:sp>
      <p:sp>
        <p:nvSpPr>
          <p:cNvPr id="7" name="TextBox 6">
            <a:extLst>
              <a:ext uri="{FF2B5EF4-FFF2-40B4-BE49-F238E27FC236}">
                <a16:creationId xmlns:a16="http://schemas.microsoft.com/office/drawing/2014/main" xmlns="" id="{55929444-3D27-8743-BDEE-81DA8B1B8A1B}"/>
              </a:ext>
            </a:extLst>
          </p:cNvPr>
          <p:cNvSpPr txBox="1"/>
          <p:nvPr/>
        </p:nvSpPr>
        <p:spPr>
          <a:xfrm>
            <a:off x="642258" y="2362571"/>
            <a:ext cx="8112142" cy="2031325"/>
          </a:xfrm>
          <a:prstGeom prst="rect">
            <a:avLst/>
          </a:prstGeom>
          <a:noFill/>
        </p:spPr>
        <p:txBody>
          <a:bodyPr wrap="square">
            <a:spAutoFit/>
          </a:bodyPr>
          <a:lstStyle/>
          <a:p>
            <a:pPr algn="just"/>
            <a:r>
              <a:rPr lang="en-US" dirty="0"/>
              <a:t>Alan Turing (1950), suggested that instead of asking whether </a:t>
            </a:r>
            <a:r>
              <a:rPr lang="en-US" b="1" dirty="0"/>
              <a:t>machines can think</a:t>
            </a:r>
            <a:r>
              <a:rPr lang="en-US" dirty="0"/>
              <a:t>, we should ask whether machines can pass </a:t>
            </a:r>
            <a:r>
              <a:rPr lang="en-US" b="1" dirty="0"/>
              <a:t>a behavioral test</a:t>
            </a:r>
            <a:r>
              <a:rPr lang="en-US" dirty="0"/>
              <a:t>, which has come to be called the </a:t>
            </a:r>
            <a:r>
              <a:rPr lang="en-US" b="1" dirty="0"/>
              <a:t>Turing test</a:t>
            </a:r>
            <a:r>
              <a:rPr lang="en-US" dirty="0"/>
              <a:t>.</a:t>
            </a:r>
          </a:p>
          <a:p>
            <a:pPr algn="just"/>
            <a:endParaRPr lang="en-US" dirty="0"/>
          </a:p>
          <a:p>
            <a:pPr algn="just"/>
            <a:r>
              <a:rPr lang="en-US" dirty="0"/>
              <a:t> </a:t>
            </a:r>
            <a:r>
              <a:rPr lang="en-US" dirty="0">
                <a:solidFill>
                  <a:srgbClr val="FF0000"/>
                </a:solidFill>
              </a:rPr>
              <a:t>A computer passes the test if a human interrogator, after posing some written questions, cannot tell whether the written responses come from a person or from a computer. </a:t>
            </a:r>
          </a:p>
        </p:txBody>
      </p:sp>
    </p:spTree>
    <p:extLst>
      <p:ext uri="{BB962C8B-B14F-4D97-AF65-F5344CB8AC3E}">
        <p14:creationId xmlns:p14="http://schemas.microsoft.com/office/powerpoint/2010/main" val="21253854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AI Approaches</a:t>
            </a:r>
          </a:p>
        </p:txBody>
      </p:sp>
      <p:sp>
        <p:nvSpPr>
          <p:cNvPr id="6" name="Subtitle 5">
            <a:extLst>
              <a:ext uri="{FF2B5EF4-FFF2-40B4-BE49-F238E27FC236}">
                <a16:creationId xmlns:a16="http://schemas.microsoft.com/office/drawing/2014/main" xmlns="" id="{79ED0267-E29A-4837-8269-B8D2041A4C51}"/>
              </a:ext>
            </a:extLst>
          </p:cNvPr>
          <p:cNvSpPr>
            <a:spLocks noGrp="1"/>
          </p:cNvSpPr>
          <p:nvPr>
            <p:ph type="subTitle" idx="1"/>
          </p:nvPr>
        </p:nvSpPr>
        <p:spPr/>
        <p:txBody>
          <a:bodyPr/>
          <a:lstStyle/>
          <a:p>
            <a:r>
              <a:rPr lang="en-US" dirty="0"/>
              <a:t>Turing Test: Act Humanly</a:t>
            </a:r>
          </a:p>
        </p:txBody>
      </p:sp>
      <p:pic>
        <p:nvPicPr>
          <p:cNvPr id="3" name="Picture 2">
            <a:extLst>
              <a:ext uri="{FF2B5EF4-FFF2-40B4-BE49-F238E27FC236}">
                <a16:creationId xmlns:a16="http://schemas.microsoft.com/office/drawing/2014/main" xmlns="" id="{1868EABA-538E-42CE-9B89-132E31120854}"/>
              </a:ext>
            </a:extLst>
          </p:cNvPr>
          <p:cNvPicPr>
            <a:picLocks noChangeAspect="1"/>
          </p:cNvPicPr>
          <p:nvPr/>
        </p:nvPicPr>
        <p:blipFill>
          <a:blip r:embed="rId2"/>
          <a:stretch>
            <a:fillRect/>
          </a:stretch>
        </p:blipFill>
        <p:spPr>
          <a:xfrm>
            <a:off x="612429" y="2053882"/>
            <a:ext cx="8268334" cy="3612627"/>
          </a:xfrm>
          <a:prstGeom prst="rect">
            <a:avLst/>
          </a:prstGeom>
        </p:spPr>
      </p:pic>
      <p:sp>
        <p:nvSpPr>
          <p:cNvPr id="4" name="Slide Number Placeholder 3">
            <a:extLst>
              <a:ext uri="{FF2B5EF4-FFF2-40B4-BE49-F238E27FC236}">
                <a16:creationId xmlns:a16="http://schemas.microsoft.com/office/drawing/2014/main" xmlns="" id="{071FC1D3-3F29-6FE7-340C-F4580EC2908A}"/>
              </a:ext>
            </a:extLst>
          </p:cNvPr>
          <p:cNvSpPr>
            <a:spLocks noGrp="1"/>
          </p:cNvSpPr>
          <p:nvPr>
            <p:ph type="sldNum" sz="quarter" idx="12"/>
          </p:nvPr>
        </p:nvSpPr>
        <p:spPr/>
        <p:txBody>
          <a:bodyPr/>
          <a:lstStyle/>
          <a:p>
            <a:fld id="{5FD889E0-CAB2-4699-909D-B9A88D47ACBE}" type="slidenum">
              <a:rPr lang="en-US" smtClean="0"/>
              <a:t>29</a:t>
            </a:fld>
            <a:endParaRPr lang="en-US"/>
          </a:p>
        </p:txBody>
      </p:sp>
    </p:spTree>
    <p:extLst>
      <p:ext uri="{BB962C8B-B14F-4D97-AF65-F5344CB8AC3E}">
        <p14:creationId xmlns:p14="http://schemas.microsoft.com/office/powerpoint/2010/main" val="14064064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lnSpcReduction="10000"/>
          </a:bodyPr>
          <a:lstStyle/>
          <a:p>
            <a:pPr marL="342900" indent="-342900">
              <a:buAutoNum type="arabicPeriod"/>
            </a:pPr>
            <a:r>
              <a:rPr lang="en-US" sz="2400" dirty="0">
                <a:solidFill>
                  <a:schemeClr val="tx1"/>
                </a:solidFill>
              </a:rPr>
              <a:t>Vision and Mission</a:t>
            </a:r>
          </a:p>
          <a:p>
            <a:pPr marL="342900" indent="-342900">
              <a:buAutoNum type="arabicPeriod"/>
            </a:pPr>
            <a:r>
              <a:rPr lang="en-US" sz="2400" dirty="0">
                <a:solidFill>
                  <a:schemeClr val="tx1"/>
                </a:solidFill>
              </a:rPr>
              <a:t>Course Evaluation</a:t>
            </a:r>
          </a:p>
          <a:p>
            <a:pPr marL="342900" indent="-342900">
              <a:buAutoNum type="arabicPeriod"/>
            </a:pPr>
            <a:r>
              <a:rPr lang="en-US" sz="2400" dirty="0">
                <a:solidFill>
                  <a:schemeClr val="tx1"/>
                </a:solidFill>
              </a:rPr>
              <a:t>Class Policies</a:t>
            </a:r>
          </a:p>
          <a:p>
            <a:pPr marL="342900" indent="-342900">
              <a:buAutoNum type="arabicPeriod"/>
            </a:pPr>
            <a:r>
              <a:rPr lang="en-US" sz="2400" dirty="0">
                <a:solidFill>
                  <a:schemeClr val="tx1"/>
                </a:solidFill>
              </a:rPr>
              <a:t>About the Course</a:t>
            </a:r>
          </a:p>
          <a:p>
            <a:pPr marL="342900" indent="-342900">
              <a:buAutoNum type="arabicPeriod"/>
            </a:pPr>
            <a:r>
              <a:rPr lang="en-US" sz="2400" dirty="0">
                <a:solidFill>
                  <a:schemeClr val="tx1"/>
                </a:solidFill>
              </a:rPr>
              <a:t>What is AI?</a:t>
            </a:r>
          </a:p>
          <a:p>
            <a:pPr marL="342900" indent="-342900">
              <a:buAutoNum type="arabicPeriod"/>
            </a:pPr>
            <a:r>
              <a:rPr lang="en-US" sz="2400" dirty="0">
                <a:solidFill>
                  <a:schemeClr val="tx1"/>
                </a:solidFill>
              </a:rPr>
              <a:t>The Foundations of AI.</a:t>
            </a:r>
          </a:p>
          <a:p>
            <a:pPr marL="342900" indent="-342900">
              <a:buAutoNum type="arabicPeriod"/>
            </a:pPr>
            <a:r>
              <a:rPr lang="en-US" sz="2400" dirty="0">
                <a:solidFill>
                  <a:schemeClr val="tx1"/>
                </a:solidFill>
              </a:rPr>
              <a:t>Brief History of AI</a:t>
            </a:r>
          </a:p>
          <a:p>
            <a:pPr marL="342900" indent="-342900">
              <a:buAutoNum type="arabicPeriod"/>
            </a:pPr>
            <a:r>
              <a:rPr lang="en-US" sz="2400" dirty="0">
                <a:solidFill>
                  <a:schemeClr val="tx1"/>
                </a:solidFill>
              </a:rPr>
              <a:t>Course Outline by Topics and Weeks.</a:t>
            </a: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
        <p:nvSpPr>
          <p:cNvPr id="4" name="Slide Number Placeholder 3">
            <a:extLst>
              <a:ext uri="{FF2B5EF4-FFF2-40B4-BE49-F238E27FC236}">
                <a16:creationId xmlns:a16="http://schemas.microsoft.com/office/drawing/2014/main" xmlns="" id="{12A39705-9F15-4C7B-D528-83F87419C995}"/>
              </a:ext>
            </a:extLst>
          </p:cNvPr>
          <p:cNvSpPr>
            <a:spLocks noGrp="1"/>
          </p:cNvSpPr>
          <p:nvPr>
            <p:ph type="sldNum" sz="quarter" idx="12"/>
          </p:nvPr>
        </p:nvSpPr>
        <p:spPr/>
        <p:txBody>
          <a:bodyPr/>
          <a:lstStyle/>
          <a:p>
            <a:fld id="{5FD889E0-CAB2-4699-909D-B9A88D47ACBE}" type="slidenum">
              <a:rPr lang="en-US" smtClean="0"/>
              <a:t>3</a:t>
            </a:fld>
            <a:endParaRPr lang="en-US"/>
          </a:p>
        </p:txBody>
      </p:sp>
    </p:spTree>
    <p:extLst>
      <p:ext uri="{BB962C8B-B14F-4D97-AF65-F5344CB8AC3E}">
        <p14:creationId xmlns:p14="http://schemas.microsoft.com/office/powerpoint/2010/main" val="4248740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AI Approaches</a:t>
            </a:r>
          </a:p>
        </p:txBody>
      </p:sp>
      <p:sp>
        <p:nvSpPr>
          <p:cNvPr id="6" name="Subtitle 5">
            <a:extLst>
              <a:ext uri="{FF2B5EF4-FFF2-40B4-BE49-F238E27FC236}">
                <a16:creationId xmlns:a16="http://schemas.microsoft.com/office/drawing/2014/main" xmlns="" id="{79ED0267-E29A-4837-8269-B8D2041A4C51}"/>
              </a:ext>
            </a:extLst>
          </p:cNvPr>
          <p:cNvSpPr>
            <a:spLocks noGrp="1"/>
          </p:cNvSpPr>
          <p:nvPr>
            <p:ph type="subTitle" idx="1"/>
          </p:nvPr>
        </p:nvSpPr>
        <p:spPr/>
        <p:txBody>
          <a:bodyPr/>
          <a:lstStyle/>
          <a:p>
            <a:r>
              <a:rPr lang="en-US" dirty="0"/>
              <a:t>Turing Test</a:t>
            </a:r>
          </a:p>
        </p:txBody>
      </p:sp>
      <p:pic>
        <p:nvPicPr>
          <p:cNvPr id="3" name="Picture 2">
            <a:extLst>
              <a:ext uri="{FF2B5EF4-FFF2-40B4-BE49-F238E27FC236}">
                <a16:creationId xmlns:a16="http://schemas.microsoft.com/office/drawing/2014/main" xmlns="" id="{AC2C6FA9-A4DE-4641-A847-C2284180FFD2}"/>
              </a:ext>
            </a:extLst>
          </p:cNvPr>
          <p:cNvPicPr>
            <a:picLocks noChangeAspect="1"/>
          </p:cNvPicPr>
          <p:nvPr/>
        </p:nvPicPr>
        <p:blipFill>
          <a:blip r:embed="rId2"/>
          <a:stretch>
            <a:fillRect/>
          </a:stretch>
        </p:blipFill>
        <p:spPr>
          <a:xfrm>
            <a:off x="803563" y="2017059"/>
            <a:ext cx="7686715" cy="3939665"/>
          </a:xfrm>
          <a:prstGeom prst="rect">
            <a:avLst/>
          </a:prstGeom>
        </p:spPr>
      </p:pic>
      <p:sp>
        <p:nvSpPr>
          <p:cNvPr id="4" name="Slide Number Placeholder 3">
            <a:extLst>
              <a:ext uri="{FF2B5EF4-FFF2-40B4-BE49-F238E27FC236}">
                <a16:creationId xmlns:a16="http://schemas.microsoft.com/office/drawing/2014/main" xmlns="" id="{D734B6FB-11AB-2D8D-42D8-6EA7F232DDF1}"/>
              </a:ext>
            </a:extLst>
          </p:cNvPr>
          <p:cNvSpPr>
            <a:spLocks noGrp="1"/>
          </p:cNvSpPr>
          <p:nvPr>
            <p:ph type="sldNum" sz="quarter" idx="12"/>
          </p:nvPr>
        </p:nvSpPr>
        <p:spPr/>
        <p:txBody>
          <a:bodyPr/>
          <a:lstStyle/>
          <a:p>
            <a:fld id="{5FD889E0-CAB2-4699-909D-B9A88D47ACBE}" type="slidenum">
              <a:rPr lang="en-US" smtClean="0"/>
              <a:t>30</a:t>
            </a:fld>
            <a:endParaRPr lang="en-US"/>
          </a:p>
        </p:txBody>
      </p:sp>
    </p:spTree>
    <p:extLst>
      <p:ext uri="{BB962C8B-B14F-4D97-AF65-F5344CB8AC3E}">
        <p14:creationId xmlns:p14="http://schemas.microsoft.com/office/powerpoint/2010/main" val="31250693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AI Approaches</a:t>
            </a:r>
          </a:p>
        </p:txBody>
      </p:sp>
      <p:sp>
        <p:nvSpPr>
          <p:cNvPr id="6" name="Subtitle 5">
            <a:extLst>
              <a:ext uri="{FF2B5EF4-FFF2-40B4-BE49-F238E27FC236}">
                <a16:creationId xmlns:a16="http://schemas.microsoft.com/office/drawing/2014/main" xmlns="" id="{79ED0267-E29A-4837-8269-B8D2041A4C51}"/>
              </a:ext>
            </a:extLst>
          </p:cNvPr>
          <p:cNvSpPr>
            <a:spLocks noGrp="1"/>
          </p:cNvSpPr>
          <p:nvPr>
            <p:ph type="subTitle" idx="1"/>
          </p:nvPr>
        </p:nvSpPr>
        <p:spPr/>
        <p:txBody>
          <a:bodyPr/>
          <a:lstStyle/>
          <a:p>
            <a:r>
              <a:rPr lang="en-US" dirty="0"/>
              <a:t>Turing Test : Capabilities  Required to Pass Complete Turing Test</a:t>
            </a:r>
          </a:p>
        </p:txBody>
      </p:sp>
      <p:pic>
        <p:nvPicPr>
          <p:cNvPr id="3" name="Picture 2">
            <a:extLst>
              <a:ext uri="{FF2B5EF4-FFF2-40B4-BE49-F238E27FC236}">
                <a16:creationId xmlns:a16="http://schemas.microsoft.com/office/drawing/2014/main" xmlns="" id="{9F2677DB-B260-4F54-A9CA-5265E2296885}"/>
              </a:ext>
            </a:extLst>
          </p:cNvPr>
          <p:cNvPicPr>
            <a:picLocks noChangeAspect="1"/>
          </p:cNvPicPr>
          <p:nvPr/>
        </p:nvPicPr>
        <p:blipFill>
          <a:blip r:embed="rId2"/>
          <a:stretch>
            <a:fillRect/>
          </a:stretch>
        </p:blipFill>
        <p:spPr>
          <a:xfrm>
            <a:off x="476205" y="2458712"/>
            <a:ext cx="8243455" cy="3196499"/>
          </a:xfrm>
          <a:prstGeom prst="rect">
            <a:avLst/>
          </a:prstGeom>
        </p:spPr>
      </p:pic>
      <p:sp>
        <p:nvSpPr>
          <p:cNvPr id="4" name="Slide Number Placeholder 3">
            <a:extLst>
              <a:ext uri="{FF2B5EF4-FFF2-40B4-BE49-F238E27FC236}">
                <a16:creationId xmlns:a16="http://schemas.microsoft.com/office/drawing/2014/main" xmlns="" id="{06066349-C545-134F-EEEA-4F22D5428392}"/>
              </a:ext>
            </a:extLst>
          </p:cNvPr>
          <p:cNvSpPr>
            <a:spLocks noGrp="1"/>
          </p:cNvSpPr>
          <p:nvPr>
            <p:ph type="sldNum" sz="quarter" idx="12"/>
          </p:nvPr>
        </p:nvSpPr>
        <p:spPr/>
        <p:txBody>
          <a:bodyPr/>
          <a:lstStyle/>
          <a:p>
            <a:fld id="{5FD889E0-CAB2-4699-909D-B9A88D47ACBE}" type="slidenum">
              <a:rPr lang="en-US" smtClean="0"/>
              <a:t>31</a:t>
            </a:fld>
            <a:endParaRPr lang="en-US"/>
          </a:p>
        </p:txBody>
      </p:sp>
    </p:spTree>
    <p:extLst>
      <p:ext uri="{BB962C8B-B14F-4D97-AF65-F5344CB8AC3E}">
        <p14:creationId xmlns:p14="http://schemas.microsoft.com/office/powerpoint/2010/main" val="5992994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AI Approaches</a:t>
            </a:r>
          </a:p>
        </p:txBody>
      </p:sp>
      <p:sp>
        <p:nvSpPr>
          <p:cNvPr id="6" name="Subtitle 5">
            <a:extLst>
              <a:ext uri="{FF2B5EF4-FFF2-40B4-BE49-F238E27FC236}">
                <a16:creationId xmlns:a16="http://schemas.microsoft.com/office/drawing/2014/main" xmlns="" id="{79ED0267-E29A-4837-8269-B8D2041A4C51}"/>
              </a:ext>
            </a:extLst>
          </p:cNvPr>
          <p:cNvSpPr>
            <a:spLocks noGrp="1"/>
          </p:cNvSpPr>
          <p:nvPr>
            <p:ph type="subTitle" idx="1"/>
          </p:nvPr>
        </p:nvSpPr>
        <p:spPr/>
        <p:txBody>
          <a:bodyPr/>
          <a:lstStyle/>
          <a:p>
            <a:r>
              <a:rPr lang="en-US" dirty="0"/>
              <a:t>Rational Agent: Act Rationally</a:t>
            </a:r>
          </a:p>
        </p:txBody>
      </p:sp>
      <p:pic>
        <p:nvPicPr>
          <p:cNvPr id="3" name="Picture 2">
            <a:extLst>
              <a:ext uri="{FF2B5EF4-FFF2-40B4-BE49-F238E27FC236}">
                <a16:creationId xmlns:a16="http://schemas.microsoft.com/office/drawing/2014/main" xmlns="" id="{5EE2E642-BD25-4505-A75A-48513E7115EA}"/>
              </a:ext>
            </a:extLst>
          </p:cNvPr>
          <p:cNvPicPr>
            <a:picLocks noChangeAspect="1"/>
          </p:cNvPicPr>
          <p:nvPr/>
        </p:nvPicPr>
        <p:blipFill>
          <a:blip r:embed="rId2"/>
          <a:stretch>
            <a:fillRect/>
          </a:stretch>
        </p:blipFill>
        <p:spPr>
          <a:xfrm>
            <a:off x="421341" y="2300654"/>
            <a:ext cx="8146473" cy="3088871"/>
          </a:xfrm>
          <a:prstGeom prst="rect">
            <a:avLst/>
          </a:prstGeom>
        </p:spPr>
      </p:pic>
      <p:sp>
        <p:nvSpPr>
          <p:cNvPr id="4" name="Slide Number Placeholder 3">
            <a:extLst>
              <a:ext uri="{FF2B5EF4-FFF2-40B4-BE49-F238E27FC236}">
                <a16:creationId xmlns:a16="http://schemas.microsoft.com/office/drawing/2014/main" xmlns="" id="{A937B739-2AAE-12B3-2563-3E751072AA1A}"/>
              </a:ext>
            </a:extLst>
          </p:cNvPr>
          <p:cNvSpPr>
            <a:spLocks noGrp="1"/>
          </p:cNvSpPr>
          <p:nvPr>
            <p:ph type="sldNum" sz="quarter" idx="12"/>
          </p:nvPr>
        </p:nvSpPr>
        <p:spPr/>
        <p:txBody>
          <a:bodyPr/>
          <a:lstStyle/>
          <a:p>
            <a:fld id="{5FD889E0-CAB2-4699-909D-B9A88D47ACBE}" type="slidenum">
              <a:rPr lang="en-US" smtClean="0"/>
              <a:t>32</a:t>
            </a:fld>
            <a:endParaRPr lang="en-US"/>
          </a:p>
        </p:txBody>
      </p:sp>
    </p:spTree>
    <p:extLst>
      <p:ext uri="{BB962C8B-B14F-4D97-AF65-F5344CB8AC3E}">
        <p14:creationId xmlns:p14="http://schemas.microsoft.com/office/powerpoint/2010/main" val="24716512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Foundations of AI</a:t>
            </a:r>
          </a:p>
        </p:txBody>
      </p:sp>
      <p:sp>
        <p:nvSpPr>
          <p:cNvPr id="7" name="TextBox 6">
            <a:extLst>
              <a:ext uri="{FF2B5EF4-FFF2-40B4-BE49-F238E27FC236}">
                <a16:creationId xmlns:a16="http://schemas.microsoft.com/office/drawing/2014/main" xmlns="" id="{D90424A1-AAC6-1D01-414A-914B8E141582}"/>
              </a:ext>
            </a:extLst>
          </p:cNvPr>
          <p:cNvSpPr txBox="1"/>
          <p:nvPr/>
        </p:nvSpPr>
        <p:spPr>
          <a:xfrm>
            <a:off x="534869" y="2325950"/>
            <a:ext cx="7808976" cy="2585323"/>
          </a:xfrm>
          <a:prstGeom prst="rect">
            <a:avLst/>
          </a:prstGeom>
          <a:noFill/>
        </p:spPr>
        <p:txBody>
          <a:bodyPr wrap="square" rtlCol="0">
            <a:spAutoFit/>
          </a:bodyPr>
          <a:lstStyle/>
          <a:p>
            <a:pPr marL="285750" indent="-285750">
              <a:buFont typeface="Arial" panose="020B0604020202020204" pitchFamily="34" charset="0"/>
              <a:buChar char="•"/>
            </a:pPr>
            <a:r>
              <a:rPr lang="en-US" dirty="0"/>
              <a:t>Philosophy</a:t>
            </a:r>
          </a:p>
          <a:p>
            <a:pPr marL="285750" indent="-285750">
              <a:buFont typeface="Arial" panose="020B0604020202020204" pitchFamily="34" charset="0"/>
              <a:buChar char="•"/>
            </a:pPr>
            <a:r>
              <a:rPr lang="en-US" dirty="0"/>
              <a:t>Mathematics</a:t>
            </a:r>
          </a:p>
          <a:p>
            <a:pPr marL="285750" indent="-285750">
              <a:buFont typeface="Arial" panose="020B0604020202020204" pitchFamily="34" charset="0"/>
              <a:buChar char="•"/>
            </a:pPr>
            <a:r>
              <a:rPr lang="en-US" dirty="0"/>
              <a:t>Economics</a:t>
            </a:r>
          </a:p>
          <a:p>
            <a:pPr marL="285750" indent="-285750">
              <a:buFont typeface="Arial" panose="020B0604020202020204" pitchFamily="34" charset="0"/>
              <a:buChar char="•"/>
            </a:pPr>
            <a:r>
              <a:rPr lang="en-US" dirty="0"/>
              <a:t>Neuroscience</a:t>
            </a:r>
          </a:p>
          <a:p>
            <a:pPr marL="285750" indent="-285750">
              <a:buFont typeface="Arial" panose="020B0604020202020204" pitchFamily="34" charset="0"/>
              <a:buChar char="•"/>
            </a:pPr>
            <a:r>
              <a:rPr lang="en-US" dirty="0"/>
              <a:t>Psychology</a:t>
            </a:r>
          </a:p>
          <a:p>
            <a:pPr marL="285750" indent="-285750">
              <a:buFont typeface="Arial" panose="020B0604020202020204" pitchFamily="34" charset="0"/>
              <a:buChar char="•"/>
            </a:pPr>
            <a:r>
              <a:rPr lang="en-US" dirty="0"/>
              <a:t>Computer engineering</a:t>
            </a:r>
          </a:p>
          <a:p>
            <a:pPr marL="285750" indent="-285750">
              <a:buFont typeface="Arial" panose="020B0604020202020204" pitchFamily="34" charset="0"/>
              <a:buChar char="•"/>
            </a:pPr>
            <a:r>
              <a:rPr lang="en-US" dirty="0"/>
              <a:t>Control theory and cybernetics</a:t>
            </a:r>
          </a:p>
          <a:p>
            <a:pPr marL="285750" indent="-285750">
              <a:buFont typeface="Arial" panose="020B0604020202020204" pitchFamily="34" charset="0"/>
              <a:buChar char="•"/>
            </a:pPr>
            <a:r>
              <a:rPr lang="en-US" dirty="0"/>
              <a:t>Linguistics</a:t>
            </a:r>
          </a:p>
          <a:p>
            <a:endParaRPr lang="en-US" dirty="0"/>
          </a:p>
        </p:txBody>
      </p:sp>
      <p:sp>
        <p:nvSpPr>
          <p:cNvPr id="3" name="Slide Number Placeholder 2">
            <a:extLst>
              <a:ext uri="{FF2B5EF4-FFF2-40B4-BE49-F238E27FC236}">
                <a16:creationId xmlns:a16="http://schemas.microsoft.com/office/drawing/2014/main" xmlns="" id="{5A65B732-D40E-5EDF-8C4E-E6AB8FD3762F}"/>
              </a:ext>
            </a:extLst>
          </p:cNvPr>
          <p:cNvSpPr>
            <a:spLocks noGrp="1"/>
          </p:cNvSpPr>
          <p:nvPr>
            <p:ph type="sldNum" sz="quarter" idx="12"/>
          </p:nvPr>
        </p:nvSpPr>
        <p:spPr/>
        <p:txBody>
          <a:bodyPr/>
          <a:lstStyle/>
          <a:p>
            <a:fld id="{5FD889E0-CAB2-4699-909D-B9A88D47ACBE}" type="slidenum">
              <a:rPr lang="en-US" smtClean="0"/>
              <a:t>33</a:t>
            </a:fld>
            <a:endParaRPr lang="en-US"/>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xmlns="" id="{C28F3414-5706-F755-03C0-851C33150327}"/>
                  </a:ext>
                </a:extLst>
              </p14:cNvPr>
              <p14:cNvContentPartPr/>
              <p14:nvPr/>
            </p14:nvContentPartPr>
            <p14:xfrm>
              <a:off x="3530880" y="2261520"/>
              <a:ext cx="3520440" cy="2980080"/>
            </p14:xfrm>
          </p:contentPart>
        </mc:Choice>
        <mc:Fallback xmlns="">
          <p:pic>
            <p:nvPicPr>
              <p:cNvPr id="4" name="Ink 3">
                <a:extLst>
                  <a:ext uri="{FF2B5EF4-FFF2-40B4-BE49-F238E27FC236}">
                    <a16:creationId xmlns:a16="http://schemas.microsoft.com/office/drawing/2014/main" id="{C28F3414-5706-F755-03C0-851C33150327}"/>
                  </a:ext>
                </a:extLst>
              </p:cNvPr>
              <p:cNvPicPr/>
              <p:nvPr/>
            </p:nvPicPr>
            <p:blipFill>
              <a:blip r:embed="rId3"/>
              <a:stretch>
                <a:fillRect/>
              </a:stretch>
            </p:blipFill>
            <p:spPr>
              <a:xfrm>
                <a:off x="3521520" y="2252160"/>
                <a:ext cx="3539160" cy="2998800"/>
              </a:xfrm>
              <a:prstGeom prst="rect">
                <a:avLst/>
              </a:prstGeom>
            </p:spPr>
          </p:pic>
        </mc:Fallback>
      </mc:AlternateContent>
    </p:spTree>
    <p:extLst>
      <p:ext uri="{BB962C8B-B14F-4D97-AF65-F5344CB8AC3E}">
        <p14:creationId xmlns:p14="http://schemas.microsoft.com/office/powerpoint/2010/main" val="15582271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History of AI</a:t>
            </a:r>
          </a:p>
        </p:txBody>
      </p:sp>
      <p:sp>
        <p:nvSpPr>
          <p:cNvPr id="7" name="TextBox 6">
            <a:extLst>
              <a:ext uri="{FF2B5EF4-FFF2-40B4-BE49-F238E27FC236}">
                <a16:creationId xmlns:a16="http://schemas.microsoft.com/office/drawing/2014/main" xmlns="" id="{D90424A1-AAC6-1D01-414A-914B8E141582}"/>
              </a:ext>
            </a:extLst>
          </p:cNvPr>
          <p:cNvSpPr txBox="1"/>
          <p:nvPr/>
        </p:nvSpPr>
        <p:spPr>
          <a:xfrm>
            <a:off x="534869" y="2325950"/>
            <a:ext cx="7808976" cy="3416320"/>
          </a:xfrm>
          <a:prstGeom prst="rect">
            <a:avLst/>
          </a:prstGeom>
          <a:noFill/>
        </p:spPr>
        <p:txBody>
          <a:bodyPr wrap="square" rtlCol="0">
            <a:spAutoFit/>
          </a:bodyPr>
          <a:lstStyle/>
          <a:p>
            <a:pPr marL="285750" indent="-285750">
              <a:buFont typeface="Arial" panose="020B0604020202020204" pitchFamily="34" charset="0"/>
              <a:buChar char="•"/>
            </a:pPr>
            <a:r>
              <a:rPr lang="en-US" dirty="0"/>
              <a:t>The inception of artificial intelligence (1943-1956)- Artificial Neuron, Hebbian Learning</a:t>
            </a:r>
          </a:p>
          <a:p>
            <a:pPr marL="285750" indent="-285750">
              <a:buFont typeface="Arial" panose="020B0604020202020204" pitchFamily="34" charset="0"/>
              <a:buChar char="•"/>
            </a:pPr>
            <a:r>
              <a:rPr lang="en-US" dirty="0"/>
              <a:t>Early enthusiasm, great expectations (1952-1969)- Physical Symbol System, Lisp</a:t>
            </a:r>
          </a:p>
          <a:p>
            <a:pPr marL="285750" indent="-285750">
              <a:buFont typeface="Arial" panose="020B0604020202020204" pitchFamily="34" charset="0"/>
              <a:buChar char="•"/>
            </a:pPr>
            <a:r>
              <a:rPr lang="en-US" dirty="0"/>
              <a:t>A dose of reality (1966-1973)</a:t>
            </a:r>
          </a:p>
          <a:p>
            <a:pPr marL="285750" indent="-285750">
              <a:buFont typeface="Arial" panose="020B0604020202020204" pitchFamily="34" charset="0"/>
              <a:buChar char="•"/>
            </a:pPr>
            <a:r>
              <a:rPr lang="en-US" dirty="0"/>
              <a:t>Expert systems (1969-1986)</a:t>
            </a:r>
          </a:p>
          <a:p>
            <a:pPr marL="285750" indent="-285750">
              <a:buFont typeface="Arial" panose="020B0604020202020204" pitchFamily="34" charset="0"/>
              <a:buChar char="•"/>
            </a:pPr>
            <a:r>
              <a:rPr lang="en-US" dirty="0"/>
              <a:t>The return of neural networks (1986-present)</a:t>
            </a:r>
          </a:p>
          <a:p>
            <a:pPr marL="285750" indent="-285750">
              <a:buFont typeface="Arial" panose="020B0604020202020204" pitchFamily="34" charset="0"/>
              <a:buChar char="•"/>
            </a:pPr>
            <a:r>
              <a:rPr lang="en-US" dirty="0"/>
              <a:t>Probabilistic reasoning and machine learning (1987-present)- HMM, Bayesian Network</a:t>
            </a:r>
          </a:p>
          <a:p>
            <a:pPr marL="285750" indent="-285750">
              <a:buFont typeface="Arial" panose="020B0604020202020204" pitchFamily="34" charset="0"/>
              <a:buChar char="•"/>
            </a:pPr>
            <a:r>
              <a:rPr lang="en-US" dirty="0"/>
              <a:t>Big data (2001-present)</a:t>
            </a:r>
          </a:p>
          <a:p>
            <a:pPr marL="285750" indent="-285750">
              <a:buFont typeface="Arial" panose="020B0604020202020204" pitchFamily="34" charset="0"/>
              <a:buChar char="•"/>
            </a:pPr>
            <a:r>
              <a:rPr lang="en-US" dirty="0"/>
              <a:t>Deep learning (2011-present)</a:t>
            </a:r>
          </a:p>
          <a:p>
            <a:endParaRPr lang="en-US" dirty="0"/>
          </a:p>
        </p:txBody>
      </p:sp>
      <p:sp>
        <p:nvSpPr>
          <p:cNvPr id="3" name="Slide Number Placeholder 2">
            <a:extLst>
              <a:ext uri="{FF2B5EF4-FFF2-40B4-BE49-F238E27FC236}">
                <a16:creationId xmlns:a16="http://schemas.microsoft.com/office/drawing/2014/main" xmlns="" id="{FF64040D-E0DD-DB0E-CFE7-DCBEFDC4A550}"/>
              </a:ext>
            </a:extLst>
          </p:cNvPr>
          <p:cNvSpPr>
            <a:spLocks noGrp="1"/>
          </p:cNvSpPr>
          <p:nvPr>
            <p:ph type="sldNum" sz="quarter" idx="12"/>
          </p:nvPr>
        </p:nvSpPr>
        <p:spPr/>
        <p:txBody>
          <a:bodyPr/>
          <a:lstStyle/>
          <a:p>
            <a:fld id="{5FD889E0-CAB2-4699-909D-B9A88D47ACBE}" type="slidenum">
              <a:rPr lang="en-US" smtClean="0"/>
              <a:t>34</a:t>
            </a:fld>
            <a:endParaRPr lang="en-US"/>
          </a:p>
        </p:txBody>
      </p:sp>
    </p:spTree>
    <p:extLst>
      <p:ext uri="{BB962C8B-B14F-4D97-AF65-F5344CB8AC3E}">
        <p14:creationId xmlns:p14="http://schemas.microsoft.com/office/powerpoint/2010/main" val="29685484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xmlns="" id="{56CD2EA8-B54C-CE4F-A943-BFB367453E0E}"/>
              </a:ext>
            </a:extLst>
          </p:cNvPr>
          <p:cNvSpPr txBox="1"/>
          <p:nvPr/>
        </p:nvSpPr>
        <p:spPr>
          <a:xfrm>
            <a:off x="335494" y="1577768"/>
            <a:ext cx="8625626" cy="646331"/>
          </a:xfrm>
          <a:prstGeom prst="rect">
            <a:avLst/>
          </a:prstGeom>
          <a:noFill/>
        </p:spPr>
        <p:txBody>
          <a:bodyPr wrap="square" rtlCol="0">
            <a:spAutoFit/>
          </a:bodyPr>
          <a:lstStyle/>
          <a:p>
            <a:pPr marL="342900" indent="-342900">
              <a:buAutoNum type="arabicPeriod"/>
            </a:pPr>
            <a:r>
              <a:rPr lang="en-US" dirty="0"/>
              <a:t>Chapter 1: Introduction ,  Pages 1-29</a:t>
            </a:r>
          </a:p>
          <a:p>
            <a:r>
              <a:rPr lang="en-US" dirty="0"/>
              <a:t>“Artificial Intelligence: A Modern Approach,” by Stuart J. Russell and Peter </a:t>
            </a:r>
            <a:r>
              <a:rPr lang="en-US" dirty="0" err="1"/>
              <a:t>Norvig</a:t>
            </a:r>
            <a:r>
              <a:rPr lang="en-US" dirty="0"/>
              <a:t>, </a:t>
            </a:r>
            <a:endParaRPr lang="x-none" dirty="0"/>
          </a:p>
        </p:txBody>
      </p:sp>
    </p:spTree>
    <p:extLst>
      <p:ext uri="{BB962C8B-B14F-4D97-AF65-F5344CB8AC3E}">
        <p14:creationId xmlns:p14="http://schemas.microsoft.com/office/powerpoint/2010/main" val="32249698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xmlns="" id="{F2944A7F-5AE5-EC49-82AF-722C8C8F62C6}"/>
              </a:ext>
            </a:extLst>
          </p:cNvPr>
          <p:cNvSpPr txBox="1"/>
          <p:nvPr/>
        </p:nvSpPr>
        <p:spPr>
          <a:xfrm>
            <a:off x="168812" y="1423023"/>
            <a:ext cx="8975188" cy="5016758"/>
          </a:xfrm>
          <a:prstGeom prst="rect">
            <a:avLst/>
          </a:prstGeom>
          <a:noFill/>
        </p:spPr>
        <p:txBody>
          <a:bodyPr wrap="square" rtlCol="0">
            <a:spAutoFit/>
          </a:bodyPr>
          <a:lstStyle/>
          <a:p>
            <a:pPr marL="342900" indent="-342900" algn="just">
              <a:buAutoNum type="arabicPeriod"/>
            </a:pPr>
            <a:r>
              <a:rPr lang="en-US" sz="2000" dirty="0"/>
              <a:t>“Artificial Intelligence: A Modern Approach,” by Stuart J. Russell and Peter Norvig.</a:t>
            </a:r>
          </a:p>
          <a:p>
            <a:pPr algn="just"/>
            <a:r>
              <a:rPr lang="en-US" sz="2000" dirty="0"/>
              <a:t>	4</a:t>
            </a:r>
            <a:r>
              <a:rPr lang="en-US" sz="2000" baseline="30000" dirty="0"/>
              <a:t>th</a:t>
            </a:r>
            <a:r>
              <a:rPr lang="en-US" sz="2000" dirty="0"/>
              <a:t> edition (2021)</a:t>
            </a:r>
          </a:p>
          <a:p>
            <a:pPr marL="342900" indent="-342900" algn="just">
              <a:buAutoNum type="arabicPeriod"/>
            </a:pPr>
            <a:r>
              <a:rPr lang="en-US" sz="2000" dirty="0"/>
              <a:t>"Artificial Intelligence: Structures and Strategies for Complex Problem Solving", by George F. Luger, (2002) </a:t>
            </a:r>
          </a:p>
          <a:p>
            <a:pPr marL="342900" indent="-342900" algn="just">
              <a:buAutoNum type="arabicPeriod"/>
            </a:pPr>
            <a:r>
              <a:rPr lang="en-US" sz="2000" dirty="0"/>
              <a:t>"Artificial Intelligence: Theory and Practice", by Thomas Dean.</a:t>
            </a:r>
          </a:p>
          <a:p>
            <a:pPr marL="342900" indent="-342900" algn="just">
              <a:buAutoNum type="arabicPeriod"/>
            </a:pPr>
            <a:r>
              <a:rPr lang="en-US" sz="2000" dirty="0"/>
              <a:t>"AI: A New Synthesis", by Nils J. Nilsson.</a:t>
            </a:r>
          </a:p>
          <a:p>
            <a:pPr marL="342900" indent="-342900" algn="just">
              <a:buAutoNum type="arabicPeriod"/>
            </a:pPr>
            <a:r>
              <a:rPr lang="en-US" sz="2000" dirty="0"/>
              <a:t>“Programming for machine learning,” by J. Ross Quinlan, </a:t>
            </a:r>
          </a:p>
          <a:p>
            <a:pPr marL="342900" indent="-342900" algn="just">
              <a:buAutoNum type="arabicPeriod"/>
            </a:pPr>
            <a:r>
              <a:rPr lang="en-US" sz="2000" dirty="0"/>
              <a:t>“Neural Computing Theory and Practice,” by Philip D. Wasserman, .</a:t>
            </a:r>
          </a:p>
          <a:p>
            <a:pPr marL="342900" indent="-342900" algn="just">
              <a:buAutoNum type="arabicPeriod"/>
            </a:pPr>
            <a:r>
              <a:rPr lang="en-US" sz="2000" dirty="0"/>
              <a:t>“Neural Network Design,” by Martin T. Hagan, Howard B. Demuth, Mark H. Beale, .</a:t>
            </a:r>
          </a:p>
          <a:p>
            <a:pPr marL="342900" indent="-342900" algn="just">
              <a:buAutoNum type="arabicPeriod"/>
            </a:pPr>
            <a:r>
              <a:rPr lang="en-US" sz="2000" dirty="0"/>
              <a:t>“Practical Genetic Algorithms,” by Randy L. Haupt and Sue Ellen Haupt.</a:t>
            </a:r>
          </a:p>
          <a:p>
            <a:pPr marL="342900" indent="-342900" algn="just">
              <a:buAutoNum type="arabicPeriod"/>
            </a:pPr>
            <a:r>
              <a:rPr lang="en-US" sz="2000" dirty="0"/>
              <a:t>“Genetic Algorithms in Search, optimization and Machine learning,” by David E. Goldberg.</a:t>
            </a:r>
          </a:p>
          <a:p>
            <a:pPr marL="342900" indent="-342900" algn="just">
              <a:buAutoNum type="arabicPeriod"/>
            </a:pPr>
            <a:r>
              <a:rPr lang="en-US" sz="2000" dirty="0"/>
              <a:t>"Computational Intelligence: A Logical Approach", by David Poole, Alan Mackworth, and Randy Goebel.</a:t>
            </a:r>
          </a:p>
          <a:p>
            <a:pPr marL="342900" indent="-342900" algn="just">
              <a:buAutoNum type="arabicPeriod"/>
            </a:pPr>
            <a:r>
              <a:rPr lang="en-US" sz="2000" dirty="0"/>
              <a:t>“Introduction to Turbo Prolog”,  by Carl Townsend.</a:t>
            </a:r>
          </a:p>
        </p:txBody>
      </p:sp>
    </p:spTree>
    <p:extLst>
      <p:ext uri="{BB962C8B-B14F-4D97-AF65-F5344CB8AC3E}">
        <p14:creationId xmlns:p14="http://schemas.microsoft.com/office/powerpoint/2010/main" val="1923382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ja-JP" b="1" dirty="0">
                <a:cs typeface="Arial" panose="020B0604020202020204" pitchFamily="34" charset="0"/>
              </a:rPr>
              <a:t>Vision &amp; Mission of AIUB</a:t>
            </a:r>
            <a:endParaRPr lang="en-US" dirty="0"/>
          </a:p>
        </p:txBody>
      </p:sp>
      <p:sp>
        <p:nvSpPr>
          <p:cNvPr id="12" name="Content Placeholder 2">
            <a:extLst>
              <a:ext uri="{FF2B5EF4-FFF2-40B4-BE49-F238E27FC236}">
                <a16:creationId xmlns:a16="http://schemas.microsoft.com/office/drawing/2014/main" xmlns="" id="{4BBE8404-787A-46E6-83FF-12309FB9EFBA}"/>
              </a:ext>
            </a:extLst>
          </p:cNvPr>
          <p:cNvSpPr txBox="1">
            <a:spLocks/>
          </p:cNvSpPr>
          <p:nvPr/>
        </p:nvSpPr>
        <p:spPr>
          <a:xfrm>
            <a:off x="421341" y="2210541"/>
            <a:ext cx="8234388" cy="3559944"/>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altLang="ja-JP" sz="2400" b="1" dirty="0">
                <a:solidFill>
                  <a:schemeClr val="tx1"/>
                </a:solidFill>
              </a:rPr>
              <a:t>Vision</a:t>
            </a:r>
            <a:endParaRPr lang="en-US" altLang="ja-JP" sz="2600" b="1" dirty="0">
              <a:solidFill>
                <a:schemeClr val="tx1"/>
              </a:solidFill>
            </a:endParaRPr>
          </a:p>
          <a:p>
            <a:pPr algn="just"/>
            <a:r>
              <a:rPr lang="en-US" altLang="ja-JP" dirty="0">
                <a:solidFill>
                  <a:schemeClr val="tx1"/>
                </a:solidFill>
              </a:rPr>
              <a:t>AMERICAN INTERNATIONAL UNIVERSITY-BANGLADESH (AIUB) envisions promoting professionals and excellent leadership catering to the technological progress and development needs of the country.</a:t>
            </a:r>
          </a:p>
          <a:p>
            <a:pPr algn="just"/>
            <a:endParaRPr lang="en-US" altLang="ja-JP" sz="1900" dirty="0">
              <a:solidFill>
                <a:schemeClr val="tx1"/>
              </a:solidFill>
            </a:endParaRPr>
          </a:p>
          <a:p>
            <a:pPr algn="just"/>
            <a:r>
              <a:rPr lang="en-US" altLang="ja-JP" sz="2400" b="1" dirty="0">
                <a:solidFill>
                  <a:schemeClr val="tx1"/>
                </a:solidFill>
              </a:rPr>
              <a:t>Mission</a:t>
            </a:r>
          </a:p>
          <a:p>
            <a:pPr algn="just"/>
            <a:r>
              <a:rPr lang="en-US" altLang="ja-JP" dirty="0">
                <a:solidFill>
                  <a:schemeClr val="tx1"/>
                </a:solidFill>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p>
          <a:p>
            <a:pPr algn="just"/>
            <a:endParaRPr lang="en-US" altLang="ja-JP" sz="1900" dirty="0">
              <a:solidFill>
                <a:schemeClr val="tx1"/>
              </a:solidFill>
            </a:endParaRPr>
          </a:p>
        </p:txBody>
      </p:sp>
      <p:sp>
        <p:nvSpPr>
          <p:cNvPr id="3" name="Slide Number Placeholder 2">
            <a:extLst>
              <a:ext uri="{FF2B5EF4-FFF2-40B4-BE49-F238E27FC236}">
                <a16:creationId xmlns:a16="http://schemas.microsoft.com/office/drawing/2014/main" xmlns="" id="{191B9FB6-5FC9-CC73-0937-BB244DADD1A1}"/>
              </a:ext>
            </a:extLst>
          </p:cNvPr>
          <p:cNvSpPr>
            <a:spLocks noGrp="1"/>
          </p:cNvSpPr>
          <p:nvPr>
            <p:ph type="sldNum" sz="quarter" idx="12"/>
          </p:nvPr>
        </p:nvSpPr>
        <p:spPr/>
        <p:txBody>
          <a:bodyPr/>
          <a:lstStyle/>
          <a:p>
            <a:fld id="{5FD889E0-CAB2-4699-909D-B9A88D47ACBE}" type="slidenum">
              <a:rPr lang="en-US" smtClean="0"/>
              <a:t>4</a:t>
            </a:fld>
            <a:endParaRPr lang="en-US"/>
          </a:p>
        </p:txBody>
      </p:sp>
    </p:spTree>
    <p:extLst>
      <p:ext uri="{BB962C8B-B14F-4D97-AF65-F5344CB8AC3E}">
        <p14:creationId xmlns:p14="http://schemas.microsoft.com/office/powerpoint/2010/main" val="2134390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709973"/>
            <a:ext cx="5769940" cy="827167"/>
          </a:xfrm>
        </p:spPr>
        <p:txBody>
          <a:bodyPr/>
          <a:lstStyle/>
          <a:p>
            <a:r>
              <a:rPr lang="en-US" dirty="0"/>
              <a:t>Goals of AIUB</a:t>
            </a:r>
          </a:p>
        </p:txBody>
      </p:sp>
      <p:sp>
        <p:nvSpPr>
          <p:cNvPr id="7" name="Content Placeholder 2">
            <a:extLst>
              <a:ext uri="{FF2B5EF4-FFF2-40B4-BE49-F238E27FC236}">
                <a16:creationId xmlns:a16="http://schemas.microsoft.com/office/drawing/2014/main" xmlns="" id="{AB586996-9949-40B9-90C1-6C7D486A0973}"/>
              </a:ext>
            </a:extLst>
          </p:cNvPr>
          <p:cNvSpPr txBox="1">
            <a:spLocks/>
          </p:cNvSpPr>
          <p:nvPr/>
        </p:nvSpPr>
        <p:spPr>
          <a:xfrm>
            <a:off x="763480" y="2096086"/>
            <a:ext cx="7910004" cy="3683277"/>
          </a:xfrm>
          <a:prstGeom prst="rect">
            <a:avLst/>
          </a:prstGeom>
        </p:spPr>
        <p:txBody>
          <a:bodyPr vert="horz" lIns="91440" tIns="45720" rIns="91440" bIns="45720" rtlCol="0">
            <a:normAutofit fontScale="55000" lnSpcReduction="2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lnSpc>
                <a:spcPct val="80000"/>
              </a:lnSpc>
            </a:pPr>
            <a:r>
              <a:rPr lang="en-US" altLang="ja-JP" sz="3000" dirty="0">
                <a:solidFill>
                  <a:schemeClr val="tx1"/>
                </a:solidFill>
              </a:rPr>
              <a:t>Sustain development and progress of the university </a:t>
            </a:r>
          </a:p>
          <a:p>
            <a:pPr algn="just">
              <a:lnSpc>
                <a:spcPct val="80000"/>
              </a:lnSpc>
            </a:pPr>
            <a:endParaRPr lang="en-US" altLang="ja-JP" sz="3000" dirty="0">
              <a:solidFill>
                <a:schemeClr val="tx1"/>
              </a:solidFill>
            </a:endParaRPr>
          </a:p>
          <a:p>
            <a:pPr algn="just">
              <a:lnSpc>
                <a:spcPct val="80000"/>
              </a:lnSpc>
            </a:pPr>
            <a:r>
              <a:rPr lang="en-US" altLang="ja-JP" sz="3000" dirty="0">
                <a:solidFill>
                  <a:schemeClr val="tx1"/>
                </a:solidFill>
              </a:rPr>
              <a:t>Continue to upgrade educational services and facilities responsive of the demands for change and needs of the society </a:t>
            </a:r>
          </a:p>
          <a:p>
            <a:pPr algn="just">
              <a:lnSpc>
                <a:spcPct val="80000"/>
              </a:lnSpc>
            </a:pPr>
            <a:endParaRPr lang="en-US" altLang="ja-JP" sz="3000" dirty="0">
              <a:solidFill>
                <a:schemeClr val="tx1"/>
              </a:solidFill>
            </a:endParaRPr>
          </a:p>
          <a:p>
            <a:pPr algn="just">
              <a:lnSpc>
                <a:spcPct val="80000"/>
              </a:lnSpc>
            </a:pPr>
            <a:r>
              <a:rPr lang="en-US" altLang="ja-JP" sz="3000" dirty="0">
                <a:solidFill>
                  <a:schemeClr val="tx1"/>
                </a:solidFill>
              </a:rPr>
              <a:t>Inculcate professional culture among management, faculty and personnel in the attainment of the institution's vision, mission and goals </a:t>
            </a:r>
          </a:p>
          <a:p>
            <a:pPr algn="just">
              <a:lnSpc>
                <a:spcPct val="80000"/>
              </a:lnSpc>
            </a:pPr>
            <a:endParaRPr lang="en-US" altLang="ja-JP" sz="3000" dirty="0">
              <a:solidFill>
                <a:schemeClr val="tx1"/>
              </a:solidFill>
            </a:endParaRPr>
          </a:p>
          <a:p>
            <a:pPr algn="just">
              <a:lnSpc>
                <a:spcPct val="80000"/>
              </a:lnSpc>
            </a:pPr>
            <a:r>
              <a:rPr lang="en-US" altLang="ja-JP" sz="3000" dirty="0">
                <a:solidFill>
                  <a:schemeClr val="tx1"/>
                </a:solidFill>
              </a:rPr>
              <a:t>Enhance research consciousness in discovering new dimensions for curriculum development and enrichment </a:t>
            </a:r>
          </a:p>
          <a:p>
            <a:pPr algn="just">
              <a:lnSpc>
                <a:spcPct val="80000"/>
              </a:lnSpc>
            </a:pPr>
            <a:endParaRPr lang="en-US" altLang="ja-JP" sz="3000" dirty="0">
              <a:solidFill>
                <a:schemeClr val="tx1"/>
              </a:solidFill>
            </a:endParaRPr>
          </a:p>
          <a:p>
            <a:pPr algn="just"/>
            <a:r>
              <a:rPr lang="en-US" altLang="ja-JP" sz="3000" dirty="0">
                <a:solidFill>
                  <a:schemeClr val="tx1"/>
                </a:solidFill>
              </a:rPr>
              <a:t>Implement meaningful and relevant community outreach programs reflective of the available resources and expertise of the university </a:t>
            </a:r>
          </a:p>
          <a:p>
            <a:pPr algn="just"/>
            <a:endParaRPr lang="en-US" altLang="ja-JP" sz="3000" dirty="0">
              <a:solidFill>
                <a:schemeClr val="tx1"/>
              </a:solidFill>
            </a:endParaRPr>
          </a:p>
          <a:p>
            <a:pPr algn="just"/>
            <a:r>
              <a:rPr lang="en-US" altLang="ja-JP" sz="3000" dirty="0">
                <a:solidFill>
                  <a:schemeClr val="tx1"/>
                </a:solidFill>
              </a:rPr>
              <a:t>Establish strong networking of programs, sharing of resources and expertise with local and international educational institutions and organizations </a:t>
            </a:r>
          </a:p>
          <a:p>
            <a:pPr algn="just"/>
            <a:endParaRPr lang="en-US" altLang="ja-JP" sz="3000" dirty="0">
              <a:solidFill>
                <a:schemeClr val="tx1"/>
              </a:solidFill>
            </a:endParaRPr>
          </a:p>
          <a:p>
            <a:pPr algn="just"/>
            <a:r>
              <a:rPr lang="en-US" altLang="ja-JP" sz="3000" dirty="0">
                <a:solidFill>
                  <a:schemeClr val="tx1"/>
                </a:solidFill>
              </a:rPr>
              <a:t>Accelerate the participation of alumni, students and professionals in the implementation of educational programs and development of projects designed to expand and improve global academic standards </a:t>
            </a:r>
          </a:p>
        </p:txBody>
      </p:sp>
      <p:sp>
        <p:nvSpPr>
          <p:cNvPr id="3" name="Slide Number Placeholder 2">
            <a:extLst>
              <a:ext uri="{FF2B5EF4-FFF2-40B4-BE49-F238E27FC236}">
                <a16:creationId xmlns:a16="http://schemas.microsoft.com/office/drawing/2014/main" xmlns="" id="{D63EEC08-0B9A-8C89-C67E-A077F925D1B5}"/>
              </a:ext>
            </a:extLst>
          </p:cNvPr>
          <p:cNvSpPr>
            <a:spLocks noGrp="1"/>
          </p:cNvSpPr>
          <p:nvPr>
            <p:ph type="sldNum" sz="quarter" idx="12"/>
          </p:nvPr>
        </p:nvSpPr>
        <p:spPr/>
        <p:txBody>
          <a:bodyPr/>
          <a:lstStyle/>
          <a:p>
            <a:fld id="{5FD889E0-CAB2-4699-909D-B9A88D47ACBE}" type="slidenum">
              <a:rPr lang="en-US" smtClean="0"/>
              <a:t>5</a:t>
            </a:fld>
            <a:endParaRPr lang="en-US"/>
          </a:p>
        </p:txBody>
      </p:sp>
    </p:spTree>
    <p:extLst>
      <p:ext uri="{BB962C8B-B14F-4D97-AF65-F5344CB8AC3E}">
        <p14:creationId xmlns:p14="http://schemas.microsoft.com/office/powerpoint/2010/main" val="3132154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120" y="1139483"/>
            <a:ext cx="7808976" cy="664944"/>
          </a:xfrm>
        </p:spPr>
        <p:txBody>
          <a:bodyPr>
            <a:normAutofit fontScale="90000"/>
          </a:bodyPr>
          <a:lstStyle/>
          <a:p>
            <a:pPr algn="ctr"/>
            <a:r>
              <a:rPr lang="en-US" altLang="ja-JP" dirty="0">
                <a:cs typeface="Arial" panose="020B0604020202020204" pitchFamily="34" charset="0"/>
              </a:rPr>
              <a:t>Vision &amp; Mission of </a:t>
            </a:r>
            <a:br>
              <a:rPr lang="en-US" altLang="ja-JP" dirty="0">
                <a:cs typeface="Arial" panose="020B0604020202020204" pitchFamily="34" charset="0"/>
              </a:rPr>
            </a:br>
            <a:r>
              <a:rPr lang="en-US" altLang="ja-JP" dirty="0">
                <a:cs typeface="Arial" panose="020B0604020202020204" pitchFamily="34" charset="0"/>
              </a:rPr>
              <a:t>Computer Science Department</a:t>
            </a:r>
            <a:endParaRPr lang="en-US" dirty="0"/>
          </a:p>
        </p:txBody>
      </p:sp>
      <p:sp>
        <p:nvSpPr>
          <p:cNvPr id="7" name="Title 1">
            <a:extLst>
              <a:ext uri="{FF2B5EF4-FFF2-40B4-BE49-F238E27FC236}">
                <a16:creationId xmlns:a16="http://schemas.microsoft.com/office/drawing/2014/main" xmlns="" id="{D9920EE3-B7E2-4CB2-A17E-BF6A3C7301F0}"/>
              </a:ext>
            </a:extLst>
          </p:cNvPr>
          <p:cNvSpPr txBox="1">
            <a:spLocks/>
          </p:cNvSpPr>
          <p:nvPr/>
        </p:nvSpPr>
        <p:spPr>
          <a:xfrm>
            <a:off x="1" y="1888835"/>
            <a:ext cx="8975880" cy="866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cap="small" baseline="0">
                <a:solidFill>
                  <a:schemeClr val="tx1"/>
                </a:solidFill>
                <a:latin typeface="+mj-lt"/>
                <a:ea typeface="+mj-ea"/>
                <a:cs typeface="+mj-cs"/>
              </a:defRPr>
            </a:lvl1pPr>
          </a:lstStyle>
          <a:p>
            <a:endParaRPr lang="en-US" b="1" dirty="0">
              <a:cs typeface="Arial" panose="020B0604020202020204" pitchFamily="34" charset="0"/>
            </a:endParaRPr>
          </a:p>
        </p:txBody>
      </p:sp>
      <p:sp>
        <p:nvSpPr>
          <p:cNvPr id="8" name="Content Placeholder 2">
            <a:extLst>
              <a:ext uri="{FF2B5EF4-FFF2-40B4-BE49-F238E27FC236}">
                <a16:creationId xmlns:a16="http://schemas.microsoft.com/office/drawing/2014/main" xmlns="" id="{8B84D375-D54A-4DAE-9629-05A06B43DD1D}"/>
              </a:ext>
            </a:extLst>
          </p:cNvPr>
          <p:cNvSpPr txBox="1">
            <a:spLocks/>
          </p:cNvSpPr>
          <p:nvPr/>
        </p:nvSpPr>
        <p:spPr>
          <a:xfrm>
            <a:off x="470517" y="2322222"/>
            <a:ext cx="7830104" cy="34711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ja-JP" sz="2400" b="1" dirty="0">
                <a:cs typeface="Arial" panose="020B0604020202020204" pitchFamily="34" charset="0"/>
              </a:rPr>
              <a:t>Vision </a:t>
            </a:r>
          </a:p>
          <a:p>
            <a:pPr marL="0" indent="0" algn="just">
              <a:buNone/>
            </a:pPr>
            <a:r>
              <a:rPr lang="en-US" altLang="ja-JP" sz="1800" dirty="0"/>
              <a:t>Provides leadership in the pursuit of quality and excellent computer education and produce highly skilled and globally competitive IT professionals.</a:t>
            </a:r>
          </a:p>
          <a:p>
            <a:pPr marL="0" indent="0" algn="just">
              <a:buNone/>
            </a:pPr>
            <a:endParaRPr lang="en-US" altLang="ja-JP" sz="2000" dirty="0"/>
          </a:p>
          <a:p>
            <a:pPr marL="0" indent="0" algn="just">
              <a:buNone/>
            </a:pPr>
            <a:r>
              <a:rPr lang="en-US" altLang="ja-JP" sz="2400" b="1" dirty="0">
                <a:cs typeface="Arial" panose="020B0604020202020204" pitchFamily="34" charset="0"/>
              </a:rPr>
              <a:t>Mission</a:t>
            </a:r>
          </a:p>
          <a:p>
            <a:pPr marL="0" indent="0" algn="just">
              <a:buNone/>
            </a:pPr>
            <a:r>
              <a:rPr lang="en-US" altLang="ja-JP" sz="1800" dirty="0"/>
              <a:t>Committed to educate students to think analytically and communicate effectively; train them to acquire technological, industry and research-oriented accepted skills; keep them abreast of the new trends and progress in the world of information communication technology; and inculcate in them the value of professional ethics.</a:t>
            </a:r>
          </a:p>
          <a:p>
            <a:pPr marL="0" indent="0" algn="just">
              <a:buNone/>
            </a:pPr>
            <a:endParaRPr lang="en-US" altLang="ja-JP" sz="2000" dirty="0"/>
          </a:p>
          <a:p>
            <a:pPr algn="just"/>
            <a:endParaRPr lang="en-US" sz="2000" dirty="0"/>
          </a:p>
        </p:txBody>
      </p:sp>
      <p:sp>
        <p:nvSpPr>
          <p:cNvPr id="9" name="Title 1">
            <a:extLst>
              <a:ext uri="{FF2B5EF4-FFF2-40B4-BE49-F238E27FC236}">
                <a16:creationId xmlns:a16="http://schemas.microsoft.com/office/drawing/2014/main" xmlns="" id="{713E48D6-0AEB-46D3-8541-19BD7904577B}"/>
              </a:ext>
            </a:extLst>
          </p:cNvPr>
          <p:cNvSpPr txBox="1">
            <a:spLocks/>
          </p:cNvSpPr>
          <p:nvPr/>
        </p:nvSpPr>
        <p:spPr>
          <a:xfrm>
            <a:off x="24748" y="3376933"/>
            <a:ext cx="8975881" cy="8667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cap="small" baseline="0">
                <a:solidFill>
                  <a:schemeClr val="tx1"/>
                </a:solidFill>
                <a:latin typeface="+mj-lt"/>
                <a:ea typeface="+mj-ea"/>
                <a:cs typeface="+mj-cs"/>
              </a:defRPr>
            </a:lvl1pPr>
          </a:lstStyle>
          <a:p>
            <a:endParaRPr lang="en-US" b="1" dirty="0">
              <a:cs typeface="Arial" panose="020B0604020202020204" pitchFamily="34" charset="0"/>
            </a:endParaRPr>
          </a:p>
        </p:txBody>
      </p:sp>
      <p:sp>
        <p:nvSpPr>
          <p:cNvPr id="3" name="Slide Number Placeholder 2">
            <a:extLst>
              <a:ext uri="{FF2B5EF4-FFF2-40B4-BE49-F238E27FC236}">
                <a16:creationId xmlns:a16="http://schemas.microsoft.com/office/drawing/2014/main" xmlns="" id="{FBB490A1-D95D-ECCB-ABA9-506E8F545AE9}"/>
              </a:ext>
            </a:extLst>
          </p:cNvPr>
          <p:cNvSpPr>
            <a:spLocks noGrp="1"/>
          </p:cNvSpPr>
          <p:nvPr>
            <p:ph type="sldNum" sz="quarter" idx="12"/>
          </p:nvPr>
        </p:nvSpPr>
        <p:spPr/>
        <p:txBody>
          <a:bodyPr/>
          <a:lstStyle/>
          <a:p>
            <a:fld id="{5FD889E0-CAB2-4699-909D-B9A88D47ACBE}" type="slidenum">
              <a:rPr lang="en-US" smtClean="0"/>
              <a:t>6</a:t>
            </a:fld>
            <a:endParaRPr lang="en-US"/>
          </a:p>
        </p:txBody>
      </p:sp>
    </p:spTree>
    <p:extLst>
      <p:ext uri="{BB962C8B-B14F-4D97-AF65-F5344CB8AC3E}">
        <p14:creationId xmlns:p14="http://schemas.microsoft.com/office/powerpoint/2010/main" val="3409769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378" y="239696"/>
            <a:ext cx="7808976" cy="1589103"/>
          </a:xfrm>
        </p:spPr>
        <p:txBody>
          <a:bodyPr>
            <a:noAutofit/>
          </a:bodyPr>
          <a:lstStyle/>
          <a:p>
            <a:pPr algn="ctr"/>
            <a:r>
              <a:rPr lang="en-US" altLang="ja-JP" sz="3200" b="1" dirty="0">
                <a:cs typeface="Arial" panose="020B0604020202020204" pitchFamily="34" charset="0"/>
              </a:rPr>
              <a:t>Goals of </a:t>
            </a:r>
            <a:br>
              <a:rPr lang="en-US" altLang="ja-JP" sz="3200" b="1" dirty="0">
                <a:cs typeface="Arial" panose="020B0604020202020204" pitchFamily="34" charset="0"/>
              </a:rPr>
            </a:br>
            <a:r>
              <a:rPr lang="en-US" altLang="ja-JP" sz="3200" b="1" dirty="0">
                <a:cs typeface="Arial" panose="020B0604020202020204" pitchFamily="34" charset="0"/>
              </a:rPr>
              <a:t>Computer Science Department</a:t>
            </a:r>
            <a:endParaRPr lang="en-US" sz="3200" dirty="0"/>
          </a:p>
        </p:txBody>
      </p:sp>
      <p:sp>
        <p:nvSpPr>
          <p:cNvPr id="7" name="Content Placeholder 2">
            <a:extLst>
              <a:ext uri="{FF2B5EF4-FFF2-40B4-BE49-F238E27FC236}">
                <a16:creationId xmlns:a16="http://schemas.microsoft.com/office/drawing/2014/main" xmlns="" id="{445AF746-39E7-49CD-A585-771AECF93FE6}"/>
              </a:ext>
            </a:extLst>
          </p:cNvPr>
          <p:cNvSpPr txBox="1">
            <a:spLocks/>
          </p:cNvSpPr>
          <p:nvPr/>
        </p:nvSpPr>
        <p:spPr>
          <a:xfrm>
            <a:off x="612559" y="2134773"/>
            <a:ext cx="7936637" cy="4077274"/>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lnSpc>
                <a:spcPct val="80000"/>
              </a:lnSpc>
              <a:spcBef>
                <a:spcPts val="1000"/>
              </a:spcBef>
            </a:pPr>
            <a:r>
              <a:rPr lang="en-US" altLang="ja-JP" sz="2000" dirty="0">
                <a:solidFill>
                  <a:schemeClr val="tx1"/>
                </a:solidFill>
              </a:rPr>
              <a:t>Enrich the computer education curriculum to suit the needs of the industry-   wide standards for both domestic and international markets</a:t>
            </a:r>
          </a:p>
          <a:p>
            <a:pPr algn="just">
              <a:lnSpc>
                <a:spcPct val="80000"/>
              </a:lnSpc>
              <a:spcBef>
                <a:spcPts val="1000"/>
              </a:spcBef>
            </a:pPr>
            <a:endParaRPr lang="en-US" altLang="ja-JP" sz="2000" dirty="0">
              <a:solidFill>
                <a:schemeClr val="tx1"/>
              </a:solidFill>
            </a:endParaRPr>
          </a:p>
          <a:p>
            <a:pPr algn="just">
              <a:lnSpc>
                <a:spcPct val="80000"/>
              </a:lnSpc>
            </a:pPr>
            <a:r>
              <a:rPr lang="en-US" altLang="ja-JP" sz="2000" dirty="0">
                <a:solidFill>
                  <a:schemeClr val="tx1"/>
                </a:solidFill>
              </a:rPr>
              <a:t>Equip the faculty and staff with professional, modern technological and research skills</a:t>
            </a:r>
          </a:p>
          <a:p>
            <a:pPr algn="just">
              <a:lnSpc>
                <a:spcPct val="80000"/>
              </a:lnSpc>
            </a:pPr>
            <a:endParaRPr lang="en-US" altLang="ja-JP" sz="2000" dirty="0">
              <a:solidFill>
                <a:schemeClr val="tx1"/>
              </a:solidFill>
            </a:endParaRPr>
          </a:p>
          <a:p>
            <a:pPr algn="just">
              <a:lnSpc>
                <a:spcPct val="80000"/>
              </a:lnSpc>
            </a:pPr>
            <a:r>
              <a:rPr lang="en-US" altLang="ja-JP" sz="2000" dirty="0">
                <a:solidFill>
                  <a:schemeClr val="tx1"/>
                </a:solidFill>
              </a:rPr>
              <a:t>Upgrade continuously computer hardware's, facilities and instructional materials to cope with the challenges of the information technology age</a:t>
            </a:r>
          </a:p>
          <a:p>
            <a:pPr algn="just">
              <a:lnSpc>
                <a:spcPct val="80000"/>
              </a:lnSpc>
            </a:pPr>
            <a:endParaRPr lang="en-US" altLang="ja-JP" sz="2000" dirty="0">
              <a:solidFill>
                <a:schemeClr val="tx1"/>
              </a:solidFill>
            </a:endParaRPr>
          </a:p>
          <a:p>
            <a:pPr algn="just">
              <a:lnSpc>
                <a:spcPct val="80000"/>
              </a:lnSpc>
            </a:pPr>
            <a:r>
              <a:rPr lang="en-US" altLang="ja-JP" sz="2000" dirty="0">
                <a:solidFill>
                  <a:schemeClr val="tx1"/>
                </a:solidFill>
              </a:rPr>
              <a:t>Initiate and conduct relevant research, software development and outreach services.</a:t>
            </a:r>
          </a:p>
          <a:p>
            <a:pPr algn="just">
              <a:lnSpc>
                <a:spcPct val="80000"/>
              </a:lnSpc>
            </a:pPr>
            <a:endParaRPr lang="en-US" altLang="ja-JP" sz="2000" dirty="0">
              <a:solidFill>
                <a:schemeClr val="tx1"/>
              </a:solidFill>
            </a:endParaRPr>
          </a:p>
          <a:p>
            <a:pPr algn="just">
              <a:lnSpc>
                <a:spcPct val="80000"/>
              </a:lnSpc>
            </a:pPr>
            <a:r>
              <a:rPr lang="en-US" altLang="ja-JP" sz="2000" dirty="0">
                <a:solidFill>
                  <a:schemeClr val="tx1"/>
                </a:solidFill>
              </a:rPr>
              <a:t>Establish linkage with industry and other IT-based organizations/institutions for sharing of resources and expertise, and better job opportunities for students</a:t>
            </a:r>
            <a:endParaRPr lang="en-US" sz="2000" dirty="0">
              <a:solidFill>
                <a:schemeClr val="tx1"/>
              </a:solidFill>
            </a:endParaRPr>
          </a:p>
        </p:txBody>
      </p:sp>
      <p:sp>
        <p:nvSpPr>
          <p:cNvPr id="3" name="Slide Number Placeholder 2">
            <a:extLst>
              <a:ext uri="{FF2B5EF4-FFF2-40B4-BE49-F238E27FC236}">
                <a16:creationId xmlns:a16="http://schemas.microsoft.com/office/drawing/2014/main" xmlns="" id="{CD70497B-E0F2-69D7-5ECD-A1C36D591882}"/>
              </a:ext>
            </a:extLst>
          </p:cNvPr>
          <p:cNvSpPr>
            <a:spLocks noGrp="1"/>
          </p:cNvSpPr>
          <p:nvPr>
            <p:ph type="sldNum" sz="quarter" idx="12"/>
          </p:nvPr>
        </p:nvSpPr>
        <p:spPr/>
        <p:txBody>
          <a:bodyPr/>
          <a:lstStyle/>
          <a:p>
            <a:fld id="{5FD889E0-CAB2-4699-909D-B9A88D47ACBE}" type="slidenum">
              <a:rPr lang="en-US" smtClean="0"/>
              <a:t>7</a:t>
            </a:fld>
            <a:endParaRPr lang="en-US"/>
          </a:p>
        </p:txBody>
      </p:sp>
    </p:spTree>
    <p:extLst>
      <p:ext uri="{BB962C8B-B14F-4D97-AF65-F5344CB8AC3E}">
        <p14:creationId xmlns:p14="http://schemas.microsoft.com/office/powerpoint/2010/main" val="423820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Course Evaluation</a:t>
            </a:r>
          </a:p>
        </p:txBody>
      </p:sp>
      <p:graphicFrame>
        <p:nvGraphicFramePr>
          <p:cNvPr id="7" name="Content Placeholder 6">
            <a:extLst>
              <a:ext uri="{FF2B5EF4-FFF2-40B4-BE49-F238E27FC236}">
                <a16:creationId xmlns:a16="http://schemas.microsoft.com/office/drawing/2014/main" xmlns="" id="{1F88D0CC-8105-4CCA-BAAE-1988C61F4EE6}"/>
              </a:ext>
            </a:extLst>
          </p:cNvPr>
          <p:cNvGraphicFramePr>
            <a:graphicFrameLocks/>
          </p:cNvGraphicFramePr>
          <p:nvPr>
            <p:extLst>
              <p:ext uri="{D42A27DB-BD31-4B8C-83A1-F6EECF244321}">
                <p14:modId xmlns:p14="http://schemas.microsoft.com/office/powerpoint/2010/main" val="3700933531"/>
              </p:ext>
            </p:extLst>
          </p:nvPr>
        </p:nvGraphicFramePr>
        <p:xfrm>
          <a:off x="267287" y="1800665"/>
          <a:ext cx="8595360" cy="3976680"/>
        </p:xfrm>
        <a:graphic>
          <a:graphicData uri="http://schemas.openxmlformats.org/drawingml/2006/table">
            <a:tbl>
              <a:tblPr firstRow="1" firstCol="1" lastRow="1" lastCol="1" bandRow="1" bandCol="1">
                <a:tableStyleId>{F5AB1C69-6EDB-4FF4-983F-18BD219EF322}</a:tableStyleId>
              </a:tblPr>
              <a:tblGrid>
                <a:gridCol w="1652149">
                  <a:extLst>
                    <a:ext uri="{9D8B030D-6E8A-4147-A177-3AD203B41FA5}">
                      <a16:colId xmlns:a16="http://schemas.microsoft.com/office/drawing/2014/main" xmlns="" val="20000"/>
                    </a:ext>
                  </a:extLst>
                </a:gridCol>
                <a:gridCol w="5102840">
                  <a:extLst>
                    <a:ext uri="{9D8B030D-6E8A-4147-A177-3AD203B41FA5}">
                      <a16:colId xmlns:a16="http://schemas.microsoft.com/office/drawing/2014/main" xmlns="" val="20001"/>
                    </a:ext>
                  </a:extLst>
                </a:gridCol>
                <a:gridCol w="899271">
                  <a:extLst>
                    <a:ext uri="{9D8B030D-6E8A-4147-A177-3AD203B41FA5}">
                      <a16:colId xmlns:a16="http://schemas.microsoft.com/office/drawing/2014/main" xmlns="" val="20002"/>
                    </a:ext>
                  </a:extLst>
                </a:gridCol>
                <a:gridCol w="941100">
                  <a:extLst>
                    <a:ext uri="{9D8B030D-6E8A-4147-A177-3AD203B41FA5}">
                      <a16:colId xmlns:a16="http://schemas.microsoft.com/office/drawing/2014/main" xmlns="" val="20003"/>
                    </a:ext>
                  </a:extLst>
                </a:gridCol>
              </a:tblGrid>
              <a:tr h="354445">
                <a:tc>
                  <a:txBody>
                    <a:bodyPr/>
                    <a:lstStyle/>
                    <a:p>
                      <a:pPr marL="0" marR="0">
                        <a:spcBef>
                          <a:spcPts val="0"/>
                        </a:spcBef>
                        <a:spcAft>
                          <a:spcPts val="0"/>
                        </a:spcAft>
                      </a:pPr>
                      <a:r>
                        <a:rPr lang="en-US" sz="2000" b="1" dirty="0">
                          <a:solidFill>
                            <a:schemeClr val="tx1"/>
                          </a:solidFill>
                          <a:effectLst/>
                        </a:rPr>
                        <a:t>Mid Term</a:t>
                      </a:r>
                      <a:endParaRPr lang="en-US" sz="20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000" b="0" kern="1200" dirty="0">
                          <a:solidFill>
                            <a:schemeClr val="tx1"/>
                          </a:solidFill>
                          <a:effectLst/>
                          <a:latin typeface="+mn-lt"/>
                          <a:ea typeface="+mn-ea"/>
                          <a:cs typeface="+mn-cs"/>
                        </a:rPr>
                        <a:t>Class Quizzes</a:t>
                      </a:r>
                    </a:p>
                  </a:txBody>
                  <a:tcPr marL="68562" marR="68562" marT="0" marB="0"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000" b="0" dirty="0">
                          <a:solidFill>
                            <a:schemeClr val="tx1"/>
                          </a:solidFill>
                          <a:effectLst/>
                        </a:rPr>
                        <a:t>20</a:t>
                      </a:r>
                      <a:endParaRPr lang="en-US" sz="2000" b="0"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schemeClr>
                    </a:solidFill>
                  </a:tcPr>
                </a:tc>
                <a:tc>
                  <a:txBody>
                    <a:bodyPr/>
                    <a:lstStyle/>
                    <a:p>
                      <a:pPr marL="0" marR="0" algn="r">
                        <a:spcBef>
                          <a:spcPts val="0"/>
                        </a:spcBef>
                        <a:spcAft>
                          <a:spcPts val="0"/>
                        </a:spcAft>
                      </a:pPr>
                      <a:endParaRPr lang="en-US" sz="2000" b="1" kern="1200" dirty="0">
                        <a:solidFill>
                          <a:schemeClr val="tx1"/>
                        </a:solidFill>
                        <a:effectLst/>
                        <a:latin typeface="+mn-lt"/>
                        <a:ea typeface="+mn-ea"/>
                        <a:cs typeface="+mn-cs"/>
                      </a:endParaRPr>
                    </a:p>
                  </a:txBody>
                  <a:tcPr marL="68562" marR="68562"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0"/>
                  </a:ext>
                </a:extLst>
              </a:tr>
              <a:tr h="421835">
                <a:tc>
                  <a:txBody>
                    <a:bodyPr/>
                    <a:lstStyle/>
                    <a:p>
                      <a:pPr marL="0" marR="0">
                        <a:spcBef>
                          <a:spcPts val="0"/>
                        </a:spcBef>
                        <a:spcAft>
                          <a:spcPts val="0"/>
                        </a:spcAft>
                      </a:pPr>
                      <a:r>
                        <a:rPr lang="en-US" sz="2000" b="1" dirty="0">
                          <a:solidFill>
                            <a:schemeClr val="tx1"/>
                          </a:solidFill>
                          <a:effectLst/>
                        </a:rPr>
                        <a:t> </a:t>
                      </a:r>
                      <a:endParaRPr lang="en-US" sz="20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000" dirty="0">
                          <a:solidFill>
                            <a:schemeClr val="tx1"/>
                          </a:solidFill>
                          <a:effectLst/>
                        </a:rPr>
                        <a:t>Laboratory Performance/Viva/Exam</a:t>
                      </a:r>
                      <a:endParaRPr lang="en-US" sz="2000"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L w="12700" cap="flat" cmpd="sng" algn="ctr">
                      <a:solidFill>
                        <a:schemeClr val="tx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000" dirty="0">
                          <a:solidFill>
                            <a:schemeClr val="tx1"/>
                          </a:solidFill>
                          <a:effectLst/>
                        </a:rPr>
                        <a:t>2</a:t>
                      </a:r>
                      <a:r>
                        <a:rPr lang="en-US" sz="2000" dirty="0" smtClean="0">
                          <a:solidFill>
                            <a:schemeClr val="tx1"/>
                          </a:solidFill>
                          <a:effectLst/>
                        </a:rPr>
                        <a:t>0</a:t>
                      </a:r>
                      <a:endParaRPr lang="en-US" sz="2000"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R w="28575"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bg1">
                        <a:lumMod val="85000"/>
                      </a:schemeClr>
                    </a:solidFill>
                  </a:tcPr>
                </a:tc>
                <a:tc>
                  <a:txBody>
                    <a:bodyPr/>
                    <a:lstStyle/>
                    <a:p>
                      <a:pPr marL="0" marR="0" algn="r">
                        <a:spcBef>
                          <a:spcPts val="0"/>
                        </a:spcBef>
                        <a:spcAft>
                          <a:spcPts val="0"/>
                        </a:spcAft>
                      </a:pPr>
                      <a:endParaRPr lang="en-US" sz="2000" b="1" kern="1200" dirty="0">
                        <a:solidFill>
                          <a:schemeClr val="tx1"/>
                        </a:solidFill>
                        <a:effectLst/>
                        <a:latin typeface="+mn-lt"/>
                        <a:ea typeface="+mn-ea"/>
                        <a:cs typeface="+mn-cs"/>
                      </a:endParaRPr>
                    </a:p>
                  </a:txBody>
                  <a:tcPr marL="68562" marR="68562"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1"/>
                  </a:ext>
                </a:extLst>
              </a:tr>
              <a:tr h="354445">
                <a:tc>
                  <a:txBody>
                    <a:bodyPr/>
                    <a:lstStyle/>
                    <a:p>
                      <a:pPr marL="0" marR="0">
                        <a:spcBef>
                          <a:spcPts val="0"/>
                        </a:spcBef>
                        <a:spcAft>
                          <a:spcPts val="0"/>
                        </a:spcAft>
                      </a:pPr>
                      <a:r>
                        <a:rPr lang="en-US" sz="2000" b="1" dirty="0">
                          <a:solidFill>
                            <a:schemeClr val="tx1"/>
                          </a:solidFill>
                          <a:effectLst/>
                        </a:rPr>
                        <a:t> </a:t>
                      </a:r>
                      <a:endParaRPr lang="en-US" sz="20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000" dirty="0">
                          <a:solidFill>
                            <a:schemeClr val="tx1"/>
                          </a:solidFill>
                          <a:effectLst/>
                        </a:rPr>
                        <a:t>Class Attendance/Performance</a:t>
                      </a:r>
                      <a:endParaRPr lang="en-US" sz="2000"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L w="12700" cap="flat" cmpd="sng" algn="ctr">
                      <a:solidFill>
                        <a:schemeClr val="tx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000" dirty="0">
                          <a:solidFill>
                            <a:schemeClr val="tx1"/>
                          </a:solidFill>
                          <a:effectLst/>
                        </a:rPr>
                        <a:t>10</a:t>
                      </a:r>
                      <a:endParaRPr lang="en-US" sz="2000"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R w="28575"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r">
                        <a:spcBef>
                          <a:spcPts val="0"/>
                        </a:spcBef>
                        <a:spcAft>
                          <a:spcPts val="0"/>
                        </a:spcAft>
                      </a:pPr>
                      <a:endParaRPr lang="en-US" sz="2000" b="1" kern="1200" dirty="0">
                        <a:solidFill>
                          <a:schemeClr val="tx1"/>
                        </a:solidFill>
                        <a:effectLst/>
                        <a:latin typeface="+mn-lt"/>
                        <a:ea typeface="+mn-ea"/>
                        <a:cs typeface="+mn-cs"/>
                      </a:endParaRPr>
                    </a:p>
                  </a:txBody>
                  <a:tcPr marL="68562" marR="68562"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2"/>
                  </a:ext>
                </a:extLst>
              </a:tr>
              <a:tr h="354445">
                <a:tc>
                  <a:txBody>
                    <a:bodyPr/>
                    <a:lstStyle/>
                    <a:p>
                      <a:pPr marL="0" marR="0">
                        <a:spcBef>
                          <a:spcPts val="0"/>
                        </a:spcBef>
                        <a:spcAft>
                          <a:spcPts val="0"/>
                        </a:spcAft>
                      </a:pPr>
                      <a:r>
                        <a:rPr lang="en-US" sz="2000" b="1" dirty="0">
                          <a:solidFill>
                            <a:schemeClr val="tx1"/>
                          </a:solidFill>
                          <a:effectLst/>
                        </a:rPr>
                        <a:t> </a:t>
                      </a:r>
                      <a:endParaRPr lang="en-US" sz="20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000" dirty="0">
                          <a:solidFill>
                            <a:schemeClr val="tx1"/>
                          </a:solidFill>
                          <a:effectLst/>
                        </a:rPr>
                        <a:t>Midterm Written Exam</a:t>
                      </a:r>
                      <a:endParaRPr lang="en-US" sz="2000"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L w="12700" cap="flat" cmpd="sng" algn="ctr">
                      <a:solidFill>
                        <a:schemeClr val="tx1"/>
                      </a:solidFill>
                      <a:prstDash val="solid"/>
                      <a:round/>
                      <a:headEnd type="none" w="med" len="med"/>
                      <a:tailEnd type="none" w="med" len="med"/>
                    </a:lnL>
                    <a:lnT w="12700" cap="flat" cmpd="sng" algn="ctr">
                      <a:solidFill>
                        <a:schemeClr val="bg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000" dirty="0">
                          <a:solidFill>
                            <a:schemeClr val="tx1"/>
                          </a:solidFill>
                          <a:effectLst/>
                        </a:rPr>
                        <a:t>5</a:t>
                      </a:r>
                      <a:r>
                        <a:rPr lang="en-US" sz="2000" dirty="0" smtClean="0">
                          <a:solidFill>
                            <a:schemeClr val="tx1"/>
                          </a:solidFill>
                          <a:effectLst/>
                        </a:rPr>
                        <a:t>0</a:t>
                      </a:r>
                      <a:endParaRPr lang="en-US" sz="2000"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r">
                        <a:spcBef>
                          <a:spcPts val="0"/>
                        </a:spcBef>
                        <a:spcAft>
                          <a:spcPts val="0"/>
                        </a:spcAft>
                      </a:pPr>
                      <a:endParaRPr lang="en-US" sz="2000" b="1" kern="1200" dirty="0">
                        <a:solidFill>
                          <a:schemeClr val="tx1"/>
                        </a:solidFill>
                        <a:effectLst/>
                        <a:latin typeface="+mn-lt"/>
                        <a:ea typeface="+mn-ea"/>
                        <a:cs typeface="+mn-cs"/>
                      </a:endParaRPr>
                    </a:p>
                  </a:txBody>
                  <a:tcPr marL="68562" marR="68562"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3"/>
                  </a:ext>
                </a:extLst>
              </a:tr>
              <a:tr h="354445">
                <a:tc>
                  <a:txBody>
                    <a:bodyPr/>
                    <a:lstStyle/>
                    <a:p>
                      <a:pPr marL="0" marR="0">
                        <a:spcBef>
                          <a:spcPts val="0"/>
                        </a:spcBef>
                        <a:spcAft>
                          <a:spcPts val="0"/>
                        </a:spcAft>
                      </a:pPr>
                      <a:r>
                        <a:rPr lang="en-US" sz="2000" b="1" dirty="0">
                          <a:solidFill>
                            <a:schemeClr val="tx1"/>
                          </a:solidFill>
                          <a:effectLst/>
                        </a:rPr>
                        <a:t> </a:t>
                      </a:r>
                      <a:endParaRPr lang="en-US" sz="20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b="1" dirty="0">
                          <a:solidFill>
                            <a:schemeClr val="tx1"/>
                          </a:solidFill>
                          <a:effectLst/>
                        </a:rPr>
                        <a:t>Mid Term Total</a:t>
                      </a:r>
                      <a:endParaRPr lang="en-US" sz="20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000" b="1" dirty="0">
                          <a:solidFill>
                            <a:schemeClr val="tx1"/>
                          </a:solidFill>
                          <a:effectLst/>
                        </a:rPr>
                        <a:t>100</a:t>
                      </a:r>
                      <a:endParaRPr lang="en-US" sz="20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r">
                        <a:spcBef>
                          <a:spcPts val="0"/>
                        </a:spcBef>
                        <a:spcAft>
                          <a:spcPts val="0"/>
                        </a:spcAft>
                      </a:pPr>
                      <a:r>
                        <a:rPr lang="en-US" sz="2000" b="1" kern="1200" dirty="0">
                          <a:solidFill>
                            <a:schemeClr val="tx1"/>
                          </a:solidFill>
                          <a:effectLst/>
                          <a:latin typeface="+mn-lt"/>
                          <a:ea typeface="+mn-ea"/>
                          <a:cs typeface="+mn-cs"/>
                        </a:rPr>
                        <a:t>40%</a:t>
                      </a:r>
                    </a:p>
                  </a:txBody>
                  <a:tcPr marL="68562" marR="68562"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4"/>
                  </a:ext>
                </a:extLst>
              </a:tr>
              <a:tr h="354445">
                <a:tc>
                  <a:txBody>
                    <a:bodyPr/>
                    <a:lstStyle/>
                    <a:p>
                      <a:pPr marL="0" marR="0">
                        <a:spcBef>
                          <a:spcPts val="0"/>
                        </a:spcBef>
                        <a:spcAft>
                          <a:spcPts val="0"/>
                        </a:spcAft>
                      </a:pPr>
                      <a:r>
                        <a:rPr lang="en-US" sz="2000" b="1" dirty="0">
                          <a:solidFill>
                            <a:schemeClr val="tx1"/>
                          </a:solidFill>
                          <a:effectLst/>
                        </a:rPr>
                        <a:t>Final Term</a:t>
                      </a:r>
                      <a:endParaRPr lang="en-US" sz="20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000" dirty="0">
                          <a:solidFill>
                            <a:schemeClr val="tx1"/>
                          </a:solidFill>
                          <a:effectLst/>
                        </a:rPr>
                        <a:t>Class Quizzes</a:t>
                      </a:r>
                      <a:endParaRPr lang="en-US" sz="2000"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75000"/>
                      </a:schemeClr>
                    </a:solidFill>
                  </a:tcPr>
                </a:tc>
                <a:tc>
                  <a:txBody>
                    <a:bodyPr/>
                    <a:lstStyle/>
                    <a:p>
                      <a:pPr marL="0" marR="0" algn="r">
                        <a:spcBef>
                          <a:spcPts val="0"/>
                        </a:spcBef>
                        <a:spcAft>
                          <a:spcPts val="0"/>
                        </a:spcAft>
                      </a:pPr>
                      <a:r>
                        <a:rPr lang="en-US" sz="2000" dirty="0">
                          <a:solidFill>
                            <a:schemeClr val="tx1"/>
                          </a:solidFill>
                          <a:effectLst/>
                        </a:rPr>
                        <a:t>20</a:t>
                      </a:r>
                      <a:endParaRPr lang="en-US" sz="2000" dirty="0">
                        <a:solidFill>
                          <a:schemeClr val="tx1"/>
                        </a:solidFill>
                        <a:effectLst/>
                        <a:latin typeface="Times New Roman" panose="02020603050405020304" pitchFamily="18" charset="0"/>
                        <a:ea typeface="MS Mincho" panose="02020609040205080304" pitchFamily="49" charset="-128"/>
                      </a:endParaRPr>
                    </a:p>
                  </a:txBody>
                  <a:tcPr marL="68562" marR="68562" marT="0" marB="0">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r">
                        <a:spcBef>
                          <a:spcPts val="0"/>
                        </a:spcBef>
                        <a:spcAft>
                          <a:spcPts val="0"/>
                        </a:spcAft>
                      </a:pPr>
                      <a:endParaRPr lang="en-US" sz="2000" b="1" kern="1200" dirty="0">
                        <a:solidFill>
                          <a:schemeClr val="tx1"/>
                        </a:solidFill>
                        <a:effectLst/>
                        <a:latin typeface="+mn-lt"/>
                        <a:ea typeface="+mn-ea"/>
                        <a:cs typeface="+mn-cs"/>
                      </a:endParaRPr>
                    </a:p>
                  </a:txBody>
                  <a:tcPr marL="68562" marR="68562"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5"/>
                  </a:ext>
                </a:extLst>
              </a:tr>
              <a:tr h="401055">
                <a:tc>
                  <a:txBody>
                    <a:bodyPr/>
                    <a:lstStyle/>
                    <a:p>
                      <a:pPr marL="0" marR="0">
                        <a:spcBef>
                          <a:spcPts val="0"/>
                        </a:spcBef>
                        <a:spcAft>
                          <a:spcPts val="0"/>
                        </a:spcAft>
                      </a:pPr>
                      <a:r>
                        <a:rPr lang="en-US" sz="2000" b="1" dirty="0">
                          <a:solidFill>
                            <a:schemeClr val="tx1"/>
                          </a:solidFill>
                          <a:effectLst/>
                        </a:rPr>
                        <a:t> </a:t>
                      </a:r>
                      <a:endParaRPr lang="en-US" sz="20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000" dirty="0">
                          <a:solidFill>
                            <a:schemeClr val="tx1"/>
                          </a:solidFill>
                          <a:effectLst/>
                        </a:rPr>
                        <a:t>Laboratory Performance/Viva/Exam</a:t>
                      </a:r>
                      <a:endParaRPr lang="en-US" sz="2000"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marL="0" marR="0" algn="r">
                        <a:spcBef>
                          <a:spcPts val="0"/>
                        </a:spcBef>
                        <a:spcAft>
                          <a:spcPts val="0"/>
                        </a:spcAft>
                      </a:pPr>
                      <a:r>
                        <a:rPr lang="en-US" sz="2000" dirty="0">
                          <a:solidFill>
                            <a:schemeClr val="tx1"/>
                          </a:solidFill>
                          <a:effectLst/>
                        </a:rPr>
                        <a:t>2</a:t>
                      </a:r>
                      <a:r>
                        <a:rPr lang="en-US" sz="2000" dirty="0" smtClean="0">
                          <a:solidFill>
                            <a:schemeClr val="tx1"/>
                          </a:solidFill>
                          <a:effectLst/>
                        </a:rPr>
                        <a:t>0</a:t>
                      </a:r>
                      <a:endParaRPr lang="en-US" sz="2000"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R w="28575"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r">
                        <a:spcBef>
                          <a:spcPts val="0"/>
                        </a:spcBef>
                        <a:spcAft>
                          <a:spcPts val="0"/>
                        </a:spcAft>
                      </a:pPr>
                      <a:endParaRPr lang="en-US" sz="2000" b="1" kern="1200" dirty="0">
                        <a:solidFill>
                          <a:schemeClr val="tx1"/>
                        </a:solidFill>
                        <a:effectLst/>
                        <a:latin typeface="+mn-lt"/>
                        <a:ea typeface="+mn-ea"/>
                        <a:cs typeface="+mn-cs"/>
                      </a:endParaRPr>
                    </a:p>
                  </a:txBody>
                  <a:tcPr marL="68562" marR="68562"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6"/>
                  </a:ext>
                </a:extLst>
              </a:tr>
              <a:tr h="354445">
                <a:tc>
                  <a:txBody>
                    <a:bodyPr/>
                    <a:lstStyle/>
                    <a:p>
                      <a:pPr marL="0" marR="0">
                        <a:spcBef>
                          <a:spcPts val="0"/>
                        </a:spcBef>
                        <a:spcAft>
                          <a:spcPts val="0"/>
                        </a:spcAft>
                      </a:pPr>
                      <a:r>
                        <a:rPr lang="en-US" sz="2000" b="1" dirty="0">
                          <a:solidFill>
                            <a:schemeClr val="tx1"/>
                          </a:solidFill>
                          <a:effectLst/>
                        </a:rPr>
                        <a:t> </a:t>
                      </a:r>
                      <a:endParaRPr lang="en-US" sz="20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000" dirty="0">
                          <a:solidFill>
                            <a:schemeClr val="tx1"/>
                          </a:solidFill>
                          <a:effectLst/>
                        </a:rPr>
                        <a:t>Class Attendance/Performance</a:t>
                      </a:r>
                      <a:endParaRPr lang="en-US" sz="2000" dirty="0">
                        <a:solidFill>
                          <a:schemeClr val="tx1"/>
                        </a:solidFill>
                        <a:effectLst/>
                        <a:latin typeface="Times New Roman" panose="02020603050405020304" pitchFamily="18" charset="0"/>
                        <a:ea typeface="MS Mincho" panose="02020609040205080304" pitchFamily="49" charset="-128"/>
                      </a:endParaRPr>
                    </a:p>
                  </a:txBody>
                  <a:tcPr marL="68562" marR="68562" marT="0" marB="0" anchor="ctr">
                    <a:lnL w="12700" cap="flat" cmpd="sng" algn="ctr">
                      <a:solidFill>
                        <a:schemeClr val="tx1"/>
                      </a:solidFill>
                      <a:prstDash val="solid"/>
                      <a:round/>
                      <a:headEnd type="none" w="med" len="med"/>
                      <a:tailEnd type="none" w="med" len="med"/>
                    </a:lnL>
                    <a:solidFill>
                      <a:schemeClr val="bg1">
                        <a:lumMod val="75000"/>
                      </a:schemeClr>
                    </a:solidFill>
                  </a:tcPr>
                </a:tc>
                <a:tc>
                  <a:txBody>
                    <a:bodyPr/>
                    <a:lstStyle/>
                    <a:p>
                      <a:pPr marL="0" marR="0" algn="r">
                        <a:spcBef>
                          <a:spcPts val="0"/>
                        </a:spcBef>
                        <a:spcAft>
                          <a:spcPts val="0"/>
                        </a:spcAft>
                      </a:pPr>
                      <a:r>
                        <a:rPr lang="en-US" sz="2000" dirty="0">
                          <a:solidFill>
                            <a:schemeClr val="tx1"/>
                          </a:solidFill>
                          <a:effectLst/>
                        </a:rPr>
                        <a:t>10</a:t>
                      </a:r>
                      <a:endParaRPr lang="en-US" sz="2000" dirty="0">
                        <a:solidFill>
                          <a:schemeClr val="tx1"/>
                        </a:solidFill>
                        <a:effectLst/>
                        <a:latin typeface="Times New Roman" panose="02020603050405020304" pitchFamily="18" charset="0"/>
                        <a:ea typeface="MS Mincho" panose="02020609040205080304" pitchFamily="49" charset="-128"/>
                      </a:endParaRPr>
                    </a:p>
                  </a:txBody>
                  <a:tcPr marL="68562" marR="68562" marT="0" marB="0">
                    <a:lnR w="28575"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r">
                        <a:spcBef>
                          <a:spcPts val="0"/>
                        </a:spcBef>
                        <a:spcAft>
                          <a:spcPts val="0"/>
                        </a:spcAft>
                      </a:pPr>
                      <a:endParaRPr lang="en-US" sz="2000" b="1" kern="1200" dirty="0">
                        <a:solidFill>
                          <a:schemeClr val="tx1"/>
                        </a:solidFill>
                        <a:effectLst/>
                        <a:latin typeface="+mn-lt"/>
                        <a:ea typeface="+mn-ea"/>
                        <a:cs typeface="+mn-cs"/>
                      </a:endParaRPr>
                    </a:p>
                  </a:txBody>
                  <a:tcPr marL="68562" marR="68562"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7"/>
                  </a:ext>
                </a:extLst>
              </a:tr>
              <a:tr h="354445">
                <a:tc>
                  <a:txBody>
                    <a:bodyPr/>
                    <a:lstStyle/>
                    <a:p>
                      <a:pPr marL="0" marR="0">
                        <a:spcBef>
                          <a:spcPts val="0"/>
                        </a:spcBef>
                        <a:spcAft>
                          <a:spcPts val="0"/>
                        </a:spcAft>
                      </a:pPr>
                      <a:r>
                        <a:rPr lang="en-US" sz="2000" b="1" dirty="0">
                          <a:solidFill>
                            <a:schemeClr val="tx1"/>
                          </a:solidFill>
                          <a:effectLst/>
                        </a:rPr>
                        <a:t> </a:t>
                      </a:r>
                      <a:endParaRPr lang="en-US" sz="20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spcBef>
                          <a:spcPts val="0"/>
                        </a:spcBef>
                        <a:spcAft>
                          <a:spcPts val="0"/>
                        </a:spcAft>
                      </a:pPr>
                      <a:r>
                        <a:rPr lang="en-US" sz="2000" dirty="0">
                          <a:solidFill>
                            <a:schemeClr val="tx1"/>
                          </a:solidFill>
                          <a:effectLst/>
                        </a:rPr>
                        <a:t>Midterm Written Exam</a:t>
                      </a:r>
                      <a:endParaRPr lang="en-US" sz="2000"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12700"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000" dirty="0">
                          <a:solidFill>
                            <a:schemeClr val="tx1"/>
                          </a:solidFill>
                          <a:effectLst/>
                        </a:rPr>
                        <a:t>5</a:t>
                      </a:r>
                      <a:r>
                        <a:rPr lang="en-US" sz="2000" smtClean="0">
                          <a:solidFill>
                            <a:schemeClr val="tx1"/>
                          </a:solidFill>
                          <a:effectLst/>
                        </a:rPr>
                        <a:t>0</a:t>
                      </a:r>
                      <a:endParaRPr lang="en-US" sz="2000" dirty="0">
                        <a:solidFill>
                          <a:schemeClr val="tx1"/>
                        </a:solidFill>
                        <a:effectLst/>
                        <a:latin typeface="Times New Roman" panose="02020603050405020304" pitchFamily="18" charset="0"/>
                        <a:ea typeface="MS Mincho" panose="02020609040205080304" pitchFamily="49" charset="-128"/>
                      </a:endParaRPr>
                    </a:p>
                  </a:txBody>
                  <a:tcPr marL="68562" marR="68562" marT="0" marB="0">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r">
                        <a:spcBef>
                          <a:spcPts val="0"/>
                        </a:spcBef>
                        <a:spcAft>
                          <a:spcPts val="0"/>
                        </a:spcAft>
                      </a:pPr>
                      <a:endParaRPr lang="en-US" sz="2000" b="1" kern="1200" dirty="0">
                        <a:solidFill>
                          <a:schemeClr val="tx1"/>
                        </a:solidFill>
                        <a:effectLst/>
                        <a:latin typeface="+mn-lt"/>
                        <a:ea typeface="+mn-ea"/>
                        <a:cs typeface="+mn-cs"/>
                      </a:endParaRPr>
                    </a:p>
                  </a:txBody>
                  <a:tcPr marL="68562" marR="68562"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8"/>
                  </a:ext>
                </a:extLst>
              </a:tr>
              <a:tr h="354445">
                <a:tc>
                  <a:txBody>
                    <a:bodyPr/>
                    <a:lstStyle/>
                    <a:p>
                      <a:pPr marL="0" marR="0">
                        <a:spcBef>
                          <a:spcPts val="0"/>
                        </a:spcBef>
                        <a:spcAft>
                          <a:spcPts val="0"/>
                        </a:spcAft>
                      </a:pPr>
                      <a:r>
                        <a:rPr lang="en-US" sz="2000" b="1" dirty="0">
                          <a:solidFill>
                            <a:schemeClr val="tx1"/>
                          </a:solidFill>
                          <a:effectLst/>
                        </a:rPr>
                        <a:t> </a:t>
                      </a:r>
                      <a:endParaRPr lang="en-US" sz="20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spcBef>
                          <a:spcPts val="0"/>
                        </a:spcBef>
                        <a:spcAft>
                          <a:spcPts val="0"/>
                        </a:spcAft>
                      </a:pPr>
                      <a:r>
                        <a:rPr lang="en-US" sz="2000" b="1" dirty="0">
                          <a:solidFill>
                            <a:schemeClr val="tx1"/>
                          </a:solidFill>
                          <a:effectLst/>
                        </a:rPr>
                        <a:t>Final Term Total</a:t>
                      </a:r>
                      <a:endParaRPr lang="en-US" sz="20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12700"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r">
                        <a:spcBef>
                          <a:spcPts val="0"/>
                        </a:spcBef>
                        <a:spcAft>
                          <a:spcPts val="0"/>
                        </a:spcAft>
                      </a:pPr>
                      <a:r>
                        <a:rPr lang="en-US" sz="2000" b="1" dirty="0">
                          <a:solidFill>
                            <a:schemeClr val="tx1"/>
                          </a:solidFill>
                          <a:effectLst/>
                        </a:rPr>
                        <a:t>100</a:t>
                      </a:r>
                      <a:endParaRPr lang="en-US" sz="20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r">
                        <a:spcBef>
                          <a:spcPts val="0"/>
                        </a:spcBef>
                        <a:spcAft>
                          <a:spcPts val="0"/>
                        </a:spcAft>
                      </a:pPr>
                      <a:r>
                        <a:rPr lang="en-US" sz="2000" b="1" kern="1200" dirty="0">
                          <a:solidFill>
                            <a:schemeClr val="tx1"/>
                          </a:solidFill>
                          <a:effectLst/>
                          <a:latin typeface="+mn-lt"/>
                          <a:ea typeface="+mn-ea"/>
                          <a:cs typeface="+mn-cs"/>
                        </a:rPr>
                        <a:t>60%</a:t>
                      </a:r>
                    </a:p>
                  </a:txBody>
                  <a:tcPr marL="68562" marR="68562"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09"/>
                  </a:ext>
                </a:extLst>
              </a:tr>
              <a:tr h="318230">
                <a:tc>
                  <a:txBody>
                    <a:bodyPr/>
                    <a:lstStyle/>
                    <a:p>
                      <a:pPr marL="0" marR="0">
                        <a:spcBef>
                          <a:spcPts val="0"/>
                        </a:spcBef>
                        <a:spcAft>
                          <a:spcPts val="0"/>
                        </a:spcAft>
                      </a:pPr>
                      <a:r>
                        <a:rPr lang="en-US" sz="2000" b="1" dirty="0">
                          <a:solidFill>
                            <a:schemeClr val="tx1"/>
                          </a:solidFill>
                          <a:effectLst/>
                        </a:rPr>
                        <a:t>Grand Total</a:t>
                      </a:r>
                      <a:endParaRPr lang="en-US" sz="2000" b="1"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marL="0" marR="0">
                        <a:spcBef>
                          <a:spcPts val="0"/>
                        </a:spcBef>
                        <a:spcAft>
                          <a:spcPts val="0"/>
                        </a:spcAft>
                      </a:pPr>
                      <a:r>
                        <a:rPr lang="en-US" sz="2000" dirty="0">
                          <a:solidFill>
                            <a:schemeClr val="tx1"/>
                          </a:solidFill>
                          <a:effectLst/>
                        </a:rPr>
                        <a:t>Final Grade of the Course</a:t>
                      </a:r>
                      <a:endParaRPr lang="en-US" sz="2000" dirty="0">
                        <a:solidFill>
                          <a:schemeClr val="tx1"/>
                        </a:solidFill>
                        <a:effectLst/>
                        <a:latin typeface="Times New Roman" panose="02020603050405020304" pitchFamily="18" charset="0"/>
                        <a:ea typeface="MS Mincho" panose="02020609040205080304" pitchFamily="49" charset="-128"/>
                      </a:endParaRPr>
                    </a:p>
                  </a:txBody>
                  <a:tcPr marL="68562" marR="68562"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r">
                        <a:spcBef>
                          <a:spcPts val="0"/>
                        </a:spcBef>
                        <a:spcAft>
                          <a:spcPts val="0"/>
                        </a:spcAft>
                      </a:pPr>
                      <a:r>
                        <a:rPr lang="en-US" sz="2000" b="1" kern="1200" dirty="0">
                          <a:solidFill>
                            <a:schemeClr val="tx1"/>
                          </a:solidFill>
                          <a:effectLst/>
                          <a:latin typeface="+mn-lt"/>
                          <a:ea typeface="+mn-ea"/>
                          <a:cs typeface="+mn-cs"/>
                        </a:rPr>
                        <a:t>100</a:t>
                      </a:r>
                    </a:p>
                  </a:txBody>
                  <a:tcPr marL="68562" marR="68562" marT="0" marB="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xmlns="" val="10010"/>
                  </a:ext>
                </a:extLst>
              </a:tr>
            </a:tbl>
          </a:graphicData>
        </a:graphic>
      </p:graphicFrame>
      <p:sp>
        <p:nvSpPr>
          <p:cNvPr id="3" name="Slide Number Placeholder 2">
            <a:extLst>
              <a:ext uri="{FF2B5EF4-FFF2-40B4-BE49-F238E27FC236}">
                <a16:creationId xmlns:a16="http://schemas.microsoft.com/office/drawing/2014/main" xmlns="" id="{D905E334-24B5-6078-8C28-E4B6F2EA05DF}"/>
              </a:ext>
            </a:extLst>
          </p:cNvPr>
          <p:cNvSpPr>
            <a:spLocks noGrp="1"/>
          </p:cNvSpPr>
          <p:nvPr>
            <p:ph type="sldNum" sz="quarter" idx="12"/>
          </p:nvPr>
        </p:nvSpPr>
        <p:spPr/>
        <p:txBody>
          <a:bodyPr/>
          <a:lstStyle/>
          <a:p>
            <a:fld id="{5FD889E0-CAB2-4699-909D-B9A88D47ACBE}" type="slidenum">
              <a:rPr lang="en-US" smtClean="0"/>
              <a:t>8</a:t>
            </a:fld>
            <a:endParaRPr lang="en-US"/>
          </a:p>
        </p:txBody>
      </p:sp>
    </p:spTree>
    <p:extLst>
      <p:ext uri="{BB962C8B-B14F-4D97-AF65-F5344CB8AC3E}">
        <p14:creationId xmlns:p14="http://schemas.microsoft.com/office/powerpoint/2010/main" val="1254536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Classroom Policies</a:t>
            </a:r>
          </a:p>
        </p:txBody>
      </p:sp>
      <p:sp>
        <p:nvSpPr>
          <p:cNvPr id="7" name="Content Placeholder 2">
            <a:extLst>
              <a:ext uri="{FF2B5EF4-FFF2-40B4-BE49-F238E27FC236}">
                <a16:creationId xmlns:a16="http://schemas.microsoft.com/office/drawing/2014/main" xmlns="" id="{F0474E73-94AC-4938-AA4C-15733A4A4D8F}"/>
              </a:ext>
            </a:extLst>
          </p:cNvPr>
          <p:cNvSpPr txBox="1">
            <a:spLocks/>
          </p:cNvSpPr>
          <p:nvPr/>
        </p:nvSpPr>
        <p:spPr>
          <a:xfrm>
            <a:off x="421341" y="2082018"/>
            <a:ext cx="8305410" cy="4242582"/>
          </a:xfrm>
          <a:prstGeom prst="rect">
            <a:avLst/>
          </a:prstGeom>
        </p:spPr>
        <p:txBody>
          <a:bodyPr vert="horz" lIns="91440" tIns="45720" rIns="91440" bIns="45720" rtlCol="0">
            <a:normAutofit fontScale="77500" lnSpcReduction="2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sz="2200" b="1" i="1" dirty="0">
                <a:solidFill>
                  <a:schemeClr val="tx1"/>
                </a:solidFill>
              </a:rPr>
              <a:t>Must </a:t>
            </a:r>
            <a:r>
              <a:rPr lang="en-US" sz="2200" dirty="0">
                <a:solidFill>
                  <a:schemeClr val="tx1"/>
                </a:solidFill>
              </a:rPr>
              <a:t>be present inside the class in due time.</a:t>
            </a:r>
          </a:p>
          <a:p>
            <a:pPr algn="just"/>
            <a:endParaRPr lang="en-US" sz="2200" dirty="0">
              <a:solidFill>
                <a:schemeClr val="tx1"/>
              </a:solidFill>
            </a:endParaRPr>
          </a:p>
          <a:p>
            <a:pPr marL="342900" indent="-342900" algn="just">
              <a:buFont typeface="Wingdings" panose="05000000000000000000" pitchFamily="2" charset="2"/>
              <a:buChar char="ü"/>
            </a:pPr>
            <a:r>
              <a:rPr lang="en-US" sz="2200" b="1" i="1" dirty="0">
                <a:solidFill>
                  <a:schemeClr val="tx1"/>
                </a:solidFill>
              </a:rPr>
              <a:t>Class Break</a:t>
            </a:r>
            <a:r>
              <a:rPr lang="en-US" sz="2200" dirty="0">
                <a:solidFill>
                  <a:schemeClr val="tx1"/>
                </a:solidFill>
              </a:rPr>
              <a:t>: I would prefer to start the class in due time and leave the class in 5/10 minutes early for theory/Laboratory class respectively, instead of giving a break.</a:t>
            </a:r>
          </a:p>
          <a:p>
            <a:pPr marL="342900" indent="-342900" algn="just">
              <a:buFont typeface="Wingdings" panose="05000000000000000000" pitchFamily="2" charset="2"/>
              <a:buChar char="ü"/>
            </a:pPr>
            <a:r>
              <a:rPr lang="en-US" sz="2200" dirty="0">
                <a:solidFill>
                  <a:schemeClr val="tx1"/>
                </a:solidFill>
              </a:rPr>
              <a:t>Every class will start with a question-answer session about the last lecture. So, students must be prepared with the contents and exercises from the last lecture.</a:t>
            </a:r>
          </a:p>
          <a:p>
            <a:pPr marL="342900" indent="-342900" algn="just">
              <a:buFont typeface="Wingdings" panose="05000000000000000000" pitchFamily="2" charset="2"/>
              <a:buChar char="ü"/>
            </a:pPr>
            <a:r>
              <a:rPr lang="en-US" sz="2200" dirty="0">
                <a:solidFill>
                  <a:schemeClr val="tx1"/>
                </a:solidFill>
              </a:rPr>
              <a:t>Students are suggested to ask questions during or after the lecture.</a:t>
            </a:r>
          </a:p>
          <a:p>
            <a:pPr marL="342900" indent="-342900" algn="just">
              <a:buFont typeface="Wingdings" panose="05000000000000000000" pitchFamily="2" charset="2"/>
              <a:buChar char="ü"/>
            </a:pPr>
            <a:r>
              <a:rPr lang="en-US" sz="2200" i="1" dirty="0">
                <a:solidFill>
                  <a:schemeClr val="tx1"/>
                </a:solidFill>
              </a:rPr>
              <a:t>Additional/bonus marks</a:t>
            </a:r>
            <a:r>
              <a:rPr lang="en-US" sz="2200" dirty="0">
                <a:solidFill>
                  <a:schemeClr val="tx1"/>
                </a:solidFill>
              </a:rPr>
              <a:t> may be given to any </a:t>
            </a:r>
            <a:r>
              <a:rPr lang="en-US" sz="2200" i="1" dirty="0">
                <a:solidFill>
                  <a:schemeClr val="tx1"/>
                </a:solidFill>
              </a:rPr>
              <a:t>good performances</a:t>
            </a:r>
            <a:r>
              <a:rPr lang="en-US" sz="2200" dirty="0">
                <a:solidFill>
                  <a:schemeClr val="tx1"/>
                </a:solidFill>
              </a:rPr>
              <a:t> during the class.</a:t>
            </a:r>
          </a:p>
          <a:p>
            <a:pPr algn="just"/>
            <a:endParaRPr lang="en-US" dirty="0">
              <a:solidFill>
                <a:schemeClr val="tx1"/>
              </a:solidFill>
            </a:endParaRPr>
          </a:p>
          <a:p>
            <a:pPr algn="just"/>
            <a:r>
              <a:rPr lang="en-US" b="1" i="1" dirty="0">
                <a:solidFill>
                  <a:schemeClr val="tx1"/>
                </a:solidFill>
              </a:rPr>
              <a:t>Late in Class</a:t>
            </a:r>
            <a:r>
              <a:rPr lang="en-US" dirty="0">
                <a:solidFill>
                  <a:schemeClr val="tx1"/>
                </a:solidFill>
              </a:rPr>
              <a:t>: </a:t>
            </a:r>
          </a:p>
          <a:p>
            <a:pPr lvl="1" algn="just"/>
            <a:r>
              <a:rPr lang="en-US" dirty="0">
                <a:solidFill>
                  <a:schemeClr val="tx1"/>
                </a:solidFill>
              </a:rPr>
              <a:t>Student coming after 5 minutes of due time is considered late. </a:t>
            </a:r>
          </a:p>
          <a:p>
            <a:pPr lvl="1" algn="just"/>
            <a:r>
              <a:rPr lang="en-US" dirty="0">
                <a:solidFill>
                  <a:schemeClr val="tx1"/>
                </a:solidFill>
              </a:rPr>
              <a:t>2 late attendances are considered as one absent.</a:t>
            </a:r>
          </a:p>
          <a:p>
            <a:pPr lvl="1" algn="just"/>
            <a:r>
              <a:rPr lang="en-US" dirty="0">
                <a:solidFill>
                  <a:schemeClr val="tx1"/>
                </a:solidFill>
              </a:rPr>
              <a:t>Late during quiz is not given additional time.</a:t>
            </a:r>
          </a:p>
          <a:p>
            <a:pPr lvl="1" algn="just"/>
            <a:r>
              <a:rPr lang="en-US" dirty="0">
                <a:solidFill>
                  <a:schemeClr val="tx1"/>
                </a:solidFill>
              </a:rPr>
              <a:t>Students who are regularly late might have additional deduction of marks.</a:t>
            </a:r>
          </a:p>
          <a:p>
            <a:pPr lvl="1" algn="just"/>
            <a:r>
              <a:rPr lang="en-US" dirty="0">
                <a:solidFill>
                  <a:schemeClr val="tx1"/>
                </a:solidFill>
              </a:rPr>
              <a:t>A late student will be allowed to enter the class. </a:t>
            </a:r>
          </a:p>
          <a:p>
            <a:pPr lvl="1" algn="just"/>
            <a:r>
              <a:rPr lang="en-US" b="1" dirty="0">
                <a:solidFill>
                  <a:schemeClr val="tx1"/>
                </a:solidFill>
              </a:rPr>
              <a:t>Don’t ask permission to enter the class, just get in slowly and silently. </a:t>
            </a:r>
          </a:p>
          <a:p>
            <a:pPr lvl="1" algn="just"/>
            <a:r>
              <a:rPr lang="en-US" b="1" dirty="0">
                <a:solidFill>
                  <a:schemeClr val="tx1"/>
                </a:solidFill>
              </a:rPr>
              <a:t>To leave class you will need to ask for permission.</a:t>
            </a:r>
          </a:p>
        </p:txBody>
      </p:sp>
      <p:sp>
        <p:nvSpPr>
          <p:cNvPr id="3" name="Slide Number Placeholder 2">
            <a:extLst>
              <a:ext uri="{FF2B5EF4-FFF2-40B4-BE49-F238E27FC236}">
                <a16:creationId xmlns:a16="http://schemas.microsoft.com/office/drawing/2014/main" xmlns="" id="{FAD52493-EEEB-B566-AC8E-71F0DE32DDED}"/>
              </a:ext>
            </a:extLst>
          </p:cNvPr>
          <p:cNvSpPr>
            <a:spLocks noGrp="1"/>
          </p:cNvSpPr>
          <p:nvPr>
            <p:ph type="sldNum" sz="quarter" idx="12"/>
          </p:nvPr>
        </p:nvSpPr>
        <p:spPr/>
        <p:txBody>
          <a:bodyPr/>
          <a:lstStyle/>
          <a:p>
            <a:fld id="{5FD889E0-CAB2-4699-909D-B9A88D47ACBE}" type="slidenum">
              <a:rPr lang="en-US" smtClean="0"/>
              <a:t>9</a:t>
            </a:fld>
            <a:endParaRPr lang="en-US"/>
          </a:p>
        </p:txBody>
      </p:sp>
    </p:spTree>
    <p:extLst>
      <p:ext uri="{BB962C8B-B14F-4D97-AF65-F5344CB8AC3E}">
        <p14:creationId xmlns:p14="http://schemas.microsoft.com/office/powerpoint/2010/main" val="4122224422"/>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F810BBF67D7AB47AE77F6C7A7504E11" ma:contentTypeVersion="0" ma:contentTypeDescription="Create a new document." ma:contentTypeScope="" ma:versionID="a248ef2cc14f185a9cb0052211741135">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0C4F4F3-9674-44B5-8F8F-C2C0E6CB296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EE002FE2-7132-4605-AD61-CA94813328F8}">
  <ds:schemaRefs>
    <ds:schemaRef ds:uri="603b39ce-bc5c-4c52-9587-8d51f170ccff"/>
    <ds:schemaRef ds:uri="http://purl.org/dc/elements/1.1/"/>
    <ds:schemaRef ds:uri="http://schemas.microsoft.com/office/2006/documentManagement/types"/>
    <ds:schemaRef ds:uri="6cf85ae2-d64d-4368-a654-6c1f919ebb5f"/>
    <ds:schemaRef ds:uri="http://purl.org/dc/terms/"/>
    <ds:schemaRef ds:uri="http://schemas.openxmlformats.org/package/2006/metadata/core-properties"/>
    <ds:schemaRef ds:uri="http://purl.org/dc/dcmitype/"/>
    <ds:schemaRef ds:uri="http://schemas.microsoft.com/office/infopath/2007/PartnerControl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A68EB694-2726-40F4-A72E-214956CBD45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Spectrum.thmx</Template>
  <TotalTime>1540</TotalTime>
  <Words>2475</Words>
  <Application>Microsoft Office PowerPoint</Application>
  <PresentationFormat>On-screen Show (4:3)</PresentationFormat>
  <Paragraphs>335</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Spectrum</vt:lpstr>
      <vt:lpstr>AI: Introduction</vt:lpstr>
      <vt:lpstr>About me</vt:lpstr>
      <vt:lpstr>Lecture Outline</vt:lpstr>
      <vt:lpstr>Vision &amp; Mission of AIUB</vt:lpstr>
      <vt:lpstr>Goals of AIUB</vt:lpstr>
      <vt:lpstr>Vision &amp; Mission of  Computer Science Department</vt:lpstr>
      <vt:lpstr>Goals of  Computer Science Department</vt:lpstr>
      <vt:lpstr>Course Evaluation</vt:lpstr>
      <vt:lpstr>Classroom Policies</vt:lpstr>
      <vt:lpstr>Attendance</vt:lpstr>
      <vt:lpstr>Makeup Evaluation</vt:lpstr>
      <vt:lpstr>Grading Policies</vt:lpstr>
      <vt:lpstr>Grading Policies…</vt:lpstr>
      <vt:lpstr>Dropping a Course</vt:lpstr>
      <vt:lpstr>Contacts</vt:lpstr>
      <vt:lpstr>Finally</vt:lpstr>
      <vt:lpstr>Course Prerequisite</vt:lpstr>
      <vt:lpstr>Course Objectives</vt:lpstr>
      <vt:lpstr>Importance of the course</vt:lpstr>
      <vt:lpstr>Course Contents</vt:lpstr>
      <vt:lpstr>What is Artificial Intelligence ?</vt:lpstr>
      <vt:lpstr>Types of AI</vt:lpstr>
      <vt:lpstr>AI Approaches</vt:lpstr>
      <vt:lpstr>Goal of AI</vt:lpstr>
      <vt:lpstr>Goals of AI</vt:lpstr>
      <vt:lpstr>AI Approaches</vt:lpstr>
      <vt:lpstr>AI Approaches</vt:lpstr>
      <vt:lpstr>AI Approaches</vt:lpstr>
      <vt:lpstr>AI Approaches</vt:lpstr>
      <vt:lpstr>AI Approaches</vt:lpstr>
      <vt:lpstr>AI Approaches</vt:lpstr>
      <vt:lpstr>AI Approaches</vt:lpstr>
      <vt:lpstr>The Foundations of AI</vt:lpstr>
      <vt:lpstr>The History of AI</vt:lpstr>
      <vt:lpstr>PowerPoint Presentation</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Ashraf</cp:lastModifiedBy>
  <cp:revision>169</cp:revision>
  <dcterms:created xsi:type="dcterms:W3CDTF">2018-12-10T17:20:29Z</dcterms:created>
  <dcterms:modified xsi:type="dcterms:W3CDTF">2024-11-01T06:13:42Z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0x0101001F810BBF67D7AB47AE77F6C7A7504E11</vt:lpwstr>
  </property>
</Properties>
</file>