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9"/>
  </p:notesMasterIdLst>
  <p:sldIdLst>
    <p:sldId id="268" r:id="rId5"/>
    <p:sldId id="257" r:id="rId6"/>
    <p:sldId id="266" r:id="rId7"/>
    <p:sldId id="338" r:id="rId8"/>
    <p:sldId id="337" r:id="rId9"/>
    <p:sldId id="339" r:id="rId10"/>
    <p:sldId id="340" r:id="rId11"/>
    <p:sldId id="341" r:id="rId12"/>
    <p:sldId id="342" r:id="rId13"/>
    <p:sldId id="343" r:id="rId14"/>
    <p:sldId id="287" r:id="rId15"/>
    <p:sldId id="344" r:id="rId16"/>
    <p:sldId id="345" r:id="rId17"/>
    <p:sldId id="346" r:id="rId18"/>
    <p:sldId id="347" r:id="rId19"/>
    <p:sldId id="290" r:id="rId20"/>
    <p:sldId id="291" r:id="rId21"/>
    <p:sldId id="294" r:id="rId22"/>
    <p:sldId id="330" r:id="rId23"/>
    <p:sldId id="348" r:id="rId24"/>
    <p:sldId id="295" r:id="rId25"/>
    <p:sldId id="349" r:id="rId26"/>
    <p:sldId id="296" r:id="rId27"/>
    <p:sldId id="331" r:id="rId28"/>
    <p:sldId id="297" r:id="rId29"/>
    <p:sldId id="298" r:id="rId30"/>
    <p:sldId id="299" r:id="rId31"/>
    <p:sldId id="300" r:id="rId32"/>
    <p:sldId id="301" r:id="rId33"/>
    <p:sldId id="302" r:id="rId34"/>
    <p:sldId id="303" r:id="rId35"/>
    <p:sldId id="304" r:id="rId36"/>
    <p:sldId id="305" r:id="rId37"/>
    <p:sldId id="306" r:id="rId38"/>
    <p:sldId id="307" r:id="rId39"/>
    <p:sldId id="270" r:id="rId40"/>
    <p:sldId id="312" r:id="rId41"/>
    <p:sldId id="332" r:id="rId42"/>
    <p:sldId id="313" r:id="rId43"/>
    <p:sldId id="314" r:id="rId44"/>
    <p:sldId id="327" r:id="rId45"/>
    <p:sldId id="315" r:id="rId46"/>
    <p:sldId id="316" r:id="rId47"/>
    <p:sldId id="317" r:id="rId48"/>
    <p:sldId id="328" r:id="rId49"/>
    <p:sldId id="333" r:id="rId50"/>
    <p:sldId id="318" r:id="rId51"/>
    <p:sldId id="308" r:id="rId52"/>
    <p:sldId id="309" r:id="rId53"/>
    <p:sldId id="353" r:id="rId54"/>
    <p:sldId id="350" r:id="rId55"/>
    <p:sldId id="334" r:id="rId56"/>
    <p:sldId id="311" r:id="rId57"/>
    <p:sldId id="269" r:id="rId58"/>
    <p:sldId id="319" r:id="rId59"/>
    <p:sldId id="320" r:id="rId60"/>
    <p:sldId id="352" r:id="rId61"/>
    <p:sldId id="354"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 id="370" r:id="rId78"/>
    <p:sldId id="371" r:id="rId79"/>
    <p:sldId id="372" r:id="rId80"/>
    <p:sldId id="373" r:id="rId81"/>
    <p:sldId id="374" r:id="rId82"/>
    <p:sldId id="375" r:id="rId83"/>
    <p:sldId id="376" r:id="rId84"/>
    <p:sldId id="377" r:id="rId85"/>
    <p:sldId id="351" r:id="rId86"/>
    <p:sldId id="265" r:id="rId87"/>
    <p:sldId id="264"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4" d="100"/>
          <a:sy n="64" d="100"/>
        </p:scale>
        <p:origin x="69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7A251-0E8B-4192-A3BB-F096ACC02F56}" type="datetimeFigureOut">
              <a:rPr lang="en-US" smtClean="0"/>
              <a:t>11/27/2024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BB06F-285D-49AD-B98B-A4F3C0F72EE9}" type="slidenum">
              <a:rPr lang="en-US" smtClean="0"/>
              <a:t>‹#›</a:t>
            </a:fld>
            <a:endParaRPr lang="en-US"/>
          </a:p>
        </p:txBody>
      </p:sp>
    </p:spTree>
    <p:extLst>
      <p:ext uri="{BB962C8B-B14F-4D97-AF65-F5344CB8AC3E}">
        <p14:creationId xmlns:p14="http://schemas.microsoft.com/office/powerpoint/2010/main" val="428209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BB06F-285D-49AD-B98B-A4F3C0F72EE9}" type="slidenum">
              <a:rPr lang="en-US" smtClean="0"/>
              <a:t>32</a:t>
            </a:fld>
            <a:endParaRPr lang="en-US"/>
          </a:p>
        </p:txBody>
      </p:sp>
    </p:spTree>
    <p:extLst>
      <p:ext uri="{BB962C8B-B14F-4D97-AF65-F5344CB8AC3E}">
        <p14:creationId xmlns:p14="http://schemas.microsoft.com/office/powerpoint/2010/main" val="150076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11/27/2024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11/27/2024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89682"/>
            <a:ext cx="7808976" cy="1088136"/>
          </a:xfrm>
        </p:spPr>
        <p:txBody>
          <a:bodyPr>
            <a:normAutofit fontScale="90000"/>
          </a:bodyPr>
          <a:lstStyle/>
          <a:p>
            <a:br>
              <a:rPr lang="en-US" dirty="0"/>
            </a:br>
            <a:br>
              <a:rPr lang="en-US" dirty="0"/>
            </a:br>
            <a:br>
              <a:rPr lang="en-US" dirty="0"/>
            </a:br>
            <a:r>
              <a:rPr lang="en-US" dirty="0"/>
              <a:t>Solving Problem by Searching :</a:t>
            </a:r>
            <a:br>
              <a:rPr lang="en-US" dirty="0"/>
            </a:br>
            <a:r>
              <a:rPr lang="en-US" dirty="0"/>
              <a:t>Uninformed Search</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85712178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Three (3)</a:t>
                      </a:r>
                    </a:p>
                  </a:txBody>
                  <a:tcPr/>
                </a:tc>
                <a:tc>
                  <a:txBody>
                    <a:bodyPr/>
                    <a:lstStyle/>
                    <a:p>
                      <a:r>
                        <a:rPr lang="en-US" dirty="0"/>
                        <a:t>Week No:</a:t>
                      </a:r>
                    </a:p>
                  </a:txBody>
                  <a:tcPr/>
                </a:tc>
                <a:tc>
                  <a:txBody>
                    <a:bodyPr/>
                    <a:lstStyle/>
                    <a:p>
                      <a:r>
                        <a:rPr lang="en-US" dirty="0"/>
                        <a:t>Three (3)</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Ashraf </a:t>
                      </a:r>
                      <a:r>
                        <a:rPr lang="en-US" i="1" dirty="0" err="1"/>
                        <a:t>Uddin</a:t>
                      </a:r>
                      <a:r>
                        <a:rPr lang="en-US" i="1" dirty="0"/>
                        <a:t>				dr.ashraf@aiub.edu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EAD80-4F6C-00BB-6C6A-321350AE9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C77E74-75DD-16EA-1C1E-F573E205C211}"/>
              </a:ext>
            </a:extLst>
          </p:cNvPr>
          <p:cNvSpPr>
            <a:spLocks noGrp="1"/>
          </p:cNvSpPr>
          <p:nvPr>
            <p:ph type="ctrTitle"/>
          </p:nvPr>
        </p:nvSpPr>
        <p:spPr/>
        <p:txBody>
          <a:bodyPr/>
          <a:lstStyle/>
          <a:p>
            <a:r>
              <a:rPr lang="en-US" dirty="0"/>
              <a:t>Open Loop vs Closed Loop</a:t>
            </a:r>
          </a:p>
        </p:txBody>
      </p:sp>
      <p:sp>
        <p:nvSpPr>
          <p:cNvPr id="7" name="Content Placeholder 2">
            <a:extLst>
              <a:ext uri="{FF2B5EF4-FFF2-40B4-BE49-F238E27FC236}">
                <a16:creationId xmlns:a16="http://schemas.microsoft.com/office/drawing/2014/main" id="{10B11F55-CC9E-A78E-28C6-F0D0275ABBDF}"/>
              </a:ext>
            </a:extLst>
          </p:cNvPr>
          <p:cNvSpPr txBox="1">
            <a:spLocks/>
          </p:cNvSpPr>
          <p:nvPr/>
        </p:nvSpPr>
        <p:spPr>
          <a:xfrm>
            <a:off x="210670" y="2011680"/>
            <a:ext cx="8722659" cy="3987338"/>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0" lvl="2" algn="just"/>
            <a:r>
              <a:rPr lang="en-US" sz="2400" dirty="0">
                <a:solidFill>
                  <a:schemeClr val="tx1"/>
                </a:solidFill>
                <a:latin typeface="Times New Roman" panose="02020603050405020304" pitchFamily="18" charset="0"/>
                <a:cs typeface="Times New Roman" panose="02020603050405020304" pitchFamily="18" charset="0"/>
              </a:rPr>
              <a:t>It is an important property that in a </a:t>
            </a:r>
            <a:r>
              <a:rPr lang="en-US" sz="2400" b="1" dirty="0">
                <a:solidFill>
                  <a:schemeClr val="tx1"/>
                </a:solidFill>
                <a:latin typeface="Times New Roman" panose="02020603050405020304" pitchFamily="18" charset="0"/>
                <a:cs typeface="Times New Roman" panose="02020603050405020304" pitchFamily="18" charset="0"/>
              </a:rPr>
              <a:t>fully observable, deterministic, known environment</a:t>
            </a:r>
            <a:r>
              <a:rPr lang="en-US" sz="2400" dirty="0">
                <a:solidFill>
                  <a:schemeClr val="tx1"/>
                </a:solidFill>
                <a:latin typeface="Times New Roman" panose="02020603050405020304" pitchFamily="18" charset="0"/>
                <a:cs typeface="Times New Roman" panose="02020603050405020304" pitchFamily="18" charset="0"/>
              </a:rPr>
              <a:t>, the solution to any problem is a fixed sequence of actions: drive to Sibiu, then </a:t>
            </a:r>
            <a:r>
              <a:rPr lang="en-US" sz="2400" dirty="0" err="1">
                <a:solidFill>
                  <a:schemeClr val="tx1"/>
                </a:solidFill>
                <a:latin typeface="Times New Roman" panose="02020603050405020304" pitchFamily="18" charset="0"/>
                <a:cs typeface="Times New Roman" panose="02020603050405020304" pitchFamily="18" charset="0"/>
              </a:rPr>
              <a:t>Fagaras</a:t>
            </a:r>
            <a:r>
              <a:rPr lang="en-US" sz="2400" dirty="0">
                <a:solidFill>
                  <a:schemeClr val="tx1"/>
                </a:solidFill>
                <a:latin typeface="Times New Roman" panose="02020603050405020304" pitchFamily="18" charset="0"/>
                <a:cs typeface="Times New Roman" panose="02020603050405020304" pitchFamily="18" charset="0"/>
              </a:rPr>
              <a:t>, then Bucharest. </a:t>
            </a:r>
          </a:p>
          <a:p>
            <a:pPr marL="0" lvl="2" algn="just"/>
            <a:endParaRPr lang="en-US" sz="2400" dirty="0">
              <a:solidFill>
                <a:schemeClr val="tx1"/>
              </a:solidFill>
              <a:latin typeface="Times New Roman" panose="02020603050405020304" pitchFamily="18" charset="0"/>
              <a:cs typeface="Times New Roman" panose="02020603050405020304" pitchFamily="18" charset="0"/>
            </a:endParaRPr>
          </a:p>
          <a:p>
            <a:pPr marL="0" lvl="2" algn="just"/>
            <a:r>
              <a:rPr lang="en-US" sz="2400" dirty="0">
                <a:solidFill>
                  <a:schemeClr val="tx1"/>
                </a:solidFill>
                <a:latin typeface="Times New Roman" panose="02020603050405020304" pitchFamily="18" charset="0"/>
                <a:cs typeface="Times New Roman" panose="02020603050405020304" pitchFamily="18" charset="0"/>
              </a:rPr>
              <a:t>If the model is correct, then once the agent has found a solution, it can ignore its percepts while it is executing the actions—</a:t>
            </a:r>
            <a:r>
              <a:rPr lang="en-US" sz="2400" b="1" dirty="0">
                <a:solidFill>
                  <a:schemeClr val="tx1"/>
                </a:solidFill>
                <a:latin typeface="Times New Roman" panose="02020603050405020304" pitchFamily="18" charset="0"/>
                <a:cs typeface="Times New Roman" panose="02020603050405020304" pitchFamily="18" charset="0"/>
              </a:rPr>
              <a:t>closing its eyes</a:t>
            </a:r>
            <a:r>
              <a:rPr lang="en-US" sz="2400" dirty="0">
                <a:solidFill>
                  <a:schemeClr val="tx1"/>
                </a:solidFill>
                <a:latin typeface="Times New Roman" panose="02020603050405020304" pitchFamily="18" charset="0"/>
                <a:cs typeface="Times New Roman" panose="02020603050405020304" pitchFamily="18" charset="0"/>
              </a:rPr>
              <a:t>, so to speak—because the solution is guaranteed to lead to the goal. Control theorists call this an </a:t>
            </a:r>
            <a:r>
              <a:rPr lang="en-US" sz="2400" b="1" dirty="0">
                <a:solidFill>
                  <a:schemeClr val="tx1"/>
                </a:solidFill>
                <a:latin typeface="Times New Roman" panose="02020603050405020304" pitchFamily="18" charset="0"/>
                <a:cs typeface="Times New Roman" panose="02020603050405020304" pitchFamily="18" charset="0"/>
              </a:rPr>
              <a:t>open-loop system</a:t>
            </a:r>
            <a:r>
              <a:rPr lang="en-US" sz="2400" dirty="0">
                <a:solidFill>
                  <a:schemeClr val="tx1"/>
                </a:solidFill>
                <a:latin typeface="Times New Roman" panose="02020603050405020304" pitchFamily="18" charset="0"/>
                <a:cs typeface="Times New Roman" panose="02020603050405020304" pitchFamily="18" charset="0"/>
              </a:rPr>
              <a:t>: ignoring the percepts breaks the loop between agent and environment. </a:t>
            </a:r>
          </a:p>
          <a:p>
            <a:pPr marL="0" lvl="2" algn="just"/>
            <a:endParaRPr lang="en-US" sz="2400" dirty="0">
              <a:solidFill>
                <a:schemeClr val="tx1"/>
              </a:solidFill>
              <a:latin typeface="Times New Roman" panose="02020603050405020304" pitchFamily="18" charset="0"/>
              <a:cs typeface="Times New Roman" panose="02020603050405020304" pitchFamily="18" charset="0"/>
            </a:endParaRPr>
          </a:p>
          <a:p>
            <a:pPr marL="0" lvl="2" algn="just"/>
            <a:r>
              <a:rPr lang="en-US" sz="2400" dirty="0">
                <a:solidFill>
                  <a:schemeClr val="tx1"/>
                </a:solidFill>
                <a:latin typeface="Times New Roman" panose="02020603050405020304" pitchFamily="18" charset="0"/>
                <a:cs typeface="Times New Roman" panose="02020603050405020304" pitchFamily="18" charset="0"/>
              </a:rPr>
              <a:t>If there is a chance that the model is incorrect, or the environment is nondeterministic, then the agent would be safer using a </a:t>
            </a:r>
            <a:r>
              <a:rPr lang="en-US" sz="2400" b="1" dirty="0">
                <a:solidFill>
                  <a:schemeClr val="tx1"/>
                </a:solidFill>
                <a:latin typeface="Times New Roman" panose="02020603050405020304" pitchFamily="18" charset="0"/>
                <a:cs typeface="Times New Roman" panose="02020603050405020304" pitchFamily="18" charset="0"/>
              </a:rPr>
              <a:t>closed-loop</a:t>
            </a:r>
            <a:r>
              <a:rPr lang="en-US" sz="2400" dirty="0">
                <a:solidFill>
                  <a:schemeClr val="tx1"/>
                </a:solidFill>
                <a:latin typeface="Times New Roman" panose="02020603050405020304" pitchFamily="18" charset="0"/>
                <a:cs typeface="Times New Roman" panose="02020603050405020304" pitchFamily="18" charset="0"/>
              </a:rPr>
              <a:t> approach that monitors the percepts.</a:t>
            </a:r>
          </a:p>
        </p:txBody>
      </p:sp>
    </p:spTree>
    <p:extLst>
      <p:ext uri="{BB962C8B-B14F-4D97-AF65-F5344CB8AC3E}">
        <p14:creationId xmlns:p14="http://schemas.microsoft.com/office/powerpoint/2010/main" val="183762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014" y="488339"/>
            <a:ext cx="7808976" cy="1088136"/>
          </a:xfrm>
        </p:spPr>
        <p:txBody>
          <a:bodyPr/>
          <a:lstStyle/>
          <a:p>
            <a:r>
              <a:rPr lang="en-US" dirty="0"/>
              <a:t>ROMANIAN MAP</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415" y="1870365"/>
            <a:ext cx="751127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07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EAD80-4F6C-00BB-6C6A-321350AE9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C77E74-75DD-16EA-1C1E-F573E205C211}"/>
              </a:ext>
            </a:extLst>
          </p:cNvPr>
          <p:cNvSpPr>
            <a:spLocks noGrp="1"/>
          </p:cNvSpPr>
          <p:nvPr>
            <p:ph type="ctrTitle"/>
          </p:nvPr>
        </p:nvSpPr>
        <p:spPr/>
        <p:txBody>
          <a:bodyPr/>
          <a:lstStyle/>
          <a:p>
            <a:r>
              <a:rPr lang="en-US" dirty="0"/>
              <a:t>Search problems and solutions</a:t>
            </a:r>
          </a:p>
        </p:txBody>
      </p:sp>
      <p:sp>
        <p:nvSpPr>
          <p:cNvPr id="7" name="Content Placeholder 2">
            <a:extLst>
              <a:ext uri="{FF2B5EF4-FFF2-40B4-BE49-F238E27FC236}">
                <a16:creationId xmlns:a16="http://schemas.microsoft.com/office/drawing/2014/main" id="{10B11F55-CC9E-A78E-28C6-F0D0275ABBDF}"/>
              </a:ext>
            </a:extLst>
          </p:cNvPr>
          <p:cNvSpPr txBox="1">
            <a:spLocks/>
          </p:cNvSpPr>
          <p:nvPr/>
        </p:nvSpPr>
        <p:spPr>
          <a:xfrm>
            <a:off x="210670" y="2011680"/>
            <a:ext cx="8722659" cy="3987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0" lvl="2" algn="just"/>
            <a:r>
              <a:rPr lang="en-US" sz="2400" dirty="0">
                <a:solidFill>
                  <a:schemeClr val="tx1"/>
                </a:solidFill>
                <a:latin typeface="Times New Roman" panose="02020603050405020304" pitchFamily="18" charset="0"/>
                <a:cs typeface="Times New Roman" panose="02020603050405020304" pitchFamily="18" charset="0"/>
              </a:rPr>
              <a:t>A search </a:t>
            </a:r>
            <a:r>
              <a:rPr lang="en-US" sz="2400" b="1" dirty="0">
                <a:solidFill>
                  <a:schemeClr val="tx1"/>
                </a:solidFill>
                <a:latin typeface="Times New Roman" panose="02020603050405020304" pitchFamily="18" charset="0"/>
                <a:cs typeface="Times New Roman" panose="02020603050405020304" pitchFamily="18" charset="0"/>
              </a:rPr>
              <a:t>problem</a:t>
            </a:r>
            <a:r>
              <a:rPr lang="en-US" sz="2400" dirty="0">
                <a:solidFill>
                  <a:schemeClr val="tx1"/>
                </a:solidFill>
                <a:latin typeface="Times New Roman" panose="02020603050405020304" pitchFamily="18" charset="0"/>
                <a:cs typeface="Times New Roman" panose="02020603050405020304" pitchFamily="18" charset="0"/>
              </a:rPr>
              <a:t> can be defined formally as follows:</a:t>
            </a:r>
          </a:p>
          <a:p>
            <a:pPr marL="342900" lvl="2"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 set of possible </a:t>
            </a:r>
            <a:r>
              <a:rPr lang="en-US" sz="2400" b="1" dirty="0">
                <a:solidFill>
                  <a:schemeClr val="tx1"/>
                </a:solidFill>
                <a:latin typeface="Times New Roman" panose="02020603050405020304" pitchFamily="18" charset="0"/>
                <a:cs typeface="Times New Roman" panose="02020603050405020304" pitchFamily="18" charset="0"/>
              </a:rPr>
              <a:t>states</a:t>
            </a:r>
            <a:r>
              <a:rPr lang="en-US" sz="2400" dirty="0">
                <a:solidFill>
                  <a:schemeClr val="tx1"/>
                </a:solidFill>
                <a:latin typeface="Times New Roman" panose="02020603050405020304" pitchFamily="18" charset="0"/>
                <a:cs typeface="Times New Roman" panose="02020603050405020304" pitchFamily="18" charset="0"/>
              </a:rPr>
              <a:t> that the environment can be in. We call this the </a:t>
            </a:r>
            <a:r>
              <a:rPr lang="en-US" sz="2400" b="1" dirty="0">
                <a:solidFill>
                  <a:schemeClr val="tx1"/>
                </a:solidFill>
                <a:latin typeface="Times New Roman" panose="02020603050405020304" pitchFamily="18" charset="0"/>
                <a:cs typeface="Times New Roman" panose="02020603050405020304" pitchFamily="18" charset="0"/>
              </a:rPr>
              <a:t>state space</a:t>
            </a:r>
            <a:r>
              <a:rPr lang="en-US" sz="2400" dirty="0">
                <a:solidFill>
                  <a:schemeClr val="tx1"/>
                </a:solidFill>
                <a:latin typeface="Times New Roman" panose="02020603050405020304" pitchFamily="18" charset="0"/>
                <a:cs typeface="Times New Roman" panose="02020603050405020304" pitchFamily="18" charset="0"/>
              </a:rPr>
              <a:t>.</a:t>
            </a:r>
          </a:p>
          <a:p>
            <a:pPr marL="342900" lvl="2"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a:t>
            </a:r>
            <a:r>
              <a:rPr lang="en-US" sz="2400" b="1" dirty="0">
                <a:solidFill>
                  <a:schemeClr val="tx1"/>
                </a:solidFill>
                <a:latin typeface="Times New Roman" panose="02020603050405020304" pitchFamily="18" charset="0"/>
                <a:cs typeface="Times New Roman" panose="02020603050405020304" pitchFamily="18" charset="0"/>
              </a:rPr>
              <a:t>initial state </a:t>
            </a:r>
            <a:r>
              <a:rPr lang="en-US" sz="2400" dirty="0">
                <a:solidFill>
                  <a:schemeClr val="tx1"/>
                </a:solidFill>
                <a:latin typeface="Times New Roman" panose="02020603050405020304" pitchFamily="18" charset="0"/>
                <a:cs typeface="Times New Roman" panose="02020603050405020304" pitchFamily="18" charset="0"/>
              </a:rPr>
              <a:t>that the agent starts in. For example: Arad.</a:t>
            </a:r>
          </a:p>
          <a:p>
            <a:pPr marL="342900" lvl="2"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 set of one or more </a:t>
            </a:r>
            <a:r>
              <a:rPr lang="en-US" sz="2400" b="1" dirty="0">
                <a:solidFill>
                  <a:schemeClr val="tx1"/>
                </a:solidFill>
                <a:latin typeface="Times New Roman" panose="02020603050405020304" pitchFamily="18" charset="0"/>
                <a:cs typeface="Times New Roman" panose="02020603050405020304" pitchFamily="18" charset="0"/>
              </a:rPr>
              <a:t>goal states</a:t>
            </a:r>
            <a:r>
              <a:rPr lang="en-US" sz="2400" dirty="0">
                <a:solidFill>
                  <a:schemeClr val="tx1"/>
                </a:solidFill>
                <a:latin typeface="Times New Roman" panose="02020603050405020304" pitchFamily="18" charset="0"/>
                <a:cs typeface="Times New Roman" panose="02020603050405020304" pitchFamily="18" charset="0"/>
              </a:rPr>
              <a:t>. Sometimes there is one goal state (e.g., Bucharest), sometimes there is a small set of alternative goal states, and sometimes the goal is defined by a property that applies to many states (potentially an infinite number). We can account for all three of these possibilities by specifying an </a:t>
            </a:r>
            <a:r>
              <a:rPr lang="en-US" sz="2400" b="1" dirty="0">
                <a:solidFill>
                  <a:schemeClr val="tx1"/>
                </a:solidFill>
                <a:latin typeface="Times New Roman" panose="02020603050405020304" pitchFamily="18" charset="0"/>
                <a:cs typeface="Times New Roman" panose="02020603050405020304" pitchFamily="18" charset="0"/>
              </a:rPr>
              <a:t>IS-GOAL</a:t>
            </a:r>
            <a:r>
              <a:rPr lang="en-US" sz="2400" dirty="0">
                <a:solidFill>
                  <a:schemeClr val="tx1"/>
                </a:solidFill>
                <a:latin typeface="Times New Roman" panose="02020603050405020304" pitchFamily="18" charset="0"/>
                <a:cs typeface="Times New Roman" panose="02020603050405020304" pitchFamily="18" charset="0"/>
              </a:rPr>
              <a:t> method for a problem.</a:t>
            </a:r>
          </a:p>
          <a:p>
            <a:pPr marL="0" lvl="2" algn="just"/>
            <a:endParaRPr lang="en-US" sz="2400" dirty="0">
              <a:solidFill>
                <a:schemeClr val="tx1"/>
              </a:solidFill>
              <a:latin typeface="Times New Roman" panose="02020603050405020304" pitchFamily="18" charset="0"/>
              <a:cs typeface="Times New Roman" panose="02020603050405020304" pitchFamily="18" charset="0"/>
            </a:endParaRPr>
          </a:p>
          <a:p>
            <a:pPr marL="0" lvl="2"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170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EAD80-4F6C-00BB-6C6A-321350AE9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C77E74-75DD-16EA-1C1E-F573E205C211}"/>
              </a:ext>
            </a:extLst>
          </p:cNvPr>
          <p:cNvSpPr>
            <a:spLocks noGrp="1"/>
          </p:cNvSpPr>
          <p:nvPr>
            <p:ph type="ctrTitle"/>
          </p:nvPr>
        </p:nvSpPr>
        <p:spPr/>
        <p:txBody>
          <a:bodyPr/>
          <a:lstStyle/>
          <a:p>
            <a:r>
              <a:rPr lang="en-US" dirty="0"/>
              <a:t>Search problems and solutions</a:t>
            </a:r>
          </a:p>
        </p:txBody>
      </p:sp>
      <p:sp>
        <p:nvSpPr>
          <p:cNvPr id="7" name="Content Placeholder 2">
            <a:extLst>
              <a:ext uri="{FF2B5EF4-FFF2-40B4-BE49-F238E27FC236}">
                <a16:creationId xmlns:a16="http://schemas.microsoft.com/office/drawing/2014/main" id="{10B11F55-CC9E-A78E-28C6-F0D0275ABBDF}"/>
              </a:ext>
            </a:extLst>
          </p:cNvPr>
          <p:cNvSpPr txBox="1">
            <a:spLocks/>
          </p:cNvSpPr>
          <p:nvPr/>
        </p:nvSpPr>
        <p:spPr>
          <a:xfrm>
            <a:off x="210670" y="2011680"/>
            <a:ext cx="8722659" cy="3987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lvl="2"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a:t>
            </a:r>
            <a:r>
              <a:rPr lang="en-US" sz="2400" b="1" dirty="0">
                <a:solidFill>
                  <a:schemeClr val="tx1"/>
                </a:solidFill>
                <a:latin typeface="Times New Roman" panose="02020603050405020304" pitchFamily="18" charset="0"/>
                <a:cs typeface="Times New Roman" panose="02020603050405020304" pitchFamily="18" charset="0"/>
              </a:rPr>
              <a:t>actions</a:t>
            </a:r>
            <a:r>
              <a:rPr lang="en-US" sz="2400" dirty="0">
                <a:solidFill>
                  <a:schemeClr val="tx1"/>
                </a:solidFill>
                <a:latin typeface="Times New Roman" panose="02020603050405020304" pitchFamily="18" charset="0"/>
                <a:cs typeface="Times New Roman" panose="02020603050405020304" pitchFamily="18" charset="0"/>
              </a:rPr>
              <a:t> available to the agent. Given a state s, ACTIONS(s) returns a finite set of actions that can be executed in s. We say that each of these actions is applicable in s. </a:t>
            </a:r>
          </a:p>
          <a:p>
            <a:pPr marL="0" lvl="2" algn="just"/>
            <a:r>
              <a:rPr lang="en-US" sz="2400" dirty="0">
                <a:solidFill>
                  <a:schemeClr val="tx1"/>
                </a:solidFill>
                <a:latin typeface="Times New Roman" panose="02020603050405020304" pitchFamily="18" charset="0"/>
                <a:cs typeface="Times New Roman" panose="02020603050405020304" pitchFamily="18" charset="0"/>
              </a:rPr>
              <a:t>An example: ACTIONS(Arad) = {</a:t>
            </a:r>
            <a:r>
              <a:rPr lang="en-US" sz="2400" dirty="0" err="1">
                <a:solidFill>
                  <a:schemeClr val="tx1"/>
                </a:solidFill>
                <a:latin typeface="Times New Roman" panose="02020603050405020304" pitchFamily="18" charset="0"/>
                <a:cs typeface="Times New Roman" panose="02020603050405020304" pitchFamily="18" charset="0"/>
              </a:rPr>
              <a:t>ToSibiu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ToTimisoara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ToZerindg</a:t>
            </a:r>
            <a:r>
              <a:rPr lang="en-US" sz="2400" dirty="0">
                <a:solidFill>
                  <a:schemeClr val="tx1"/>
                </a:solidFill>
                <a:latin typeface="Times New Roman" panose="02020603050405020304" pitchFamily="18" charset="0"/>
                <a:cs typeface="Times New Roman" panose="02020603050405020304" pitchFamily="18" charset="0"/>
              </a:rPr>
              <a:t>}</a:t>
            </a:r>
          </a:p>
          <a:p>
            <a:pPr marL="342900" lvl="2"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 </a:t>
            </a:r>
            <a:r>
              <a:rPr lang="en-US" sz="2400" b="1" dirty="0">
                <a:solidFill>
                  <a:schemeClr val="tx1"/>
                </a:solidFill>
                <a:latin typeface="Times New Roman" panose="02020603050405020304" pitchFamily="18" charset="0"/>
                <a:cs typeface="Times New Roman" panose="02020603050405020304" pitchFamily="18" charset="0"/>
              </a:rPr>
              <a:t>transition model</a:t>
            </a:r>
            <a:r>
              <a:rPr lang="en-US" sz="2400" dirty="0">
                <a:solidFill>
                  <a:schemeClr val="tx1"/>
                </a:solidFill>
                <a:latin typeface="Times New Roman" panose="02020603050405020304" pitchFamily="18" charset="0"/>
                <a:cs typeface="Times New Roman" panose="02020603050405020304" pitchFamily="18" charset="0"/>
              </a:rPr>
              <a:t>, which describes what each action does. RESULT(s, a) returns the state that results from doing action a in state s. For example, RESULT(Arad, </a:t>
            </a:r>
            <a:r>
              <a:rPr lang="en-US" sz="2400" dirty="0" err="1">
                <a:solidFill>
                  <a:schemeClr val="tx1"/>
                </a:solidFill>
                <a:latin typeface="Times New Roman" panose="02020603050405020304" pitchFamily="18" charset="0"/>
                <a:cs typeface="Times New Roman" panose="02020603050405020304" pitchFamily="18" charset="0"/>
              </a:rPr>
              <a:t>ToZerind</a:t>
            </a:r>
            <a:r>
              <a:rPr lang="en-US" sz="2400" dirty="0">
                <a:solidFill>
                  <a:schemeClr val="tx1"/>
                </a:solidFill>
                <a:latin typeface="Times New Roman" panose="02020603050405020304" pitchFamily="18" charset="0"/>
                <a:cs typeface="Times New Roman" panose="02020603050405020304" pitchFamily="18" charset="0"/>
              </a:rPr>
              <a:t>) = </a:t>
            </a:r>
            <a:r>
              <a:rPr lang="en-US" sz="2400" dirty="0" err="1">
                <a:solidFill>
                  <a:schemeClr val="tx1"/>
                </a:solidFill>
                <a:latin typeface="Times New Roman" panose="02020603050405020304" pitchFamily="18" charset="0"/>
                <a:cs typeface="Times New Roman" panose="02020603050405020304" pitchFamily="18" charset="0"/>
              </a:rPr>
              <a:t>Zerind</a:t>
            </a:r>
            <a:r>
              <a:rPr lang="en-US" sz="2400" dirty="0">
                <a:solidFill>
                  <a:schemeClr val="tx1"/>
                </a:solidFill>
                <a:latin typeface="Times New Roman" panose="02020603050405020304" pitchFamily="18" charset="0"/>
                <a:cs typeface="Times New Roman" panose="02020603050405020304" pitchFamily="18" charset="0"/>
              </a:rPr>
              <a:t>.</a:t>
            </a:r>
          </a:p>
          <a:p>
            <a:pPr marL="0" lvl="2" algn="just"/>
            <a:endParaRPr lang="en-US" sz="2400" dirty="0">
              <a:solidFill>
                <a:schemeClr val="tx1"/>
              </a:solidFill>
              <a:latin typeface="Times New Roman" panose="02020603050405020304" pitchFamily="18" charset="0"/>
              <a:cs typeface="Times New Roman" panose="02020603050405020304" pitchFamily="18" charset="0"/>
            </a:endParaRPr>
          </a:p>
          <a:p>
            <a:pPr marL="0" lvl="2"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1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EAD80-4F6C-00BB-6C6A-321350AE9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C77E74-75DD-16EA-1C1E-F573E205C211}"/>
              </a:ext>
            </a:extLst>
          </p:cNvPr>
          <p:cNvSpPr>
            <a:spLocks noGrp="1"/>
          </p:cNvSpPr>
          <p:nvPr>
            <p:ph type="ctrTitle"/>
          </p:nvPr>
        </p:nvSpPr>
        <p:spPr/>
        <p:txBody>
          <a:bodyPr/>
          <a:lstStyle/>
          <a:p>
            <a:r>
              <a:rPr lang="en-US" dirty="0"/>
              <a:t>Search problems and solutions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10B11F55-CC9E-A78E-28C6-F0D0275ABBDF}"/>
                  </a:ext>
                </a:extLst>
              </p:cNvPr>
              <p:cNvSpPr txBox="1">
                <a:spLocks/>
              </p:cNvSpPr>
              <p:nvPr/>
            </p:nvSpPr>
            <p:spPr>
              <a:xfrm>
                <a:off x="210670" y="2011680"/>
                <a:ext cx="8722659" cy="3987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lvl="2"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An </a:t>
                </a:r>
                <a:r>
                  <a:rPr lang="en-US" sz="2400" b="1" dirty="0">
                    <a:solidFill>
                      <a:schemeClr val="tx1"/>
                    </a:solidFill>
                    <a:latin typeface="Times New Roman" panose="02020603050405020304" pitchFamily="18" charset="0"/>
                    <a:cs typeface="Times New Roman" panose="02020603050405020304" pitchFamily="18" charset="0"/>
                  </a:rPr>
                  <a:t>action cost function</a:t>
                </a:r>
                <a:r>
                  <a:rPr lang="en-US" sz="2400" dirty="0">
                    <a:solidFill>
                      <a:schemeClr val="tx1"/>
                    </a:solidFill>
                    <a:latin typeface="Times New Roman" panose="02020603050405020304" pitchFamily="18" charset="0"/>
                    <a:cs typeface="Times New Roman" panose="02020603050405020304" pitchFamily="18" charset="0"/>
                  </a:rPr>
                  <a:t>, denoted by ACTION-COST(s, a,</a:t>
                </a:r>
                <a14:m>
                  <m:oMath xmlns:m="http://schemas.openxmlformats.org/officeDocument/2006/math">
                    <m:sSup>
                      <m:sSupPr>
                        <m:ctrlPr>
                          <a:rPr lang="en-US" sz="240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𝑠</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r>
                  <a:rPr lang="en-US" sz="2400" dirty="0">
                    <a:solidFill>
                      <a:schemeClr val="tx1"/>
                    </a:solidFill>
                    <a:latin typeface="Times New Roman" panose="02020603050405020304" pitchFamily="18" charset="0"/>
                    <a:cs typeface="Times New Roman" panose="02020603050405020304" pitchFamily="18" charset="0"/>
                  </a:rPr>
                  <a:t>) when we are programming or c (s, a,</a:t>
                </a:r>
                <a14:m>
                  <m:oMath xmlns:m="http://schemas.openxmlformats.org/officeDocument/2006/math">
                    <m:sSup>
                      <m:sSupPr>
                        <m:ctrlPr>
                          <a:rPr lang="en-US" sz="2400" i="1">
                            <a:solidFill>
                              <a:schemeClr val="tx1"/>
                            </a:solidFill>
                            <a:latin typeface="Cambria Math" panose="02040503050406030204" pitchFamily="18" charset="0"/>
                            <a:cs typeface="Times New Roman" panose="02020603050405020304" pitchFamily="18" charset="0"/>
                          </a:rPr>
                        </m:ctrlPr>
                      </m:sSupPr>
                      <m:e>
                        <m:r>
                          <a:rPr lang="en-US" sz="2400" i="1">
                            <a:solidFill>
                              <a:schemeClr val="tx1"/>
                            </a:solidFill>
                            <a:latin typeface="Cambria Math" panose="02040503050406030204" pitchFamily="18" charset="0"/>
                            <a:cs typeface="Times New Roman" panose="02020603050405020304" pitchFamily="18" charset="0"/>
                          </a:rPr>
                          <m:t> </m:t>
                        </m:r>
                        <m:r>
                          <a:rPr lang="en-US" sz="2400" i="1">
                            <a:solidFill>
                              <a:schemeClr val="tx1"/>
                            </a:solidFill>
                            <a:latin typeface="Cambria Math" panose="02040503050406030204" pitchFamily="18" charset="0"/>
                            <a:cs typeface="Times New Roman" panose="02020603050405020304" pitchFamily="18" charset="0"/>
                          </a:rPr>
                          <m:t>𝑠</m:t>
                        </m:r>
                      </m:e>
                      <m:sup>
                        <m:r>
                          <a:rPr lang="en-US" sz="2400" i="1">
                            <a:solidFill>
                              <a:schemeClr val="tx1"/>
                            </a:solidFill>
                            <a:latin typeface="Cambria Math" panose="02040503050406030204" pitchFamily="18" charset="0"/>
                            <a:cs typeface="Times New Roman" panose="02020603050405020304" pitchFamily="18" charset="0"/>
                          </a:rPr>
                          <m:t>′</m:t>
                        </m:r>
                      </m:sup>
                    </m:sSup>
                  </m:oMath>
                </a14:m>
                <a:r>
                  <a:rPr lang="en-US" sz="2400" dirty="0">
                    <a:solidFill>
                      <a:schemeClr val="tx1"/>
                    </a:solidFill>
                    <a:latin typeface="Times New Roman" panose="02020603050405020304" pitchFamily="18" charset="0"/>
                    <a:cs typeface="Times New Roman" panose="02020603050405020304" pitchFamily="18" charset="0"/>
                  </a:rPr>
                  <a:t>) when we are doing math, that gives the numeric cost of applying action </a:t>
                </a:r>
                <a:r>
                  <a:rPr lang="en-US" sz="2400" b="1" dirty="0">
                    <a:solidFill>
                      <a:schemeClr val="tx1"/>
                    </a:solidFill>
                    <a:latin typeface="Times New Roman" panose="02020603050405020304" pitchFamily="18" charset="0"/>
                    <a:cs typeface="Times New Roman" panose="02020603050405020304" pitchFamily="18" charset="0"/>
                  </a:rPr>
                  <a:t>a</a:t>
                </a:r>
                <a:r>
                  <a:rPr lang="en-US" sz="2400" dirty="0">
                    <a:solidFill>
                      <a:schemeClr val="tx1"/>
                    </a:solidFill>
                    <a:latin typeface="Times New Roman" panose="02020603050405020304" pitchFamily="18" charset="0"/>
                    <a:cs typeface="Times New Roman" panose="02020603050405020304" pitchFamily="18" charset="0"/>
                  </a:rPr>
                  <a:t> in state </a:t>
                </a:r>
                <a:r>
                  <a:rPr lang="en-US" sz="2400" b="1" dirty="0">
                    <a:solidFill>
                      <a:schemeClr val="tx1"/>
                    </a:solidFill>
                    <a:latin typeface="Times New Roman" panose="02020603050405020304" pitchFamily="18" charset="0"/>
                    <a:cs typeface="Times New Roman" panose="02020603050405020304" pitchFamily="18" charset="0"/>
                  </a:rPr>
                  <a:t>s</a:t>
                </a:r>
                <a:r>
                  <a:rPr lang="en-US" sz="2400" dirty="0">
                    <a:solidFill>
                      <a:schemeClr val="tx1"/>
                    </a:solidFill>
                    <a:latin typeface="Times New Roman" panose="02020603050405020304" pitchFamily="18" charset="0"/>
                    <a:cs typeface="Times New Roman" panose="02020603050405020304" pitchFamily="18" charset="0"/>
                  </a:rPr>
                  <a:t> to reach state </a:t>
                </a:r>
                <a14:m>
                  <m:oMath xmlns:m="http://schemas.openxmlformats.org/officeDocument/2006/math">
                    <m:sSup>
                      <m:sSupPr>
                        <m:ctrlPr>
                          <a:rPr lang="en-US" sz="2400" b="1" i="1">
                            <a:solidFill>
                              <a:schemeClr val="tx1"/>
                            </a:solidFill>
                            <a:latin typeface="Cambria Math" panose="02040503050406030204" pitchFamily="18" charset="0"/>
                            <a:cs typeface="Times New Roman" panose="02020603050405020304" pitchFamily="18" charset="0"/>
                          </a:rPr>
                        </m:ctrlPr>
                      </m:sSupPr>
                      <m:e>
                        <m:r>
                          <a:rPr lang="en-US" sz="2400" b="1" i="1">
                            <a:solidFill>
                              <a:schemeClr val="tx1"/>
                            </a:solidFill>
                            <a:latin typeface="Cambria Math" panose="02040503050406030204" pitchFamily="18" charset="0"/>
                            <a:cs typeface="Times New Roman" panose="02020603050405020304" pitchFamily="18" charset="0"/>
                          </a:rPr>
                          <m:t> </m:t>
                        </m:r>
                        <m:r>
                          <a:rPr lang="en-US" sz="2400" b="1" i="1">
                            <a:solidFill>
                              <a:schemeClr val="tx1"/>
                            </a:solidFill>
                            <a:latin typeface="Cambria Math" panose="02040503050406030204" pitchFamily="18" charset="0"/>
                            <a:cs typeface="Times New Roman" panose="02020603050405020304" pitchFamily="18" charset="0"/>
                          </a:rPr>
                          <m:t>𝒔</m:t>
                        </m:r>
                      </m:e>
                      <m:sup>
                        <m:r>
                          <a:rPr lang="en-US" sz="2400" b="1" i="1">
                            <a:solidFill>
                              <a:schemeClr val="tx1"/>
                            </a:solidFill>
                            <a:latin typeface="Cambria Math" panose="02040503050406030204" pitchFamily="18" charset="0"/>
                            <a:cs typeface="Times New Roman" panose="02020603050405020304" pitchFamily="18" charset="0"/>
                          </a:rPr>
                          <m:t>′</m:t>
                        </m:r>
                      </m:sup>
                    </m:sSup>
                  </m:oMath>
                </a14:m>
                <a:r>
                  <a:rPr lang="en-US" sz="2400" dirty="0">
                    <a:solidFill>
                      <a:schemeClr val="tx1"/>
                    </a:solidFill>
                    <a:latin typeface="Times New Roman" panose="02020603050405020304" pitchFamily="18" charset="0"/>
                    <a:cs typeface="Times New Roman" panose="02020603050405020304" pitchFamily="18" charset="0"/>
                  </a:rPr>
                  <a:t>. </a:t>
                </a:r>
              </a:p>
              <a:p>
                <a:pPr marL="0" lvl="2" algn="just"/>
                <a:r>
                  <a:rPr lang="en-US" sz="2400" dirty="0">
                    <a:solidFill>
                      <a:schemeClr val="tx1"/>
                    </a:solidFill>
                    <a:latin typeface="Times New Roman" panose="02020603050405020304" pitchFamily="18" charset="0"/>
                    <a:cs typeface="Times New Roman" panose="02020603050405020304" pitchFamily="18" charset="0"/>
                  </a:rPr>
                  <a:t>A problem-solving agent should use a cost function that reflects its own performance measure; for example, for route-finding agents, the cost of an action might be the length in miles, or it might be the time it takes to complete the action.</a:t>
                </a:r>
              </a:p>
              <a:p>
                <a:pPr marL="0" lvl="2" algn="just"/>
                <a:endParaRPr 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Content Placeholder 2">
                <a:extLst>
                  <a:ext uri="{FF2B5EF4-FFF2-40B4-BE49-F238E27FC236}">
                    <a16:creationId xmlns:a16="http://schemas.microsoft.com/office/drawing/2014/main" id="{10B11F55-CC9E-A78E-28C6-F0D0275ABBDF}"/>
                  </a:ext>
                </a:extLst>
              </p:cNvPr>
              <p:cNvSpPr txBox="1">
                <a:spLocks noRot="1" noChangeAspect="1" noMove="1" noResize="1" noEditPoints="1" noAdjustHandles="1" noChangeArrowheads="1" noChangeShapeType="1" noTextEdit="1"/>
              </p:cNvSpPr>
              <p:nvPr/>
            </p:nvSpPr>
            <p:spPr>
              <a:xfrm>
                <a:off x="210670" y="2011680"/>
                <a:ext cx="8722659" cy="3987338"/>
              </a:xfrm>
              <a:prstGeom prst="rect">
                <a:avLst/>
              </a:prstGeom>
              <a:blipFill>
                <a:blip r:embed="rId2"/>
                <a:stretch>
                  <a:fillRect l="-1119" t="-1223" r="-1119"/>
                </a:stretch>
              </a:blipFill>
            </p:spPr>
            <p:txBody>
              <a:bodyPr/>
              <a:lstStyle/>
              <a:p>
                <a:r>
                  <a:rPr lang="en-GB">
                    <a:noFill/>
                  </a:rPr>
                  <a:t> </a:t>
                </a:r>
              </a:p>
            </p:txBody>
          </p:sp>
        </mc:Fallback>
      </mc:AlternateContent>
    </p:spTree>
    <p:extLst>
      <p:ext uri="{BB962C8B-B14F-4D97-AF65-F5344CB8AC3E}">
        <p14:creationId xmlns:p14="http://schemas.microsoft.com/office/powerpoint/2010/main" val="75117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EAD80-4F6C-00BB-6C6A-321350AE9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C77E74-75DD-16EA-1C1E-F573E205C211}"/>
              </a:ext>
            </a:extLst>
          </p:cNvPr>
          <p:cNvSpPr>
            <a:spLocks noGrp="1"/>
          </p:cNvSpPr>
          <p:nvPr>
            <p:ph type="ctrTitle"/>
          </p:nvPr>
        </p:nvSpPr>
        <p:spPr/>
        <p:txBody>
          <a:bodyPr/>
          <a:lstStyle/>
          <a:p>
            <a:r>
              <a:rPr lang="en-US" dirty="0"/>
              <a:t>Search problems and solutions</a:t>
            </a:r>
          </a:p>
        </p:txBody>
      </p:sp>
      <p:sp>
        <p:nvSpPr>
          <p:cNvPr id="7" name="Content Placeholder 2">
            <a:extLst>
              <a:ext uri="{FF2B5EF4-FFF2-40B4-BE49-F238E27FC236}">
                <a16:creationId xmlns:a16="http://schemas.microsoft.com/office/drawing/2014/main" id="{10B11F55-CC9E-A78E-28C6-F0D0275ABBDF}"/>
              </a:ext>
            </a:extLst>
          </p:cNvPr>
          <p:cNvSpPr txBox="1">
            <a:spLocks/>
          </p:cNvSpPr>
          <p:nvPr/>
        </p:nvSpPr>
        <p:spPr>
          <a:xfrm>
            <a:off x="210670" y="2011680"/>
            <a:ext cx="8722659" cy="3987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0" lvl="2" algn="just"/>
            <a:r>
              <a:rPr lang="en-US" sz="2400" dirty="0">
                <a:solidFill>
                  <a:schemeClr val="tx1"/>
                </a:solidFill>
                <a:latin typeface="Times New Roman" panose="02020603050405020304" pitchFamily="18" charset="0"/>
                <a:cs typeface="Times New Roman" panose="02020603050405020304" pitchFamily="18" charset="0"/>
              </a:rPr>
              <a:t>A sequence of actions forms a </a:t>
            </a:r>
            <a:r>
              <a:rPr lang="en-US" sz="2400" b="1" dirty="0">
                <a:solidFill>
                  <a:schemeClr val="tx1"/>
                </a:solidFill>
                <a:latin typeface="Times New Roman" panose="02020603050405020304" pitchFamily="18" charset="0"/>
                <a:cs typeface="Times New Roman" panose="02020603050405020304" pitchFamily="18" charset="0"/>
              </a:rPr>
              <a:t>path</a:t>
            </a:r>
            <a:r>
              <a:rPr lang="en-US" sz="2400" dirty="0">
                <a:solidFill>
                  <a:schemeClr val="tx1"/>
                </a:solidFill>
                <a:latin typeface="Times New Roman" panose="02020603050405020304" pitchFamily="18" charset="0"/>
                <a:cs typeface="Times New Roman" panose="02020603050405020304" pitchFamily="18" charset="0"/>
              </a:rPr>
              <a:t>, and a </a:t>
            </a:r>
            <a:r>
              <a:rPr lang="en-US" sz="2400" b="1" dirty="0">
                <a:solidFill>
                  <a:schemeClr val="tx1"/>
                </a:solidFill>
                <a:latin typeface="Times New Roman" panose="02020603050405020304" pitchFamily="18" charset="0"/>
                <a:cs typeface="Times New Roman" panose="02020603050405020304" pitchFamily="18" charset="0"/>
              </a:rPr>
              <a:t>solution</a:t>
            </a:r>
            <a:r>
              <a:rPr lang="en-US" sz="2400" dirty="0">
                <a:solidFill>
                  <a:schemeClr val="tx1"/>
                </a:solidFill>
                <a:latin typeface="Times New Roman" panose="02020603050405020304" pitchFamily="18" charset="0"/>
                <a:cs typeface="Times New Roman" panose="02020603050405020304" pitchFamily="18" charset="0"/>
              </a:rPr>
              <a:t> is a path from the initial state to a goal state. </a:t>
            </a:r>
          </a:p>
          <a:p>
            <a:pPr marL="0" lvl="2" algn="just"/>
            <a:r>
              <a:rPr lang="en-US" sz="2400" dirty="0">
                <a:solidFill>
                  <a:schemeClr val="tx1"/>
                </a:solidFill>
                <a:latin typeface="Times New Roman" panose="02020603050405020304" pitchFamily="18" charset="0"/>
                <a:cs typeface="Times New Roman" panose="02020603050405020304" pitchFamily="18" charset="0"/>
              </a:rPr>
              <a:t>We assume that action costs are additive; that is, the total cost of a path is the sum of the individual action costs. </a:t>
            </a:r>
          </a:p>
          <a:p>
            <a:pPr marL="0" lvl="2" algn="just"/>
            <a:r>
              <a:rPr lang="en-US" sz="2400" dirty="0">
                <a:solidFill>
                  <a:schemeClr val="tx1"/>
                </a:solidFill>
                <a:latin typeface="Times New Roman" panose="02020603050405020304" pitchFamily="18" charset="0"/>
                <a:cs typeface="Times New Roman" panose="02020603050405020304" pitchFamily="18" charset="0"/>
              </a:rPr>
              <a:t>An optimal solution has the lowest path cost among all solutions</a:t>
            </a:r>
          </a:p>
          <a:p>
            <a:pPr marL="0" lvl="2" algn="just"/>
            <a:r>
              <a:rPr lang="en-US" sz="2400" dirty="0">
                <a:solidFill>
                  <a:schemeClr val="tx1"/>
                </a:solidFill>
                <a:latin typeface="Times New Roman" panose="02020603050405020304" pitchFamily="18" charset="0"/>
                <a:cs typeface="Times New Roman" panose="02020603050405020304" pitchFamily="18" charset="0"/>
              </a:rPr>
              <a:t>The </a:t>
            </a:r>
            <a:r>
              <a:rPr lang="en-US" sz="2400" b="1" dirty="0">
                <a:solidFill>
                  <a:schemeClr val="tx1"/>
                </a:solidFill>
                <a:latin typeface="Times New Roman" panose="02020603050405020304" pitchFamily="18" charset="0"/>
                <a:cs typeface="Times New Roman" panose="02020603050405020304" pitchFamily="18" charset="0"/>
              </a:rPr>
              <a:t>state space </a:t>
            </a:r>
            <a:r>
              <a:rPr lang="en-US" sz="2400" dirty="0">
                <a:solidFill>
                  <a:schemeClr val="tx1"/>
                </a:solidFill>
                <a:latin typeface="Times New Roman" panose="02020603050405020304" pitchFamily="18" charset="0"/>
                <a:cs typeface="Times New Roman" panose="02020603050405020304" pitchFamily="18" charset="0"/>
              </a:rPr>
              <a:t>can be represented as a </a:t>
            </a:r>
            <a:r>
              <a:rPr lang="en-US" sz="2400" b="1" dirty="0">
                <a:solidFill>
                  <a:schemeClr val="tx1"/>
                </a:solidFill>
                <a:latin typeface="Times New Roman" panose="02020603050405020304" pitchFamily="18" charset="0"/>
                <a:cs typeface="Times New Roman" panose="02020603050405020304" pitchFamily="18" charset="0"/>
              </a:rPr>
              <a:t>graph</a:t>
            </a:r>
            <a:r>
              <a:rPr lang="en-US" sz="2400" dirty="0">
                <a:solidFill>
                  <a:schemeClr val="tx1"/>
                </a:solidFill>
                <a:latin typeface="Times New Roman" panose="02020603050405020304" pitchFamily="18" charset="0"/>
                <a:cs typeface="Times New Roman" panose="02020603050405020304" pitchFamily="18" charset="0"/>
              </a:rPr>
              <a:t> in which the vertices are states and the directed edges between them are actions. The map of Romania shown in </a:t>
            </a:r>
            <a:r>
              <a:rPr lang="en-US" sz="2400" b="1" dirty="0">
                <a:solidFill>
                  <a:schemeClr val="tx1"/>
                </a:solidFill>
                <a:latin typeface="Times New Roman" panose="02020603050405020304" pitchFamily="18" charset="0"/>
                <a:cs typeface="Times New Roman" panose="02020603050405020304" pitchFamily="18" charset="0"/>
              </a:rPr>
              <a:t>Figure 3.1 </a:t>
            </a:r>
            <a:r>
              <a:rPr lang="en-US" sz="2400" dirty="0">
                <a:solidFill>
                  <a:schemeClr val="tx1"/>
                </a:solidFill>
                <a:latin typeface="Times New Roman" panose="02020603050405020304" pitchFamily="18" charset="0"/>
                <a:cs typeface="Times New Roman" panose="02020603050405020304" pitchFamily="18" charset="0"/>
              </a:rPr>
              <a:t>is such a graph, where each road indicates two actions, one in each direction.</a:t>
            </a:r>
          </a:p>
        </p:txBody>
      </p:sp>
    </p:spTree>
    <p:extLst>
      <p:ext uri="{BB962C8B-B14F-4D97-AF65-F5344CB8AC3E}">
        <p14:creationId xmlns:p14="http://schemas.microsoft.com/office/powerpoint/2010/main" val="98151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a:bodyPr>
          <a:lstStyle/>
          <a:p>
            <a:r>
              <a:rPr lang="en-US" dirty="0"/>
              <a:t>SEARCH-SOLUTION-EXECUTE</a:t>
            </a:r>
          </a:p>
        </p:txBody>
      </p:sp>
      <p:sp>
        <p:nvSpPr>
          <p:cNvPr id="3" name="Rectangle 2">
            <a:extLst>
              <a:ext uri="{FF2B5EF4-FFF2-40B4-BE49-F238E27FC236}">
                <a16:creationId xmlns:a16="http://schemas.microsoft.com/office/drawing/2014/main" id="{B7E79C24-9DB5-4E84-A378-CA9AA87FB9A2}"/>
              </a:ext>
            </a:extLst>
          </p:cNvPr>
          <p:cNvSpPr/>
          <p:nvPr/>
        </p:nvSpPr>
        <p:spPr>
          <a:xfrm>
            <a:off x="421341" y="1979415"/>
            <a:ext cx="8024827" cy="3477875"/>
          </a:xfrm>
          <a:prstGeom prst="rect">
            <a:avLst/>
          </a:prstGeom>
        </p:spPr>
        <p:txBody>
          <a:bodyPr wrap="square">
            <a:spAutoFit/>
          </a:bodyPr>
          <a:lstStyle/>
          <a:p>
            <a:endParaRPr lang="en-US" sz="2000" dirty="0"/>
          </a:p>
          <a:p>
            <a:r>
              <a:rPr lang="en-US" sz="2000" dirty="0"/>
              <a:t>The process of looking for a sequence of actions that reaches the goal is called </a:t>
            </a:r>
            <a:r>
              <a:rPr lang="en-US" sz="2000" b="1" dirty="0"/>
              <a:t>search</a:t>
            </a:r>
            <a:r>
              <a:rPr lang="en-US" sz="2000" dirty="0"/>
              <a:t>.</a:t>
            </a:r>
          </a:p>
          <a:p>
            <a:endParaRPr lang="en-US" sz="2000" dirty="0"/>
          </a:p>
          <a:p>
            <a:endParaRPr lang="en-US" sz="2000" dirty="0"/>
          </a:p>
          <a:p>
            <a:r>
              <a:rPr lang="en-US" sz="2000" b="1" dirty="0"/>
              <a:t>Solution</a:t>
            </a:r>
            <a:r>
              <a:rPr lang="en-US" sz="2000" dirty="0"/>
              <a:t> is the sequence of actions that takes any agent to the goal state, exactly those state the agent is satisfied.</a:t>
            </a:r>
          </a:p>
          <a:p>
            <a:endParaRPr lang="en-US" sz="2000" dirty="0"/>
          </a:p>
          <a:p>
            <a:endParaRPr lang="en-US" sz="2000" dirty="0"/>
          </a:p>
          <a:p>
            <a:pPr algn="just"/>
            <a:r>
              <a:rPr lang="en-US" sz="2000" dirty="0">
                <a:solidFill>
                  <a:srgbClr val="FF0000"/>
                </a:solidFill>
              </a:rPr>
              <a:t>A search algorithm takes a problem as input and returns a </a:t>
            </a:r>
            <a:r>
              <a:rPr lang="en-US" sz="2000" b="1" dirty="0">
                <a:solidFill>
                  <a:srgbClr val="FF0000"/>
                </a:solidFill>
              </a:rPr>
              <a:t>solution </a:t>
            </a:r>
            <a:r>
              <a:rPr lang="en-US" sz="2000" dirty="0">
                <a:solidFill>
                  <a:srgbClr val="FF0000"/>
                </a:solidFill>
              </a:rPr>
              <a:t>in the form of an action sequence.</a:t>
            </a:r>
          </a:p>
        </p:txBody>
      </p:sp>
    </p:spTree>
    <p:extLst>
      <p:ext uri="{BB962C8B-B14F-4D97-AF65-F5344CB8AC3E}">
        <p14:creationId xmlns:p14="http://schemas.microsoft.com/office/powerpoint/2010/main" val="4089848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91208"/>
            <a:ext cx="7808976" cy="1088136"/>
          </a:xfrm>
        </p:spPr>
        <p:txBody>
          <a:bodyPr>
            <a:normAutofit/>
          </a:bodyPr>
          <a:lstStyle/>
          <a:p>
            <a:r>
              <a:rPr lang="en-US" b="1" dirty="0"/>
              <a:t>WELL-DEFINED PROBLEMS</a:t>
            </a:r>
            <a:endParaRPr lang="en-US" dirty="0"/>
          </a:p>
        </p:txBody>
      </p:sp>
      <p:sp>
        <p:nvSpPr>
          <p:cNvPr id="3" name="Rectangle 2">
            <a:extLst>
              <a:ext uri="{FF2B5EF4-FFF2-40B4-BE49-F238E27FC236}">
                <a16:creationId xmlns:a16="http://schemas.microsoft.com/office/drawing/2014/main" id="{7610C46C-B2DE-45FA-946E-D22A840A8B4D}"/>
              </a:ext>
            </a:extLst>
          </p:cNvPr>
          <p:cNvSpPr/>
          <p:nvPr/>
        </p:nvSpPr>
        <p:spPr>
          <a:xfrm>
            <a:off x="457199" y="1475120"/>
            <a:ext cx="6548511" cy="400110"/>
          </a:xfrm>
          <a:prstGeom prst="rect">
            <a:avLst/>
          </a:prstGeom>
        </p:spPr>
        <p:txBody>
          <a:bodyPr wrap="square">
            <a:spAutoFit/>
          </a:bodyPr>
          <a:lstStyle/>
          <a:p>
            <a:r>
              <a:rPr lang="en-US" sz="2000" dirty="0">
                <a:solidFill>
                  <a:schemeClr val="bg1"/>
                </a:solidFill>
              </a:rPr>
              <a:t>A </a:t>
            </a:r>
            <a:r>
              <a:rPr lang="en-US" sz="2000" b="1" dirty="0">
                <a:solidFill>
                  <a:schemeClr val="bg1"/>
                </a:solidFill>
              </a:rPr>
              <a:t>problem </a:t>
            </a:r>
            <a:r>
              <a:rPr lang="en-US" sz="2000" dirty="0">
                <a:solidFill>
                  <a:schemeClr val="bg1"/>
                </a:solidFill>
              </a:rPr>
              <a:t>can be defined formally by Six components:</a:t>
            </a:r>
          </a:p>
        </p:txBody>
      </p:sp>
      <p:sp>
        <p:nvSpPr>
          <p:cNvPr id="11" name="Content Placeholder 2">
            <a:extLst>
              <a:ext uri="{FF2B5EF4-FFF2-40B4-BE49-F238E27FC236}">
                <a16:creationId xmlns:a16="http://schemas.microsoft.com/office/drawing/2014/main" id="{9420901B-0615-4058-34B2-468F816AA766}"/>
              </a:ext>
            </a:extLst>
          </p:cNvPr>
          <p:cNvSpPr txBox="1">
            <a:spLocks/>
          </p:cNvSpPr>
          <p:nvPr/>
        </p:nvSpPr>
        <p:spPr>
          <a:xfrm>
            <a:off x="210670" y="2011680"/>
            <a:ext cx="8722659" cy="3987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lvl="2" indent="-457200" algn="just">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States</a:t>
            </a:r>
          </a:p>
          <a:p>
            <a:pPr marL="457200" lvl="2" indent="-457200" algn="just">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Initial state</a:t>
            </a:r>
          </a:p>
          <a:p>
            <a:pPr marL="457200" lvl="2" indent="-457200" algn="just">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Actions</a:t>
            </a:r>
          </a:p>
          <a:p>
            <a:pPr marL="457200" lvl="2" indent="-457200" algn="just">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Transition model</a:t>
            </a:r>
          </a:p>
          <a:p>
            <a:pPr marL="457200" lvl="2" indent="-457200" algn="just">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Goal states</a:t>
            </a:r>
          </a:p>
          <a:p>
            <a:pPr marL="457200" lvl="2" indent="-457200" algn="just">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Action cost</a:t>
            </a:r>
          </a:p>
        </p:txBody>
      </p:sp>
    </p:spTree>
    <p:extLst>
      <p:ext uri="{BB962C8B-B14F-4D97-AF65-F5344CB8AC3E}">
        <p14:creationId xmlns:p14="http://schemas.microsoft.com/office/powerpoint/2010/main" val="4178665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7"/>
            <a:ext cx="7808976" cy="1088136"/>
          </a:xfrm>
        </p:spPr>
        <p:txBody>
          <a:bodyPr>
            <a:normAutofit fontScale="90000"/>
          </a:bodyPr>
          <a:lstStyle/>
          <a:p>
            <a:r>
              <a:rPr lang="en-US" dirty="0"/>
              <a:t>8-PUZZLE:</a:t>
            </a:r>
            <a:br>
              <a:rPr lang="en-US" dirty="0"/>
            </a:br>
            <a:r>
              <a:rPr lang="en-US" dirty="0"/>
              <a:t>PROBLEM FORMULATION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76" y="2145722"/>
            <a:ext cx="6239741" cy="3743845"/>
          </a:xfrm>
          <a:prstGeom prst="rect">
            <a:avLst/>
          </a:prstGeom>
        </p:spPr>
      </p:pic>
    </p:spTree>
    <p:extLst>
      <p:ext uri="{BB962C8B-B14F-4D97-AF65-F5344CB8AC3E}">
        <p14:creationId xmlns:p14="http://schemas.microsoft.com/office/powerpoint/2010/main" val="2506131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7"/>
            <a:ext cx="7808976" cy="1088136"/>
          </a:xfrm>
        </p:spPr>
        <p:txBody>
          <a:bodyPr>
            <a:normAutofit fontScale="90000"/>
          </a:bodyPr>
          <a:lstStyle/>
          <a:p>
            <a:r>
              <a:rPr lang="en-US" dirty="0"/>
              <a:t>8-PUZZLE:</a:t>
            </a:r>
            <a:br>
              <a:rPr lang="en-US" dirty="0"/>
            </a:br>
            <a:r>
              <a:rPr lang="en-US" dirty="0"/>
              <a:t>PROBLEM FORMULATION</a:t>
            </a:r>
          </a:p>
        </p:txBody>
      </p:sp>
      <p:sp>
        <p:nvSpPr>
          <p:cNvPr id="5" name="Content Placeholder 2">
            <a:extLst>
              <a:ext uri="{FF2B5EF4-FFF2-40B4-BE49-F238E27FC236}">
                <a16:creationId xmlns:a16="http://schemas.microsoft.com/office/drawing/2014/main" id="{E26A1D22-E4F5-C13B-E43B-734739129D87}"/>
              </a:ext>
            </a:extLst>
          </p:cNvPr>
          <p:cNvSpPr txBox="1">
            <a:spLocks/>
          </p:cNvSpPr>
          <p:nvPr/>
        </p:nvSpPr>
        <p:spPr>
          <a:xfrm>
            <a:off x="210670" y="2011680"/>
            <a:ext cx="8722659" cy="3987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0" lvl="2" algn="just"/>
            <a:r>
              <a:rPr lang="en-US" sz="2400" b="1" dirty="0">
                <a:solidFill>
                  <a:schemeClr val="tx1"/>
                </a:solidFill>
                <a:latin typeface="Times New Roman" panose="02020603050405020304" pitchFamily="18" charset="0"/>
                <a:cs typeface="Times New Roman" panose="02020603050405020304" pitchFamily="18" charset="0"/>
              </a:rPr>
              <a:t>States</a:t>
            </a:r>
            <a:r>
              <a:rPr lang="en-US" sz="2400" dirty="0">
                <a:solidFill>
                  <a:schemeClr val="tx1"/>
                </a:solidFill>
                <a:latin typeface="Times New Roman" panose="02020603050405020304" pitchFamily="18" charset="0"/>
                <a:cs typeface="Times New Roman" panose="02020603050405020304" pitchFamily="18" charset="0"/>
              </a:rPr>
              <a:t>: A state description specifies the location of each of the tiles.</a:t>
            </a:r>
          </a:p>
          <a:p>
            <a:pPr marL="0" lvl="2" algn="just"/>
            <a:r>
              <a:rPr lang="en-US" sz="2400" b="1" dirty="0">
                <a:solidFill>
                  <a:schemeClr val="tx1"/>
                </a:solidFill>
                <a:latin typeface="Times New Roman" panose="02020603050405020304" pitchFamily="18" charset="0"/>
                <a:cs typeface="Times New Roman" panose="02020603050405020304" pitchFamily="18" charset="0"/>
              </a:rPr>
              <a:t>Initial state</a:t>
            </a:r>
            <a:r>
              <a:rPr lang="en-US" sz="2400" dirty="0">
                <a:solidFill>
                  <a:schemeClr val="tx1"/>
                </a:solidFill>
                <a:latin typeface="Times New Roman" panose="02020603050405020304" pitchFamily="18" charset="0"/>
                <a:cs typeface="Times New Roman" panose="02020603050405020304" pitchFamily="18" charset="0"/>
              </a:rPr>
              <a:t>: Any state can be designated as the initial state.</a:t>
            </a:r>
          </a:p>
          <a:p>
            <a:pPr marL="0" lvl="2" algn="just"/>
            <a:r>
              <a:rPr lang="en-US" sz="2400" b="1" dirty="0">
                <a:solidFill>
                  <a:schemeClr val="tx1"/>
                </a:solidFill>
                <a:latin typeface="Times New Roman" panose="02020603050405020304" pitchFamily="18" charset="0"/>
                <a:cs typeface="Times New Roman" panose="02020603050405020304" pitchFamily="18" charset="0"/>
              </a:rPr>
              <a:t>Actions</a:t>
            </a:r>
            <a:r>
              <a:rPr lang="en-US" sz="2400" dirty="0">
                <a:solidFill>
                  <a:schemeClr val="tx1"/>
                </a:solidFill>
                <a:latin typeface="Times New Roman" panose="02020603050405020304" pitchFamily="18" charset="0"/>
                <a:cs typeface="Times New Roman" panose="02020603050405020304" pitchFamily="18" charset="0"/>
              </a:rPr>
              <a:t>: While in the physical world it is a tile that slides, the simplest way of describing an action is to think of the blank space moving </a:t>
            </a:r>
            <a:r>
              <a:rPr lang="en-US" sz="2400" b="1" dirty="0">
                <a:solidFill>
                  <a:schemeClr val="tx1"/>
                </a:solidFill>
                <a:latin typeface="Times New Roman" panose="02020603050405020304" pitchFamily="18" charset="0"/>
                <a:cs typeface="Times New Roman" panose="02020603050405020304" pitchFamily="18" charset="0"/>
              </a:rPr>
              <a:t>Left</a:t>
            </a: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Right, Up or Down</a:t>
            </a:r>
            <a:r>
              <a:rPr lang="en-US" sz="2400" dirty="0">
                <a:solidFill>
                  <a:schemeClr val="tx1"/>
                </a:solidFill>
                <a:latin typeface="Times New Roman" panose="02020603050405020304" pitchFamily="18" charset="0"/>
                <a:cs typeface="Times New Roman" panose="02020603050405020304" pitchFamily="18" charset="0"/>
              </a:rPr>
              <a:t>. If the blank is at an edge or corner then not all actions will be applicable.</a:t>
            </a:r>
          </a:p>
        </p:txBody>
      </p:sp>
    </p:spTree>
    <p:extLst>
      <p:ext uri="{BB962C8B-B14F-4D97-AF65-F5344CB8AC3E}">
        <p14:creationId xmlns:p14="http://schemas.microsoft.com/office/powerpoint/2010/main" val="403752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Problem-Solving Agents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Example Problems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Search Algorithms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Uninformed Search Strategies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7"/>
            <a:ext cx="7808976" cy="1088136"/>
          </a:xfrm>
        </p:spPr>
        <p:txBody>
          <a:bodyPr>
            <a:normAutofit fontScale="90000"/>
          </a:bodyPr>
          <a:lstStyle/>
          <a:p>
            <a:r>
              <a:rPr lang="en-US" dirty="0"/>
              <a:t>8-PUZZLE:</a:t>
            </a:r>
            <a:br>
              <a:rPr lang="en-US" dirty="0"/>
            </a:br>
            <a:r>
              <a:rPr lang="en-US" dirty="0"/>
              <a:t>PROBLEM FORMULATION</a:t>
            </a:r>
          </a:p>
        </p:txBody>
      </p:sp>
      <p:sp>
        <p:nvSpPr>
          <p:cNvPr id="5" name="Content Placeholder 2">
            <a:extLst>
              <a:ext uri="{FF2B5EF4-FFF2-40B4-BE49-F238E27FC236}">
                <a16:creationId xmlns:a16="http://schemas.microsoft.com/office/drawing/2014/main" id="{E26A1D22-E4F5-C13B-E43B-734739129D87}"/>
              </a:ext>
            </a:extLst>
          </p:cNvPr>
          <p:cNvSpPr txBox="1">
            <a:spLocks/>
          </p:cNvSpPr>
          <p:nvPr/>
        </p:nvSpPr>
        <p:spPr>
          <a:xfrm>
            <a:off x="210670" y="2011680"/>
            <a:ext cx="8722659" cy="3987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0" lvl="2" algn="just"/>
            <a:r>
              <a:rPr lang="en-US" sz="2400" b="1" dirty="0">
                <a:solidFill>
                  <a:schemeClr val="tx1"/>
                </a:solidFill>
                <a:latin typeface="Times New Roman" panose="02020603050405020304" pitchFamily="18" charset="0"/>
                <a:cs typeface="Times New Roman" panose="02020603050405020304" pitchFamily="18" charset="0"/>
              </a:rPr>
              <a:t>Transition model</a:t>
            </a:r>
            <a:r>
              <a:rPr lang="en-US" sz="2400" dirty="0">
                <a:solidFill>
                  <a:schemeClr val="tx1"/>
                </a:solidFill>
                <a:latin typeface="Times New Roman" panose="02020603050405020304" pitchFamily="18" charset="0"/>
                <a:cs typeface="Times New Roman" panose="02020603050405020304" pitchFamily="18" charset="0"/>
              </a:rPr>
              <a:t>: Maps a state and action to a resulting state; for example, if we apply Left to the start state in Figure 3.3, the resulting state has the 5 and the blank switched.</a:t>
            </a:r>
          </a:p>
          <a:p>
            <a:pPr marL="0" lvl="2" algn="just"/>
            <a:r>
              <a:rPr lang="en-US" sz="2400" b="1" dirty="0">
                <a:solidFill>
                  <a:schemeClr val="tx1"/>
                </a:solidFill>
                <a:latin typeface="Times New Roman" panose="02020603050405020304" pitchFamily="18" charset="0"/>
                <a:cs typeface="Times New Roman" panose="02020603050405020304" pitchFamily="18" charset="0"/>
              </a:rPr>
              <a:t>Goal state</a:t>
            </a:r>
            <a:r>
              <a:rPr lang="en-US" sz="2400" dirty="0">
                <a:solidFill>
                  <a:schemeClr val="tx1"/>
                </a:solidFill>
                <a:latin typeface="Times New Roman" panose="02020603050405020304" pitchFamily="18" charset="0"/>
                <a:cs typeface="Times New Roman" panose="02020603050405020304" pitchFamily="18" charset="0"/>
              </a:rPr>
              <a:t>: Although any state could be the goal, we typically specify a state with the numbers in order, as in Figure 3.3.</a:t>
            </a:r>
          </a:p>
          <a:p>
            <a:pPr marL="0" lvl="2" algn="just"/>
            <a:r>
              <a:rPr lang="en-US" sz="2400" b="1" dirty="0">
                <a:solidFill>
                  <a:schemeClr val="tx1"/>
                </a:solidFill>
                <a:latin typeface="Times New Roman" panose="02020603050405020304" pitchFamily="18" charset="0"/>
                <a:cs typeface="Times New Roman" panose="02020603050405020304" pitchFamily="18" charset="0"/>
              </a:rPr>
              <a:t>Action cost</a:t>
            </a:r>
            <a:r>
              <a:rPr lang="en-US" sz="2400" dirty="0">
                <a:solidFill>
                  <a:schemeClr val="tx1"/>
                </a:solidFill>
                <a:latin typeface="Times New Roman" panose="02020603050405020304" pitchFamily="18" charset="0"/>
                <a:cs typeface="Times New Roman" panose="02020603050405020304" pitchFamily="18" charset="0"/>
              </a:rPr>
              <a:t>: Each action costs 1.</a:t>
            </a:r>
          </a:p>
        </p:txBody>
      </p:sp>
    </p:spTree>
    <p:extLst>
      <p:ext uri="{BB962C8B-B14F-4D97-AF65-F5344CB8AC3E}">
        <p14:creationId xmlns:p14="http://schemas.microsoft.com/office/powerpoint/2010/main" val="1441037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 FOR SOLUTIONS</a:t>
            </a:r>
          </a:p>
        </p:txBody>
      </p:sp>
      <p:sp>
        <p:nvSpPr>
          <p:cNvPr id="3" name="Rectangle 2">
            <a:extLst>
              <a:ext uri="{FF2B5EF4-FFF2-40B4-BE49-F238E27FC236}">
                <a16:creationId xmlns:a16="http://schemas.microsoft.com/office/drawing/2014/main" id="{E3726796-4BF7-4B32-9693-99C2029FEAB7}"/>
              </a:ext>
            </a:extLst>
          </p:cNvPr>
          <p:cNvSpPr/>
          <p:nvPr/>
        </p:nvSpPr>
        <p:spPr>
          <a:xfrm>
            <a:off x="421340" y="2071192"/>
            <a:ext cx="8624185" cy="4093428"/>
          </a:xfrm>
          <a:prstGeom prst="rect">
            <a:avLst/>
          </a:prstGeom>
        </p:spPr>
        <p:txBody>
          <a:bodyPr wrap="square">
            <a:spAutoFit/>
          </a:bodyPr>
          <a:lstStyle/>
          <a:p>
            <a:pPr algn="just"/>
            <a:r>
              <a:rPr lang="en-US" sz="2000" dirty="0"/>
              <a:t>A </a:t>
            </a:r>
            <a:r>
              <a:rPr lang="en-US" sz="2000" b="1" dirty="0"/>
              <a:t>search algorithm </a:t>
            </a:r>
            <a:r>
              <a:rPr lang="en-US" sz="2000" dirty="0"/>
              <a:t>takes a search problem as input and returns a solution, or an indication of Search algorithm failure.</a:t>
            </a:r>
          </a:p>
          <a:p>
            <a:pPr algn="just"/>
            <a:endParaRPr lang="en-US" sz="2000" dirty="0"/>
          </a:p>
          <a:p>
            <a:pPr algn="just"/>
            <a:r>
              <a:rPr lang="en-US" sz="2000" dirty="0"/>
              <a:t>A </a:t>
            </a:r>
            <a:r>
              <a:rPr lang="en-US" sz="2000" b="1" dirty="0"/>
              <a:t>solution</a:t>
            </a:r>
            <a:r>
              <a:rPr lang="en-US" sz="2000" dirty="0"/>
              <a:t> is an action sequence, so search algorithms work by considering various possible action sequences.</a:t>
            </a:r>
          </a:p>
          <a:p>
            <a:pPr algn="just"/>
            <a:endParaRPr lang="en-US" sz="2000" dirty="0"/>
          </a:p>
          <a:p>
            <a:pPr algn="just"/>
            <a:r>
              <a:rPr lang="en-US" sz="2000" dirty="0"/>
              <a:t>The possible action sequences starting at the initial state form a </a:t>
            </a:r>
            <a:r>
              <a:rPr lang="en-US" sz="2000" b="1" dirty="0"/>
              <a:t>search tree </a:t>
            </a:r>
            <a:r>
              <a:rPr lang="en-US" sz="2000" dirty="0"/>
              <a:t>with the initial state at the root; the branches are actions, and the </a:t>
            </a:r>
            <a:r>
              <a:rPr lang="en-US" sz="2000" b="1" dirty="0"/>
              <a:t>nodes </a:t>
            </a:r>
            <a:r>
              <a:rPr lang="en-US" sz="2000" dirty="0"/>
              <a:t>correspond to states in the state space of the problem.</a:t>
            </a:r>
          </a:p>
          <a:p>
            <a:pPr algn="just"/>
            <a:endParaRPr lang="en-US" sz="2000" dirty="0"/>
          </a:p>
          <a:p>
            <a:pPr algn="just"/>
            <a:r>
              <a:rPr lang="en-US" sz="2000" b="1" dirty="0"/>
              <a:t>Expanding </a:t>
            </a:r>
            <a:r>
              <a:rPr lang="en-US" sz="2000" dirty="0"/>
              <a:t>the current state is, applying each legal action to the current state, thereby </a:t>
            </a:r>
            <a:r>
              <a:rPr lang="en-US" sz="2000" b="1" dirty="0"/>
              <a:t>generating </a:t>
            </a:r>
            <a:r>
              <a:rPr lang="en-US" sz="2000" dirty="0"/>
              <a:t>a new set of states</a:t>
            </a:r>
          </a:p>
          <a:p>
            <a:pPr algn="just"/>
            <a:endParaRPr lang="en-US" sz="2000" dirty="0"/>
          </a:p>
        </p:txBody>
      </p:sp>
    </p:spTree>
    <p:extLst>
      <p:ext uri="{BB962C8B-B14F-4D97-AF65-F5344CB8AC3E}">
        <p14:creationId xmlns:p14="http://schemas.microsoft.com/office/powerpoint/2010/main" val="60975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7D8C1-BBE0-F2BA-BC16-4094AFF9C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524E7-E03F-B7AF-83C9-2FB15FA7D2CB}"/>
              </a:ext>
            </a:extLst>
          </p:cNvPr>
          <p:cNvSpPr>
            <a:spLocks noGrp="1"/>
          </p:cNvSpPr>
          <p:nvPr>
            <p:ph type="ctrTitle"/>
          </p:nvPr>
        </p:nvSpPr>
        <p:spPr>
          <a:xfrm>
            <a:off x="421341" y="617817"/>
            <a:ext cx="7808976" cy="1088136"/>
          </a:xfrm>
        </p:spPr>
        <p:txBody>
          <a:bodyPr>
            <a:normAutofit/>
          </a:bodyPr>
          <a:lstStyle/>
          <a:p>
            <a:r>
              <a:rPr lang="en-US" dirty="0"/>
              <a:t>8-PUZZLE: Search Tree</a:t>
            </a:r>
          </a:p>
        </p:txBody>
      </p:sp>
      <p:graphicFrame>
        <p:nvGraphicFramePr>
          <p:cNvPr id="3" name="Object 5">
            <a:extLst>
              <a:ext uri="{FF2B5EF4-FFF2-40B4-BE49-F238E27FC236}">
                <a16:creationId xmlns:a16="http://schemas.microsoft.com/office/drawing/2014/main" id="{ADA6B971-24C7-BC13-49C8-23A26639F915}"/>
              </a:ext>
            </a:extLst>
          </p:cNvPr>
          <p:cNvGraphicFramePr>
            <a:graphicFrameLocks noChangeAspect="1"/>
          </p:cNvGraphicFramePr>
          <p:nvPr/>
        </p:nvGraphicFramePr>
        <p:xfrm>
          <a:off x="1083075" y="2104314"/>
          <a:ext cx="6897949" cy="4047911"/>
        </p:xfrm>
        <a:graphic>
          <a:graphicData uri="http://schemas.openxmlformats.org/presentationml/2006/ole">
            <mc:AlternateContent xmlns:mc="http://schemas.openxmlformats.org/markup-compatibility/2006">
              <mc:Choice xmlns:v="urn:schemas-microsoft-com:vml" Requires="v">
                <p:oleObj name="Bitmap Image" r:id="rId2" imgW="7497221" imgH="4495238" progId="Paint.Picture">
                  <p:embed/>
                </p:oleObj>
              </mc:Choice>
              <mc:Fallback>
                <p:oleObj name="Bitmap Image" r:id="rId2" imgW="7497221" imgH="4495238" progId="Paint.Picture">
                  <p:embed/>
                  <p:pic>
                    <p:nvPicPr>
                      <p:cNvPr id="3" name="Object 5">
                        <a:extLst>
                          <a:ext uri="{FF2B5EF4-FFF2-40B4-BE49-F238E27FC236}">
                            <a16:creationId xmlns:a16="http://schemas.microsoft.com/office/drawing/2014/main" id="{EDED0102-DCCA-D526-3638-02EBB2019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075" y="2104314"/>
                        <a:ext cx="6897949" cy="404791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32403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TREE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680" y="2107623"/>
            <a:ext cx="721042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476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TREE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05" y="2132734"/>
            <a:ext cx="8681438" cy="381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461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STRATEGY</a:t>
            </a:r>
          </a:p>
        </p:txBody>
      </p:sp>
      <p:sp>
        <p:nvSpPr>
          <p:cNvPr id="3" name="Rectangle 2">
            <a:extLst>
              <a:ext uri="{FF2B5EF4-FFF2-40B4-BE49-F238E27FC236}">
                <a16:creationId xmlns:a16="http://schemas.microsoft.com/office/drawing/2014/main" id="{8812FB68-5BA6-4196-B293-CC309E9E83D4}"/>
              </a:ext>
            </a:extLst>
          </p:cNvPr>
          <p:cNvSpPr/>
          <p:nvPr/>
        </p:nvSpPr>
        <p:spPr>
          <a:xfrm>
            <a:off x="203982" y="2164030"/>
            <a:ext cx="8940018" cy="707886"/>
          </a:xfrm>
          <a:prstGeom prst="rect">
            <a:avLst/>
          </a:prstGeom>
        </p:spPr>
        <p:txBody>
          <a:bodyPr wrap="square">
            <a:spAutoFit/>
          </a:bodyPr>
          <a:lstStyle/>
          <a:p>
            <a:pPr algn="just"/>
            <a:r>
              <a:rPr lang="en-US" sz="2000" b="1" dirty="0"/>
              <a:t>the essence of search</a:t>
            </a:r>
            <a:r>
              <a:rPr lang="en-US" sz="2000" dirty="0"/>
              <a:t>—following up one option now and putting the others aside for later, in case the first choice does not lead to a solution.</a:t>
            </a:r>
          </a:p>
        </p:txBody>
      </p:sp>
      <p:sp>
        <p:nvSpPr>
          <p:cNvPr id="4" name="Rectangle 3">
            <a:extLst>
              <a:ext uri="{FF2B5EF4-FFF2-40B4-BE49-F238E27FC236}">
                <a16:creationId xmlns:a16="http://schemas.microsoft.com/office/drawing/2014/main" id="{187E53E1-CD84-4E9D-B029-A6128B790A6D}"/>
              </a:ext>
            </a:extLst>
          </p:cNvPr>
          <p:cNvSpPr/>
          <p:nvPr/>
        </p:nvSpPr>
        <p:spPr>
          <a:xfrm>
            <a:off x="203982" y="3177600"/>
            <a:ext cx="8940018" cy="707886"/>
          </a:xfrm>
          <a:prstGeom prst="rect">
            <a:avLst/>
          </a:prstGeom>
        </p:spPr>
        <p:txBody>
          <a:bodyPr wrap="square">
            <a:spAutoFit/>
          </a:bodyPr>
          <a:lstStyle/>
          <a:p>
            <a:pPr algn="just"/>
            <a:r>
              <a:rPr lang="en-US" sz="2000" dirty="0"/>
              <a:t>The set of all leaf nodes available for expansion at any given point is called the </a:t>
            </a:r>
            <a:r>
              <a:rPr lang="en-US" sz="2000" b="1" dirty="0"/>
              <a:t>frontier</a:t>
            </a:r>
            <a:r>
              <a:rPr lang="en-US" sz="2000" dirty="0"/>
              <a:t>.</a:t>
            </a:r>
          </a:p>
        </p:txBody>
      </p:sp>
      <p:sp>
        <p:nvSpPr>
          <p:cNvPr id="5" name="Rectangle 4">
            <a:extLst>
              <a:ext uri="{FF2B5EF4-FFF2-40B4-BE49-F238E27FC236}">
                <a16:creationId xmlns:a16="http://schemas.microsoft.com/office/drawing/2014/main" id="{983DA7DB-9F51-41A2-956F-BBACC7EE4763}"/>
              </a:ext>
            </a:extLst>
          </p:cNvPr>
          <p:cNvSpPr/>
          <p:nvPr/>
        </p:nvSpPr>
        <p:spPr>
          <a:xfrm>
            <a:off x="203983" y="3931867"/>
            <a:ext cx="8940018" cy="707886"/>
          </a:xfrm>
          <a:prstGeom prst="rect">
            <a:avLst/>
          </a:prstGeom>
        </p:spPr>
        <p:txBody>
          <a:bodyPr wrap="square">
            <a:spAutoFit/>
          </a:bodyPr>
          <a:lstStyle/>
          <a:p>
            <a:pPr algn="just"/>
            <a:r>
              <a:rPr lang="en-US" sz="2000" dirty="0"/>
              <a:t>The process of expanding nodes on the frontier continues until either a solution is found or there are no more states to expand.</a:t>
            </a:r>
          </a:p>
        </p:txBody>
      </p:sp>
      <p:sp>
        <p:nvSpPr>
          <p:cNvPr id="6" name="Rectangle 5">
            <a:extLst>
              <a:ext uri="{FF2B5EF4-FFF2-40B4-BE49-F238E27FC236}">
                <a16:creationId xmlns:a16="http://schemas.microsoft.com/office/drawing/2014/main" id="{645AE69A-D52C-4070-BDF1-6873D78036FE}"/>
              </a:ext>
            </a:extLst>
          </p:cNvPr>
          <p:cNvSpPr/>
          <p:nvPr/>
        </p:nvSpPr>
        <p:spPr>
          <a:xfrm>
            <a:off x="203984" y="4738188"/>
            <a:ext cx="8940017" cy="707886"/>
          </a:xfrm>
          <a:prstGeom prst="rect">
            <a:avLst/>
          </a:prstGeom>
        </p:spPr>
        <p:txBody>
          <a:bodyPr wrap="square">
            <a:spAutoFit/>
          </a:bodyPr>
          <a:lstStyle/>
          <a:p>
            <a:pPr algn="just"/>
            <a:r>
              <a:rPr lang="en-US" sz="2000" dirty="0"/>
              <a:t>Search algorithms all share this basic structure; they vary primarily according to how they choose which state to expand next    —the so-called </a:t>
            </a:r>
            <a:r>
              <a:rPr lang="en-US" sz="2000" b="1" dirty="0"/>
              <a:t>search strategy</a:t>
            </a:r>
            <a:r>
              <a:rPr lang="en-US" sz="2000" dirty="0"/>
              <a:t>.</a:t>
            </a:r>
          </a:p>
        </p:txBody>
      </p:sp>
    </p:spTree>
    <p:extLst>
      <p:ext uri="{BB962C8B-B14F-4D97-AF65-F5344CB8AC3E}">
        <p14:creationId xmlns:p14="http://schemas.microsoft.com/office/powerpoint/2010/main" val="3252165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449005"/>
            <a:ext cx="7808976" cy="1088136"/>
          </a:xfrm>
        </p:spPr>
        <p:txBody>
          <a:bodyPr/>
          <a:lstStyle/>
          <a:p>
            <a:r>
              <a:rPr lang="en-US" dirty="0"/>
              <a:t>TREE SEARCH / GRAPH SEARCH</a:t>
            </a:r>
          </a:p>
        </p:txBody>
      </p:sp>
      <p:pic>
        <p:nvPicPr>
          <p:cNvPr id="3" name="Picture 2">
            <a:extLst>
              <a:ext uri="{FF2B5EF4-FFF2-40B4-BE49-F238E27FC236}">
                <a16:creationId xmlns:a16="http://schemas.microsoft.com/office/drawing/2014/main" id="{4825EBFC-08D0-494D-96D6-7EE396077F2C}"/>
              </a:ext>
            </a:extLst>
          </p:cNvPr>
          <p:cNvPicPr>
            <a:picLocks noChangeAspect="1"/>
          </p:cNvPicPr>
          <p:nvPr/>
        </p:nvPicPr>
        <p:blipFill>
          <a:blip r:embed="rId2"/>
          <a:stretch>
            <a:fillRect/>
          </a:stretch>
        </p:blipFill>
        <p:spPr>
          <a:xfrm>
            <a:off x="644809" y="2049185"/>
            <a:ext cx="7743571" cy="4127919"/>
          </a:xfrm>
          <a:prstGeom prst="rect">
            <a:avLst/>
          </a:prstGeom>
        </p:spPr>
      </p:pic>
    </p:spTree>
    <p:extLst>
      <p:ext uri="{BB962C8B-B14F-4D97-AF65-F5344CB8AC3E}">
        <p14:creationId xmlns:p14="http://schemas.microsoft.com/office/powerpoint/2010/main" val="577080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FE741F-F25F-40FA-913C-9D6407701AB6}"/>
              </a:ext>
            </a:extLst>
          </p:cNvPr>
          <p:cNvPicPr>
            <a:picLocks noChangeAspect="1"/>
          </p:cNvPicPr>
          <p:nvPr/>
        </p:nvPicPr>
        <p:blipFill>
          <a:blip r:embed="rId2"/>
          <a:stretch>
            <a:fillRect/>
          </a:stretch>
        </p:blipFill>
        <p:spPr>
          <a:xfrm>
            <a:off x="0" y="3854548"/>
            <a:ext cx="9144000" cy="3003451"/>
          </a:xfrm>
          <a:prstGeom prst="rect">
            <a:avLst/>
          </a:prstGeom>
        </p:spPr>
      </p:pic>
      <p:sp>
        <p:nvSpPr>
          <p:cNvPr id="2" name="Title 1"/>
          <p:cNvSpPr>
            <a:spLocks noGrp="1"/>
          </p:cNvSpPr>
          <p:nvPr>
            <p:ph type="ctrTitle"/>
          </p:nvPr>
        </p:nvSpPr>
        <p:spPr>
          <a:xfrm>
            <a:off x="421341" y="716292"/>
            <a:ext cx="7808976" cy="1088136"/>
          </a:xfrm>
        </p:spPr>
        <p:txBody>
          <a:bodyPr>
            <a:normAutofit fontScale="90000"/>
          </a:bodyPr>
          <a:lstStyle/>
          <a:p>
            <a:r>
              <a:rPr lang="en-US" b="1" dirty="0"/>
              <a:t>INFRASTRUCTURE </a:t>
            </a:r>
            <a:br>
              <a:rPr lang="en-US" b="1" dirty="0"/>
            </a:br>
            <a:r>
              <a:rPr lang="en-US" b="1" dirty="0"/>
              <a:t>FOR SEARCH ALGORITHMS</a:t>
            </a:r>
            <a:endParaRPr lang="en-US" dirty="0"/>
          </a:p>
        </p:txBody>
      </p:sp>
      <p:pic>
        <p:nvPicPr>
          <p:cNvPr id="3" name="Picture 2">
            <a:extLst>
              <a:ext uri="{FF2B5EF4-FFF2-40B4-BE49-F238E27FC236}">
                <a16:creationId xmlns:a16="http://schemas.microsoft.com/office/drawing/2014/main" id="{4B7E99B6-BA8A-4D2C-9438-8852B224AFD2}"/>
              </a:ext>
            </a:extLst>
          </p:cNvPr>
          <p:cNvPicPr>
            <a:picLocks noChangeAspect="1"/>
          </p:cNvPicPr>
          <p:nvPr/>
        </p:nvPicPr>
        <p:blipFill>
          <a:blip r:embed="rId3"/>
          <a:stretch>
            <a:fillRect/>
          </a:stretch>
        </p:blipFill>
        <p:spPr>
          <a:xfrm>
            <a:off x="0" y="2066632"/>
            <a:ext cx="9144000" cy="1942660"/>
          </a:xfrm>
          <a:prstGeom prst="rect">
            <a:avLst/>
          </a:prstGeom>
        </p:spPr>
      </p:pic>
    </p:spTree>
    <p:extLst>
      <p:ext uri="{BB962C8B-B14F-4D97-AF65-F5344CB8AC3E}">
        <p14:creationId xmlns:p14="http://schemas.microsoft.com/office/powerpoint/2010/main" val="4229199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FRONTIER [FRINGE]</a:t>
            </a:r>
          </a:p>
        </p:txBody>
      </p:sp>
      <p:sp>
        <p:nvSpPr>
          <p:cNvPr id="3" name="Rectangle 2">
            <a:extLst>
              <a:ext uri="{FF2B5EF4-FFF2-40B4-BE49-F238E27FC236}">
                <a16:creationId xmlns:a16="http://schemas.microsoft.com/office/drawing/2014/main" id="{C877941D-681E-4696-90D8-90E384FA898B}"/>
              </a:ext>
            </a:extLst>
          </p:cNvPr>
          <p:cNvSpPr/>
          <p:nvPr/>
        </p:nvSpPr>
        <p:spPr>
          <a:xfrm>
            <a:off x="232116" y="2086646"/>
            <a:ext cx="8616462" cy="923330"/>
          </a:xfrm>
          <a:prstGeom prst="rect">
            <a:avLst/>
          </a:prstGeom>
        </p:spPr>
        <p:txBody>
          <a:bodyPr wrap="square">
            <a:spAutoFit/>
          </a:bodyPr>
          <a:lstStyle/>
          <a:p>
            <a:pPr algn="just"/>
            <a:r>
              <a:rPr lang="en-US" dirty="0"/>
              <a:t>The frontier needs to be stored in such a way that the search algorithm can easily choose the next node to expand</a:t>
            </a:r>
            <a:r>
              <a:rPr lang="en-US" sz="800" dirty="0"/>
              <a:t> </a:t>
            </a:r>
            <a:r>
              <a:rPr lang="en-US" dirty="0"/>
              <a:t>according to its preferred strategy. The appropriate data structure for this is a </a:t>
            </a:r>
            <a:r>
              <a:rPr lang="en-US" b="1" dirty="0"/>
              <a:t>queue</a:t>
            </a:r>
            <a:r>
              <a:rPr lang="en-US" dirty="0"/>
              <a:t>. </a:t>
            </a:r>
          </a:p>
        </p:txBody>
      </p:sp>
      <p:sp>
        <p:nvSpPr>
          <p:cNvPr id="4" name="Rectangle 3">
            <a:extLst>
              <a:ext uri="{FF2B5EF4-FFF2-40B4-BE49-F238E27FC236}">
                <a16:creationId xmlns:a16="http://schemas.microsoft.com/office/drawing/2014/main" id="{02565ABC-8DA7-405B-86B0-D20C914F8B87}"/>
              </a:ext>
            </a:extLst>
          </p:cNvPr>
          <p:cNvSpPr/>
          <p:nvPr/>
        </p:nvSpPr>
        <p:spPr>
          <a:xfrm>
            <a:off x="232116" y="4405159"/>
            <a:ext cx="8813410" cy="1754326"/>
          </a:xfrm>
          <a:prstGeom prst="rect">
            <a:avLst/>
          </a:prstGeom>
        </p:spPr>
        <p:txBody>
          <a:bodyPr wrap="square">
            <a:spAutoFit/>
          </a:bodyPr>
          <a:lstStyle/>
          <a:p>
            <a:pPr algn="just"/>
            <a:r>
              <a:rPr lang="en-US" dirty="0"/>
              <a:t>Queues are characterized by the </a:t>
            </a:r>
            <a:r>
              <a:rPr lang="en-US" i="1" dirty="0"/>
              <a:t>order </a:t>
            </a:r>
            <a:r>
              <a:rPr lang="en-US" dirty="0"/>
              <a:t>in which they store the inserted nodes. Three common variants are - </a:t>
            </a:r>
          </a:p>
          <a:p>
            <a:pPr marL="457200" indent="-457200" algn="just">
              <a:buFont typeface="+mj-lt"/>
              <a:buAutoNum type="arabicPeriod"/>
            </a:pPr>
            <a:r>
              <a:rPr lang="en-US" dirty="0"/>
              <a:t>the first-in, first-out </a:t>
            </a:r>
            <a:r>
              <a:rPr lang="en-US" sz="800" dirty="0"/>
              <a:t>F</a:t>
            </a:r>
            <a:r>
              <a:rPr lang="en-US" dirty="0"/>
              <a:t>or </a:t>
            </a:r>
            <a:r>
              <a:rPr lang="en-US" b="1" dirty="0"/>
              <a:t>FIFO queue</a:t>
            </a:r>
            <a:r>
              <a:rPr lang="en-US" dirty="0"/>
              <a:t>, which pops the </a:t>
            </a:r>
            <a:r>
              <a:rPr lang="en-US" i="1" dirty="0"/>
              <a:t>oldest </a:t>
            </a:r>
            <a:r>
              <a:rPr lang="en-US" dirty="0"/>
              <a:t>element of the queue; </a:t>
            </a:r>
          </a:p>
          <a:p>
            <a:pPr marL="457200" indent="-457200" algn="just">
              <a:buFont typeface="+mj-lt"/>
              <a:buAutoNum type="arabicPeriod"/>
            </a:pPr>
            <a:r>
              <a:rPr lang="en-US" dirty="0"/>
              <a:t>the last-in, first-out or </a:t>
            </a:r>
            <a:r>
              <a:rPr lang="en-US" b="1" dirty="0"/>
              <a:t>LIFO queue </a:t>
            </a:r>
            <a:r>
              <a:rPr lang="en-US" dirty="0"/>
              <a:t>(also known as a </a:t>
            </a:r>
            <a:r>
              <a:rPr lang="en-US" b="1" dirty="0"/>
              <a:t>stack</a:t>
            </a:r>
            <a:r>
              <a:rPr lang="en-US" dirty="0"/>
              <a:t>), which pops the </a:t>
            </a:r>
            <a:r>
              <a:rPr lang="en-US" i="1" dirty="0"/>
              <a:t>newest </a:t>
            </a:r>
            <a:r>
              <a:rPr lang="en-US" dirty="0"/>
              <a:t>element of the queue; and </a:t>
            </a:r>
          </a:p>
          <a:p>
            <a:pPr marL="457200" indent="-457200" algn="just">
              <a:buFont typeface="+mj-lt"/>
              <a:buAutoNum type="arabicPeriod"/>
            </a:pPr>
            <a:r>
              <a:rPr lang="en-US" dirty="0"/>
              <a:t>the </a:t>
            </a:r>
            <a:r>
              <a:rPr lang="en-US" b="1" dirty="0"/>
              <a:t>priority queue</a:t>
            </a:r>
            <a:r>
              <a:rPr lang="en-US" dirty="0"/>
              <a:t>,</a:t>
            </a:r>
          </a:p>
        </p:txBody>
      </p:sp>
      <p:sp>
        <p:nvSpPr>
          <p:cNvPr id="5" name="Rectangle 4">
            <a:extLst>
              <a:ext uri="{FF2B5EF4-FFF2-40B4-BE49-F238E27FC236}">
                <a16:creationId xmlns:a16="http://schemas.microsoft.com/office/drawing/2014/main" id="{5BD1700C-6554-40A8-91D5-404B98567474}"/>
              </a:ext>
            </a:extLst>
          </p:cNvPr>
          <p:cNvSpPr/>
          <p:nvPr/>
        </p:nvSpPr>
        <p:spPr>
          <a:xfrm>
            <a:off x="232116" y="3204830"/>
            <a:ext cx="8813410" cy="1200329"/>
          </a:xfrm>
          <a:prstGeom prst="rect">
            <a:avLst/>
          </a:prstGeom>
        </p:spPr>
        <p:txBody>
          <a:bodyPr wrap="square">
            <a:spAutoFit/>
          </a:bodyPr>
          <a:lstStyle/>
          <a:p>
            <a:r>
              <a:rPr lang="en-US" dirty="0"/>
              <a:t>The operations on a queue are as follows:</a:t>
            </a:r>
          </a:p>
          <a:p>
            <a:r>
              <a:rPr lang="en-US" dirty="0"/>
              <a:t>• </a:t>
            </a:r>
            <a:r>
              <a:rPr lang="en-US" b="1" dirty="0"/>
              <a:t>E</a:t>
            </a:r>
            <a:r>
              <a:rPr lang="en-US" sz="1100" b="1" dirty="0"/>
              <a:t>MPTY</a:t>
            </a:r>
            <a:r>
              <a:rPr lang="en-US" b="1" dirty="0"/>
              <a:t>(queue) </a:t>
            </a:r>
            <a:r>
              <a:rPr lang="en-US" dirty="0"/>
              <a:t>returns true only if there are no more elements in the queue.</a:t>
            </a:r>
          </a:p>
          <a:p>
            <a:r>
              <a:rPr lang="en-US" dirty="0"/>
              <a:t>• </a:t>
            </a:r>
            <a:r>
              <a:rPr lang="en-US" b="1" dirty="0"/>
              <a:t>P</a:t>
            </a:r>
            <a:r>
              <a:rPr lang="en-US" sz="1100" b="1" dirty="0"/>
              <a:t>OP</a:t>
            </a:r>
            <a:r>
              <a:rPr lang="en-US" b="1" dirty="0"/>
              <a:t>(queue) </a:t>
            </a:r>
            <a:r>
              <a:rPr lang="en-US" dirty="0"/>
              <a:t>removes the first element of the queue and returns it.</a:t>
            </a:r>
          </a:p>
          <a:p>
            <a:r>
              <a:rPr lang="en-US" dirty="0"/>
              <a:t>• </a:t>
            </a:r>
            <a:r>
              <a:rPr lang="en-US" b="1" dirty="0"/>
              <a:t>I</a:t>
            </a:r>
            <a:r>
              <a:rPr lang="en-US" sz="1100" b="1" dirty="0"/>
              <a:t>NSERT</a:t>
            </a:r>
            <a:r>
              <a:rPr lang="en-US" b="1" dirty="0"/>
              <a:t>(element, queue) </a:t>
            </a:r>
            <a:r>
              <a:rPr lang="en-US" dirty="0"/>
              <a:t>inserts an element and returns the resulting queue.</a:t>
            </a:r>
          </a:p>
        </p:txBody>
      </p:sp>
    </p:spTree>
    <p:extLst>
      <p:ext uri="{BB962C8B-B14F-4D97-AF65-F5344CB8AC3E}">
        <p14:creationId xmlns:p14="http://schemas.microsoft.com/office/powerpoint/2010/main" val="3426825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60020"/>
            <a:ext cx="7808976" cy="1088136"/>
          </a:xfrm>
        </p:spPr>
        <p:txBody>
          <a:bodyPr>
            <a:normAutofit fontScale="90000"/>
          </a:bodyPr>
          <a:lstStyle/>
          <a:p>
            <a:r>
              <a:rPr lang="en-US" b="1" dirty="0"/>
              <a:t>MEASURING PROBLEM-SOLVING PERFORMANCE</a:t>
            </a:r>
            <a:endParaRPr lang="en-US" dirty="0"/>
          </a:p>
        </p:txBody>
      </p:sp>
      <p:sp>
        <p:nvSpPr>
          <p:cNvPr id="5" name="TextBox 4">
            <a:extLst>
              <a:ext uri="{FF2B5EF4-FFF2-40B4-BE49-F238E27FC236}">
                <a16:creationId xmlns:a16="http://schemas.microsoft.com/office/drawing/2014/main" id="{EC436004-4DF9-1440-4981-9DFFFAE76CEE}"/>
              </a:ext>
            </a:extLst>
          </p:cNvPr>
          <p:cNvSpPr txBox="1"/>
          <p:nvPr/>
        </p:nvSpPr>
        <p:spPr>
          <a:xfrm>
            <a:off x="553789" y="2332037"/>
            <a:ext cx="7808976" cy="369331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We can evaluate an algorithm’s performance in four ways: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Completeness: </a:t>
            </a:r>
            <a:r>
              <a:rPr lang="en-US" dirty="0">
                <a:latin typeface="Times New Roman" panose="02020603050405020304" pitchFamily="18" charset="0"/>
                <a:cs typeface="Times New Roman" panose="02020603050405020304" pitchFamily="18" charset="0"/>
              </a:rPr>
              <a:t>Is the algorithm guaranteed to find a solution when there is one, and to correctly report failure when there is not?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Cost optimality: </a:t>
            </a:r>
            <a:r>
              <a:rPr lang="en-US" dirty="0">
                <a:latin typeface="Times New Roman" panose="02020603050405020304" pitchFamily="18" charset="0"/>
                <a:cs typeface="Times New Roman" panose="02020603050405020304" pitchFamily="18" charset="0"/>
              </a:rPr>
              <a:t>Does it find a solution with the lowest path cost of all solutions?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Time complexity: </a:t>
            </a:r>
            <a:r>
              <a:rPr lang="en-US" dirty="0">
                <a:latin typeface="Times New Roman" panose="02020603050405020304" pitchFamily="18" charset="0"/>
                <a:cs typeface="Times New Roman" panose="02020603050405020304" pitchFamily="18" charset="0"/>
              </a:rPr>
              <a:t>How long does it take to find a solution? This can be measured in seconds, or more abstractly by the number of states and actions considered.</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Space complexity: </a:t>
            </a:r>
            <a:r>
              <a:rPr lang="en-US" dirty="0">
                <a:latin typeface="Times New Roman" panose="02020603050405020304" pitchFamily="18" charset="0"/>
                <a:cs typeface="Times New Roman" panose="02020603050405020304" pitchFamily="18" charset="0"/>
              </a:rPr>
              <a:t>How much memory is needed to perform the search?</a:t>
            </a:r>
          </a:p>
        </p:txBody>
      </p:sp>
    </p:spTree>
    <p:extLst>
      <p:ext uri="{BB962C8B-B14F-4D97-AF65-F5344CB8AC3E}">
        <p14:creationId xmlns:p14="http://schemas.microsoft.com/office/powerpoint/2010/main" val="428994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4314"/>
            <a:ext cx="7808976" cy="1088136"/>
          </a:xfrm>
        </p:spPr>
        <p:txBody>
          <a:bodyPr>
            <a:normAutofit fontScale="90000"/>
          </a:bodyPr>
          <a:lstStyle/>
          <a:p>
            <a:r>
              <a:rPr lang="en-US" dirty="0"/>
              <a:t>SOLVING PROBLEMS BY SEARCHING</a:t>
            </a:r>
          </a:p>
        </p:txBody>
      </p:sp>
      <p:sp>
        <p:nvSpPr>
          <p:cNvPr id="7" name="Content Placeholder 2">
            <a:extLst>
              <a:ext uri="{FF2B5EF4-FFF2-40B4-BE49-F238E27FC236}">
                <a16:creationId xmlns:a16="http://schemas.microsoft.com/office/drawing/2014/main" id="{972C7BE8-609F-42F9-81C8-98E5FA953006}"/>
              </a:ext>
            </a:extLst>
          </p:cNvPr>
          <p:cNvSpPr txBox="1">
            <a:spLocks/>
          </p:cNvSpPr>
          <p:nvPr/>
        </p:nvSpPr>
        <p:spPr>
          <a:xfrm>
            <a:off x="421340" y="2011680"/>
            <a:ext cx="8722659" cy="3987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In which we see how an agent can look ahead to find a </a:t>
            </a:r>
            <a:r>
              <a:rPr lang="en-US" sz="2400" b="1" dirty="0">
                <a:solidFill>
                  <a:schemeClr val="tx1"/>
                </a:solidFill>
                <a:latin typeface="Times New Roman" panose="02020603050405020304" pitchFamily="18" charset="0"/>
                <a:cs typeface="Times New Roman" panose="02020603050405020304" pitchFamily="18" charset="0"/>
              </a:rPr>
              <a:t>sequence of actions </a:t>
            </a:r>
            <a:r>
              <a:rPr lang="en-US" sz="2400" dirty="0">
                <a:solidFill>
                  <a:schemeClr val="tx1"/>
                </a:solidFill>
                <a:latin typeface="Times New Roman" panose="02020603050405020304" pitchFamily="18" charset="0"/>
                <a:cs typeface="Times New Roman" panose="02020603050405020304" pitchFamily="18" charset="0"/>
              </a:rPr>
              <a:t>that will eventually achieve its goal.</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When the correct action to take is not immediately obvious, an agent may need to </a:t>
            </a:r>
            <a:r>
              <a:rPr lang="en-US" sz="2400" dirty="0">
                <a:solidFill>
                  <a:srgbClr val="FF0000"/>
                </a:solidFill>
                <a:latin typeface="Times New Roman" panose="02020603050405020304" pitchFamily="18" charset="0"/>
                <a:cs typeface="Times New Roman" panose="02020603050405020304" pitchFamily="18" charset="0"/>
              </a:rPr>
              <a:t>plan ahead</a:t>
            </a:r>
            <a:r>
              <a:rPr lang="en-US" sz="2400" dirty="0">
                <a:solidFill>
                  <a:schemeClr val="tx1"/>
                </a:solidFill>
                <a:latin typeface="Times New Roman" panose="02020603050405020304" pitchFamily="18" charset="0"/>
                <a:cs typeface="Times New Roman" panose="02020603050405020304" pitchFamily="18" charset="0"/>
              </a:rPr>
              <a:t>: to consider a sequence of actions that form a </a:t>
            </a:r>
            <a:r>
              <a:rPr lang="en-US" sz="2400" dirty="0">
                <a:solidFill>
                  <a:srgbClr val="FF0000"/>
                </a:solidFill>
                <a:latin typeface="Times New Roman" panose="02020603050405020304" pitchFamily="18" charset="0"/>
                <a:cs typeface="Times New Roman" panose="02020603050405020304" pitchFamily="18" charset="0"/>
              </a:rPr>
              <a:t>path to a goal state</a:t>
            </a:r>
            <a:r>
              <a:rPr lang="en-US" sz="2400" dirty="0">
                <a:solidFill>
                  <a:schemeClr val="tx1"/>
                </a:solidFill>
                <a:latin typeface="Times New Roman" panose="02020603050405020304" pitchFamily="18" charset="0"/>
                <a:cs typeface="Times New Roman" panose="02020603050405020304" pitchFamily="18" charset="0"/>
              </a:rPr>
              <a:t>. Such an agent is called a </a:t>
            </a:r>
            <a:r>
              <a:rPr lang="en-US" sz="2400" dirty="0">
                <a:solidFill>
                  <a:srgbClr val="FF0000"/>
                </a:solidFill>
                <a:latin typeface="Times New Roman" panose="02020603050405020304" pitchFamily="18" charset="0"/>
                <a:cs typeface="Times New Roman" panose="02020603050405020304" pitchFamily="18" charset="0"/>
              </a:rPr>
              <a:t>problem-solving agent</a:t>
            </a:r>
            <a:r>
              <a:rPr lang="en-US" sz="2400" dirty="0">
                <a:solidFill>
                  <a:schemeClr val="tx1"/>
                </a:solidFill>
                <a:latin typeface="Times New Roman" panose="02020603050405020304" pitchFamily="18" charset="0"/>
                <a:cs typeface="Times New Roman" panose="02020603050405020304" pitchFamily="18" charset="0"/>
              </a:rPr>
              <a:t>, and the computational process it undertakes is called </a:t>
            </a:r>
            <a:r>
              <a:rPr lang="en-US" sz="2400" b="1" dirty="0">
                <a:solidFill>
                  <a:srgbClr val="FF0000"/>
                </a:solidFill>
                <a:latin typeface="Times New Roman" panose="02020603050405020304" pitchFamily="18" charset="0"/>
                <a:cs typeface="Times New Roman" panose="02020603050405020304" pitchFamily="18" charset="0"/>
              </a:rPr>
              <a:t>search</a:t>
            </a:r>
            <a:r>
              <a:rPr lang="en-US"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ALGORITHMS</a:t>
            </a:r>
          </a:p>
        </p:txBody>
      </p:sp>
      <p:pic>
        <p:nvPicPr>
          <p:cNvPr id="3" name="Picture 2">
            <a:extLst>
              <a:ext uri="{FF2B5EF4-FFF2-40B4-BE49-F238E27FC236}">
                <a16:creationId xmlns:a16="http://schemas.microsoft.com/office/drawing/2014/main" id="{93582668-194F-43F3-84F6-58AABAD07F2C}"/>
              </a:ext>
            </a:extLst>
          </p:cNvPr>
          <p:cNvPicPr>
            <a:picLocks noChangeAspect="1" noChangeArrowheads="1"/>
          </p:cNvPicPr>
          <p:nvPr/>
        </p:nvPicPr>
        <p:blipFill>
          <a:blip r:embed="rId2" cstate="print"/>
          <a:srcRect/>
          <a:stretch>
            <a:fillRect/>
          </a:stretch>
        </p:blipFill>
        <p:spPr bwMode="auto">
          <a:xfrm>
            <a:off x="0" y="2011680"/>
            <a:ext cx="9144000" cy="4846320"/>
          </a:xfrm>
          <a:prstGeom prst="rect">
            <a:avLst/>
          </a:prstGeom>
          <a:noFill/>
          <a:ln w="9525">
            <a:noFill/>
            <a:miter lim="800000"/>
            <a:headEnd/>
            <a:tailEnd/>
          </a:ln>
        </p:spPr>
      </p:pic>
    </p:spTree>
    <p:extLst>
      <p:ext uri="{BB962C8B-B14F-4D97-AF65-F5344CB8AC3E}">
        <p14:creationId xmlns:p14="http://schemas.microsoft.com/office/powerpoint/2010/main" val="4018432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4" y="660021"/>
            <a:ext cx="7808976" cy="1088136"/>
          </a:xfrm>
        </p:spPr>
        <p:txBody>
          <a:bodyPr>
            <a:normAutofit fontScale="90000"/>
          </a:bodyPr>
          <a:lstStyle/>
          <a:p>
            <a:r>
              <a:rPr lang="en-US" dirty="0"/>
              <a:t>UNINFORMED </a:t>
            </a:r>
            <a:br>
              <a:rPr lang="en-US" dirty="0"/>
            </a:br>
            <a:r>
              <a:rPr lang="en-US" dirty="0"/>
              <a:t>SEARCH STRATEGIES</a:t>
            </a:r>
          </a:p>
        </p:txBody>
      </p:sp>
      <p:pic>
        <p:nvPicPr>
          <p:cNvPr id="3" name="Picture 2">
            <a:extLst>
              <a:ext uri="{FF2B5EF4-FFF2-40B4-BE49-F238E27FC236}">
                <a16:creationId xmlns:a16="http://schemas.microsoft.com/office/drawing/2014/main" id="{8B305428-270C-4EB3-BBAE-F1D490B65A47}"/>
              </a:ext>
            </a:extLst>
          </p:cNvPr>
          <p:cNvPicPr>
            <a:picLocks noChangeAspect="1"/>
          </p:cNvPicPr>
          <p:nvPr/>
        </p:nvPicPr>
        <p:blipFill>
          <a:blip r:embed="rId2"/>
          <a:stretch>
            <a:fillRect/>
          </a:stretch>
        </p:blipFill>
        <p:spPr>
          <a:xfrm>
            <a:off x="673768" y="2110155"/>
            <a:ext cx="8231080" cy="4333578"/>
          </a:xfrm>
          <a:prstGeom prst="rect">
            <a:avLst/>
          </a:prstGeom>
        </p:spPr>
      </p:pic>
    </p:spTree>
    <p:extLst>
      <p:ext uri="{BB962C8B-B14F-4D97-AF65-F5344CB8AC3E}">
        <p14:creationId xmlns:p14="http://schemas.microsoft.com/office/powerpoint/2010/main" val="3858103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BREADTH-FIRST SEARCH</a:t>
            </a:r>
            <a:endParaRPr lang="en-US" dirty="0"/>
          </a:p>
        </p:txBody>
      </p:sp>
      <p:sp>
        <p:nvSpPr>
          <p:cNvPr id="3" name="Rectangle 2">
            <a:extLst>
              <a:ext uri="{FF2B5EF4-FFF2-40B4-BE49-F238E27FC236}">
                <a16:creationId xmlns:a16="http://schemas.microsoft.com/office/drawing/2014/main" id="{94CC4B92-73B8-447F-8786-0D180FD52F10}"/>
              </a:ext>
            </a:extLst>
          </p:cNvPr>
          <p:cNvSpPr/>
          <p:nvPr/>
        </p:nvSpPr>
        <p:spPr>
          <a:xfrm>
            <a:off x="274319" y="2023871"/>
            <a:ext cx="8729003" cy="646331"/>
          </a:xfrm>
          <a:prstGeom prst="rect">
            <a:avLst/>
          </a:prstGeom>
        </p:spPr>
        <p:txBody>
          <a:bodyPr wrap="square">
            <a:spAutoFit/>
          </a:bodyPr>
          <a:lstStyle/>
          <a:p>
            <a:pPr marL="285750" indent="-285750" algn="just">
              <a:buFont typeface="Arial" panose="020B0604020202020204" pitchFamily="34" charset="0"/>
              <a:buChar char="•"/>
            </a:pPr>
            <a:r>
              <a:rPr lang="en-US" b="1" dirty="0"/>
              <a:t>Breadth-first search </a:t>
            </a:r>
            <a:r>
              <a:rPr lang="en-US" dirty="0"/>
              <a:t>is a simple strategy in which the root node is expanded first, then all the successors of the root node are expanded next, then </a:t>
            </a:r>
            <a:r>
              <a:rPr lang="en-US" i="1" dirty="0"/>
              <a:t>their </a:t>
            </a:r>
            <a:r>
              <a:rPr lang="en-US" dirty="0"/>
              <a:t>successors, and so on.</a:t>
            </a:r>
          </a:p>
        </p:txBody>
      </p:sp>
      <p:sp>
        <p:nvSpPr>
          <p:cNvPr id="4" name="Rectangle 3">
            <a:extLst>
              <a:ext uri="{FF2B5EF4-FFF2-40B4-BE49-F238E27FC236}">
                <a16:creationId xmlns:a16="http://schemas.microsoft.com/office/drawing/2014/main" id="{C180BB10-4166-4D4B-BB77-92436B27F3F2}"/>
              </a:ext>
            </a:extLst>
          </p:cNvPr>
          <p:cNvSpPr/>
          <p:nvPr/>
        </p:nvSpPr>
        <p:spPr>
          <a:xfrm>
            <a:off x="274318" y="2685500"/>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In general, all the nodes are expanded at a given depth in the search tree before any nodes at the next level are expanded.</a:t>
            </a:r>
          </a:p>
        </p:txBody>
      </p:sp>
      <p:sp>
        <p:nvSpPr>
          <p:cNvPr id="5" name="Rectangle 4">
            <a:extLst>
              <a:ext uri="{FF2B5EF4-FFF2-40B4-BE49-F238E27FC236}">
                <a16:creationId xmlns:a16="http://schemas.microsoft.com/office/drawing/2014/main" id="{24D02EE0-AC89-4645-B1C7-5B4068E2ACE9}"/>
              </a:ext>
            </a:extLst>
          </p:cNvPr>
          <p:cNvSpPr/>
          <p:nvPr/>
        </p:nvSpPr>
        <p:spPr>
          <a:xfrm>
            <a:off x="274319" y="3304925"/>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Breadth-first search is an instance of the general graph-search algorithm (Figure 3.7) in which the </a:t>
            </a:r>
            <a:r>
              <a:rPr lang="en-US" i="1" dirty="0"/>
              <a:t>shallowest </a:t>
            </a:r>
            <a:r>
              <a:rPr lang="en-US" dirty="0"/>
              <a:t>unexpanded node is chosen for expansion.</a:t>
            </a:r>
          </a:p>
        </p:txBody>
      </p:sp>
      <p:sp>
        <p:nvSpPr>
          <p:cNvPr id="6" name="Rectangle 5">
            <a:extLst>
              <a:ext uri="{FF2B5EF4-FFF2-40B4-BE49-F238E27FC236}">
                <a16:creationId xmlns:a16="http://schemas.microsoft.com/office/drawing/2014/main" id="{57FC017E-F1DF-4094-931C-9C049885ADF7}"/>
              </a:ext>
            </a:extLst>
          </p:cNvPr>
          <p:cNvSpPr/>
          <p:nvPr/>
        </p:nvSpPr>
        <p:spPr>
          <a:xfrm>
            <a:off x="274318" y="3951256"/>
            <a:ext cx="8729003" cy="369332"/>
          </a:xfrm>
          <a:prstGeom prst="rect">
            <a:avLst/>
          </a:prstGeom>
        </p:spPr>
        <p:txBody>
          <a:bodyPr wrap="square">
            <a:spAutoFit/>
          </a:bodyPr>
          <a:lstStyle/>
          <a:p>
            <a:pPr marL="285750" indent="-285750" algn="just">
              <a:buFont typeface="Arial" panose="020B0604020202020204" pitchFamily="34" charset="0"/>
              <a:buChar char="•"/>
            </a:pPr>
            <a:r>
              <a:rPr lang="en-US" dirty="0"/>
              <a:t>This is achieved very simply by using a FIFO queue for the frontier.</a:t>
            </a:r>
          </a:p>
        </p:txBody>
      </p:sp>
      <p:sp>
        <p:nvSpPr>
          <p:cNvPr id="7" name="Rectangle 6">
            <a:extLst>
              <a:ext uri="{FF2B5EF4-FFF2-40B4-BE49-F238E27FC236}">
                <a16:creationId xmlns:a16="http://schemas.microsoft.com/office/drawing/2014/main" id="{91146B29-1B1C-4DDE-A2B0-6325DCF2AA04}"/>
              </a:ext>
            </a:extLst>
          </p:cNvPr>
          <p:cNvSpPr/>
          <p:nvPr/>
        </p:nvSpPr>
        <p:spPr>
          <a:xfrm>
            <a:off x="274318" y="4320588"/>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Thus, new nodes (which are always deeper than their parents) go to the back of the queue, and old nodes, which are shallower than the new nodes, get expanded first.</a:t>
            </a:r>
          </a:p>
        </p:txBody>
      </p:sp>
      <p:sp>
        <p:nvSpPr>
          <p:cNvPr id="8" name="Rectangle 7">
            <a:extLst>
              <a:ext uri="{FF2B5EF4-FFF2-40B4-BE49-F238E27FC236}">
                <a16:creationId xmlns:a16="http://schemas.microsoft.com/office/drawing/2014/main" id="{DE22C5BC-9882-43B2-87A6-79B554C98CF8}"/>
              </a:ext>
            </a:extLst>
          </p:cNvPr>
          <p:cNvSpPr/>
          <p:nvPr/>
        </p:nvSpPr>
        <p:spPr>
          <a:xfrm>
            <a:off x="274319" y="4940013"/>
            <a:ext cx="8729004" cy="646331"/>
          </a:xfrm>
          <a:prstGeom prst="rect">
            <a:avLst/>
          </a:prstGeom>
        </p:spPr>
        <p:txBody>
          <a:bodyPr wrap="square">
            <a:spAutoFit/>
          </a:bodyPr>
          <a:lstStyle/>
          <a:p>
            <a:pPr marL="285750" indent="-285750" algn="just">
              <a:buFont typeface="Arial" panose="020B0604020202020204" pitchFamily="34" charset="0"/>
              <a:buChar char="•"/>
            </a:pPr>
            <a:r>
              <a:rPr lang="en-US" dirty="0"/>
              <a:t>The </a:t>
            </a:r>
            <a:r>
              <a:rPr lang="en-US" b="1" dirty="0"/>
              <a:t>goal test </a:t>
            </a:r>
            <a:r>
              <a:rPr lang="en-US" dirty="0"/>
              <a:t>is applied to each node when it is </a:t>
            </a:r>
            <a:r>
              <a:rPr lang="en-US" b="1" i="1" dirty="0"/>
              <a:t>generated</a:t>
            </a:r>
            <a:r>
              <a:rPr lang="en-US" i="1" dirty="0"/>
              <a:t> </a:t>
            </a:r>
            <a:r>
              <a:rPr lang="en-US" dirty="0"/>
              <a:t>rather than when it is </a:t>
            </a:r>
            <a:r>
              <a:rPr lang="en-US" b="1" dirty="0"/>
              <a:t>selected</a:t>
            </a:r>
            <a:r>
              <a:rPr lang="en-US" dirty="0"/>
              <a:t> for expansion.</a:t>
            </a:r>
          </a:p>
        </p:txBody>
      </p:sp>
      <p:sp>
        <p:nvSpPr>
          <p:cNvPr id="9" name="Rectangle 8">
            <a:extLst>
              <a:ext uri="{FF2B5EF4-FFF2-40B4-BE49-F238E27FC236}">
                <a16:creationId xmlns:a16="http://schemas.microsoft.com/office/drawing/2014/main" id="{C1C6A759-BD3F-43D5-8CDD-DE25F3E0702D}"/>
              </a:ext>
            </a:extLst>
          </p:cNvPr>
          <p:cNvSpPr/>
          <p:nvPr/>
        </p:nvSpPr>
        <p:spPr>
          <a:xfrm>
            <a:off x="274319" y="5614762"/>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Following the general template for graph search, discards any new path to a state already in the frontier or explored set</a:t>
            </a:r>
          </a:p>
        </p:txBody>
      </p:sp>
    </p:spTree>
    <p:extLst>
      <p:ext uri="{BB962C8B-B14F-4D97-AF65-F5344CB8AC3E}">
        <p14:creationId xmlns:p14="http://schemas.microsoft.com/office/powerpoint/2010/main" val="1833849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800" y="744426"/>
            <a:ext cx="7808976" cy="1088136"/>
          </a:xfrm>
        </p:spPr>
        <p:txBody>
          <a:bodyPr>
            <a:normAutofit fontScale="90000"/>
          </a:bodyPr>
          <a:lstStyle/>
          <a:p>
            <a:r>
              <a:rPr lang="en-US" dirty="0"/>
              <a:t>BREADTH-FIRST SEARCH: PSEUDOCODE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43" y="2140531"/>
            <a:ext cx="7876631" cy="39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574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45952"/>
            <a:ext cx="7808976" cy="1088136"/>
          </a:xfrm>
        </p:spPr>
        <p:txBody>
          <a:bodyPr>
            <a:normAutofit fontScale="90000"/>
          </a:bodyPr>
          <a:lstStyle/>
          <a:p>
            <a:r>
              <a:rPr lang="en-US" dirty="0"/>
              <a:t>BREADTH-FIRST SEARCH: </a:t>
            </a:r>
            <a:br>
              <a:rPr lang="en-US" dirty="0"/>
            </a:br>
            <a:r>
              <a:rPr lang="en-US" dirty="0"/>
              <a:t>FOUR CRITERIA</a:t>
            </a:r>
          </a:p>
        </p:txBody>
      </p:sp>
      <p:sp>
        <p:nvSpPr>
          <p:cNvPr id="4" name="Rectangle 3">
            <a:extLst>
              <a:ext uri="{FF2B5EF4-FFF2-40B4-BE49-F238E27FC236}">
                <a16:creationId xmlns:a16="http://schemas.microsoft.com/office/drawing/2014/main" id="{AAA7858C-4FD3-4AC0-9EA2-F2D379B68334}"/>
              </a:ext>
            </a:extLst>
          </p:cNvPr>
          <p:cNvSpPr/>
          <p:nvPr/>
        </p:nvSpPr>
        <p:spPr>
          <a:xfrm>
            <a:off x="119575" y="4312253"/>
            <a:ext cx="9024425" cy="1477328"/>
          </a:xfrm>
          <a:prstGeom prst="rect">
            <a:avLst/>
          </a:prstGeom>
        </p:spPr>
        <p:txBody>
          <a:bodyPr wrap="square">
            <a:spAutoFit/>
          </a:bodyPr>
          <a:lstStyle/>
          <a:p>
            <a:pPr marL="285750" indent="-285750" algn="just">
              <a:buFont typeface="Arial" panose="020B0604020202020204" pitchFamily="34" charset="0"/>
              <a:buChar char="•"/>
            </a:pPr>
            <a:r>
              <a:rPr lang="en-US" b="1" i="1" dirty="0">
                <a:solidFill>
                  <a:srgbClr val="FF0000"/>
                </a:solidFill>
              </a:rPr>
              <a:t>complete</a:t>
            </a:r>
            <a:r>
              <a:rPr lang="en-US" dirty="0">
                <a:solidFill>
                  <a:srgbClr val="FF0000"/>
                </a:solidFill>
              </a:rPr>
              <a:t>—if</a:t>
            </a:r>
            <a:r>
              <a:rPr lang="en-US" dirty="0"/>
              <a:t> the shallowest goal node is at some finite depth d, breadth-first search will eventually find it after generating all shallower nodes.</a:t>
            </a:r>
          </a:p>
          <a:p>
            <a:pPr marL="285750" indent="-285750" algn="just">
              <a:buFont typeface="Arial" panose="020B0604020202020204" pitchFamily="34" charset="0"/>
              <a:buChar char="•"/>
            </a:pPr>
            <a:r>
              <a:rPr lang="en-US" dirty="0"/>
              <a:t>Breadth-first search is </a:t>
            </a:r>
            <a:r>
              <a:rPr lang="en-US" dirty="0">
                <a:solidFill>
                  <a:srgbClr val="FF0000"/>
                </a:solidFill>
              </a:rPr>
              <a:t>optimal if </a:t>
            </a:r>
            <a:r>
              <a:rPr lang="en-US" dirty="0"/>
              <a:t>the path cost is a non-decreasing function of the depth of the node.</a:t>
            </a:r>
          </a:p>
          <a:p>
            <a:pPr marL="285750" indent="-285750" algn="just">
              <a:buFont typeface="Arial" panose="020B0604020202020204" pitchFamily="34" charset="0"/>
              <a:buChar char="•"/>
            </a:pPr>
            <a:r>
              <a:rPr lang="en-US" dirty="0">
                <a:ea typeface="Calibri" panose="020F0502020204030204" pitchFamily="34" charset="0"/>
                <a:cs typeface="Times-Roman"/>
              </a:rPr>
              <a:t>The </a:t>
            </a:r>
            <a:r>
              <a:rPr lang="en-US" dirty="0">
                <a:solidFill>
                  <a:srgbClr val="FF0000"/>
                </a:solidFill>
                <a:ea typeface="Calibri" panose="020F0502020204030204" pitchFamily="34" charset="0"/>
                <a:cs typeface="Times-Roman"/>
              </a:rPr>
              <a:t>time complexity </a:t>
            </a:r>
            <a:r>
              <a:rPr lang="en-US" dirty="0">
                <a:ea typeface="Calibri" panose="020F0502020204030204" pitchFamily="34" charset="0"/>
                <a:cs typeface="Times-Roman"/>
              </a:rPr>
              <a:t>would be </a:t>
            </a:r>
            <a:r>
              <a:rPr lang="en-US" b="1" i="1" dirty="0">
                <a:ea typeface="Calibri" panose="020F0502020204030204" pitchFamily="34" charset="0"/>
                <a:cs typeface="Times-Roman"/>
              </a:rPr>
              <a:t>O(b</a:t>
            </a:r>
            <a:r>
              <a:rPr lang="en-US" b="1" i="1" baseline="30000" dirty="0">
                <a:ea typeface="Calibri" panose="020F0502020204030204" pitchFamily="34" charset="0"/>
                <a:cs typeface="Times-Roman"/>
              </a:rPr>
              <a:t>d+1</a:t>
            </a:r>
            <a:r>
              <a:rPr lang="en-US" b="1" i="1" dirty="0">
                <a:ea typeface="Calibri" panose="020F0502020204030204" pitchFamily="34" charset="0"/>
                <a:cs typeface="Times-Roman"/>
              </a:rPr>
              <a:t>), </a:t>
            </a:r>
            <a:r>
              <a:rPr lang="en-US" dirty="0"/>
              <a:t>The </a:t>
            </a:r>
            <a:r>
              <a:rPr lang="en-US" dirty="0">
                <a:solidFill>
                  <a:srgbClr val="FF0000"/>
                </a:solidFill>
              </a:rPr>
              <a:t>space complexity </a:t>
            </a:r>
            <a:r>
              <a:rPr lang="en-US" dirty="0"/>
              <a:t>is </a:t>
            </a:r>
            <a:r>
              <a:rPr lang="en-US" b="1" i="1" dirty="0">
                <a:ea typeface="Calibri" panose="020F0502020204030204" pitchFamily="34" charset="0"/>
                <a:cs typeface="Times-Roman"/>
              </a:rPr>
              <a:t>O(</a:t>
            </a:r>
            <a:r>
              <a:rPr lang="en-US" b="1" i="1" dirty="0" err="1">
                <a:ea typeface="Calibri" panose="020F0502020204030204" pitchFamily="34" charset="0"/>
                <a:cs typeface="Times-Roman"/>
              </a:rPr>
              <a:t>b</a:t>
            </a:r>
            <a:r>
              <a:rPr lang="en-US" b="1" i="1" baseline="30000" dirty="0" err="1">
                <a:ea typeface="Calibri" panose="020F0502020204030204" pitchFamily="34" charset="0"/>
                <a:cs typeface="Times-Roman"/>
              </a:rPr>
              <a:t>d</a:t>
            </a:r>
            <a:r>
              <a:rPr lang="en-US" b="1" i="1" dirty="0">
                <a:ea typeface="Calibri" panose="020F0502020204030204" pitchFamily="34" charset="0"/>
                <a:cs typeface="Times-Roman"/>
              </a:rPr>
              <a:t>)</a:t>
            </a:r>
            <a:endParaRPr lang="en-US" dirty="0"/>
          </a:p>
        </p:txBody>
      </p:sp>
      <p:sp>
        <p:nvSpPr>
          <p:cNvPr id="6" name="Rectangle 5">
            <a:extLst>
              <a:ext uri="{FF2B5EF4-FFF2-40B4-BE49-F238E27FC236}">
                <a16:creationId xmlns:a16="http://schemas.microsoft.com/office/drawing/2014/main" id="{B6E985AD-8928-410B-98F3-97F088D8488C}"/>
              </a:ext>
            </a:extLst>
          </p:cNvPr>
          <p:cNvSpPr/>
          <p:nvPr/>
        </p:nvSpPr>
        <p:spPr>
          <a:xfrm>
            <a:off x="119575" y="5789581"/>
            <a:ext cx="5799857" cy="369332"/>
          </a:xfrm>
          <a:prstGeom prst="rect">
            <a:avLst/>
          </a:prstGeom>
        </p:spPr>
        <p:txBody>
          <a:bodyPr wrap="none">
            <a:spAutoFit/>
          </a:bodyPr>
          <a:lstStyle/>
          <a:p>
            <a:pPr marL="285750" indent="-285750">
              <a:buFont typeface="Arial" panose="020B0604020202020204" pitchFamily="34" charset="0"/>
              <a:buChar char="•"/>
            </a:pPr>
            <a:r>
              <a:rPr lang="en-US" dirty="0"/>
              <a:t>For uniform tree, the total number of nodes generated is</a:t>
            </a:r>
          </a:p>
        </p:txBody>
      </p:sp>
      <p:pic>
        <p:nvPicPr>
          <p:cNvPr id="7" name="Picture 6">
            <a:extLst>
              <a:ext uri="{FF2B5EF4-FFF2-40B4-BE49-F238E27FC236}">
                <a16:creationId xmlns:a16="http://schemas.microsoft.com/office/drawing/2014/main" id="{644E65EE-62CA-4B3D-B341-AF6FFF3C1884}"/>
              </a:ext>
            </a:extLst>
          </p:cNvPr>
          <p:cNvPicPr>
            <a:picLocks noChangeAspect="1"/>
          </p:cNvPicPr>
          <p:nvPr/>
        </p:nvPicPr>
        <p:blipFill>
          <a:blip r:embed="rId2"/>
          <a:stretch>
            <a:fillRect/>
          </a:stretch>
        </p:blipFill>
        <p:spPr>
          <a:xfrm>
            <a:off x="5915063" y="5801816"/>
            <a:ext cx="2667000" cy="333375"/>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30" y="2091166"/>
            <a:ext cx="88296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033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88156"/>
            <a:ext cx="7808976" cy="1088136"/>
          </a:xfrm>
        </p:spPr>
        <p:txBody>
          <a:bodyPr>
            <a:normAutofit fontScale="90000"/>
          </a:bodyPr>
          <a:lstStyle/>
          <a:p>
            <a:r>
              <a:rPr lang="en-US" dirty="0"/>
              <a:t>BREADTH-FIRST SEARCH:</a:t>
            </a:r>
            <a:br>
              <a:rPr lang="en-US" dirty="0"/>
            </a:br>
            <a:r>
              <a:rPr lang="en-US" dirty="0"/>
              <a:t>MEMORY REQUIREMENTS</a:t>
            </a:r>
          </a:p>
        </p:txBody>
      </p:sp>
      <p:pic>
        <p:nvPicPr>
          <p:cNvPr id="3" name="Picture 2">
            <a:extLst>
              <a:ext uri="{FF2B5EF4-FFF2-40B4-BE49-F238E27FC236}">
                <a16:creationId xmlns:a16="http://schemas.microsoft.com/office/drawing/2014/main" id="{722047E9-AC1D-4CCE-827B-C480B41B7C08}"/>
              </a:ext>
            </a:extLst>
          </p:cNvPr>
          <p:cNvPicPr>
            <a:picLocks noChangeAspect="1"/>
          </p:cNvPicPr>
          <p:nvPr/>
        </p:nvPicPr>
        <p:blipFill>
          <a:blip r:embed="rId2"/>
          <a:stretch>
            <a:fillRect/>
          </a:stretch>
        </p:blipFill>
        <p:spPr>
          <a:xfrm>
            <a:off x="106899" y="2101508"/>
            <a:ext cx="8951755" cy="4068336"/>
          </a:xfrm>
          <a:prstGeom prst="rect">
            <a:avLst/>
          </a:prstGeom>
        </p:spPr>
      </p:pic>
    </p:spTree>
    <p:extLst>
      <p:ext uri="{BB962C8B-B14F-4D97-AF65-F5344CB8AC3E}">
        <p14:creationId xmlns:p14="http://schemas.microsoft.com/office/powerpoint/2010/main" val="101866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574946"/>
            <a:ext cx="7808976" cy="1088136"/>
          </a:xfrm>
        </p:spPr>
        <p:txBody>
          <a:bodyPr/>
          <a:lstStyle/>
          <a:p>
            <a:r>
              <a:rPr lang="en-US" b="1" dirty="0"/>
              <a:t>DEPTH-FIRST SEARCH</a:t>
            </a:r>
            <a:endParaRPr lang="en-US" dirty="0"/>
          </a:p>
        </p:txBody>
      </p:sp>
      <p:sp>
        <p:nvSpPr>
          <p:cNvPr id="7" name="Rectangle 6">
            <a:extLst>
              <a:ext uri="{FF2B5EF4-FFF2-40B4-BE49-F238E27FC236}">
                <a16:creationId xmlns:a16="http://schemas.microsoft.com/office/drawing/2014/main" id="{6FD11CC5-41C7-46CC-BA70-0720FFB7F6F5}"/>
              </a:ext>
            </a:extLst>
          </p:cNvPr>
          <p:cNvSpPr/>
          <p:nvPr/>
        </p:nvSpPr>
        <p:spPr>
          <a:xfrm>
            <a:off x="175846" y="2028989"/>
            <a:ext cx="8771206" cy="707886"/>
          </a:xfrm>
          <a:prstGeom prst="rect">
            <a:avLst/>
          </a:prstGeom>
        </p:spPr>
        <p:txBody>
          <a:bodyPr wrap="square">
            <a:spAutoFit/>
          </a:bodyPr>
          <a:lstStyle/>
          <a:p>
            <a:pPr algn="just"/>
            <a:r>
              <a:rPr lang="en-US" sz="2000" b="1" dirty="0"/>
              <a:t>Depth-first search </a:t>
            </a:r>
            <a:r>
              <a:rPr lang="en-US" sz="2000" dirty="0"/>
              <a:t>always expands the </a:t>
            </a:r>
            <a:r>
              <a:rPr lang="en-US" sz="2000" i="1" dirty="0"/>
              <a:t>deepest </a:t>
            </a:r>
            <a:r>
              <a:rPr lang="en-US" sz="2000" dirty="0"/>
              <a:t>node in the current frontier of the search tree.</a:t>
            </a:r>
          </a:p>
        </p:txBody>
      </p:sp>
      <p:sp>
        <p:nvSpPr>
          <p:cNvPr id="8" name="Rectangle 7">
            <a:extLst>
              <a:ext uri="{FF2B5EF4-FFF2-40B4-BE49-F238E27FC236}">
                <a16:creationId xmlns:a16="http://schemas.microsoft.com/office/drawing/2014/main" id="{34687DE1-8A2E-4D59-814B-E510AB4BB671}"/>
              </a:ext>
            </a:extLst>
          </p:cNvPr>
          <p:cNvSpPr/>
          <p:nvPr/>
        </p:nvSpPr>
        <p:spPr>
          <a:xfrm>
            <a:off x="175845" y="3016506"/>
            <a:ext cx="8771205" cy="707886"/>
          </a:xfrm>
          <a:prstGeom prst="rect">
            <a:avLst/>
          </a:prstGeom>
        </p:spPr>
        <p:txBody>
          <a:bodyPr wrap="square">
            <a:spAutoFit/>
          </a:bodyPr>
          <a:lstStyle/>
          <a:p>
            <a:pPr algn="just"/>
            <a:r>
              <a:rPr lang="en-US" sz="2000" dirty="0"/>
              <a:t>The search proceeds immediately to the deepest level of the search tree, where the nodes have no successors</a:t>
            </a:r>
          </a:p>
        </p:txBody>
      </p:sp>
      <p:sp>
        <p:nvSpPr>
          <p:cNvPr id="9" name="Rectangle 8">
            <a:extLst>
              <a:ext uri="{FF2B5EF4-FFF2-40B4-BE49-F238E27FC236}">
                <a16:creationId xmlns:a16="http://schemas.microsoft.com/office/drawing/2014/main" id="{4B50FFE6-0C42-4191-94EC-9414CFD28790}"/>
              </a:ext>
            </a:extLst>
          </p:cNvPr>
          <p:cNvSpPr/>
          <p:nvPr/>
        </p:nvSpPr>
        <p:spPr>
          <a:xfrm>
            <a:off x="175844" y="4008848"/>
            <a:ext cx="8771206" cy="707886"/>
          </a:xfrm>
          <a:prstGeom prst="rect">
            <a:avLst/>
          </a:prstGeom>
        </p:spPr>
        <p:txBody>
          <a:bodyPr wrap="square">
            <a:spAutoFit/>
          </a:bodyPr>
          <a:lstStyle/>
          <a:p>
            <a:pPr algn="just"/>
            <a:r>
              <a:rPr lang="en-US" sz="2000" dirty="0"/>
              <a:t>As those nodes are expanded, they are dropped from the frontier, so then the search “backs up” to the next deepest node that still has unexplored successors.</a:t>
            </a:r>
          </a:p>
        </p:txBody>
      </p:sp>
      <p:sp>
        <p:nvSpPr>
          <p:cNvPr id="10" name="Rectangle 9">
            <a:extLst>
              <a:ext uri="{FF2B5EF4-FFF2-40B4-BE49-F238E27FC236}">
                <a16:creationId xmlns:a16="http://schemas.microsoft.com/office/drawing/2014/main" id="{BA1C5D82-B3F8-4639-B356-C55E9CFDB67A}"/>
              </a:ext>
            </a:extLst>
          </p:cNvPr>
          <p:cNvSpPr/>
          <p:nvPr/>
        </p:nvSpPr>
        <p:spPr>
          <a:xfrm>
            <a:off x="175845" y="5031100"/>
            <a:ext cx="8391379" cy="707886"/>
          </a:xfrm>
          <a:prstGeom prst="rect">
            <a:avLst/>
          </a:prstGeom>
        </p:spPr>
        <p:txBody>
          <a:bodyPr wrap="square">
            <a:spAutoFit/>
          </a:bodyPr>
          <a:lstStyle/>
          <a:p>
            <a:pPr algn="just"/>
            <a:r>
              <a:rPr lang="en-US" sz="2000" dirty="0"/>
              <a:t>The depth-first search algorithm is an instance of the graph-search algorithm, where it uses a LIFO queue</a:t>
            </a:r>
          </a:p>
        </p:txBody>
      </p:sp>
    </p:spTree>
    <p:extLst>
      <p:ext uri="{BB962C8B-B14F-4D97-AF65-F5344CB8AC3E}">
        <p14:creationId xmlns:p14="http://schemas.microsoft.com/office/powerpoint/2010/main" val="2867060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60021"/>
            <a:ext cx="7808976" cy="1088136"/>
          </a:xfrm>
        </p:spPr>
        <p:txBody>
          <a:bodyPr>
            <a:normAutofit fontScale="90000"/>
          </a:bodyPr>
          <a:lstStyle/>
          <a:p>
            <a:r>
              <a:rPr lang="en-US" b="1" dirty="0"/>
              <a:t>DEPTH-FIRST SEARCH:</a:t>
            </a:r>
            <a:br>
              <a:rPr lang="en-US" b="1" dirty="0"/>
            </a:br>
            <a:r>
              <a:rPr lang="en-US" b="1" dirty="0"/>
              <a:t>SEARCH TREE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67" y="2424113"/>
            <a:ext cx="842962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7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60021"/>
            <a:ext cx="7808976" cy="1088136"/>
          </a:xfrm>
        </p:spPr>
        <p:txBody>
          <a:bodyPr>
            <a:normAutofit fontScale="90000"/>
          </a:bodyPr>
          <a:lstStyle/>
          <a:p>
            <a:r>
              <a:rPr lang="en-US" b="1" dirty="0"/>
              <a:t>DEPTH-FIRST SEARCH:</a:t>
            </a:r>
            <a:br>
              <a:rPr lang="en-US" b="1" dirty="0"/>
            </a:br>
            <a:r>
              <a:rPr lang="en-US" b="1" dirty="0"/>
              <a:t>SEARCH TREE</a:t>
            </a:r>
            <a:endParaRPr lang="en-US" dirty="0"/>
          </a:p>
        </p:txBody>
      </p:sp>
      <p:pic>
        <p:nvPicPr>
          <p:cNvPr id="921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9849" y="2105890"/>
            <a:ext cx="8229600" cy="4447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323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45953"/>
            <a:ext cx="8849268" cy="1088136"/>
          </a:xfrm>
        </p:spPr>
        <p:txBody>
          <a:bodyPr>
            <a:normAutofit fontScale="90000"/>
          </a:bodyPr>
          <a:lstStyle/>
          <a:p>
            <a:r>
              <a:rPr lang="en-US" b="1" dirty="0"/>
              <a:t>DEPTH-FIRST SEARCH:</a:t>
            </a:r>
            <a:br>
              <a:rPr lang="en-US" b="1" dirty="0"/>
            </a:br>
            <a:r>
              <a:rPr lang="en-US" sz="3600" b="1" dirty="0"/>
              <a:t>Optimality, Complexity, Completeness</a:t>
            </a:r>
            <a:endParaRPr lang="en-US" dirty="0"/>
          </a:p>
        </p:txBody>
      </p:sp>
      <p:sp>
        <p:nvSpPr>
          <p:cNvPr id="3" name="Rectangle 2">
            <a:extLst>
              <a:ext uri="{FF2B5EF4-FFF2-40B4-BE49-F238E27FC236}">
                <a16:creationId xmlns:a16="http://schemas.microsoft.com/office/drawing/2014/main" id="{A41FF41E-F970-4664-A27A-D2EFEF563A9F}"/>
              </a:ext>
            </a:extLst>
          </p:cNvPr>
          <p:cNvSpPr/>
          <p:nvPr/>
        </p:nvSpPr>
        <p:spPr>
          <a:xfrm>
            <a:off x="147366" y="2031333"/>
            <a:ext cx="8849268" cy="646331"/>
          </a:xfrm>
          <a:prstGeom prst="rect">
            <a:avLst/>
          </a:prstGeom>
        </p:spPr>
        <p:txBody>
          <a:bodyPr wrap="square">
            <a:spAutoFit/>
          </a:bodyPr>
          <a:lstStyle/>
          <a:p>
            <a:pPr algn="just"/>
            <a:r>
              <a:rPr lang="en-US" dirty="0"/>
              <a:t>The graph-search version is </a:t>
            </a:r>
            <a:r>
              <a:rPr lang="en-US" b="1" dirty="0"/>
              <a:t>complete</a:t>
            </a:r>
            <a:r>
              <a:rPr lang="en-US" dirty="0"/>
              <a:t> in finite state spaces because it will eventually expand every node. The tree-search version, on the other hand, is </a:t>
            </a:r>
            <a:r>
              <a:rPr lang="en-US" b="1" i="1" dirty="0"/>
              <a:t>not </a:t>
            </a:r>
            <a:r>
              <a:rPr lang="en-US" b="1" dirty="0"/>
              <a:t>complete</a:t>
            </a:r>
          </a:p>
        </p:txBody>
      </p:sp>
      <p:sp>
        <p:nvSpPr>
          <p:cNvPr id="4" name="Rectangle 3">
            <a:extLst>
              <a:ext uri="{FF2B5EF4-FFF2-40B4-BE49-F238E27FC236}">
                <a16:creationId xmlns:a16="http://schemas.microsoft.com/office/drawing/2014/main" id="{8D994547-F7B7-4B20-ACFE-599572F6AA12}"/>
              </a:ext>
            </a:extLst>
          </p:cNvPr>
          <p:cNvSpPr/>
          <p:nvPr/>
        </p:nvSpPr>
        <p:spPr>
          <a:xfrm>
            <a:off x="147366" y="2876954"/>
            <a:ext cx="8996634" cy="1200329"/>
          </a:xfrm>
          <a:prstGeom prst="rect">
            <a:avLst/>
          </a:prstGeom>
        </p:spPr>
        <p:txBody>
          <a:bodyPr wrap="square">
            <a:spAutoFit/>
          </a:bodyPr>
          <a:lstStyle/>
          <a:p>
            <a:pPr algn="just"/>
            <a:r>
              <a:rPr lang="en-US" dirty="0"/>
              <a:t>Both versions are </a:t>
            </a:r>
            <a:r>
              <a:rPr lang="en-US" b="1" dirty="0"/>
              <a:t>nonoptimal</a:t>
            </a:r>
            <a:r>
              <a:rPr lang="en-US" dirty="0"/>
              <a:t>. For example, in Figure 3.16, depth first search will explore the entire left subtree even if node C is a goal node. If node J were also a goal node, then depth-first search would return it as a solution instead of C, which would be a better solution; hence, depth-first search is not optimal.</a:t>
            </a:r>
          </a:p>
        </p:txBody>
      </p:sp>
      <p:sp>
        <p:nvSpPr>
          <p:cNvPr id="5" name="Rectangle 4">
            <a:extLst>
              <a:ext uri="{FF2B5EF4-FFF2-40B4-BE49-F238E27FC236}">
                <a16:creationId xmlns:a16="http://schemas.microsoft.com/office/drawing/2014/main" id="{472E4D49-3765-4A20-9A37-97B0A2473E4C}"/>
              </a:ext>
            </a:extLst>
          </p:cNvPr>
          <p:cNvSpPr/>
          <p:nvPr/>
        </p:nvSpPr>
        <p:spPr>
          <a:xfrm>
            <a:off x="147366" y="4363428"/>
            <a:ext cx="8849268" cy="646331"/>
          </a:xfrm>
          <a:prstGeom prst="rect">
            <a:avLst/>
          </a:prstGeom>
        </p:spPr>
        <p:txBody>
          <a:bodyPr wrap="square">
            <a:spAutoFit/>
          </a:bodyPr>
          <a:lstStyle/>
          <a:p>
            <a:pPr algn="just"/>
            <a:r>
              <a:rPr lang="en-US" dirty="0"/>
              <a:t>A depth-first tree search, may generate all of the </a:t>
            </a:r>
            <a:r>
              <a:rPr lang="en-US" b="1" dirty="0"/>
              <a:t>O(</a:t>
            </a:r>
            <a:r>
              <a:rPr lang="en-US" b="1" dirty="0" err="1"/>
              <a:t>b</a:t>
            </a:r>
            <a:r>
              <a:rPr lang="en-US" b="1" baseline="30000" dirty="0" err="1"/>
              <a:t>m</a:t>
            </a:r>
            <a:r>
              <a:rPr lang="en-US" b="1" dirty="0"/>
              <a:t>) </a:t>
            </a:r>
            <a:r>
              <a:rPr lang="en-US" dirty="0"/>
              <a:t>nodes in the search tree, where </a:t>
            </a:r>
            <a:r>
              <a:rPr lang="en-US" b="1" dirty="0"/>
              <a:t>m</a:t>
            </a:r>
            <a:r>
              <a:rPr lang="en-US" dirty="0"/>
              <a:t> is the maximum depth of any node; this can be much greater than the size of the state space.</a:t>
            </a:r>
          </a:p>
        </p:txBody>
      </p:sp>
      <p:sp>
        <p:nvSpPr>
          <p:cNvPr id="6" name="Rectangle 5">
            <a:extLst>
              <a:ext uri="{FF2B5EF4-FFF2-40B4-BE49-F238E27FC236}">
                <a16:creationId xmlns:a16="http://schemas.microsoft.com/office/drawing/2014/main" id="{F3B33392-1607-472F-9C71-7BBF0DEDBEBC}"/>
              </a:ext>
            </a:extLst>
          </p:cNvPr>
          <p:cNvSpPr/>
          <p:nvPr/>
        </p:nvSpPr>
        <p:spPr>
          <a:xfrm>
            <a:off x="147366" y="5193625"/>
            <a:ext cx="8849268" cy="646331"/>
          </a:xfrm>
          <a:prstGeom prst="rect">
            <a:avLst/>
          </a:prstGeom>
        </p:spPr>
        <p:txBody>
          <a:bodyPr wrap="square">
            <a:spAutoFit/>
          </a:bodyPr>
          <a:lstStyle/>
          <a:p>
            <a:pPr algn="just"/>
            <a:r>
              <a:rPr lang="en-US" dirty="0"/>
              <a:t>For a state </a:t>
            </a:r>
            <a:r>
              <a:rPr lang="en-US" b="1" dirty="0"/>
              <a:t>space</a:t>
            </a:r>
            <a:r>
              <a:rPr lang="en-US" dirty="0"/>
              <a:t> with branching factor b and maximum depth m, depth-first search requires storage of only </a:t>
            </a:r>
            <a:r>
              <a:rPr lang="en-US" b="1" dirty="0"/>
              <a:t>O(</a:t>
            </a:r>
            <a:r>
              <a:rPr lang="en-US" b="1" dirty="0" err="1"/>
              <a:t>bm</a:t>
            </a:r>
            <a:r>
              <a:rPr lang="en-US" b="1" dirty="0"/>
              <a:t>) </a:t>
            </a:r>
            <a:r>
              <a:rPr lang="en-US" dirty="0"/>
              <a:t>nodes.</a:t>
            </a:r>
          </a:p>
        </p:txBody>
      </p:sp>
    </p:spTree>
    <p:extLst>
      <p:ext uri="{BB962C8B-B14F-4D97-AF65-F5344CB8AC3E}">
        <p14:creationId xmlns:p14="http://schemas.microsoft.com/office/powerpoint/2010/main" val="140162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EAD80-4F6C-00BB-6C6A-321350AE9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C77E74-75DD-16EA-1C1E-F573E205C211}"/>
              </a:ext>
            </a:extLst>
          </p:cNvPr>
          <p:cNvSpPr>
            <a:spLocks noGrp="1"/>
          </p:cNvSpPr>
          <p:nvPr>
            <p:ph type="ctrTitle"/>
          </p:nvPr>
        </p:nvSpPr>
        <p:spPr/>
        <p:txBody>
          <a:bodyPr/>
          <a:lstStyle/>
          <a:p>
            <a:r>
              <a:rPr lang="en-US" dirty="0"/>
              <a:t>PROBLEM SOLVING AGENTS</a:t>
            </a:r>
          </a:p>
        </p:txBody>
      </p:sp>
      <p:sp>
        <p:nvSpPr>
          <p:cNvPr id="7" name="Content Placeholder 2">
            <a:extLst>
              <a:ext uri="{FF2B5EF4-FFF2-40B4-BE49-F238E27FC236}">
                <a16:creationId xmlns:a16="http://schemas.microsoft.com/office/drawing/2014/main" id="{10B11F55-CC9E-A78E-28C6-F0D0275ABBDF}"/>
              </a:ext>
            </a:extLst>
          </p:cNvPr>
          <p:cNvSpPr txBox="1">
            <a:spLocks/>
          </p:cNvSpPr>
          <p:nvPr/>
        </p:nvSpPr>
        <p:spPr>
          <a:xfrm>
            <a:off x="421340" y="2011680"/>
            <a:ext cx="8722659" cy="3987338"/>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0" lvl="2" algn="just"/>
            <a:r>
              <a:rPr lang="en-US" sz="2400" dirty="0">
                <a:solidFill>
                  <a:schemeClr val="tx1"/>
                </a:solidFill>
                <a:latin typeface="Times New Roman" panose="02020603050405020304" pitchFamily="18" charset="0"/>
                <a:cs typeface="Times New Roman" panose="02020603050405020304" pitchFamily="18" charset="0"/>
              </a:rPr>
              <a:t>Problem-solving agents use </a:t>
            </a:r>
            <a:r>
              <a:rPr lang="en-US" sz="2400" b="1" dirty="0">
                <a:solidFill>
                  <a:schemeClr val="tx1"/>
                </a:solidFill>
                <a:latin typeface="Times New Roman" panose="02020603050405020304" pitchFamily="18" charset="0"/>
                <a:cs typeface="Times New Roman" panose="02020603050405020304" pitchFamily="18" charset="0"/>
              </a:rPr>
              <a:t>atomic representations</a:t>
            </a:r>
            <a:r>
              <a:rPr lang="en-US" sz="2400" dirty="0">
                <a:solidFill>
                  <a:schemeClr val="tx1"/>
                </a:solidFill>
                <a:latin typeface="Times New Roman" panose="02020603050405020304" pitchFamily="18" charset="0"/>
                <a:cs typeface="Times New Roman" panose="02020603050405020304" pitchFamily="18" charset="0"/>
              </a:rPr>
              <a:t>, as described earlier – that is, states of the world are considered as wholes, with no internal structure visible to the problem-solving algorithms. </a:t>
            </a:r>
          </a:p>
          <a:p>
            <a:pPr marL="0" lvl="2" algn="just"/>
            <a:endParaRPr lang="en-US" sz="2400" dirty="0">
              <a:solidFill>
                <a:schemeClr val="tx1"/>
              </a:solidFill>
              <a:latin typeface="Times New Roman" panose="02020603050405020304" pitchFamily="18" charset="0"/>
              <a:cs typeface="Times New Roman" panose="02020603050405020304" pitchFamily="18" charset="0"/>
            </a:endParaRPr>
          </a:p>
          <a:p>
            <a:pPr marL="0" lvl="2" algn="just"/>
            <a:r>
              <a:rPr lang="en-US" sz="2400" dirty="0">
                <a:solidFill>
                  <a:schemeClr val="tx1"/>
                </a:solidFill>
                <a:latin typeface="Times New Roman" panose="02020603050405020304" pitchFamily="18" charset="0"/>
                <a:cs typeface="Times New Roman" panose="02020603050405020304" pitchFamily="18" charset="0"/>
              </a:rPr>
              <a:t>In this chapter, we consider only the simplest environments: episodic, single agent, fully observable, deterministic, static, discrete, and known. </a:t>
            </a:r>
          </a:p>
          <a:p>
            <a:pPr marL="0" lvl="2" algn="just"/>
            <a:endParaRPr lang="en-US" sz="2400" dirty="0">
              <a:solidFill>
                <a:schemeClr val="tx1"/>
              </a:solidFill>
              <a:latin typeface="Times New Roman" panose="02020603050405020304" pitchFamily="18" charset="0"/>
              <a:cs typeface="Times New Roman" panose="02020603050405020304" pitchFamily="18" charset="0"/>
            </a:endParaRPr>
          </a:p>
          <a:p>
            <a:pPr marL="0" lvl="2" algn="just"/>
            <a:r>
              <a:rPr lang="en-US" sz="2400" dirty="0">
                <a:solidFill>
                  <a:schemeClr val="tx1"/>
                </a:solidFill>
                <a:latin typeface="Times New Roman" panose="02020603050405020304" pitchFamily="18" charset="0"/>
                <a:cs typeface="Times New Roman" panose="02020603050405020304" pitchFamily="18" charset="0"/>
              </a:rPr>
              <a:t>We distinguish between </a:t>
            </a:r>
            <a:r>
              <a:rPr lang="en-US" sz="2400" b="1" dirty="0">
                <a:solidFill>
                  <a:schemeClr val="tx1"/>
                </a:solidFill>
                <a:latin typeface="Times New Roman" panose="02020603050405020304" pitchFamily="18" charset="0"/>
                <a:cs typeface="Times New Roman" panose="02020603050405020304" pitchFamily="18" charset="0"/>
              </a:rPr>
              <a:t>informed algorithms</a:t>
            </a:r>
            <a:r>
              <a:rPr lang="en-US" sz="2400" dirty="0">
                <a:solidFill>
                  <a:schemeClr val="tx1"/>
                </a:solidFill>
                <a:latin typeface="Times New Roman" panose="02020603050405020304" pitchFamily="18" charset="0"/>
                <a:cs typeface="Times New Roman" panose="02020603050405020304" pitchFamily="18" charset="0"/>
              </a:rPr>
              <a:t>, in which the agent can estimate how far it is from the goal, and </a:t>
            </a:r>
            <a:r>
              <a:rPr lang="en-US" sz="2400" b="1" dirty="0">
                <a:solidFill>
                  <a:schemeClr val="tx1"/>
                </a:solidFill>
                <a:latin typeface="Times New Roman" panose="02020603050405020304" pitchFamily="18" charset="0"/>
                <a:cs typeface="Times New Roman" panose="02020603050405020304" pitchFamily="18" charset="0"/>
              </a:rPr>
              <a:t>uninformed algorithms</a:t>
            </a:r>
            <a:r>
              <a:rPr lang="en-US" sz="2400" dirty="0">
                <a:solidFill>
                  <a:schemeClr val="tx1"/>
                </a:solidFill>
                <a:latin typeface="Times New Roman" panose="02020603050405020304" pitchFamily="18" charset="0"/>
                <a:cs typeface="Times New Roman" panose="02020603050405020304" pitchFamily="18" charset="0"/>
              </a:rPr>
              <a:t>, where no such estimate is available.</a:t>
            </a:r>
          </a:p>
          <a:p>
            <a:pPr marL="0" lvl="2"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69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3" name="Picture 2">
            <a:extLst>
              <a:ext uri="{FF2B5EF4-FFF2-40B4-BE49-F238E27FC236}">
                <a16:creationId xmlns:a16="http://schemas.microsoft.com/office/drawing/2014/main" id="{186E6F72-0879-4C76-890F-B74AEEF7A85A}"/>
              </a:ext>
            </a:extLst>
          </p:cNvPr>
          <p:cNvPicPr>
            <a:picLocks noChangeAspect="1"/>
          </p:cNvPicPr>
          <p:nvPr/>
        </p:nvPicPr>
        <p:blipFill>
          <a:blip r:embed="rId2"/>
          <a:stretch>
            <a:fillRect/>
          </a:stretch>
        </p:blipFill>
        <p:spPr>
          <a:xfrm>
            <a:off x="98474" y="2210754"/>
            <a:ext cx="9045526" cy="3786989"/>
          </a:xfrm>
          <a:prstGeom prst="rect">
            <a:avLst/>
          </a:prstGeom>
        </p:spPr>
      </p:pic>
    </p:spTree>
    <p:extLst>
      <p:ext uri="{BB962C8B-B14F-4D97-AF65-F5344CB8AC3E}">
        <p14:creationId xmlns:p14="http://schemas.microsoft.com/office/powerpoint/2010/main" val="3516296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4" name="Picture 2">
            <a:extLst>
              <a:ext uri="{FF2B5EF4-FFF2-40B4-BE49-F238E27FC236}">
                <a16:creationId xmlns:a16="http://schemas.microsoft.com/office/drawing/2014/main" id="{F0398577-3811-4F02-93E0-77AA6800E366}"/>
              </a:ext>
            </a:extLst>
          </p:cNvPr>
          <p:cNvPicPr>
            <a:picLocks noChangeAspect="1" noChangeArrowheads="1"/>
          </p:cNvPicPr>
          <p:nvPr/>
        </p:nvPicPr>
        <p:blipFill>
          <a:blip r:embed="rId2" cstate="print"/>
          <a:srcRect/>
          <a:stretch>
            <a:fillRect/>
          </a:stretch>
        </p:blipFill>
        <p:spPr bwMode="auto">
          <a:xfrm>
            <a:off x="227012" y="2025747"/>
            <a:ext cx="8916988" cy="4149969"/>
          </a:xfrm>
          <a:prstGeom prst="rect">
            <a:avLst/>
          </a:prstGeom>
          <a:noFill/>
          <a:ln w="9525">
            <a:noFill/>
            <a:miter lim="800000"/>
            <a:headEnd/>
            <a:tailEnd/>
          </a:ln>
        </p:spPr>
      </p:pic>
    </p:spTree>
    <p:extLst>
      <p:ext uri="{BB962C8B-B14F-4D97-AF65-F5344CB8AC3E}">
        <p14:creationId xmlns:p14="http://schemas.microsoft.com/office/powerpoint/2010/main" val="2880969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b="1" dirty="0"/>
              <a:t>DEPTH-LIMITED SEARCH</a:t>
            </a:r>
            <a:endParaRPr lang="en-US" dirty="0"/>
          </a:p>
        </p:txBody>
      </p:sp>
      <p:sp>
        <p:nvSpPr>
          <p:cNvPr id="3" name="Rectangle 2">
            <a:extLst>
              <a:ext uri="{FF2B5EF4-FFF2-40B4-BE49-F238E27FC236}">
                <a16:creationId xmlns:a16="http://schemas.microsoft.com/office/drawing/2014/main" id="{8FB3F618-7BB8-44FA-A125-15578359D28E}"/>
              </a:ext>
            </a:extLst>
          </p:cNvPr>
          <p:cNvSpPr/>
          <p:nvPr/>
        </p:nvSpPr>
        <p:spPr>
          <a:xfrm>
            <a:off x="232116" y="2215833"/>
            <a:ext cx="8630529"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 embarrassing failure of depth-first search in infinite state spaces can be alleviated by supplying depth-first search with a predetermined depth limit .</a:t>
            </a:r>
          </a:p>
        </p:txBody>
      </p:sp>
      <p:sp>
        <p:nvSpPr>
          <p:cNvPr id="4" name="Rectangle 3">
            <a:extLst>
              <a:ext uri="{FF2B5EF4-FFF2-40B4-BE49-F238E27FC236}">
                <a16:creationId xmlns:a16="http://schemas.microsoft.com/office/drawing/2014/main" id="{EA7CA238-8A7B-44D0-BD7C-C57AD7951975}"/>
              </a:ext>
            </a:extLst>
          </p:cNvPr>
          <p:cNvSpPr/>
          <p:nvPr/>
        </p:nvSpPr>
        <p:spPr>
          <a:xfrm>
            <a:off x="232116" y="3262756"/>
            <a:ext cx="8475786" cy="400110"/>
          </a:xfrm>
          <a:prstGeom prst="rect">
            <a:avLst/>
          </a:prstGeom>
        </p:spPr>
        <p:txBody>
          <a:bodyPr wrap="square">
            <a:spAutoFit/>
          </a:bodyPr>
          <a:lstStyle/>
          <a:p>
            <a:pPr marL="342900" indent="-342900" algn="just">
              <a:buFont typeface="Arial" panose="020B0604020202020204" pitchFamily="34" charset="0"/>
              <a:buChar char="•"/>
            </a:pPr>
            <a:r>
              <a:rPr lang="en-US" sz="2000" dirty="0"/>
              <a:t>That is, nodes at depth  are treated as if they have no successors. </a:t>
            </a:r>
          </a:p>
        </p:txBody>
      </p:sp>
      <p:sp>
        <p:nvSpPr>
          <p:cNvPr id="5" name="Rectangle 4">
            <a:extLst>
              <a:ext uri="{FF2B5EF4-FFF2-40B4-BE49-F238E27FC236}">
                <a16:creationId xmlns:a16="http://schemas.microsoft.com/office/drawing/2014/main" id="{E1025C45-1BD2-4A6B-986C-2B16A7E71284}"/>
              </a:ext>
            </a:extLst>
          </p:cNvPr>
          <p:cNvSpPr/>
          <p:nvPr/>
        </p:nvSpPr>
        <p:spPr>
          <a:xfrm>
            <a:off x="232116" y="3802840"/>
            <a:ext cx="5141536" cy="400110"/>
          </a:xfrm>
          <a:prstGeom prst="rect">
            <a:avLst/>
          </a:prstGeom>
        </p:spPr>
        <p:txBody>
          <a:bodyPr wrap="none">
            <a:spAutoFit/>
          </a:bodyPr>
          <a:lstStyle/>
          <a:p>
            <a:pPr marL="342900" indent="-342900">
              <a:buFont typeface="Arial" panose="020B0604020202020204" pitchFamily="34" charset="0"/>
              <a:buChar char="•"/>
            </a:pPr>
            <a:r>
              <a:rPr lang="en-US" sz="2000" dirty="0"/>
              <a:t>This approach is called </a:t>
            </a:r>
            <a:r>
              <a:rPr lang="en-US" sz="2000" b="1" dirty="0"/>
              <a:t>depth-limited search</a:t>
            </a:r>
            <a:endParaRPr lang="en-US" sz="2000" dirty="0"/>
          </a:p>
        </p:txBody>
      </p:sp>
      <p:sp>
        <p:nvSpPr>
          <p:cNvPr id="6" name="Rectangle 5">
            <a:extLst>
              <a:ext uri="{FF2B5EF4-FFF2-40B4-BE49-F238E27FC236}">
                <a16:creationId xmlns:a16="http://schemas.microsoft.com/office/drawing/2014/main" id="{C564DFA1-C816-425E-809A-0A8F89DC7E26}"/>
              </a:ext>
            </a:extLst>
          </p:cNvPr>
          <p:cNvSpPr/>
          <p:nvPr/>
        </p:nvSpPr>
        <p:spPr>
          <a:xfrm>
            <a:off x="232115" y="4424291"/>
            <a:ext cx="8630529" cy="1631216"/>
          </a:xfrm>
          <a:prstGeom prst="rect">
            <a:avLst/>
          </a:prstGeom>
        </p:spPr>
        <p:txBody>
          <a:bodyPr wrap="square">
            <a:spAutoFit/>
          </a:bodyPr>
          <a:lstStyle/>
          <a:p>
            <a:pPr marL="342900" indent="-342900" algn="just">
              <a:buFont typeface="Arial" panose="020B0604020202020204" pitchFamily="34" charset="0"/>
              <a:buChar char="•"/>
            </a:pPr>
            <a:r>
              <a:rPr lang="en-US" sz="2000" dirty="0"/>
              <a:t>Depth-limited search will also be </a:t>
            </a:r>
            <a:r>
              <a:rPr lang="en-US" sz="2000" dirty="0">
                <a:solidFill>
                  <a:srgbClr val="FF0000"/>
                </a:solidFill>
              </a:rPr>
              <a:t>nonoptimal</a:t>
            </a:r>
            <a:r>
              <a:rPr lang="en-US" sz="2000" dirty="0"/>
              <a:t> if we choose  </a:t>
            </a:r>
            <a:r>
              <a:rPr lang="en-US" sz="2000" b="1" dirty="0">
                <a:latin typeface="Forte" panose="03060902040502070203" pitchFamily="66" charset="0"/>
              </a:rPr>
              <a:t>l</a:t>
            </a:r>
            <a:r>
              <a:rPr lang="en-US" sz="2000" b="1" dirty="0"/>
              <a:t>&gt; d</a:t>
            </a:r>
            <a:r>
              <a:rPr lang="en-US" sz="2000" dirty="0"/>
              <a:t>. Its time complexity is </a:t>
            </a:r>
            <a:r>
              <a:rPr lang="en-US" sz="2000" b="1" dirty="0"/>
              <a:t>O(b</a:t>
            </a:r>
            <a:r>
              <a:rPr lang="en-US" sz="2000" b="1" baseline="30000" dirty="0">
                <a:latin typeface="Forte" panose="03060902040502070203" pitchFamily="66" charset="0"/>
              </a:rPr>
              <a:t>l</a:t>
            </a:r>
            <a:r>
              <a:rPr lang="en-US" sz="2000" b="1" dirty="0"/>
              <a:t>)</a:t>
            </a:r>
            <a:r>
              <a:rPr lang="en-US" sz="2000" dirty="0"/>
              <a:t> and its space complexity is </a:t>
            </a:r>
            <a:r>
              <a:rPr lang="en-US" sz="2000" b="1" dirty="0"/>
              <a:t>O(b</a:t>
            </a:r>
            <a:r>
              <a:rPr lang="en-US" sz="2000" b="1" dirty="0">
                <a:latin typeface="Forte" panose="03060902040502070203" pitchFamily="66" charset="0"/>
              </a:rPr>
              <a:t>l</a:t>
            </a:r>
            <a:r>
              <a:rPr lang="en-US" sz="2000" b="1" dirty="0"/>
              <a:t>). </a:t>
            </a:r>
          </a:p>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r>
              <a:rPr lang="en-US" sz="2000" dirty="0"/>
              <a:t>Depth-first search can be viewed as a special case of depth-limited search with </a:t>
            </a:r>
            <a:r>
              <a:rPr lang="en-US" sz="2000" dirty="0">
                <a:latin typeface="Forte" panose="03060902040502070203" pitchFamily="66" charset="0"/>
              </a:rPr>
              <a:t>l</a:t>
            </a:r>
            <a:r>
              <a:rPr lang="en-US" sz="2000" dirty="0"/>
              <a:t>=∞.</a:t>
            </a:r>
          </a:p>
        </p:txBody>
      </p:sp>
    </p:spTree>
    <p:extLst>
      <p:ext uri="{BB962C8B-B14F-4D97-AF65-F5344CB8AC3E}">
        <p14:creationId xmlns:p14="http://schemas.microsoft.com/office/powerpoint/2010/main" val="3163479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b="1" dirty="0"/>
              <a:t>DEPTH-LIMITED SEARCH:</a:t>
            </a:r>
            <a:br>
              <a:rPr lang="en-US" b="1" dirty="0"/>
            </a:br>
            <a:r>
              <a:rPr lang="en-US" b="1" dirty="0"/>
              <a:t>PSEUDOCODE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059132"/>
            <a:ext cx="79248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591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a:t>
            </a:r>
            <a:endParaRPr lang="en-US" dirty="0"/>
          </a:p>
        </p:txBody>
      </p:sp>
      <p:sp>
        <p:nvSpPr>
          <p:cNvPr id="3" name="Rectangle 2">
            <a:extLst>
              <a:ext uri="{FF2B5EF4-FFF2-40B4-BE49-F238E27FC236}">
                <a16:creationId xmlns:a16="http://schemas.microsoft.com/office/drawing/2014/main" id="{2B39B481-BB8F-4CEB-8C61-359D0F796359}"/>
              </a:ext>
            </a:extLst>
          </p:cNvPr>
          <p:cNvSpPr/>
          <p:nvPr/>
        </p:nvSpPr>
        <p:spPr>
          <a:xfrm>
            <a:off x="168119" y="2204874"/>
            <a:ext cx="8708591" cy="1015663"/>
          </a:xfrm>
          <a:prstGeom prst="rect">
            <a:avLst/>
          </a:prstGeom>
        </p:spPr>
        <p:txBody>
          <a:bodyPr wrap="square">
            <a:spAutoFit/>
          </a:bodyPr>
          <a:lstStyle/>
          <a:p>
            <a:pPr marL="342900" indent="-342900" algn="just">
              <a:buFont typeface="Arial" panose="020B0604020202020204" pitchFamily="34" charset="0"/>
              <a:buChar char="•"/>
            </a:pPr>
            <a:r>
              <a:rPr lang="en-US" sz="2000" b="1" dirty="0">
                <a:latin typeface="Times-Bold"/>
              </a:rPr>
              <a:t>Iterative deepening search </a:t>
            </a:r>
            <a:r>
              <a:rPr lang="en-US" sz="2000" dirty="0">
                <a:latin typeface="Times-Roman"/>
              </a:rPr>
              <a:t>(or iterative deepening depth-first search) is a general strategy, often used in combination with depth-first tree search, that finds the best depth limit. </a:t>
            </a:r>
            <a:endParaRPr lang="en-US" sz="2000" dirty="0"/>
          </a:p>
        </p:txBody>
      </p:sp>
      <p:sp>
        <p:nvSpPr>
          <p:cNvPr id="4" name="Rectangle 3">
            <a:extLst>
              <a:ext uri="{FF2B5EF4-FFF2-40B4-BE49-F238E27FC236}">
                <a16:creationId xmlns:a16="http://schemas.microsoft.com/office/drawing/2014/main" id="{F7489DB7-E77C-435A-B8AE-8723073E1073}"/>
              </a:ext>
            </a:extLst>
          </p:cNvPr>
          <p:cNvSpPr/>
          <p:nvPr/>
        </p:nvSpPr>
        <p:spPr>
          <a:xfrm>
            <a:off x="168120" y="3312998"/>
            <a:ext cx="8708590" cy="707886"/>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 does this by gradually increasing the limit—first 0, then 1, then 2, and so on—until a goal is found</a:t>
            </a:r>
            <a:endParaRPr lang="en-US" sz="2000" dirty="0"/>
          </a:p>
        </p:txBody>
      </p:sp>
      <p:sp>
        <p:nvSpPr>
          <p:cNvPr id="5" name="Rectangle 4">
            <a:extLst>
              <a:ext uri="{FF2B5EF4-FFF2-40B4-BE49-F238E27FC236}">
                <a16:creationId xmlns:a16="http://schemas.microsoft.com/office/drawing/2014/main" id="{6E23BF6C-4424-4450-9F64-F6D602775DED}"/>
              </a:ext>
            </a:extLst>
          </p:cNvPr>
          <p:cNvSpPr/>
          <p:nvPr/>
        </p:nvSpPr>
        <p:spPr>
          <a:xfrm>
            <a:off x="168120" y="4020884"/>
            <a:ext cx="9017391" cy="181588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Iterative deepening combines the benefits of depth-first and breadth-first search. </a:t>
            </a:r>
          </a:p>
          <a:p>
            <a:pPr marL="457200" indent="-457200" algn="just">
              <a:buFont typeface="+mj-lt"/>
              <a:buAutoNum type="arabicPeriod"/>
            </a:pPr>
            <a:r>
              <a:rPr lang="en-US" dirty="0">
                <a:latin typeface="Times-Roman"/>
              </a:rPr>
              <a:t>Like depth-first search, its </a:t>
            </a:r>
            <a:r>
              <a:rPr lang="en-US" b="1" dirty="0">
                <a:latin typeface="Times-Roman"/>
              </a:rPr>
              <a:t>memory requirements are modest: </a:t>
            </a:r>
            <a:r>
              <a:rPr lang="en-US" b="1" dirty="0">
                <a:latin typeface="CMMI10"/>
              </a:rPr>
              <a:t>O</a:t>
            </a:r>
            <a:r>
              <a:rPr lang="en-US" b="1" dirty="0">
                <a:latin typeface="CMR10"/>
              </a:rPr>
              <a:t>(</a:t>
            </a:r>
            <a:r>
              <a:rPr lang="en-US" b="1" dirty="0">
                <a:latin typeface="CMMI10"/>
              </a:rPr>
              <a:t>bd</a:t>
            </a:r>
            <a:r>
              <a:rPr lang="en-US" b="1" dirty="0">
                <a:latin typeface="CMR10"/>
              </a:rPr>
              <a:t>)</a:t>
            </a:r>
            <a:r>
              <a:rPr lang="en-US" dirty="0">
                <a:latin typeface="CMR10"/>
              </a:rPr>
              <a:t> </a:t>
            </a:r>
            <a:r>
              <a:rPr lang="en-US" dirty="0">
                <a:latin typeface="Times-Roman"/>
              </a:rPr>
              <a:t>to be precise.</a:t>
            </a:r>
          </a:p>
          <a:p>
            <a:pPr marL="457200" indent="-457200" algn="just">
              <a:buFont typeface="+mj-lt"/>
              <a:buAutoNum type="arabicPeriod"/>
            </a:pPr>
            <a:r>
              <a:rPr lang="en-US" dirty="0">
                <a:latin typeface="Times-Roman"/>
              </a:rPr>
              <a:t>Like breadth-first search, it is complete when the branching factor is finite </a:t>
            </a:r>
            <a:r>
              <a:rPr lang="en-US" b="1" dirty="0">
                <a:latin typeface="Times-Roman"/>
              </a:rPr>
              <a:t>and optimal </a:t>
            </a:r>
            <a:r>
              <a:rPr lang="en-US" dirty="0">
                <a:latin typeface="Times-Roman"/>
              </a:rPr>
              <a:t>when the path cost is a nondecreasing function of the depth of the node</a:t>
            </a:r>
            <a:endParaRPr lang="en-US" dirty="0"/>
          </a:p>
        </p:txBody>
      </p:sp>
    </p:spTree>
    <p:extLst>
      <p:ext uri="{BB962C8B-B14F-4D97-AF65-F5344CB8AC3E}">
        <p14:creationId xmlns:p14="http://schemas.microsoft.com/office/powerpoint/2010/main" val="3400545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 TREE</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29" y="2144857"/>
            <a:ext cx="86296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575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 TREE</a:t>
            </a:r>
            <a:endParaRPr lang="en-US" dirty="0"/>
          </a:p>
        </p:txBody>
      </p:sp>
      <p:pic>
        <p:nvPicPr>
          <p:cNvPr id="1229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8568" y="2147452"/>
            <a:ext cx="8677275" cy="462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827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en-US" b="1" dirty="0"/>
              <a:t>IDP: COMPLEXITY</a:t>
            </a:r>
            <a:endParaRPr lang="en-US" dirty="0"/>
          </a:p>
        </p:txBody>
      </p:sp>
      <p:sp>
        <p:nvSpPr>
          <p:cNvPr id="3" name="Rectangle 2">
            <a:extLst>
              <a:ext uri="{FF2B5EF4-FFF2-40B4-BE49-F238E27FC236}">
                <a16:creationId xmlns:a16="http://schemas.microsoft.com/office/drawing/2014/main" id="{F5AA9BA5-99C9-4A9E-85C9-D1C3576F92F3}"/>
              </a:ext>
            </a:extLst>
          </p:cNvPr>
          <p:cNvSpPr/>
          <p:nvPr/>
        </p:nvSpPr>
        <p:spPr>
          <a:xfrm>
            <a:off x="175846" y="2044005"/>
            <a:ext cx="8785274" cy="707886"/>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FF0000"/>
                </a:solidFill>
              </a:rPr>
              <a:t>Iterative deepening search may seem wasteful because states are generated multiple times. It turns out this is not too costly</a:t>
            </a:r>
            <a:r>
              <a:rPr lang="en-US" sz="2000" dirty="0"/>
              <a:t>.</a:t>
            </a:r>
          </a:p>
        </p:txBody>
      </p:sp>
      <p:sp>
        <p:nvSpPr>
          <p:cNvPr id="4" name="Rectangle 3">
            <a:extLst>
              <a:ext uri="{FF2B5EF4-FFF2-40B4-BE49-F238E27FC236}">
                <a16:creationId xmlns:a16="http://schemas.microsoft.com/office/drawing/2014/main" id="{13C66115-D483-497F-8E23-E98AD4FC549B}"/>
              </a:ext>
            </a:extLst>
          </p:cNvPr>
          <p:cNvSpPr/>
          <p:nvPr/>
        </p:nvSpPr>
        <p:spPr>
          <a:xfrm>
            <a:off x="175846" y="2921168"/>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reason is that in a search tree with the same (or nearly the same) branching factor at each level, most of the nodes are in the bottom level, so it does not matter much that the upper levels are generated multiple times.</a:t>
            </a:r>
          </a:p>
        </p:txBody>
      </p:sp>
      <p:sp>
        <p:nvSpPr>
          <p:cNvPr id="5" name="Rectangle 4">
            <a:extLst>
              <a:ext uri="{FF2B5EF4-FFF2-40B4-BE49-F238E27FC236}">
                <a16:creationId xmlns:a16="http://schemas.microsoft.com/office/drawing/2014/main" id="{FCC89A01-7065-480B-9A8F-F762DE3390DA}"/>
              </a:ext>
            </a:extLst>
          </p:cNvPr>
          <p:cNvSpPr/>
          <p:nvPr/>
        </p:nvSpPr>
        <p:spPr>
          <a:xfrm>
            <a:off x="175846" y="4210521"/>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In an iterative deepening search, the nodes on the bottom level (depth d) are generated once, those on the next-to-bottom level are generated twice, and so on, up to the children of the root, which are generated d times.</a:t>
            </a:r>
          </a:p>
        </p:txBody>
      </p:sp>
      <p:sp>
        <p:nvSpPr>
          <p:cNvPr id="6" name="Rectangle 5">
            <a:extLst>
              <a:ext uri="{FF2B5EF4-FFF2-40B4-BE49-F238E27FC236}">
                <a16:creationId xmlns:a16="http://schemas.microsoft.com/office/drawing/2014/main" id="{1EDE6D2C-42DE-4BF9-A61C-B1C3B96BDC2B}"/>
              </a:ext>
            </a:extLst>
          </p:cNvPr>
          <p:cNvSpPr/>
          <p:nvPr/>
        </p:nvSpPr>
        <p:spPr>
          <a:xfrm>
            <a:off x="175846" y="5356091"/>
            <a:ext cx="8054471" cy="400110"/>
          </a:xfrm>
          <a:prstGeom prst="rect">
            <a:avLst/>
          </a:prstGeom>
        </p:spPr>
        <p:txBody>
          <a:bodyPr wrap="square">
            <a:spAutoFit/>
          </a:bodyPr>
          <a:lstStyle/>
          <a:p>
            <a:pPr marL="342900" indent="-342900" algn="just">
              <a:buFont typeface="Arial" panose="020B0604020202020204" pitchFamily="34" charset="0"/>
              <a:buChar char="•"/>
            </a:pPr>
            <a:r>
              <a:rPr lang="en-US" sz="2000" dirty="0"/>
              <a:t>So the total number of nodes generated in the worst case is</a:t>
            </a:r>
          </a:p>
        </p:txBody>
      </p:sp>
      <p:pic>
        <p:nvPicPr>
          <p:cNvPr id="7" name="Picture 6">
            <a:extLst>
              <a:ext uri="{FF2B5EF4-FFF2-40B4-BE49-F238E27FC236}">
                <a16:creationId xmlns:a16="http://schemas.microsoft.com/office/drawing/2014/main" id="{9D0DFEBA-2AA8-4FEA-8DCC-BA5BFADDF6C0}"/>
              </a:ext>
            </a:extLst>
          </p:cNvPr>
          <p:cNvPicPr>
            <a:picLocks noChangeAspect="1"/>
          </p:cNvPicPr>
          <p:nvPr/>
        </p:nvPicPr>
        <p:blipFill>
          <a:blip r:embed="rId2"/>
          <a:stretch>
            <a:fillRect/>
          </a:stretch>
        </p:blipFill>
        <p:spPr>
          <a:xfrm>
            <a:off x="1389257" y="5756201"/>
            <a:ext cx="5686792" cy="400050"/>
          </a:xfrm>
          <a:prstGeom prst="rect">
            <a:avLst/>
          </a:prstGeom>
        </p:spPr>
      </p:pic>
    </p:spTree>
    <p:extLst>
      <p:ext uri="{BB962C8B-B14F-4D97-AF65-F5344CB8AC3E}">
        <p14:creationId xmlns:p14="http://schemas.microsoft.com/office/powerpoint/2010/main" val="1507209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UNIFORM-COST SEARCH</a:t>
            </a:r>
            <a:endParaRPr lang="en-US" dirty="0"/>
          </a:p>
        </p:txBody>
      </p:sp>
      <p:sp>
        <p:nvSpPr>
          <p:cNvPr id="3" name="Rectangle 2">
            <a:extLst>
              <a:ext uri="{FF2B5EF4-FFF2-40B4-BE49-F238E27FC236}">
                <a16:creationId xmlns:a16="http://schemas.microsoft.com/office/drawing/2014/main" id="{FD396EEA-F157-42BC-A316-C9099247F121}"/>
              </a:ext>
            </a:extLst>
          </p:cNvPr>
          <p:cNvSpPr/>
          <p:nvPr/>
        </p:nvSpPr>
        <p:spPr>
          <a:xfrm>
            <a:off x="161778" y="2101506"/>
            <a:ext cx="8982221" cy="830997"/>
          </a:xfrm>
          <a:prstGeom prst="rect">
            <a:avLst/>
          </a:prstGeom>
        </p:spPr>
        <p:txBody>
          <a:bodyPr wrap="square">
            <a:spAutoFit/>
          </a:bodyPr>
          <a:lstStyle/>
          <a:p>
            <a:pPr marL="342900" indent="-342900" algn="just">
              <a:buFont typeface="Arial" panose="020B0604020202020204" pitchFamily="34" charset="0"/>
              <a:buChar char="•"/>
            </a:pPr>
            <a:r>
              <a:rPr lang="en-US" sz="2400" dirty="0"/>
              <a:t>Instead of expanding the shallowest node, </a:t>
            </a:r>
            <a:r>
              <a:rPr lang="en-US" sz="2400" b="1" dirty="0"/>
              <a:t>uniform-cost search</a:t>
            </a:r>
            <a:r>
              <a:rPr lang="en-US" sz="1000" b="1" dirty="0"/>
              <a:t> </a:t>
            </a:r>
            <a:r>
              <a:rPr lang="en-US" sz="2400" dirty="0"/>
              <a:t>expands the node n with the </a:t>
            </a:r>
            <a:r>
              <a:rPr lang="en-US" sz="2400" i="1" dirty="0"/>
              <a:t>lowest path cost </a:t>
            </a:r>
            <a:r>
              <a:rPr lang="en-US" sz="2400" b="1" dirty="0"/>
              <a:t>g(n).</a:t>
            </a:r>
          </a:p>
        </p:txBody>
      </p:sp>
      <p:sp>
        <p:nvSpPr>
          <p:cNvPr id="4" name="Rectangle 3">
            <a:extLst>
              <a:ext uri="{FF2B5EF4-FFF2-40B4-BE49-F238E27FC236}">
                <a16:creationId xmlns:a16="http://schemas.microsoft.com/office/drawing/2014/main" id="{60E0E99A-94DB-46F7-911C-159EE348D78C}"/>
              </a:ext>
            </a:extLst>
          </p:cNvPr>
          <p:cNvSpPr/>
          <p:nvPr/>
        </p:nvSpPr>
        <p:spPr>
          <a:xfrm>
            <a:off x="161780" y="3065669"/>
            <a:ext cx="8982222" cy="461665"/>
          </a:xfrm>
          <a:prstGeom prst="rect">
            <a:avLst/>
          </a:prstGeom>
        </p:spPr>
        <p:txBody>
          <a:bodyPr wrap="square">
            <a:spAutoFit/>
          </a:bodyPr>
          <a:lstStyle/>
          <a:p>
            <a:pPr marL="342900" indent="-342900">
              <a:buFont typeface="Arial" panose="020B0604020202020204" pitchFamily="34" charset="0"/>
              <a:buChar char="•"/>
            </a:pPr>
            <a:r>
              <a:rPr lang="en-US" sz="2400" dirty="0"/>
              <a:t>This is done by </a:t>
            </a:r>
            <a:r>
              <a:rPr lang="en-US" sz="2400" b="1" dirty="0"/>
              <a:t>storing</a:t>
            </a:r>
            <a:r>
              <a:rPr lang="en-US" sz="2400" dirty="0"/>
              <a:t> the </a:t>
            </a:r>
            <a:r>
              <a:rPr lang="en-US" sz="2400" b="1" dirty="0"/>
              <a:t>frontier as a priority queue </a:t>
            </a:r>
            <a:r>
              <a:rPr lang="en-US" sz="2400" dirty="0"/>
              <a:t>ordered by </a:t>
            </a:r>
            <a:r>
              <a:rPr lang="en-US" sz="2400" b="1" dirty="0"/>
              <a:t>g</a:t>
            </a:r>
          </a:p>
        </p:txBody>
      </p:sp>
      <p:sp>
        <p:nvSpPr>
          <p:cNvPr id="5" name="Rectangle 4">
            <a:extLst>
              <a:ext uri="{FF2B5EF4-FFF2-40B4-BE49-F238E27FC236}">
                <a16:creationId xmlns:a16="http://schemas.microsoft.com/office/drawing/2014/main" id="{A35191AC-9A93-4014-A961-336009C36304}"/>
              </a:ext>
            </a:extLst>
          </p:cNvPr>
          <p:cNvSpPr/>
          <p:nvPr/>
        </p:nvSpPr>
        <p:spPr>
          <a:xfrm>
            <a:off x="161780" y="3682713"/>
            <a:ext cx="8982220" cy="1692771"/>
          </a:xfrm>
          <a:prstGeom prst="rect">
            <a:avLst/>
          </a:prstGeom>
        </p:spPr>
        <p:txBody>
          <a:bodyPr wrap="square">
            <a:spAutoFit/>
          </a:bodyPr>
          <a:lstStyle/>
          <a:p>
            <a:pPr marL="342900" indent="-342900" algn="just">
              <a:buFont typeface="Arial" panose="020B0604020202020204" pitchFamily="34" charset="0"/>
              <a:buChar char="•"/>
            </a:pPr>
            <a:r>
              <a:rPr lang="en-US" sz="2400" dirty="0"/>
              <a:t>Two other significant differences from breadth-first search are</a:t>
            </a:r>
            <a:endParaRPr lang="en-US" sz="2000" dirty="0"/>
          </a:p>
          <a:p>
            <a:pPr marL="914400" lvl="1" indent="-457200" algn="just">
              <a:buFont typeface="+mj-lt"/>
              <a:buAutoNum type="arabicPeriod"/>
            </a:pPr>
            <a:r>
              <a:rPr lang="en-US" sz="2000" dirty="0"/>
              <a:t>The </a:t>
            </a:r>
            <a:r>
              <a:rPr lang="en-US" sz="2000" b="1" dirty="0"/>
              <a:t>goal test </a:t>
            </a:r>
            <a:r>
              <a:rPr lang="en-US" sz="2000" dirty="0"/>
              <a:t>is applied to a node when it is </a:t>
            </a:r>
            <a:r>
              <a:rPr lang="en-US" sz="2000" b="1" i="1" dirty="0"/>
              <a:t>selected for expansion </a:t>
            </a:r>
            <a:r>
              <a:rPr lang="en-US" sz="2000" dirty="0"/>
              <a:t>rather than when it is first </a:t>
            </a:r>
            <a:r>
              <a:rPr lang="en-US" sz="2000" b="1" dirty="0"/>
              <a:t>generated</a:t>
            </a:r>
          </a:p>
          <a:p>
            <a:pPr marL="914400" lvl="1" indent="-457200">
              <a:buFont typeface="+mj-lt"/>
              <a:buAutoNum type="arabicPeriod"/>
            </a:pPr>
            <a:r>
              <a:rPr lang="en-US" sz="2000" dirty="0"/>
              <a:t>A test is added in case a better path is found to a node currently on the frontier.</a:t>
            </a:r>
            <a:endParaRPr lang="en-US" sz="2000" b="1" dirty="0"/>
          </a:p>
        </p:txBody>
      </p:sp>
    </p:spTree>
    <p:extLst>
      <p:ext uri="{BB962C8B-B14F-4D97-AF65-F5344CB8AC3E}">
        <p14:creationId xmlns:p14="http://schemas.microsoft.com/office/powerpoint/2010/main" val="20680730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74088"/>
            <a:ext cx="7808976" cy="1088136"/>
          </a:xfrm>
        </p:spPr>
        <p:txBody>
          <a:bodyPr>
            <a:normAutofit fontScale="90000"/>
          </a:bodyPr>
          <a:lstStyle/>
          <a:p>
            <a:r>
              <a:rPr lang="en-US" b="1" dirty="0"/>
              <a:t>UNIFORM-COST SEARCH:</a:t>
            </a:r>
            <a:br>
              <a:rPr lang="en-US" b="1" dirty="0"/>
            </a:br>
            <a:r>
              <a:rPr lang="en-US" b="1" dirty="0"/>
              <a:t>PSEUDOCODE</a:t>
            </a:r>
            <a:endParaRPr lang="en-US" dirty="0"/>
          </a:p>
        </p:txBody>
      </p:sp>
      <p:pic>
        <p:nvPicPr>
          <p:cNvPr id="3" name="Picture 2">
            <a:extLst>
              <a:ext uri="{FF2B5EF4-FFF2-40B4-BE49-F238E27FC236}">
                <a16:creationId xmlns:a16="http://schemas.microsoft.com/office/drawing/2014/main" id="{5188393B-6189-4D66-BF13-9B8BB0297439}"/>
              </a:ext>
            </a:extLst>
          </p:cNvPr>
          <p:cNvPicPr>
            <a:picLocks noChangeAspect="1"/>
          </p:cNvPicPr>
          <p:nvPr/>
        </p:nvPicPr>
        <p:blipFill>
          <a:blip r:embed="rId2"/>
          <a:stretch>
            <a:fillRect/>
          </a:stretch>
        </p:blipFill>
        <p:spPr>
          <a:xfrm>
            <a:off x="0" y="2025748"/>
            <a:ext cx="9144000" cy="4813301"/>
          </a:xfrm>
          <a:prstGeom prst="rect">
            <a:avLst/>
          </a:prstGeom>
        </p:spPr>
      </p:pic>
    </p:spTree>
    <p:extLst>
      <p:ext uri="{BB962C8B-B14F-4D97-AF65-F5344CB8AC3E}">
        <p14:creationId xmlns:p14="http://schemas.microsoft.com/office/powerpoint/2010/main" val="322795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SOLVING AGENTS</a:t>
            </a:r>
          </a:p>
        </p:txBody>
      </p:sp>
      <p:sp>
        <p:nvSpPr>
          <p:cNvPr id="7" name="Content Placeholder 2">
            <a:extLst>
              <a:ext uri="{FF2B5EF4-FFF2-40B4-BE49-F238E27FC236}">
                <a16:creationId xmlns:a16="http://schemas.microsoft.com/office/drawing/2014/main" id="{972C7BE8-609F-42F9-81C8-98E5FA953006}"/>
              </a:ext>
            </a:extLst>
          </p:cNvPr>
          <p:cNvSpPr txBox="1">
            <a:spLocks/>
          </p:cNvSpPr>
          <p:nvPr/>
        </p:nvSpPr>
        <p:spPr>
          <a:xfrm>
            <a:off x="421340" y="2011680"/>
            <a:ext cx="8722659" cy="3987338"/>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800" dirty="0">
                <a:solidFill>
                  <a:schemeClr val="tx1"/>
                </a:solidFill>
              </a:rPr>
              <a:t>Simple Reflexive Agent</a:t>
            </a:r>
          </a:p>
          <a:p>
            <a:pPr lvl="1" algn="just"/>
            <a:r>
              <a:rPr lang="en-US" dirty="0">
                <a:solidFill>
                  <a:schemeClr val="tx1"/>
                </a:solidFill>
              </a:rPr>
              <a:t>Base their action on a direct mapping from STATEs to ACTIONs</a:t>
            </a:r>
            <a:br>
              <a:rPr lang="en-US" dirty="0">
                <a:solidFill>
                  <a:schemeClr val="tx1"/>
                </a:solidFill>
              </a:rPr>
            </a:br>
            <a:r>
              <a:rPr lang="en-US" dirty="0">
                <a:solidFill>
                  <a:schemeClr val="tx1"/>
                </a:solidFill>
              </a:rPr>
              <a:t>Uses Rule</a:t>
            </a:r>
          </a:p>
          <a:p>
            <a:pPr lvl="1" algn="just"/>
            <a:endParaRPr lang="en-US" dirty="0">
              <a:solidFill>
                <a:schemeClr val="tx1"/>
              </a:solidFill>
            </a:endParaRPr>
          </a:p>
          <a:p>
            <a:r>
              <a:rPr lang="en-US" sz="2800" dirty="0">
                <a:solidFill>
                  <a:schemeClr val="tx1"/>
                </a:solidFill>
              </a:rPr>
              <a:t>Goal Based Agent</a:t>
            </a:r>
          </a:p>
          <a:p>
            <a:pPr lvl="1"/>
            <a:r>
              <a:rPr lang="en-US" dirty="0">
                <a:solidFill>
                  <a:schemeClr val="tx1"/>
                </a:solidFill>
              </a:rPr>
              <a:t>Consider future Actions and the desirability of their outcomes</a:t>
            </a:r>
          </a:p>
          <a:p>
            <a:pPr lvl="1"/>
            <a:endParaRPr lang="en-US" dirty="0">
              <a:solidFill>
                <a:schemeClr val="tx1"/>
              </a:solidFill>
            </a:endParaRPr>
          </a:p>
          <a:p>
            <a:r>
              <a:rPr lang="en-US" sz="2800" dirty="0">
                <a:solidFill>
                  <a:srgbClr val="FF0000"/>
                </a:solidFill>
              </a:rPr>
              <a:t>Problem Solving Agent</a:t>
            </a:r>
          </a:p>
          <a:p>
            <a:pPr marL="800100" lvl="1" indent="-342900" algn="l">
              <a:buFont typeface="Arial" pitchFamily="34" charset="0"/>
              <a:buChar char="•"/>
            </a:pPr>
            <a:r>
              <a:rPr lang="en-US" dirty="0">
                <a:solidFill>
                  <a:schemeClr val="tx1"/>
                </a:solidFill>
              </a:rPr>
              <a:t>Goal based Agent</a:t>
            </a:r>
          </a:p>
          <a:p>
            <a:pPr marL="800100" lvl="1" indent="-342900" algn="l">
              <a:buFont typeface="Arial" pitchFamily="34" charset="0"/>
              <a:buChar char="•"/>
            </a:pPr>
            <a:r>
              <a:rPr lang="en-US" dirty="0">
                <a:solidFill>
                  <a:schemeClr val="tx1"/>
                </a:solidFill>
              </a:rPr>
              <a:t>Use Atomic representation of Environment</a:t>
            </a:r>
          </a:p>
          <a:p>
            <a:pPr lvl="1"/>
            <a:endParaRPr lang="en-US" dirty="0">
              <a:solidFill>
                <a:schemeClr val="tx1"/>
              </a:solidFill>
            </a:endParaRPr>
          </a:p>
          <a:p>
            <a:pPr lvl="2"/>
            <a:endParaRPr lang="en-US" dirty="0">
              <a:solidFill>
                <a:schemeClr val="tx1"/>
              </a:solidFill>
            </a:endParaRPr>
          </a:p>
          <a:p>
            <a:pPr lvl="2"/>
            <a:endParaRPr lang="en-US" dirty="0">
              <a:solidFill>
                <a:schemeClr val="tx1"/>
              </a:solidFill>
            </a:endParaRPr>
          </a:p>
        </p:txBody>
      </p:sp>
    </p:spTree>
    <p:extLst>
      <p:ext uri="{BB962C8B-B14F-4D97-AF65-F5344CB8AC3E}">
        <p14:creationId xmlns:p14="http://schemas.microsoft.com/office/powerpoint/2010/main" val="1290323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3E451-6FD4-5AB6-5AE0-7827EED4A2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6D7AA9-5AB5-5D7D-6D3F-B63CE716D0E7}"/>
              </a:ext>
            </a:extLst>
          </p:cNvPr>
          <p:cNvSpPr>
            <a:spLocks noGrp="1"/>
          </p:cNvSpPr>
          <p:nvPr>
            <p:ph type="ctrTitle"/>
          </p:nvPr>
        </p:nvSpPr>
        <p:spPr>
          <a:xfrm>
            <a:off x="308799" y="674088"/>
            <a:ext cx="7808976" cy="1088136"/>
          </a:xfrm>
        </p:spPr>
        <p:txBody>
          <a:bodyPr>
            <a:normAutofit fontScale="90000"/>
          </a:bodyPr>
          <a:lstStyle/>
          <a:p>
            <a:r>
              <a:rPr lang="en-US" b="1" dirty="0"/>
              <a:t>UNIFORM-COST SEARCH:</a:t>
            </a:r>
            <a:br>
              <a:rPr lang="en-US" b="1" dirty="0"/>
            </a:br>
            <a:r>
              <a:rPr lang="en-US" b="1" dirty="0"/>
              <a:t>PSEUDOCODE</a:t>
            </a:r>
            <a:endParaRPr lang="en-US" dirty="0"/>
          </a:p>
        </p:txBody>
      </p:sp>
      <p:pic>
        <p:nvPicPr>
          <p:cNvPr id="4" name="Picture 3">
            <a:extLst>
              <a:ext uri="{FF2B5EF4-FFF2-40B4-BE49-F238E27FC236}">
                <a16:creationId xmlns:a16="http://schemas.microsoft.com/office/drawing/2014/main" id="{97019359-26B3-7579-572E-4396D5DF534A}"/>
              </a:ext>
            </a:extLst>
          </p:cNvPr>
          <p:cNvPicPr>
            <a:picLocks noChangeAspect="1"/>
          </p:cNvPicPr>
          <p:nvPr/>
        </p:nvPicPr>
        <p:blipFill>
          <a:blip r:embed="rId2"/>
          <a:stretch>
            <a:fillRect/>
          </a:stretch>
        </p:blipFill>
        <p:spPr>
          <a:xfrm>
            <a:off x="0" y="1961010"/>
            <a:ext cx="9144000" cy="3587934"/>
          </a:xfrm>
          <a:prstGeom prst="rect">
            <a:avLst/>
          </a:prstGeom>
        </p:spPr>
      </p:pic>
    </p:spTree>
    <p:extLst>
      <p:ext uri="{BB962C8B-B14F-4D97-AF65-F5344CB8AC3E}">
        <p14:creationId xmlns:p14="http://schemas.microsoft.com/office/powerpoint/2010/main" val="3789494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8F271-6BD4-BBAF-3C5A-50AF24769BD2}"/>
            </a:ext>
          </a:extLst>
        </p:cNvPr>
        <p:cNvGrpSpPr/>
        <p:nvPr/>
      </p:nvGrpSpPr>
      <p:grpSpPr>
        <a:xfrm>
          <a:off x="0" y="0"/>
          <a:ext cx="0" cy="0"/>
          <a:chOff x="0" y="0"/>
          <a:chExt cx="0" cy="0"/>
        </a:xfrm>
      </p:grpSpPr>
      <p:sp>
        <p:nvSpPr>
          <p:cNvPr id="57" name="Text Box 2">
            <a:extLst>
              <a:ext uri="{FF2B5EF4-FFF2-40B4-BE49-F238E27FC236}">
                <a16:creationId xmlns:a16="http://schemas.microsoft.com/office/drawing/2014/main" id="{3285BAB3-35A5-4F19-D759-814896F6DF43}"/>
              </a:ext>
            </a:extLst>
          </p:cNvPr>
          <p:cNvSpPr txBox="1">
            <a:spLocks noChangeArrowheads="1"/>
          </p:cNvSpPr>
          <p:nvPr/>
        </p:nvSpPr>
        <p:spPr bwMode="auto">
          <a:xfrm>
            <a:off x="2845817" y="203455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0</a:t>
            </a:r>
          </a:p>
        </p:txBody>
      </p:sp>
      <p:sp>
        <p:nvSpPr>
          <p:cNvPr id="2" name="Title 1">
            <a:extLst>
              <a:ext uri="{FF2B5EF4-FFF2-40B4-BE49-F238E27FC236}">
                <a16:creationId xmlns:a16="http://schemas.microsoft.com/office/drawing/2014/main" id="{6E68A8EA-2A04-1F89-93EC-4CD888390198}"/>
              </a:ext>
            </a:extLst>
          </p:cNvPr>
          <p:cNvSpPr>
            <a:spLocks noGrp="1"/>
          </p:cNvSpPr>
          <p:nvPr>
            <p:ph type="ctrTitle"/>
          </p:nvPr>
        </p:nvSpPr>
        <p:spPr>
          <a:xfrm>
            <a:off x="421341" y="617818"/>
            <a:ext cx="7808976" cy="1088136"/>
          </a:xfrm>
        </p:spPr>
        <p:txBody>
          <a:bodyPr>
            <a:normAutofit fontScale="90000"/>
          </a:bodyPr>
          <a:lstStyle/>
          <a:p>
            <a:r>
              <a:rPr lang="en-US" b="1" dirty="0"/>
              <a:t>UNIFORM-COST SEARCH:</a:t>
            </a:r>
            <a:br>
              <a:rPr lang="en-US" b="1" dirty="0"/>
            </a:br>
            <a:r>
              <a:rPr lang="en-US" b="1" dirty="0"/>
              <a:t>Arad </a:t>
            </a:r>
            <a:r>
              <a:rPr lang="en-US" b="1" dirty="0">
                <a:sym typeface="Wingdings" pitchFamily="2" charset="2"/>
              </a:rPr>
              <a:t></a:t>
            </a:r>
            <a:r>
              <a:rPr lang="en-US" b="1" dirty="0"/>
              <a:t> Bucharest</a:t>
            </a:r>
          </a:p>
        </p:txBody>
      </p:sp>
      <p:sp>
        <p:nvSpPr>
          <p:cNvPr id="4" name="Text Box 2">
            <a:extLst>
              <a:ext uri="{FF2B5EF4-FFF2-40B4-BE49-F238E27FC236}">
                <a16:creationId xmlns:a16="http://schemas.microsoft.com/office/drawing/2014/main" id="{84C09A44-C89E-0277-7D8D-34C5BD433005}"/>
              </a:ext>
            </a:extLst>
          </p:cNvPr>
          <p:cNvSpPr txBox="1">
            <a:spLocks noChangeArrowheads="1"/>
          </p:cNvSpPr>
          <p:nvPr/>
        </p:nvSpPr>
        <p:spPr bwMode="auto">
          <a:xfrm>
            <a:off x="3031555" y="61353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486</a:t>
            </a:r>
          </a:p>
        </p:txBody>
      </p:sp>
      <p:sp>
        <p:nvSpPr>
          <p:cNvPr id="5" name="Text Box 2">
            <a:extLst>
              <a:ext uri="{FF2B5EF4-FFF2-40B4-BE49-F238E27FC236}">
                <a16:creationId xmlns:a16="http://schemas.microsoft.com/office/drawing/2014/main" id="{E80EA5F3-3BF5-D652-4337-FE74843EAB61}"/>
              </a:ext>
            </a:extLst>
          </p:cNvPr>
          <p:cNvSpPr txBox="1">
            <a:spLocks noChangeArrowheads="1"/>
          </p:cNvSpPr>
          <p:nvPr/>
        </p:nvSpPr>
        <p:spPr bwMode="auto">
          <a:xfrm>
            <a:off x="4860355" y="5370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418</a:t>
            </a:r>
          </a:p>
        </p:txBody>
      </p:sp>
      <p:sp>
        <p:nvSpPr>
          <p:cNvPr id="6" name="Text Box 2">
            <a:extLst>
              <a:ext uri="{FF2B5EF4-FFF2-40B4-BE49-F238E27FC236}">
                <a16:creationId xmlns:a16="http://schemas.microsoft.com/office/drawing/2014/main" id="{B54E575E-6F30-0643-51E6-5324E4CC66B4}"/>
              </a:ext>
            </a:extLst>
          </p:cNvPr>
          <p:cNvSpPr txBox="1">
            <a:spLocks noChangeArrowheads="1"/>
          </p:cNvSpPr>
          <p:nvPr/>
        </p:nvSpPr>
        <p:spPr bwMode="auto">
          <a:xfrm>
            <a:off x="3260155" y="55511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455</a:t>
            </a:r>
          </a:p>
        </p:txBody>
      </p:sp>
      <p:sp>
        <p:nvSpPr>
          <p:cNvPr id="7" name="Text Box 2">
            <a:extLst>
              <a:ext uri="{FF2B5EF4-FFF2-40B4-BE49-F238E27FC236}">
                <a16:creationId xmlns:a16="http://schemas.microsoft.com/office/drawing/2014/main" id="{B07A32D3-BAB4-3169-8D69-3E2E9B0970C5}"/>
              </a:ext>
            </a:extLst>
          </p:cNvPr>
          <p:cNvSpPr txBox="1">
            <a:spLocks noChangeArrowheads="1"/>
          </p:cNvSpPr>
          <p:nvPr/>
        </p:nvSpPr>
        <p:spPr bwMode="auto">
          <a:xfrm>
            <a:off x="6451030" y="52082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374</a:t>
            </a:r>
          </a:p>
        </p:txBody>
      </p:sp>
      <p:sp>
        <p:nvSpPr>
          <p:cNvPr id="8" name="Text Box 2">
            <a:extLst>
              <a:ext uri="{FF2B5EF4-FFF2-40B4-BE49-F238E27FC236}">
                <a16:creationId xmlns:a16="http://schemas.microsoft.com/office/drawing/2014/main" id="{D750C4C0-0AF8-F3A9-E61C-4015449A5555}"/>
              </a:ext>
            </a:extLst>
          </p:cNvPr>
          <p:cNvSpPr txBox="1">
            <a:spLocks noChangeArrowheads="1"/>
          </p:cNvSpPr>
          <p:nvPr/>
        </p:nvSpPr>
        <p:spPr bwMode="auto">
          <a:xfrm>
            <a:off x="1974280" y="55035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450</a:t>
            </a:r>
          </a:p>
        </p:txBody>
      </p:sp>
      <p:sp>
        <p:nvSpPr>
          <p:cNvPr id="9" name="Text Box 2">
            <a:extLst>
              <a:ext uri="{FF2B5EF4-FFF2-40B4-BE49-F238E27FC236}">
                <a16:creationId xmlns:a16="http://schemas.microsoft.com/office/drawing/2014/main" id="{5F5705C5-C7DA-DFF3-249F-64DF266E4EA8}"/>
              </a:ext>
            </a:extLst>
          </p:cNvPr>
          <p:cNvSpPr txBox="1">
            <a:spLocks noChangeArrowheads="1"/>
          </p:cNvSpPr>
          <p:nvPr/>
        </p:nvSpPr>
        <p:spPr bwMode="auto">
          <a:xfrm>
            <a:off x="4717480" y="26365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118</a:t>
            </a:r>
          </a:p>
        </p:txBody>
      </p:sp>
      <p:sp>
        <p:nvSpPr>
          <p:cNvPr id="10" name="Text Box 2">
            <a:extLst>
              <a:ext uri="{FF2B5EF4-FFF2-40B4-BE49-F238E27FC236}">
                <a16:creationId xmlns:a16="http://schemas.microsoft.com/office/drawing/2014/main" id="{D7D39B2B-C580-7713-6BCF-38A8BDA8DCDA}"/>
              </a:ext>
            </a:extLst>
          </p:cNvPr>
          <p:cNvSpPr txBox="1">
            <a:spLocks noChangeArrowheads="1"/>
          </p:cNvSpPr>
          <p:nvPr/>
        </p:nvSpPr>
        <p:spPr bwMode="auto">
          <a:xfrm>
            <a:off x="5308030" y="43891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299</a:t>
            </a:r>
          </a:p>
        </p:txBody>
      </p:sp>
      <p:sp>
        <p:nvSpPr>
          <p:cNvPr id="11" name="Text Box 2">
            <a:extLst>
              <a:ext uri="{FF2B5EF4-FFF2-40B4-BE49-F238E27FC236}">
                <a16:creationId xmlns:a16="http://schemas.microsoft.com/office/drawing/2014/main" id="{9FEC6EDA-398A-93EE-0859-4FDFE15C86FB}"/>
              </a:ext>
            </a:extLst>
          </p:cNvPr>
          <p:cNvSpPr txBox="1">
            <a:spLocks noChangeArrowheads="1"/>
          </p:cNvSpPr>
          <p:nvPr/>
        </p:nvSpPr>
        <p:spPr bwMode="auto">
          <a:xfrm>
            <a:off x="3840545" y="45034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317</a:t>
            </a:r>
          </a:p>
        </p:txBody>
      </p:sp>
      <p:sp>
        <p:nvSpPr>
          <p:cNvPr id="12" name="Text Box 2">
            <a:extLst>
              <a:ext uri="{FF2B5EF4-FFF2-40B4-BE49-F238E27FC236}">
                <a16:creationId xmlns:a16="http://schemas.microsoft.com/office/drawing/2014/main" id="{86165290-5F53-702B-07CD-B34762DE82A0}"/>
              </a:ext>
            </a:extLst>
          </p:cNvPr>
          <p:cNvSpPr txBox="1">
            <a:spLocks noChangeArrowheads="1"/>
          </p:cNvSpPr>
          <p:nvPr/>
        </p:nvSpPr>
        <p:spPr bwMode="auto">
          <a:xfrm>
            <a:off x="2610550" y="46653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366</a:t>
            </a:r>
          </a:p>
        </p:txBody>
      </p:sp>
      <p:sp>
        <p:nvSpPr>
          <p:cNvPr id="13" name="Text Box 2">
            <a:extLst>
              <a:ext uri="{FF2B5EF4-FFF2-40B4-BE49-F238E27FC236}">
                <a16:creationId xmlns:a16="http://schemas.microsoft.com/office/drawing/2014/main" id="{E18D394A-601A-7D5E-5F81-E8A048D877C9}"/>
              </a:ext>
            </a:extLst>
          </p:cNvPr>
          <p:cNvSpPr txBox="1">
            <a:spLocks noChangeArrowheads="1"/>
          </p:cNvSpPr>
          <p:nvPr/>
        </p:nvSpPr>
        <p:spPr bwMode="auto">
          <a:xfrm>
            <a:off x="2535620" y="39319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220</a:t>
            </a:r>
          </a:p>
        </p:txBody>
      </p:sp>
      <p:sp>
        <p:nvSpPr>
          <p:cNvPr id="14" name="Text Box 2">
            <a:extLst>
              <a:ext uri="{FF2B5EF4-FFF2-40B4-BE49-F238E27FC236}">
                <a16:creationId xmlns:a16="http://schemas.microsoft.com/office/drawing/2014/main" id="{E510AFF8-4CAD-3217-0703-9A08C1D7C711}"/>
              </a:ext>
            </a:extLst>
          </p:cNvPr>
          <p:cNvSpPr txBox="1">
            <a:spLocks noChangeArrowheads="1"/>
          </p:cNvSpPr>
          <p:nvPr/>
        </p:nvSpPr>
        <p:spPr bwMode="auto">
          <a:xfrm>
            <a:off x="1259905" y="46558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239</a:t>
            </a:r>
          </a:p>
        </p:txBody>
      </p:sp>
      <p:sp>
        <p:nvSpPr>
          <p:cNvPr id="15" name="Text Box 2">
            <a:extLst>
              <a:ext uri="{FF2B5EF4-FFF2-40B4-BE49-F238E27FC236}">
                <a16:creationId xmlns:a16="http://schemas.microsoft.com/office/drawing/2014/main" id="{DA9635F2-541F-EDFE-3989-D98A6FD5F10C}"/>
              </a:ext>
            </a:extLst>
          </p:cNvPr>
          <p:cNvSpPr txBox="1">
            <a:spLocks noChangeArrowheads="1"/>
          </p:cNvSpPr>
          <p:nvPr/>
        </p:nvSpPr>
        <p:spPr bwMode="auto">
          <a:xfrm>
            <a:off x="431230" y="34461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291</a:t>
            </a:r>
          </a:p>
        </p:txBody>
      </p:sp>
      <p:sp>
        <p:nvSpPr>
          <p:cNvPr id="16" name="Text Box 2">
            <a:extLst>
              <a:ext uri="{FF2B5EF4-FFF2-40B4-BE49-F238E27FC236}">
                <a16:creationId xmlns:a16="http://schemas.microsoft.com/office/drawing/2014/main" id="{1D88FB7B-65E9-734A-260B-A79809290EF6}"/>
              </a:ext>
            </a:extLst>
          </p:cNvPr>
          <p:cNvSpPr txBox="1">
            <a:spLocks noChangeArrowheads="1"/>
          </p:cNvSpPr>
          <p:nvPr/>
        </p:nvSpPr>
        <p:spPr bwMode="auto">
          <a:xfrm>
            <a:off x="5184205" y="3465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229</a:t>
            </a:r>
          </a:p>
        </p:txBody>
      </p:sp>
      <p:sp>
        <p:nvSpPr>
          <p:cNvPr id="17" name="Text Box 2">
            <a:extLst>
              <a:ext uri="{FF2B5EF4-FFF2-40B4-BE49-F238E27FC236}">
                <a16:creationId xmlns:a16="http://schemas.microsoft.com/office/drawing/2014/main" id="{073864AB-FFA8-FBA4-FB53-32A2976048CB}"/>
              </a:ext>
            </a:extLst>
          </p:cNvPr>
          <p:cNvSpPr txBox="1">
            <a:spLocks noChangeArrowheads="1"/>
          </p:cNvSpPr>
          <p:nvPr/>
        </p:nvSpPr>
        <p:spPr bwMode="auto">
          <a:xfrm>
            <a:off x="3105850" y="3465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146</a:t>
            </a:r>
          </a:p>
        </p:txBody>
      </p:sp>
      <p:sp>
        <p:nvSpPr>
          <p:cNvPr id="18" name="Text Box 2">
            <a:extLst>
              <a:ext uri="{FF2B5EF4-FFF2-40B4-BE49-F238E27FC236}">
                <a16:creationId xmlns:a16="http://schemas.microsoft.com/office/drawing/2014/main" id="{DA77B047-4024-163F-71FA-CA8981E3DE36}"/>
              </a:ext>
            </a:extLst>
          </p:cNvPr>
          <p:cNvSpPr txBox="1">
            <a:spLocks noChangeArrowheads="1"/>
          </p:cNvSpPr>
          <p:nvPr/>
        </p:nvSpPr>
        <p:spPr bwMode="auto">
          <a:xfrm>
            <a:off x="3012505" y="26936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75</a:t>
            </a:r>
          </a:p>
        </p:txBody>
      </p:sp>
      <p:sp>
        <p:nvSpPr>
          <p:cNvPr id="19" name="Text Box 2">
            <a:extLst>
              <a:ext uri="{FF2B5EF4-FFF2-40B4-BE49-F238E27FC236}">
                <a16:creationId xmlns:a16="http://schemas.microsoft.com/office/drawing/2014/main" id="{E32F52CD-95B0-E413-B12A-FEAD9F0066D3}"/>
              </a:ext>
            </a:extLst>
          </p:cNvPr>
          <p:cNvSpPr txBox="1">
            <a:spLocks noChangeArrowheads="1"/>
          </p:cNvSpPr>
          <p:nvPr/>
        </p:nvSpPr>
        <p:spPr bwMode="auto">
          <a:xfrm>
            <a:off x="1831405" y="26270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140</a:t>
            </a:r>
          </a:p>
        </p:txBody>
      </p:sp>
      <p:sp>
        <p:nvSpPr>
          <p:cNvPr id="20" name="Oval 19">
            <a:extLst>
              <a:ext uri="{FF2B5EF4-FFF2-40B4-BE49-F238E27FC236}">
                <a16:creationId xmlns:a16="http://schemas.microsoft.com/office/drawing/2014/main" id="{C70CD491-62EC-731F-3E4F-F4F0BC5AC17D}"/>
              </a:ext>
            </a:extLst>
          </p:cNvPr>
          <p:cNvSpPr/>
          <p:nvPr/>
        </p:nvSpPr>
        <p:spPr>
          <a:xfrm>
            <a:off x="2955355" y="2158380"/>
            <a:ext cx="790575"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Arad</a:t>
            </a:r>
            <a:endParaRPr lang="en-US" sz="1100">
              <a:effectLst/>
              <a:ea typeface="Calibri"/>
              <a:cs typeface="Times New Roman"/>
            </a:endParaRPr>
          </a:p>
        </p:txBody>
      </p:sp>
      <p:sp>
        <p:nvSpPr>
          <p:cNvPr id="21" name="Oval 20">
            <a:extLst>
              <a:ext uri="{FF2B5EF4-FFF2-40B4-BE49-F238E27FC236}">
                <a16:creationId xmlns:a16="http://schemas.microsoft.com/office/drawing/2014/main" id="{721C1EA6-F236-D43D-082C-EE2A6F022288}"/>
              </a:ext>
            </a:extLst>
          </p:cNvPr>
          <p:cNvSpPr/>
          <p:nvPr/>
        </p:nvSpPr>
        <p:spPr>
          <a:xfrm>
            <a:off x="1745680" y="2876565"/>
            <a:ext cx="790575" cy="38100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solidFill>
                  <a:srgbClr val="000000"/>
                </a:solidFill>
                <a:effectLst/>
                <a:ea typeface="Calibri"/>
                <a:cs typeface="Times New Roman"/>
              </a:rPr>
              <a:t>Sibiu</a:t>
            </a:r>
            <a:endParaRPr lang="en-US" sz="1100">
              <a:effectLst/>
              <a:ea typeface="Calibri"/>
              <a:cs typeface="Times New Roman"/>
            </a:endParaRPr>
          </a:p>
        </p:txBody>
      </p:sp>
      <p:sp>
        <p:nvSpPr>
          <p:cNvPr id="22" name="Oval 21">
            <a:extLst>
              <a:ext uri="{FF2B5EF4-FFF2-40B4-BE49-F238E27FC236}">
                <a16:creationId xmlns:a16="http://schemas.microsoft.com/office/drawing/2014/main" id="{9D77CDA1-D562-2A96-F768-11C0F159D277}"/>
              </a:ext>
            </a:extLst>
          </p:cNvPr>
          <p:cNvSpPr/>
          <p:nvPr/>
        </p:nvSpPr>
        <p:spPr>
          <a:xfrm>
            <a:off x="2964880" y="2895615"/>
            <a:ext cx="904875" cy="3619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Zerind</a:t>
            </a:r>
            <a:endParaRPr lang="en-US" sz="1100" dirty="0">
              <a:effectLst/>
              <a:ea typeface="Calibri"/>
              <a:cs typeface="Times New Roman"/>
            </a:endParaRPr>
          </a:p>
        </p:txBody>
      </p:sp>
      <p:sp>
        <p:nvSpPr>
          <p:cNvPr id="23" name="Oval 22">
            <a:extLst>
              <a:ext uri="{FF2B5EF4-FFF2-40B4-BE49-F238E27FC236}">
                <a16:creationId xmlns:a16="http://schemas.microsoft.com/office/drawing/2014/main" id="{DD3D411D-8FB9-FA90-11C2-3EBA19247DF6}"/>
              </a:ext>
            </a:extLst>
          </p:cNvPr>
          <p:cNvSpPr/>
          <p:nvPr/>
        </p:nvSpPr>
        <p:spPr>
          <a:xfrm>
            <a:off x="4307905" y="2876565"/>
            <a:ext cx="1133475" cy="3714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Timisoara</a:t>
            </a:r>
            <a:endParaRPr lang="en-US" sz="1100">
              <a:effectLst/>
              <a:ea typeface="Calibri"/>
              <a:cs typeface="Times New Roman"/>
            </a:endParaRPr>
          </a:p>
        </p:txBody>
      </p:sp>
      <p:cxnSp>
        <p:nvCxnSpPr>
          <p:cNvPr id="24" name="Straight Arrow Connector 23">
            <a:extLst>
              <a:ext uri="{FF2B5EF4-FFF2-40B4-BE49-F238E27FC236}">
                <a16:creationId xmlns:a16="http://schemas.microsoft.com/office/drawing/2014/main" id="{EFC47079-BD45-B99E-0967-E21175BEF5E7}"/>
              </a:ext>
            </a:extLst>
          </p:cNvPr>
          <p:cNvCxnSpPr/>
          <p:nvPr/>
        </p:nvCxnSpPr>
        <p:spPr>
          <a:xfrm flipH="1">
            <a:off x="2402905" y="2449210"/>
            <a:ext cx="609600" cy="43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CE95AC0-D306-3289-D504-6CF0F1719725}"/>
              </a:ext>
            </a:extLst>
          </p:cNvPr>
          <p:cNvCxnSpPr/>
          <p:nvPr/>
        </p:nvCxnSpPr>
        <p:spPr>
          <a:xfrm>
            <a:off x="3307780" y="249366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996F789-4DFF-A07D-7AAB-D9B8FB8B330B}"/>
              </a:ext>
            </a:extLst>
          </p:cNvPr>
          <p:cNvCxnSpPr/>
          <p:nvPr/>
        </p:nvCxnSpPr>
        <p:spPr>
          <a:xfrm>
            <a:off x="3679255" y="2446035"/>
            <a:ext cx="85725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5D54F36-9E76-83DC-375A-409D98D10A4F}"/>
              </a:ext>
            </a:extLst>
          </p:cNvPr>
          <p:cNvSpPr/>
          <p:nvPr/>
        </p:nvSpPr>
        <p:spPr>
          <a:xfrm>
            <a:off x="3012505" y="3648090"/>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cxnSp>
        <p:nvCxnSpPr>
          <p:cNvPr id="28" name="Straight Arrow Connector 27">
            <a:extLst>
              <a:ext uri="{FF2B5EF4-FFF2-40B4-BE49-F238E27FC236}">
                <a16:creationId xmlns:a16="http://schemas.microsoft.com/office/drawing/2014/main" id="{76CA336C-C099-4B37-91A3-1AEB2FDA49C8}"/>
              </a:ext>
            </a:extLst>
          </p:cNvPr>
          <p:cNvCxnSpPr/>
          <p:nvPr/>
        </p:nvCxnSpPr>
        <p:spPr>
          <a:xfrm>
            <a:off x="3412555" y="323661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25C21AC-12A1-4FD9-A9EC-D9265D1BCA8E}"/>
              </a:ext>
            </a:extLst>
          </p:cNvPr>
          <p:cNvSpPr/>
          <p:nvPr/>
        </p:nvSpPr>
        <p:spPr>
          <a:xfrm>
            <a:off x="4736530" y="3646185"/>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Lugoj</a:t>
            </a:r>
            <a:endParaRPr lang="en-US" sz="1100">
              <a:effectLst/>
              <a:ea typeface="Calibri"/>
              <a:cs typeface="Times New Roman"/>
            </a:endParaRPr>
          </a:p>
        </p:txBody>
      </p:sp>
      <p:cxnSp>
        <p:nvCxnSpPr>
          <p:cNvPr id="30" name="Straight Arrow Connector 29">
            <a:extLst>
              <a:ext uri="{FF2B5EF4-FFF2-40B4-BE49-F238E27FC236}">
                <a16:creationId xmlns:a16="http://schemas.microsoft.com/office/drawing/2014/main" id="{EE008E73-0058-CA33-1D90-486EFD4E936D}"/>
              </a:ext>
            </a:extLst>
          </p:cNvPr>
          <p:cNvCxnSpPr/>
          <p:nvPr/>
        </p:nvCxnSpPr>
        <p:spPr>
          <a:xfrm>
            <a:off x="5041965" y="325566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39F5095C-870B-0C15-69F7-BCFA2E361138}"/>
              </a:ext>
            </a:extLst>
          </p:cNvPr>
          <p:cNvSpPr/>
          <p:nvPr/>
        </p:nvSpPr>
        <p:spPr>
          <a:xfrm>
            <a:off x="326455" y="3648090"/>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32" name="Oval 31">
            <a:extLst>
              <a:ext uri="{FF2B5EF4-FFF2-40B4-BE49-F238E27FC236}">
                <a16:creationId xmlns:a16="http://schemas.microsoft.com/office/drawing/2014/main" id="{835A1B88-CBFC-14DF-CA56-B6D40086AD45}"/>
              </a:ext>
            </a:extLst>
          </p:cNvPr>
          <p:cNvSpPr/>
          <p:nvPr/>
        </p:nvSpPr>
        <p:spPr>
          <a:xfrm>
            <a:off x="1040830" y="4855860"/>
            <a:ext cx="933450" cy="4381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Fagaras</a:t>
            </a:r>
            <a:endParaRPr lang="en-US" sz="1100">
              <a:effectLst/>
              <a:ea typeface="Calibri"/>
              <a:cs typeface="Times New Roman"/>
            </a:endParaRPr>
          </a:p>
        </p:txBody>
      </p:sp>
      <p:sp>
        <p:nvSpPr>
          <p:cNvPr id="33" name="Oval 32">
            <a:extLst>
              <a:ext uri="{FF2B5EF4-FFF2-40B4-BE49-F238E27FC236}">
                <a16:creationId xmlns:a16="http://schemas.microsoft.com/office/drawing/2014/main" id="{140D56B2-2A40-11A4-6532-BBE0008810C1}"/>
              </a:ext>
            </a:extLst>
          </p:cNvPr>
          <p:cNvSpPr/>
          <p:nvPr/>
        </p:nvSpPr>
        <p:spPr>
          <a:xfrm>
            <a:off x="2174305" y="4133865"/>
            <a:ext cx="1133475" cy="3714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Rimnicu</a:t>
            </a:r>
            <a:endParaRPr lang="en-US" sz="1100">
              <a:effectLst/>
              <a:ea typeface="Calibri"/>
              <a:cs typeface="Times New Roman"/>
            </a:endParaRPr>
          </a:p>
        </p:txBody>
      </p:sp>
      <p:cxnSp>
        <p:nvCxnSpPr>
          <p:cNvPr id="34" name="Straight Arrow Connector 33">
            <a:extLst>
              <a:ext uri="{FF2B5EF4-FFF2-40B4-BE49-F238E27FC236}">
                <a16:creationId xmlns:a16="http://schemas.microsoft.com/office/drawing/2014/main" id="{9349DE3F-4DB9-D5A1-2469-D7A6B3C6C06F}"/>
              </a:ext>
            </a:extLst>
          </p:cNvPr>
          <p:cNvCxnSpPr/>
          <p:nvPr/>
        </p:nvCxnSpPr>
        <p:spPr>
          <a:xfrm flipH="1">
            <a:off x="983680" y="3198510"/>
            <a:ext cx="762000"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51D78DF-AE00-581A-B905-41FFE422AB41}"/>
              </a:ext>
            </a:extLst>
          </p:cNvPr>
          <p:cNvCxnSpPr/>
          <p:nvPr/>
        </p:nvCxnSpPr>
        <p:spPr>
          <a:xfrm flipH="1">
            <a:off x="1621855" y="3230260"/>
            <a:ext cx="552450" cy="1628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A9AD4F-1231-079D-F081-8F9AE7160AD7}"/>
              </a:ext>
            </a:extLst>
          </p:cNvPr>
          <p:cNvCxnSpPr/>
          <p:nvPr/>
        </p:nvCxnSpPr>
        <p:spPr>
          <a:xfrm>
            <a:off x="2326705" y="3198510"/>
            <a:ext cx="208915" cy="904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8520AA2C-4F95-7327-635D-B8767C2E4E44}"/>
              </a:ext>
            </a:extLst>
          </p:cNvPr>
          <p:cNvSpPr/>
          <p:nvPr/>
        </p:nvSpPr>
        <p:spPr>
          <a:xfrm>
            <a:off x="2221930" y="4857765"/>
            <a:ext cx="933450" cy="4000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38" name="Oval 37">
            <a:extLst>
              <a:ext uri="{FF2B5EF4-FFF2-40B4-BE49-F238E27FC236}">
                <a16:creationId xmlns:a16="http://schemas.microsoft.com/office/drawing/2014/main" id="{36175C54-F495-B4E7-805C-ACA4C8869606}"/>
              </a:ext>
            </a:extLst>
          </p:cNvPr>
          <p:cNvSpPr/>
          <p:nvPr/>
        </p:nvSpPr>
        <p:spPr>
          <a:xfrm>
            <a:off x="3432365" y="4736797"/>
            <a:ext cx="933450" cy="39052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Times New Roman"/>
              </a:rPr>
              <a:t>Pitesti</a:t>
            </a:r>
            <a:endParaRPr lang="en-US" sz="1100" dirty="0">
              <a:effectLst/>
              <a:ea typeface="Calibri"/>
              <a:cs typeface="Times New Roman"/>
            </a:endParaRPr>
          </a:p>
        </p:txBody>
      </p:sp>
      <p:cxnSp>
        <p:nvCxnSpPr>
          <p:cNvPr id="39" name="Straight Arrow Connector 38">
            <a:extLst>
              <a:ext uri="{FF2B5EF4-FFF2-40B4-BE49-F238E27FC236}">
                <a16:creationId xmlns:a16="http://schemas.microsoft.com/office/drawing/2014/main" id="{93822D27-2AD2-92F6-FF41-B8E3E3742BE7}"/>
              </a:ext>
            </a:extLst>
          </p:cNvPr>
          <p:cNvCxnSpPr/>
          <p:nvPr/>
        </p:nvCxnSpPr>
        <p:spPr>
          <a:xfrm flipH="1">
            <a:off x="2612455" y="4506610"/>
            <a:ext cx="133350" cy="352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891D439-5919-D329-6FE2-4DEF21AF7727}"/>
              </a:ext>
            </a:extLst>
          </p:cNvPr>
          <p:cNvCxnSpPr/>
          <p:nvPr/>
        </p:nvCxnSpPr>
        <p:spPr>
          <a:xfrm>
            <a:off x="3155380" y="4449460"/>
            <a:ext cx="447675"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EBC164CE-A6C1-7529-3F4A-2A99B9CF1206}"/>
              </a:ext>
            </a:extLst>
          </p:cNvPr>
          <p:cNvSpPr/>
          <p:nvPr/>
        </p:nvSpPr>
        <p:spPr>
          <a:xfrm>
            <a:off x="4793680" y="4572015"/>
            <a:ext cx="110490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Mehadia</a:t>
            </a:r>
            <a:endParaRPr lang="en-US" sz="1100">
              <a:effectLst/>
              <a:ea typeface="Calibri"/>
              <a:cs typeface="Times New Roman"/>
            </a:endParaRPr>
          </a:p>
        </p:txBody>
      </p:sp>
      <p:cxnSp>
        <p:nvCxnSpPr>
          <p:cNvPr id="42" name="Straight Arrow Connector 41">
            <a:extLst>
              <a:ext uri="{FF2B5EF4-FFF2-40B4-BE49-F238E27FC236}">
                <a16:creationId xmlns:a16="http://schemas.microsoft.com/office/drawing/2014/main" id="{0738731D-3C15-EC4B-C6D5-B422DA18E298}"/>
              </a:ext>
            </a:extLst>
          </p:cNvPr>
          <p:cNvCxnSpPr/>
          <p:nvPr/>
        </p:nvCxnSpPr>
        <p:spPr>
          <a:xfrm>
            <a:off x="5250880" y="4103385"/>
            <a:ext cx="11430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70BCB4BE-B267-A43A-1308-62A245A39B71}"/>
              </a:ext>
            </a:extLst>
          </p:cNvPr>
          <p:cNvSpPr/>
          <p:nvPr/>
        </p:nvSpPr>
        <p:spPr>
          <a:xfrm>
            <a:off x="1468820" y="5697235"/>
            <a:ext cx="1190625"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cxnSp>
        <p:nvCxnSpPr>
          <p:cNvPr id="44" name="Straight Arrow Connector 43">
            <a:extLst>
              <a:ext uri="{FF2B5EF4-FFF2-40B4-BE49-F238E27FC236}">
                <a16:creationId xmlns:a16="http://schemas.microsoft.com/office/drawing/2014/main" id="{7890171B-682C-1EC5-DD6E-67758D86F7D1}"/>
              </a:ext>
            </a:extLst>
          </p:cNvPr>
          <p:cNvCxnSpPr/>
          <p:nvPr/>
        </p:nvCxnSpPr>
        <p:spPr>
          <a:xfrm>
            <a:off x="1640905" y="5325760"/>
            <a:ext cx="333375"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9559125-4A5A-71BA-5146-E4BA6B025FD4}"/>
              </a:ext>
            </a:extLst>
          </p:cNvPr>
          <p:cNvSpPr/>
          <p:nvPr/>
        </p:nvSpPr>
        <p:spPr>
          <a:xfrm>
            <a:off x="6108130" y="5457840"/>
            <a:ext cx="110490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cxnSp>
        <p:nvCxnSpPr>
          <p:cNvPr id="46" name="Straight Arrow Connector 45">
            <a:extLst>
              <a:ext uri="{FF2B5EF4-FFF2-40B4-BE49-F238E27FC236}">
                <a16:creationId xmlns:a16="http://schemas.microsoft.com/office/drawing/2014/main" id="{B971E47A-C0D5-44F9-AFE3-FF5A28CFE7F1}"/>
              </a:ext>
            </a:extLst>
          </p:cNvPr>
          <p:cNvCxnSpPr/>
          <p:nvPr/>
        </p:nvCxnSpPr>
        <p:spPr>
          <a:xfrm>
            <a:off x="5727130" y="4992385"/>
            <a:ext cx="72390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953B1CD6-2F56-4F28-3992-75A1C0176591}"/>
              </a:ext>
            </a:extLst>
          </p:cNvPr>
          <p:cNvSpPr/>
          <p:nvPr/>
        </p:nvSpPr>
        <p:spPr>
          <a:xfrm>
            <a:off x="3107755" y="5753115"/>
            <a:ext cx="933450" cy="400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48" name="Oval 47">
            <a:extLst>
              <a:ext uri="{FF2B5EF4-FFF2-40B4-BE49-F238E27FC236}">
                <a16:creationId xmlns:a16="http://schemas.microsoft.com/office/drawing/2014/main" id="{C5A929D3-B611-7CCC-1907-11552905AC29}"/>
              </a:ext>
            </a:extLst>
          </p:cNvPr>
          <p:cNvSpPr/>
          <p:nvPr/>
        </p:nvSpPr>
        <p:spPr>
          <a:xfrm>
            <a:off x="4412045" y="5573410"/>
            <a:ext cx="1190625" cy="4381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cxnSp>
        <p:nvCxnSpPr>
          <p:cNvPr id="49" name="Straight Arrow Connector 48">
            <a:extLst>
              <a:ext uri="{FF2B5EF4-FFF2-40B4-BE49-F238E27FC236}">
                <a16:creationId xmlns:a16="http://schemas.microsoft.com/office/drawing/2014/main" id="{3BDFE808-EA12-9FB7-4FD3-F76FDC9A99A4}"/>
              </a:ext>
            </a:extLst>
          </p:cNvPr>
          <p:cNvCxnSpPr/>
          <p:nvPr/>
        </p:nvCxnSpPr>
        <p:spPr>
          <a:xfrm flipH="1">
            <a:off x="3603055" y="5154310"/>
            <a:ext cx="20955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7C3FB89-4F62-3DB3-B985-8A86CB56A9A9}"/>
              </a:ext>
            </a:extLst>
          </p:cNvPr>
          <p:cNvCxnSpPr/>
          <p:nvPr/>
        </p:nvCxnSpPr>
        <p:spPr>
          <a:xfrm>
            <a:off x="4165030" y="5135260"/>
            <a:ext cx="723900" cy="43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4C7281B-75E6-FAE5-1B6F-A0AF05B33002}"/>
              </a:ext>
            </a:extLst>
          </p:cNvPr>
          <p:cNvSpPr/>
          <p:nvPr/>
        </p:nvSpPr>
        <p:spPr>
          <a:xfrm>
            <a:off x="2688655" y="6344935"/>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cxnSp>
        <p:nvCxnSpPr>
          <p:cNvPr id="52" name="Straight Arrow Connector 51">
            <a:extLst>
              <a:ext uri="{FF2B5EF4-FFF2-40B4-BE49-F238E27FC236}">
                <a16:creationId xmlns:a16="http://schemas.microsoft.com/office/drawing/2014/main" id="{9343C2DC-6884-139B-F330-DC3D8AE75119}"/>
              </a:ext>
            </a:extLst>
          </p:cNvPr>
          <p:cNvCxnSpPr/>
          <p:nvPr/>
        </p:nvCxnSpPr>
        <p:spPr>
          <a:xfrm>
            <a:off x="2660080" y="5297185"/>
            <a:ext cx="371475" cy="1047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50">
            <a:extLst>
              <a:ext uri="{FF2B5EF4-FFF2-40B4-BE49-F238E27FC236}">
                <a16:creationId xmlns:a16="http://schemas.microsoft.com/office/drawing/2014/main" id="{10FA1A7E-47C1-C3BE-03DF-9AB1BCBB049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168" name="Rectangle 84">
            <a:extLst>
              <a:ext uri="{FF2B5EF4-FFF2-40B4-BE49-F238E27FC236}">
                <a16:creationId xmlns:a16="http://schemas.microsoft.com/office/drawing/2014/main" id="{0ADBCAC0-E132-1D22-D9D7-F308DDDD778A}"/>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Oval 55">
            <a:extLst>
              <a:ext uri="{FF2B5EF4-FFF2-40B4-BE49-F238E27FC236}">
                <a16:creationId xmlns:a16="http://schemas.microsoft.com/office/drawing/2014/main" id="{E6C53F55-9FC5-D3CC-764A-FEA3F0319F49}"/>
              </a:ext>
            </a:extLst>
          </p:cNvPr>
          <p:cNvSpPr/>
          <p:nvPr/>
        </p:nvSpPr>
        <p:spPr>
          <a:xfrm>
            <a:off x="2941508" y="2158380"/>
            <a:ext cx="790575"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Arad</a:t>
            </a:r>
            <a:endParaRPr lang="en-US" sz="1100">
              <a:effectLst/>
              <a:ea typeface="Calibri"/>
              <a:cs typeface="Times New Roman"/>
            </a:endParaRPr>
          </a:p>
        </p:txBody>
      </p:sp>
      <p:sp>
        <p:nvSpPr>
          <p:cNvPr id="58" name="Oval 57">
            <a:extLst>
              <a:ext uri="{FF2B5EF4-FFF2-40B4-BE49-F238E27FC236}">
                <a16:creationId xmlns:a16="http://schemas.microsoft.com/office/drawing/2014/main" id="{E95C7056-D344-6EA7-6DEB-92D8EC043191}"/>
              </a:ext>
            </a:extLst>
          </p:cNvPr>
          <p:cNvSpPr/>
          <p:nvPr/>
        </p:nvSpPr>
        <p:spPr>
          <a:xfrm>
            <a:off x="1745045" y="2876565"/>
            <a:ext cx="790575"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solidFill>
                  <a:srgbClr val="000000"/>
                </a:solidFill>
                <a:effectLst/>
                <a:ea typeface="Calibri"/>
                <a:cs typeface="Times New Roman"/>
              </a:rPr>
              <a:t>Sibiu</a:t>
            </a:r>
            <a:endParaRPr lang="en-US" sz="1100">
              <a:effectLst/>
              <a:ea typeface="Calibri"/>
              <a:cs typeface="Times New Roman"/>
            </a:endParaRPr>
          </a:p>
        </p:txBody>
      </p:sp>
      <p:sp>
        <p:nvSpPr>
          <p:cNvPr id="59" name="Oval 58">
            <a:extLst>
              <a:ext uri="{FF2B5EF4-FFF2-40B4-BE49-F238E27FC236}">
                <a16:creationId xmlns:a16="http://schemas.microsoft.com/office/drawing/2014/main" id="{91766B34-308A-156B-0089-A9F73C4760D1}"/>
              </a:ext>
            </a:extLst>
          </p:cNvPr>
          <p:cNvSpPr/>
          <p:nvPr/>
        </p:nvSpPr>
        <p:spPr>
          <a:xfrm>
            <a:off x="2966619" y="2895629"/>
            <a:ext cx="904875"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Zerind</a:t>
            </a:r>
            <a:endParaRPr lang="en-US" sz="1100" dirty="0">
              <a:effectLst/>
              <a:ea typeface="Calibri"/>
              <a:cs typeface="Times New Roman"/>
            </a:endParaRPr>
          </a:p>
        </p:txBody>
      </p:sp>
      <p:sp>
        <p:nvSpPr>
          <p:cNvPr id="61" name="Oval 60">
            <a:extLst>
              <a:ext uri="{FF2B5EF4-FFF2-40B4-BE49-F238E27FC236}">
                <a16:creationId xmlns:a16="http://schemas.microsoft.com/office/drawing/2014/main" id="{20F7A262-2AF0-D1CD-1071-3EDDE6A3B448}"/>
              </a:ext>
            </a:extLst>
          </p:cNvPr>
          <p:cNvSpPr/>
          <p:nvPr/>
        </p:nvSpPr>
        <p:spPr>
          <a:xfrm>
            <a:off x="4293617" y="2865135"/>
            <a:ext cx="1133475" cy="371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Times New Roman"/>
              </a:rPr>
              <a:t>Timisoara</a:t>
            </a:r>
            <a:endParaRPr lang="en-US" sz="1100" dirty="0">
              <a:effectLst/>
              <a:ea typeface="Calibri"/>
              <a:cs typeface="Times New Roman"/>
            </a:endParaRPr>
          </a:p>
        </p:txBody>
      </p:sp>
      <p:sp>
        <p:nvSpPr>
          <p:cNvPr id="62" name="Oval 61">
            <a:extLst>
              <a:ext uri="{FF2B5EF4-FFF2-40B4-BE49-F238E27FC236}">
                <a16:creationId xmlns:a16="http://schemas.microsoft.com/office/drawing/2014/main" id="{498FC034-D8D1-7592-9213-DD2C8F8D56D8}"/>
              </a:ext>
            </a:extLst>
          </p:cNvPr>
          <p:cNvSpPr/>
          <p:nvPr/>
        </p:nvSpPr>
        <p:spPr>
          <a:xfrm>
            <a:off x="3011646" y="3637092"/>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63" name="Oval 62">
            <a:extLst>
              <a:ext uri="{FF2B5EF4-FFF2-40B4-BE49-F238E27FC236}">
                <a16:creationId xmlns:a16="http://schemas.microsoft.com/office/drawing/2014/main" id="{6E447093-F509-6C83-F99C-2C33462C3EFA}"/>
              </a:ext>
            </a:extLst>
          </p:cNvPr>
          <p:cNvSpPr/>
          <p:nvPr/>
        </p:nvSpPr>
        <p:spPr>
          <a:xfrm>
            <a:off x="4736530" y="3640398"/>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Lugoj</a:t>
            </a:r>
            <a:endParaRPr lang="en-US" sz="1100">
              <a:effectLst/>
              <a:ea typeface="Calibri"/>
              <a:cs typeface="Times New Roman"/>
            </a:endParaRPr>
          </a:p>
        </p:txBody>
      </p:sp>
      <p:sp>
        <p:nvSpPr>
          <p:cNvPr id="64" name="Oval 63">
            <a:extLst>
              <a:ext uri="{FF2B5EF4-FFF2-40B4-BE49-F238E27FC236}">
                <a16:creationId xmlns:a16="http://schemas.microsoft.com/office/drawing/2014/main" id="{6709DE70-C2F5-A82F-1E3C-2AFAE9F5B5DF}"/>
              </a:ext>
            </a:extLst>
          </p:cNvPr>
          <p:cNvSpPr/>
          <p:nvPr/>
        </p:nvSpPr>
        <p:spPr>
          <a:xfrm>
            <a:off x="326455" y="3648090"/>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65" name="Oval 64">
            <a:extLst>
              <a:ext uri="{FF2B5EF4-FFF2-40B4-BE49-F238E27FC236}">
                <a16:creationId xmlns:a16="http://schemas.microsoft.com/office/drawing/2014/main" id="{09A594BC-DDCE-222D-551E-90A75C64E518}"/>
              </a:ext>
            </a:extLst>
          </p:cNvPr>
          <p:cNvSpPr/>
          <p:nvPr/>
        </p:nvSpPr>
        <p:spPr>
          <a:xfrm>
            <a:off x="1040830" y="4854836"/>
            <a:ext cx="933450"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Fagaras</a:t>
            </a:r>
            <a:endParaRPr lang="en-US" sz="1100">
              <a:effectLst/>
              <a:ea typeface="Calibri"/>
              <a:cs typeface="Times New Roman"/>
            </a:endParaRPr>
          </a:p>
        </p:txBody>
      </p:sp>
      <p:sp>
        <p:nvSpPr>
          <p:cNvPr id="66" name="Oval 65">
            <a:extLst>
              <a:ext uri="{FF2B5EF4-FFF2-40B4-BE49-F238E27FC236}">
                <a16:creationId xmlns:a16="http://schemas.microsoft.com/office/drawing/2014/main" id="{9DC8E37B-5DDA-D4BF-1E75-47E74F57B6EB}"/>
              </a:ext>
            </a:extLst>
          </p:cNvPr>
          <p:cNvSpPr/>
          <p:nvPr/>
        </p:nvSpPr>
        <p:spPr>
          <a:xfrm>
            <a:off x="2170848" y="4122434"/>
            <a:ext cx="1133475" cy="371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Rimnicu</a:t>
            </a:r>
            <a:endParaRPr lang="en-US" sz="1100">
              <a:effectLst/>
              <a:ea typeface="Calibri"/>
              <a:cs typeface="Times New Roman"/>
            </a:endParaRPr>
          </a:p>
        </p:txBody>
      </p:sp>
      <p:sp>
        <p:nvSpPr>
          <p:cNvPr id="68" name="Oval 67">
            <a:extLst>
              <a:ext uri="{FF2B5EF4-FFF2-40B4-BE49-F238E27FC236}">
                <a16:creationId xmlns:a16="http://schemas.microsoft.com/office/drawing/2014/main" id="{ACA49342-008D-87DC-922B-2861F0251AAA}"/>
              </a:ext>
            </a:extLst>
          </p:cNvPr>
          <p:cNvSpPr/>
          <p:nvPr/>
        </p:nvSpPr>
        <p:spPr>
          <a:xfrm>
            <a:off x="2212405" y="4857765"/>
            <a:ext cx="933450" cy="400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70" name="Oval 69">
            <a:extLst>
              <a:ext uri="{FF2B5EF4-FFF2-40B4-BE49-F238E27FC236}">
                <a16:creationId xmlns:a16="http://schemas.microsoft.com/office/drawing/2014/main" id="{73AC3C3C-07D2-420A-AFA7-60A97AC735B7}"/>
              </a:ext>
            </a:extLst>
          </p:cNvPr>
          <p:cNvSpPr/>
          <p:nvPr/>
        </p:nvSpPr>
        <p:spPr>
          <a:xfrm>
            <a:off x="3442402" y="4736015"/>
            <a:ext cx="933450" cy="390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Times New Roman"/>
              </a:rPr>
              <a:t>Pitesti</a:t>
            </a:r>
            <a:endParaRPr lang="en-US" sz="1100" dirty="0">
              <a:effectLst/>
              <a:ea typeface="Calibri"/>
              <a:cs typeface="Times New Roman"/>
            </a:endParaRPr>
          </a:p>
        </p:txBody>
      </p:sp>
      <p:sp>
        <p:nvSpPr>
          <p:cNvPr id="71" name="Oval 70">
            <a:extLst>
              <a:ext uri="{FF2B5EF4-FFF2-40B4-BE49-F238E27FC236}">
                <a16:creationId xmlns:a16="http://schemas.microsoft.com/office/drawing/2014/main" id="{60E9998D-DE2B-F53F-4D09-40210EA09262}"/>
              </a:ext>
            </a:extLst>
          </p:cNvPr>
          <p:cNvSpPr/>
          <p:nvPr/>
        </p:nvSpPr>
        <p:spPr>
          <a:xfrm>
            <a:off x="4793680" y="4570110"/>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Mehadia</a:t>
            </a:r>
            <a:endParaRPr lang="en-US" sz="1100" dirty="0">
              <a:effectLst/>
              <a:ea typeface="Calibri"/>
              <a:cs typeface="Times New Roman"/>
            </a:endParaRPr>
          </a:p>
        </p:txBody>
      </p:sp>
      <p:sp>
        <p:nvSpPr>
          <p:cNvPr id="72" name="Oval 71">
            <a:extLst>
              <a:ext uri="{FF2B5EF4-FFF2-40B4-BE49-F238E27FC236}">
                <a16:creationId xmlns:a16="http://schemas.microsoft.com/office/drawing/2014/main" id="{61ACB482-9AB3-DDCB-06BF-0ADB1DB6BBEA}"/>
              </a:ext>
            </a:extLst>
          </p:cNvPr>
          <p:cNvSpPr/>
          <p:nvPr/>
        </p:nvSpPr>
        <p:spPr>
          <a:xfrm>
            <a:off x="6108130" y="5457840"/>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sp>
        <p:nvSpPr>
          <p:cNvPr id="73" name="Oval 72">
            <a:extLst>
              <a:ext uri="{FF2B5EF4-FFF2-40B4-BE49-F238E27FC236}">
                <a16:creationId xmlns:a16="http://schemas.microsoft.com/office/drawing/2014/main" id="{E5D2E000-17C9-80E9-7DC8-FECD67C2FD96}"/>
              </a:ext>
            </a:extLst>
          </p:cNvPr>
          <p:cNvSpPr/>
          <p:nvPr/>
        </p:nvSpPr>
        <p:spPr>
          <a:xfrm>
            <a:off x="4397967" y="5573410"/>
            <a:ext cx="1190625"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sp>
        <p:nvSpPr>
          <p:cNvPr id="7170" name="Left Arrow 7169">
            <a:extLst>
              <a:ext uri="{FF2B5EF4-FFF2-40B4-BE49-F238E27FC236}">
                <a16:creationId xmlns:a16="http://schemas.microsoft.com/office/drawing/2014/main" id="{E029AA23-1904-B6F5-73C4-1A8089A26160}"/>
              </a:ext>
            </a:extLst>
          </p:cNvPr>
          <p:cNvSpPr/>
          <p:nvPr/>
        </p:nvSpPr>
        <p:spPr>
          <a:xfrm>
            <a:off x="3770414" y="2127742"/>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Left Arrow 73">
            <a:extLst>
              <a:ext uri="{FF2B5EF4-FFF2-40B4-BE49-F238E27FC236}">
                <a16:creationId xmlns:a16="http://schemas.microsoft.com/office/drawing/2014/main" id="{EB29C316-0DA3-2DFA-B6B5-863A70847768}"/>
              </a:ext>
            </a:extLst>
          </p:cNvPr>
          <p:cNvSpPr/>
          <p:nvPr/>
        </p:nvSpPr>
        <p:spPr>
          <a:xfrm>
            <a:off x="3632265" y="281751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Left Arrow 74">
            <a:extLst>
              <a:ext uri="{FF2B5EF4-FFF2-40B4-BE49-F238E27FC236}">
                <a16:creationId xmlns:a16="http://schemas.microsoft.com/office/drawing/2014/main" id="{DF9374B5-963A-2415-466A-5D24B40AE0DD}"/>
              </a:ext>
            </a:extLst>
          </p:cNvPr>
          <p:cNvSpPr/>
          <p:nvPr/>
        </p:nvSpPr>
        <p:spPr>
          <a:xfrm>
            <a:off x="5201530" y="28873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Left Arrow 75">
            <a:extLst>
              <a:ext uri="{FF2B5EF4-FFF2-40B4-BE49-F238E27FC236}">
                <a16:creationId xmlns:a16="http://schemas.microsoft.com/office/drawing/2014/main" id="{42B30ED6-E517-62AD-8DCA-E546926A5F63}"/>
              </a:ext>
            </a:extLst>
          </p:cNvPr>
          <p:cNvSpPr/>
          <p:nvPr/>
        </p:nvSpPr>
        <p:spPr>
          <a:xfrm>
            <a:off x="2317180" y="29127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Left Arrow 76">
            <a:extLst>
              <a:ext uri="{FF2B5EF4-FFF2-40B4-BE49-F238E27FC236}">
                <a16:creationId xmlns:a16="http://schemas.microsoft.com/office/drawing/2014/main" id="{8449B613-FB6A-90F8-251A-495239E3ED89}"/>
              </a:ext>
            </a:extLst>
          </p:cNvPr>
          <p:cNvSpPr/>
          <p:nvPr/>
        </p:nvSpPr>
        <p:spPr>
          <a:xfrm>
            <a:off x="3732083" y="3661036"/>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Left Arrow 77">
            <a:extLst>
              <a:ext uri="{FF2B5EF4-FFF2-40B4-BE49-F238E27FC236}">
                <a16:creationId xmlns:a16="http://schemas.microsoft.com/office/drawing/2014/main" id="{E9C1245F-DF7B-7618-CD11-A774C0F36EEA}"/>
              </a:ext>
            </a:extLst>
          </p:cNvPr>
          <p:cNvSpPr/>
          <p:nvPr/>
        </p:nvSpPr>
        <p:spPr>
          <a:xfrm>
            <a:off x="3029650" y="417133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Left Arrow 78">
            <a:extLst>
              <a:ext uri="{FF2B5EF4-FFF2-40B4-BE49-F238E27FC236}">
                <a16:creationId xmlns:a16="http://schemas.microsoft.com/office/drawing/2014/main" id="{5132A4B0-4792-E8DB-C0B9-D1F887B78FAA}"/>
              </a:ext>
            </a:extLst>
          </p:cNvPr>
          <p:cNvSpPr/>
          <p:nvPr/>
        </p:nvSpPr>
        <p:spPr>
          <a:xfrm>
            <a:off x="5443350" y="3714693"/>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Left Arrow 79">
            <a:extLst>
              <a:ext uri="{FF2B5EF4-FFF2-40B4-BE49-F238E27FC236}">
                <a16:creationId xmlns:a16="http://schemas.microsoft.com/office/drawing/2014/main" id="{BDD2889E-93CC-B6AB-3BC7-A04642F3A7A1}"/>
              </a:ext>
            </a:extLst>
          </p:cNvPr>
          <p:cNvSpPr/>
          <p:nvPr/>
        </p:nvSpPr>
        <p:spPr>
          <a:xfrm>
            <a:off x="1726947" y="499048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Left Arrow 80">
            <a:extLst>
              <a:ext uri="{FF2B5EF4-FFF2-40B4-BE49-F238E27FC236}">
                <a16:creationId xmlns:a16="http://schemas.microsoft.com/office/drawing/2014/main" id="{E93F7A20-8FD6-42B0-D8CA-7FA25BE4130C}"/>
              </a:ext>
            </a:extLst>
          </p:cNvPr>
          <p:cNvSpPr/>
          <p:nvPr/>
        </p:nvSpPr>
        <p:spPr>
          <a:xfrm>
            <a:off x="1040830" y="3715473"/>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Left Arrow 81">
            <a:extLst>
              <a:ext uri="{FF2B5EF4-FFF2-40B4-BE49-F238E27FC236}">
                <a16:creationId xmlns:a16="http://schemas.microsoft.com/office/drawing/2014/main" id="{94BD7E6E-4632-CA20-AD4C-0F048270F774}"/>
              </a:ext>
            </a:extLst>
          </p:cNvPr>
          <p:cNvSpPr/>
          <p:nvPr/>
        </p:nvSpPr>
        <p:spPr>
          <a:xfrm>
            <a:off x="5607116" y="461202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Left Arrow 82">
            <a:extLst>
              <a:ext uri="{FF2B5EF4-FFF2-40B4-BE49-F238E27FC236}">
                <a16:creationId xmlns:a16="http://schemas.microsoft.com/office/drawing/2014/main" id="{0F35A535-A0D8-DEC4-5A2F-14AA796E3385}"/>
              </a:ext>
            </a:extLst>
          </p:cNvPr>
          <p:cNvSpPr/>
          <p:nvPr/>
        </p:nvSpPr>
        <p:spPr>
          <a:xfrm>
            <a:off x="4226834" y="47796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Left Arrow 83">
            <a:extLst>
              <a:ext uri="{FF2B5EF4-FFF2-40B4-BE49-F238E27FC236}">
                <a16:creationId xmlns:a16="http://schemas.microsoft.com/office/drawing/2014/main" id="{13E2C33A-C34D-50F7-975B-CDE34E56D8B9}"/>
              </a:ext>
            </a:extLst>
          </p:cNvPr>
          <p:cNvSpPr/>
          <p:nvPr/>
        </p:nvSpPr>
        <p:spPr>
          <a:xfrm>
            <a:off x="2904043" y="49320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Left Arrow 84">
            <a:extLst>
              <a:ext uri="{FF2B5EF4-FFF2-40B4-BE49-F238E27FC236}">
                <a16:creationId xmlns:a16="http://schemas.microsoft.com/office/drawing/2014/main" id="{F249F806-5CDA-47E0-B726-9B970C193347}"/>
              </a:ext>
            </a:extLst>
          </p:cNvPr>
          <p:cNvSpPr/>
          <p:nvPr/>
        </p:nvSpPr>
        <p:spPr>
          <a:xfrm>
            <a:off x="6897067" y="548578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Left Arrow 85">
            <a:extLst>
              <a:ext uri="{FF2B5EF4-FFF2-40B4-BE49-F238E27FC236}">
                <a16:creationId xmlns:a16="http://schemas.microsoft.com/office/drawing/2014/main" id="{05493039-4C11-EB2E-FA13-8A757905FBFF}"/>
              </a:ext>
            </a:extLst>
          </p:cNvPr>
          <p:cNvSpPr/>
          <p:nvPr/>
        </p:nvSpPr>
        <p:spPr>
          <a:xfrm>
            <a:off x="5331742" y="56120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97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717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59"/>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7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1"/>
                                        </p:tgtEl>
                                        <p:attrNameLst>
                                          <p:attrName>style.visibility</p:attrName>
                                        </p:attrNameLst>
                                      </p:cBhvr>
                                      <p:to>
                                        <p:strVal val="hidden"/>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6"/>
                                        </p:tgtEl>
                                        <p:attrNameLst>
                                          <p:attrName>style.visibility</p:attrName>
                                        </p:attrNameLst>
                                      </p:cBhvr>
                                      <p:to>
                                        <p:strVal val="visible"/>
                                      </p:to>
                                    </p:set>
                                  </p:childTnLst>
                                </p:cTn>
                              </p:par>
                              <p:par>
                                <p:cTn id="78" presetID="1" presetClass="exit" presetSubtype="0" fill="hold" grpId="1" nodeType="withEffect">
                                  <p:stCondLst>
                                    <p:cond delay="0"/>
                                  </p:stCondLst>
                                  <p:childTnLst>
                                    <p:set>
                                      <p:cBhvr>
                                        <p:cTn id="79" dur="1" fill="hold">
                                          <p:stCondLst>
                                            <p:cond delay="0"/>
                                          </p:stCondLst>
                                        </p:cTn>
                                        <p:tgtEl>
                                          <p:spTgt spid="7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58"/>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3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3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childTnLst>
                                </p:cTn>
                              </p:par>
                              <p:par>
                                <p:cTn id="108" presetID="1" presetClass="exit" presetSubtype="0" fill="hold" grpId="1" nodeType="withEffect">
                                  <p:stCondLst>
                                    <p:cond delay="0"/>
                                  </p:stCondLst>
                                  <p:childTnLst>
                                    <p:set>
                                      <p:cBhvr>
                                        <p:cTn id="109" dur="1" fill="hold">
                                          <p:stCondLst>
                                            <p:cond delay="0"/>
                                          </p:stCondLst>
                                        </p:cTn>
                                        <p:tgtEl>
                                          <p:spTgt spid="76"/>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62"/>
                                        </p:tgtEl>
                                        <p:attrNameLst>
                                          <p:attrName>style.visibility</p:attrName>
                                        </p:attrNameLst>
                                      </p:cBhvr>
                                      <p:to>
                                        <p:strVal val="hidden"/>
                                      </p:to>
                                    </p:set>
                                  </p:childTnLst>
                                </p:cTn>
                              </p:par>
                              <p:par>
                                <p:cTn id="114" presetID="1" presetClass="entr" presetSubtype="0" fill="hold" grpId="0" nodeType="withEffect">
                                  <p:stCondLst>
                                    <p:cond delay="0"/>
                                  </p:stCondLst>
                                  <p:childTnLst>
                                    <p:set>
                                      <p:cBhvr>
                                        <p:cTn id="115" dur="1" fill="hold">
                                          <p:stCondLst>
                                            <p:cond delay="0"/>
                                          </p:stCondLst>
                                        </p:cTn>
                                        <p:tgtEl>
                                          <p:spTgt spid="27"/>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8"/>
                                        </p:tgtEl>
                                        <p:attrNameLst>
                                          <p:attrName>style.visibility</p:attrName>
                                        </p:attrNameLst>
                                      </p:cBhvr>
                                      <p:to>
                                        <p:strVal val="visible"/>
                                      </p:to>
                                    </p:set>
                                  </p:childTnLst>
                                </p:cTn>
                              </p:par>
                              <p:par>
                                <p:cTn id="120" presetID="1" presetClass="exit" presetSubtype="0" fill="hold" grpId="1" nodeType="withEffect">
                                  <p:stCondLst>
                                    <p:cond delay="0"/>
                                  </p:stCondLst>
                                  <p:childTnLst>
                                    <p:set>
                                      <p:cBhvr>
                                        <p:cTn id="121" dur="1" fill="hold">
                                          <p:stCondLst>
                                            <p:cond delay="0"/>
                                          </p:stCondLst>
                                        </p:cTn>
                                        <p:tgtEl>
                                          <p:spTgt spid="77"/>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66"/>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3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3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0"/>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2"/>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1"/>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par>
                                <p:cTn id="144" presetID="1" presetClass="exit" presetSubtype="0" fill="hold" grpId="1" nodeType="withEffect">
                                  <p:stCondLst>
                                    <p:cond delay="0"/>
                                  </p:stCondLst>
                                  <p:childTnLst>
                                    <p:set>
                                      <p:cBhvr>
                                        <p:cTn id="145" dur="1" fill="hold">
                                          <p:stCondLst>
                                            <p:cond delay="0"/>
                                          </p:stCondLst>
                                        </p:cTn>
                                        <p:tgtEl>
                                          <p:spTgt spid="7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63"/>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42"/>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1"/>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1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par>
                                <p:cTn id="162" presetID="1" presetClass="exit" presetSubtype="0" fill="hold" grpId="1" nodeType="withEffect">
                                  <p:stCondLst>
                                    <p:cond delay="0"/>
                                  </p:stCondLst>
                                  <p:childTnLst>
                                    <p:set>
                                      <p:cBhvr>
                                        <p:cTn id="163" dur="1" fill="hold">
                                          <p:stCondLst>
                                            <p:cond delay="0"/>
                                          </p:stCondLst>
                                        </p:cTn>
                                        <p:tgtEl>
                                          <p:spTgt spid="79"/>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5"/>
                                        </p:tgtEl>
                                        <p:attrNameLst>
                                          <p:attrName>style.visibility</p:attrName>
                                        </p:attrNameLst>
                                      </p:cBhvr>
                                      <p:to>
                                        <p:strVal val="hidden"/>
                                      </p:to>
                                    </p:set>
                                  </p:childTnLst>
                                </p:cTn>
                              </p:par>
                              <p:par>
                                <p:cTn id="168" presetID="1" presetClass="entr" presetSubtype="0" fill="hold" grpId="0" nodeType="withEffect">
                                  <p:stCondLst>
                                    <p:cond delay="0"/>
                                  </p:stCondLst>
                                  <p:childTnLst>
                                    <p:set>
                                      <p:cBhvr>
                                        <p:cTn id="169" dur="1" fill="hold">
                                          <p:stCondLst>
                                            <p:cond delay="0"/>
                                          </p:stCondLst>
                                        </p:cTn>
                                        <p:tgtEl>
                                          <p:spTgt spid="3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3"/>
                                        </p:tgtEl>
                                        <p:attrNameLst>
                                          <p:attrName>style.visibility</p:attrName>
                                        </p:attrNameLst>
                                      </p:cBhvr>
                                      <p:to>
                                        <p:strVal val="visible"/>
                                      </p:to>
                                    </p:set>
                                  </p:childTnLst>
                                </p:cTn>
                              </p:par>
                              <p:par>
                                <p:cTn id="172" presetID="1" presetClass="entr" presetSubtype="0" fill="hold" nodeType="withEffect">
                                  <p:stCondLst>
                                    <p:cond delay="0"/>
                                  </p:stCondLst>
                                  <p:childTnLst>
                                    <p:set>
                                      <p:cBhvr>
                                        <p:cTn id="173" dur="1" fill="hold">
                                          <p:stCondLst>
                                            <p:cond delay="0"/>
                                          </p:stCondLst>
                                        </p:cTn>
                                        <p:tgtEl>
                                          <p:spTgt spid="44"/>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81"/>
                                        </p:tgtEl>
                                        <p:attrNameLst>
                                          <p:attrName>style.visibility</p:attrName>
                                        </p:attrNameLst>
                                      </p:cBhvr>
                                      <p:to>
                                        <p:strVal val="visible"/>
                                      </p:to>
                                    </p:set>
                                  </p:childTnLst>
                                </p:cTn>
                              </p:par>
                              <p:par>
                                <p:cTn id="180" presetID="1" presetClass="exit" presetSubtype="0" fill="hold" grpId="1" nodeType="withEffect">
                                  <p:stCondLst>
                                    <p:cond delay="0"/>
                                  </p:stCondLst>
                                  <p:childTnLst>
                                    <p:set>
                                      <p:cBhvr>
                                        <p:cTn id="181" dur="1" fill="hold">
                                          <p:stCondLst>
                                            <p:cond delay="0"/>
                                          </p:stCondLst>
                                        </p:cTn>
                                        <p:tgtEl>
                                          <p:spTgt spid="80"/>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xit" presetSubtype="0" fill="hold" grpId="1" nodeType="clickEffect">
                                  <p:stCondLst>
                                    <p:cond delay="0"/>
                                  </p:stCondLst>
                                  <p:childTnLst>
                                    <p:set>
                                      <p:cBhvr>
                                        <p:cTn id="185" dur="1" fill="hold">
                                          <p:stCondLst>
                                            <p:cond delay="0"/>
                                          </p:stCondLst>
                                        </p:cTn>
                                        <p:tgtEl>
                                          <p:spTgt spid="64"/>
                                        </p:tgtEl>
                                        <p:attrNameLst>
                                          <p:attrName>style.visibility</p:attrName>
                                        </p:attrNameLst>
                                      </p:cBhvr>
                                      <p:to>
                                        <p:strVal val="hidden"/>
                                      </p:to>
                                    </p:set>
                                  </p:childTnLst>
                                </p:cTn>
                              </p:par>
                              <p:par>
                                <p:cTn id="186" presetID="1" presetClass="entr" presetSubtype="0" fill="hold" grpId="0" nodeType="withEffect">
                                  <p:stCondLst>
                                    <p:cond delay="0"/>
                                  </p:stCondLst>
                                  <p:childTnLst>
                                    <p:set>
                                      <p:cBhvr>
                                        <p:cTn id="187" dur="1" fill="hold">
                                          <p:stCondLst>
                                            <p:cond delay="0"/>
                                          </p:stCondLst>
                                        </p:cTn>
                                        <p:tgtEl>
                                          <p:spTgt spid="31"/>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82"/>
                                        </p:tgtEl>
                                        <p:attrNameLst>
                                          <p:attrName>style.visibility</p:attrName>
                                        </p:attrNameLst>
                                      </p:cBhvr>
                                      <p:to>
                                        <p:strVal val="visible"/>
                                      </p:to>
                                    </p:set>
                                  </p:childTnLst>
                                </p:cTn>
                              </p:par>
                              <p:par>
                                <p:cTn id="192" presetID="1" presetClass="exit" presetSubtype="0" fill="hold" grpId="1" nodeType="withEffect">
                                  <p:stCondLst>
                                    <p:cond delay="0"/>
                                  </p:stCondLst>
                                  <p:childTnLst>
                                    <p:set>
                                      <p:cBhvr>
                                        <p:cTn id="193" dur="1" fill="hold">
                                          <p:stCondLst>
                                            <p:cond delay="0"/>
                                          </p:stCondLst>
                                        </p:cTn>
                                        <p:tgtEl>
                                          <p:spTgt spid="8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 nodeType="clickEffect">
                                  <p:stCondLst>
                                    <p:cond delay="0"/>
                                  </p:stCondLst>
                                  <p:childTnLst>
                                    <p:set>
                                      <p:cBhvr>
                                        <p:cTn id="197" dur="1" fill="hold">
                                          <p:stCondLst>
                                            <p:cond delay="0"/>
                                          </p:stCondLst>
                                        </p:cTn>
                                        <p:tgtEl>
                                          <p:spTgt spid="71"/>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41"/>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72"/>
                                        </p:tgtEl>
                                        <p:attrNameLst>
                                          <p:attrName>style.visibility</p:attrName>
                                        </p:attrNameLst>
                                      </p:cBhvr>
                                      <p:to>
                                        <p:strVal val="visible"/>
                                      </p:to>
                                    </p:set>
                                  </p:childTnLst>
                                </p:cTn>
                              </p:par>
                              <p:par>
                                <p:cTn id="202" presetID="1" presetClass="entr" presetSubtype="0" fill="hold" nodeType="withEffect">
                                  <p:stCondLst>
                                    <p:cond delay="0"/>
                                  </p:stCondLst>
                                  <p:childTnLst>
                                    <p:set>
                                      <p:cBhvr>
                                        <p:cTn id="203" dur="1" fill="hold">
                                          <p:stCondLst>
                                            <p:cond delay="0"/>
                                          </p:stCondLst>
                                        </p:cTn>
                                        <p:tgtEl>
                                          <p:spTgt spid="46"/>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7"/>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83"/>
                                        </p:tgtEl>
                                        <p:attrNameLst>
                                          <p:attrName>style.visibility</p:attrName>
                                        </p:attrNameLst>
                                      </p:cBhvr>
                                      <p:to>
                                        <p:strVal val="visible"/>
                                      </p:to>
                                    </p:set>
                                  </p:childTnLst>
                                </p:cTn>
                              </p:par>
                              <p:par>
                                <p:cTn id="210" presetID="1" presetClass="exit" presetSubtype="0" fill="hold" grpId="1" nodeType="withEffect">
                                  <p:stCondLst>
                                    <p:cond delay="0"/>
                                  </p:stCondLst>
                                  <p:childTnLst>
                                    <p:set>
                                      <p:cBhvr>
                                        <p:cTn id="211" dur="1" fill="hold">
                                          <p:stCondLst>
                                            <p:cond delay="0"/>
                                          </p:stCondLst>
                                        </p:cTn>
                                        <p:tgtEl>
                                          <p:spTgt spid="82"/>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70"/>
                                        </p:tgtEl>
                                        <p:attrNameLst>
                                          <p:attrName>style.visibility</p:attrName>
                                        </p:attrNameLst>
                                      </p:cBhvr>
                                      <p:to>
                                        <p:strVal val="hidden"/>
                                      </p:to>
                                    </p:set>
                                  </p:childTnLst>
                                </p:cTn>
                              </p:par>
                              <p:par>
                                <p:cTn id="216" presetID="1" presetClass="entr" presetSubtype="0" fill="hold" grpId="0" nodeType="withEffect">
                                  <p:stCondLst>
                                    <p:cond delay="0"/>
                                  </p:stCondLst>
                                  <p:childTnLst>
                                    <p:set>
                                      <p:cBhvr>
                                        <p:cTn id="217" dur="1" fill="hold">
                                          <p:stCondLst>
                                            <p:cond delay="0"/>
                                          </p:stCondLst>
                                        </p:cTn>
                                        <p:tgtEl>
                                          <p:spTgt spid="3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47"/>
                                        </p:tgtEl>
                                        <p:attrNameLst>
                                          <p:attrName>style.visibility</p:attrName>
                                        </p:attrNameLst>
                                      </p:cBhvr>
                                      <p:to>
                                        <p:strVal val="visible"/>
                                      </p:to>
                                    </p:set>
                                  </p:childTnLst>
                                </p:cTn>
                              </p:par>
                              <p:par>
                                <p:cTn id="220" presetID="1" presetClass="entr" presetSubtype="0" fill="hold" nodeType="withEffect">
                                  <p:stCondLst>
                                    <p:cond delay="0"/>
                                  </p:stCondLst>
                                  <p:childTnLst>
                                    <p:set>
                                      <p:cBhvr>
                                        <p:cTn id="221" dur="1" fill="hold">
                                          <p:stCondLst>
                                            <p:cond delay="0"/>
                                          </p:stCondLst>
                                        </p:cTn>
                                        <p:tgtEl>
                                          <p:spTgt spid="49"/>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73"/>
                                        </p:tgtEl>
                                        <p:attrNameLst>
                                          <p:attrName>style.visibility</p:attrName>
                                        </p:attrNameLst>
                                      </p:cBhvr>
                                      <p:to>
                                        <p:strVal val="visible"/>
                                      </p:to>
                                    </p:set>
                                  </p:childTnLst>
                                </p:cTn>
                              </p:par>
                              <p:par>
                                <p:cTn id="224" presetID="1" presetClass="entr" presetSubtype="0" fill="hold" nodeType="withEffect">
                                  <p:stCondLst>
                                    <p:cond delay="0"/>
                                  </p:stCondLst>
                                  <p:childTnLst>
                                    <p:set>
                                      <p:cBhvr>
                                        <p:cTn id="225" dur="1" fill="hold">
                                          <p:stCondLst>
                                            <p:cond delay="0"/>
                                          </p:stCondLst>
                                        </p:cTn>
                                        <p:tgtEl>
                                          <p:spTgt spid="5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6"/>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5"/>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grpId="0" nodeType="clickEffect">
                                  <p:stCondLst>
                                    <p:cond delay="0"/>
                                  </p:stCondLst>
                                  <p:childTnLst>
                                    <p:set>
                                      <p:cBhvr>
                                        <p:cTn id="233" dur="1" fill="hold">
                                          <p:stCondLst>
                                            <p:cond delay="0"/>
                                          </p:stCondLst>
                                        </p:cTn>
                                        <p:tgtEl>
                                          <p:spTgt spid="84"/>
                                        </p:tgtEl>
                                        <p:attrNameLst>
                                          <p:attrName>style.visibility</p:attrName>
                                        </p:attrNameLst>
                                      </p:cBhvr>
                                      <p:to>
                                        <p:strVal val="visible"/>
                                      </p:to>
                                    </p:set>
                                  </p:childTnLst>
                                </p:cTn>
                              </p:par>
                              <p:par>
                                <p:cTn id="234" presetID="1" presetClass="exit" presetSubtype="0" fill="hold" grpId="1" nodeType="withEffect">
                                  <p:stCondLst>
                                    <p:cond delay="0"/>
                                  </p:stCondLst>
                                  <p:childTnLst>
                                    <p:set>
                                      <p:cBhvr>
                                        <p:cTn id="235" dur="1" fill="hold">
                                          <p:stCondLst>
                                            <p:cond delay="0"/>
                                          </p:stCondLst>
                                        </p:cTn>
                                        <p:tgtEl>
                                          <p:spTgt spid="83"/>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 nodeType="clickEffect">
                                  <p:stCondLst>
                                    <p:cond delay="0"/>
                                  </p:stCondLst>
                                  <p:childTnLst>
                                    <p:set>
                                      <p:cBhvr>
                                        <p:cTn id="239" dur="1" fill="hold">
                                          <p:stCondLst>
                                            <p:cond delay="0"/>
                                          </p:stCondLst>
                                        </p:cTn>
                                        <p:tgtEl>
                                          <p:spTgt spid="68"/>
                                        </p:tgtEl>
                                        <p:attrNameLst>
                                          <p:attrName>style.visibility</p:attrName>
                                        </p:attrNameLst>
                                      </p:cBhvr>
                                      <p:to>
                                        <p:strVal val="hidden"/>
                                      </p:to>
                                    </p:set>
                                  </p:childTnLst>
                                </p:cTn>
                              </p:par>
                              <p:par>
                                <p:cTn id="240" presetID="1" presetClass="entr" presetSubtype="0" fill="hold" grpId="0" nodeType="withEffect">
                                  <p:stCondLst>
                                    <p:cond delay="0"/>
                                  </p:stCondLst>
                                  <p:childTnLst>
                                    <p:set>
                                      <p:cBhvr>
                                        <p:cTn id="241" dur="1" fill="hold">
                                          <p:stCondLst>
                                            <p:cond delay="0"/>
                                          </p:stCondLst>
                                        </p:cTn>
                                        <p:tgtEl>
                                          <p:spTgt spid="37"/>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51"/>
                                        </p:tgtEl>
                                        <p:attrNameLst>
                                          <p:attrName>style.visibility</p:attrName>
                                        </p:attrNameLst>
                                      </p:cBhvr>
                                      <p:to>
                                        <p:strVal val="visible"/>
                                      </p:to>
                                    </p:set>
                                  </p:childTnLst>
                                </p:cTn>
                              </p:par>
                              <p:par>
                                <p:cTn id="244" presetID="1" presetClass="entr" presetSubtype="0" fill="hold" nodeType="withEffect">
                                  <p:stCondLst>
                                    <p:cond delay="0"/>
                                  </p:stCondLst>
                                  <p:childTnLst>
                                    <p:set>
                                      <p:cBhvr>
                                        <p:cTn id="245" dur="1" fill="hold">
                                          <p:stCondLst>
                                            <p:cond delay="0"/>
                                          </p:stCondLst>
                                        </p:cTn>
                                        <p:tgtEl>
                                          <p:spTgt spid="52"/>
                                        </p:tgtEl>
                                        <p:attrNameLst>
                                          <p:attrName>style.visibility</p:attrName>
                                        </p:attrNameLst>
                                      </p:cBhvr>
                                      <p:to>
                                        <p:strVal val="visible"/>
                                      </p:to>
                                    </p:set>
                                  </p:childTnLst>
                                </p:cTn>
                              </p:par>
                              <p:par>
                                <p:cTn id="246" presetID="1" presetClass="entr" presetSubtype="0" fill="hold" grpId="0" nodeType="withEffect">
                                  <p:stCondLst>
                                    <p:cond delay="0"/>
                                  </p:stCondLst>
                                  <p:childTnLst>
                                    <p:set>
                                      <p:cBhvr>
                                        <p:cTn id="247" dur="1" fill="hold">
                                          <p:stCondLst>
                                            <p:cond delay="0"/>
                                          </p:stCondLst>
                                        </p:cTn>
                                        <p:tgtEl>
                                          <p:spTgt spid="4"/>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ntr" presetSubtype="0" fill="hold" grpId="0" nodeType="clickEffect">
                                  <p:stCondLst>
                                    <p:cond delay="0"/>
                                  </p:stCondLst>
                                  <p:childTnLst>
                                    <p:set>
                                      <p:cBhvr>
                                        <p:cTn id="251" dur="1" fill="hold">
                                          <p:stCondLst>
                                            <p:cond delay="0"/>
                                          </p:stCondLst>
                                        </p:cTn>
                                        <p:tgtEl>
                                          <p:spTgt spid="85"/>
                                        </p:tgtEl>
                                        <p:attrNameLst>
                                          <p:attrName>style.visibility</p:attrName>
                                        </p:attrNameLst>
                                      </p:cBhvr>
                                      <p:to>
                                        <p:strVal val="visible"/>
                                      </p:to>
                                    </p:set>
                                  </p:childTnLst>
                                </p:cTn>
                              </p:par>
                              <p:par>
                                <p:cTn id="252" presetID="1" presetClass="exit" presetSubtype="0" fill="hold" grpId="1" nodeType="withEffect">
                                  <p:stCondLst>
                                    <p:cond delay="0"/>
                                  </p:stCondLst>
                                  <p:childTnLst>
                                    <p:set>
                                      <p:cBhvr>
                                        <p:cTn id="253" dur="1" fill="hold">
                                          <p:stCondLst>
                                            <p:cond delay="0"/>
                                          </p:stCondLst>
                                        </p:cTn>
                                        <p:tgtEl>
                                          <p:spTgt spid="84"/>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1" presetClass="exit" presetSubtype="0" fill="hold" grpId="1" nodeType="clickEffect">
                                  <p:stCondLst>
                                    <p:cond delay="0"/>
                                  </p:stCondLst>
                                  <p:childTnLst>
                                    <p:set>
                                      <p:cBhvr>
                                        <p:cTn id="257" dur="1" fill="hold">
                                          <p:stCondLst>
                                            <p:cond delay="0"/>
                                          </p:stCondLst>
                                        </p:cTn>
                                        <p:tgtEl>
                                          <p:spTgt spid="72"/>
                                        </p:tgtEl>
                                        <p:attrNameLst>
                                          <p:attrName>style.visibility</p:attrName>
                                        </p:attrNameLst>
                                      </p:cBhvr>
                                      <p:to>
                                        <p:strVal val="hidden"/>
                                      </p:to>
                                    </p:set>
                                  </p:childTnLst>
                                </p:cTn>
                              </p:par>
                              <p:par>
                                <p:cTn id="258" presetID="1" presetClass="entr" presetSubtype="0" fill="hold" grpId="0" nodeType="withEffect">
                                  <p:stCondLst>
                                    <p:cond delay="0"/>
                                  </p:stCondLst>
                                  <p:childTnLst>
                                    <p:set>
                                      <p:cBhvr>
                                        <p:cTn id="259" dur="1" fill="hold">
                                          <p:stCondLst>
                                            <p:cond delay="0"/>
                                          </p:stCondLst>
                                        </p:cTn>
                                        <p:tgtEl>
                                          <p:spTgt spid="45"/>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86"/>
                                        </p:tgtEl>
                                        <p:attrNameLst>
                                          <p:attrName>style.visibility</p:attrName>
                                        </p:attrNameLst>
                                      </p:cBhvr>
                                      <p:to>
                                        <p:strVal val="visible"/>
                                      </p:to>
                                    </p:set>
                                  </p:childTnLst>
                                </p:cTn>
                              </p:par>
                              <p:par>
                                <p:cTn id="264" presetID="1" presetClass="exit" presetSubtype="0" fill="hold" grpId="2" nodeType="withEffect">
                                  <p:stCondLst>
                                    <p:cond delay="0"/>
                                  </p:stCondLst>
                                  <p:childTnLst>
                                    <p:set>
                                      <p:cBhvr>
                                        <p:cTn id="265" dur="1" fill="hold">
                                          <p:stCondLst>
                                            <p:cond delay="0"/>
                                          </p:stCondLst>
                                        </p:cTn>
                                        <p:tgtEl>
                                          <p:spTgt spid="82"/>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85"/>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1" presetClass="exit" presetSubtype="0" fill="hold" grpId="1" nodeType="clickEffect">
                                  <p:stCondLst>
                                    <p:cond delay="0"/>
                                  </p:stCondLst>
                                  <p:childTnLst>
                                    <p:set>
                                      <p:cBhvr>
                                        <p:cTn id="271" dur="1" fill="hold">
                                          <p:stCondLst>
                                            <p:cond delay="0"/>
                                          </p:stCondLst>
                                        </p:cTn>
                                        <p:tgtEl>
                                          <p:spTgt spid="73"/>
                                        </p:tgtEl>
                                        <p:attrNameLst>
                                          <p:attrName>style.visibility</p:attrName>
                                        </p:attrNameLst>
                                      </p:cBhvr>
                                      <p:to>
                                        <p:strVal val="hidden"/>
                                      </p:to>
                                    </p:set>
                                  </p:childTnLst>
                                </p:cTn>
                              </p:par>
                              <p:par>
                                <p:cTn id="272" presetID="1" presetClass="entr" presetSubtype="0" fill="hold" grpId="0" nodeType="withEffect">
                                  <p:stCondLst>
                                    <p:cond delay="0"/>
                                  </p:stCondLst>
                                  <p:childTnLst>
                                    <p:set>
                                      <p:cBhvr>
                                        <p:cTn id="273" dur="1" fill="hold">
                                          <p:stCondLst>
                                            <p:cond delay="0"/>
                                          </p:stCondLst>
                                        </p:cTn>
                                        <p:tgtEl>
                                          <p:spTgt spid="48"/>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presetID="1" presetClass="exit" presetSubtype="0" fill="hold" grpId="1" nodeType="clickEffect">
                                  <p:stCondLst>
                                    <p:cond delay="0"/>
                                  </p:stCondLst>
                                  <p:childTnLst>
                                    <p:set>
                                      <p:cBhvr>
                                        <p:cTn id="277"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animBg="1"/>
      <p:bldP spid="29" grpId="0" animBg="1"/>
      <p:bldP spid="31" grpId="0" animBg="1"/>
      <p:bldP spid="32" grpId="0" animBg="1"/>
      <p:bldP spid="33" grpId="0" animBg="1"/>
      <p:bldP spid="37" grpId="0" animBg="1"/>
      <p:bldP spid="38" grpId="0" animBg="1"/>
      <p:bldP spid="41" grpId="0" animBg="1"/>
      <p:bldP spid="43" grpId="0" animBg="1"/>
      <p:bldP spid="45" grpId="0" animBg="1"/>
      <p:bldP spid="47" grpId="0" animBg="1"/>
      <p:bldP spid="48" grpId="0" animBg="1"/>
      <p:bldP spid="51" grpId="0" animBg="1"/>
      <p:bldP spid="56" grpId="0" animBg="1"/>
      <p:bldP spid="56" grpId="1" animBg="1"/>
      <p:bldP spid="58" grpId="0" animBg="1"/>
      <p:bldP spid="58" grpId="1" animBg="1"/>
      <p:bldP spid="59" grpId="0" animBg="1"/>
      <p:bldP spid="59"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8" grpId="0" animBg="1"/>
      <p:bldP spid="68" grpId="1" animBg="1"/>
      <p:bldP spid="70" grpId="0" animBg="1"/>
      <p:bldP spid="70" grpId="1" animBg="1"/>
      <p:bldP spid="71" grpId="0" animBg="1"/>
      <p:bldP spid="71" grpId="1" animBg="1"/>
      <p:bldP spid="72" grpId="0" animBg="1"/>
      <p:bldP spid="72" grpId="1" animBg="1"/>
      <p:bldP spid="73" grpId="0" animBg="1"/>
      <p:bldP spid="73" grpId="1" animBg="1"/>
      <p:bldP spid="7170" grpId="0" animBg="1"/>
      <p:bldP spid="7170"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2" grpId="2" animBg="1"/>
      <p:bldP spid="83" grpId="0" animBg="1"/>
      <p:bldP spid="83" grpId="1" animBg="1"/>
      <p:bldP spid="84" grpId="0" animBg="1"/>
      <p:bldP spid="84" grpId="1" animBg="1"/>
      <p:bldP spid="85" grpId="0" animBg="1"/>
      <p:bldP spid="85" grpId="1" animBg="1"/>
      <p:bldP spid="86" grpId="0" animBg="1"/>
      <p:bldP spid="86"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8"/>
            <a:ext cx="7808976" cy="1088136"/>
          </a:xfrm>
        </p:spPr>
        <p:txBody>
          <a:bodyPr>
            <a:normAutofit fontScale="90000"/>
          </a:bodyPr>
          <a:lstStyle/>
          <a:p>
            <a:r>
              <a:rPr lang="en-US" b="1" dirty="0"/>
              <a:t>UNIFORM-COST SEARCH:</a:t>
            </a:r>
            <a:br>
              <a:rPr lang="en-US" b="1" dirty="0"/>
            </a:br>
            <a:r>
              <a:rPr lang="en-US" b="1" dirty="0"/>
              <a:t>ILLUSTRATION</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98" y="2119313"/>
            <a:ext cx="8796090" cy="369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42341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4"/>
            <a:ext cx="7808976" cy="1088136"/>
          </a:xfrm>
        </p:spPr>
        <p:txBody>
          <a:bodyPr>
            <a:normAutofit fontScale="90000"/>
          </a:bodyPr>
          <a:lstStyle/>
          <a:p>
            <a:r>
              <a:rPr lang="en-US" b="1" dirty="0"/>
              <a:t>UNIFORM-COST SEARCH:</a:t>
            </a:r>
            <a:br>
              <a:rPr lang="en-US" b="1" dirty="0"/>
            </a:br>
            <a:r>
              <a:rPr lang="en-US" b="1" dirty="0"/>
              <a:t>OPTIMALITY</a:t>
            </a:r>
            <a:endParaRPr lang="en-US" dirty="0"/>
          </a:p>
        </p:txBody>
      </p:sp>
      <p:sp>
        <p:nvSpPr>
          <p:cNvPr id="3" name="Rectangle 2">
            <a:extLst>
              <a:ext uri="{FF2B5EF4-FFF2-40B4-BE49-F238E27FC236}">
                <a16:creationId xmlns:a16="http://schemas.microsoft.com/office/drawing/2014/main" id="{988F1F89-704E-4A06-B48B-1E2E38E3806C}"/>
              </a:ext>
            </a:extLst>
          </p:cNvPr>
          <p:cNvSpPr/>
          <p:nvPr/>
        </p:nvSpPr>
        <p:spPr>
          <a:xfrm>
            <a:off x="203982" y="2097316"/>
            <a:ext cx="8940018" cy="707886"/>
          </a:xfrm>
          <a:prstGeom prst="rect">
            <a:avLst/>
          </a:prstGeom>
        </p:spPr>
        <p:txBody>
          <a:bodyPr wrap="square">
            <a:spAutoFit/>
          </a:bodyPr>
          <a:lstStyle/>
          <a:p>
            <a:pPr marL="342900" indent="-342900">
              <a:buFont typeface="Arial" panose="020B0604020202020204" pitchFamily="34" charset="0"/>
              <a:buChar char="•"/>
            </a:pPr>
            <a:r>
              <a:rPr lang="en-US" sz="2000" dirty="0"/>
              <a:t>Observe that whenever uniform-cost search selects a </a:t>
            </a:r>
            <a:r>
              <a:rPr lang="en-US" sz="2000" b="1" dirty="0"/>
              <a:t>node n </a:t>
            </a:r>
            <a:r>
              <a:rPr lang="en-US" sz="2000" dirty="0"/>
              <a:t>for expansion, the </a:t>
            </a:r>
            <a:r>
              <a:rPr lang="en-US" sz="2000" dirty="0">
                <a:solidFill>
                  <a:srgbClr val="FF0000"/>
                </a:solidFill>
              </a:rPr>
              <a:t>optimal</a:t>
            </a:r>
            <a:r>
              <a:rPr lang="en-US" sz="2000" dirty="0"/>
              <a:t> path to that node has been found.</a:t>
            </a:r>
          </a:p>
        </p:txBody>
      </p:sp>
      <p:sp>
        <p:nvSpPr>
          <p:cNvPr id="4" name="Rectangle 3">
            <a:extLst>
              <a:ext uri="{FF2B5EF4-FFF2-40B4-BE49-F238E27FC236}">
                <a16:creationId xmlns:a16="http://schemas.microsoft.com/office/drawing/2014/main" id="{1861D946-7153-4AE7-8087-EE6B75735202}"/>
              </a:ext>
            </a:extLst>
          </p:cNvPr>
          <p:cNvSpPr/>
          <p:nvPr/>
        </p:nvSpPr>
        <p:spPr>
          <a:xfrm>
            <a:off x="467751" y="2778543"/>
            <a:ext cx="8412480" cy="1015663"/>
          </a:xfrm>
          <a:prstGeom prst="rect">
            <a:avLst/>
          </a:prstGeom>
        </p:spPr>
        <p:txBody>
          <a:bodyPr wrap="square">
            <a:spAutoFit/>
          </a:bodyPr>
          <a:lstStyle/>
          <a:p>
            <a:pPr marL="342900" indent="-342900" algn="just">
              <a:buFont typeface="Arial" panose="020B0604020202020204" pitchFamily="34" charset="0"/>
              <a:buChar char="•"/>
            </a:pPr>
            <a:r>
              <a:rPr lang="en-US" sz="2000" dirty="0"/>
              <a:t>Were this not the case, there would have to be another frontier </a:t>
            </a:r>
            <a:r>
              <a:rPr lang="en-US" sz="2000" b="1" dirty="0"/>
              <a:t>node n’ </a:t>
            </a:r>
            <a:r>
              <a:rPr lang="en-US" sz="1200" b="1" dirty="0"/>
              <a:t> </a:t>
            </a:r>
            <a:r>
              <a:rPr lang="en-US" sz="2000" dirty="0"/>
              <a:t>on the optimal path from the </a:t>
            </a:r>
            <a:r>
              <a:rPr lang="en-US" sz="2000" b="1" dirty="0"/>
              <a:t>start node to n, n’</a:t>
            </a:r>
            <a:r>
              <a:rPr lang="en-US" sz="2000" dirty="0"/>
              <a:t> would have lower g-cost than n and would have been selected first</a:t>
            </a:r>
            <a:endParaRPr lang="en-US" sz="2000" b="1" dirty="0"/>
          </a:p>
        </p:txBody>
      </p:sp>
      <p:sp>
        <p:nvSpPr>
          <p:cNvPr id="5" name="Rectangle 4">
            <a:extLst>
              <a:ext uri="{FF2B5EF4-FFF2-40B4-BE49-F238E27FC236}">
                <a16:creationId xmlns:a16="http://schemas.microsoft.com/office/drawing/2014/main" id="{9E09E546-734D-458C-86C8-68959B273D15}"/>
              </a:ext>
            </a:extLst>
          </p:cNvPr>
          <p:cNvSpPr/>
          <p:nvPr/>
        </p:nvSpPr>
        <p:spPr>
          <a:xfrm>
            <a:off x="130127" y="4096500"/>
            <a:ext cx="8588326"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because step costs are nonnegative, paths never get shorter as nodes are added</a:t>
            </a:r>
          </a:p>
        </p:txBody>
      </p:sp>
      <p:sp>
        <p:nvSpPr>
          <p:cNvPr id="6" name="Rectangle 5">
            <a:extLst>
              <a:ext uri="{FF2B5EF4-FFF2-40B4-BE49-F238E27FC236}">
                <a16:creationId xmlns:a16="http://schemas.microsoft.com/office/drawing/2014/main" id="{8888D10F-7CF4-4CDD-9822-2BB64830287D}"/>
              </a:ext>
            </a:extLst>
          </p:cNvPr>
          <p:cNvSpPr/>
          <p:nvPr/>
        </p:nvSpPr>
        <p:spPr>
          <a:xfrm>
            <a:off x="0" y="5123702"/>
            <a:ext cx="9070145" cy="1077218"/>
          </a:xfrm>
          <a:prstGeom prst="rect">
            <a:avLst/>
          </a:prstGeom>
        </p:spPr>
        <p:txBody>
          <a:bodyPr wrap="square">
            <a:spAutoFit/>
          </a:bodyPr>
          <a:lstStyle/>
          <a:p>
            <a:r>
              <a:rPr lang="en-US" sz="2000" dirty="0"/>
              <a:t>These two facts together imply that </a:t>
            </a:r>
          </a:p>
          <a:p>
            <a:r>
              <a:rPr lang="en-US" sz="2400" b="1" i="1" dirty="0"/>
              <a:t>uniform-cost search expands nodes in order of their optimal path cost. </a:t>
            </a:r>
          </a:p>
          <a:p>
            <a:r>
              <a:rPr lang="en-US" sz="2000" dirty="0"/>
              <a:t>Hence, the first goal node selected for expansion must be the optimal solution.</a:t>
            </a:r>
          </a:p>
        </p:txBody>
      </p:sp>
    </p:spTree>
    <p:extLst>
      <p:ext uri="{BB962C8B-B14F-4D97-AF65-F5344CB8AC3E}">
        <p14:creationId xmlns:p14="http://schemas.microsoft.com/office/powerpoint/2010/main" val="1937781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3"/>
            <a:ext cx="7808976" cy="1088136"/>
          </a:xfrm>
        </p:spPr>
        <p:txBody>
          <a:bodyPr>
            <a:normAutofit fontScale="90000"/>
          </a:bodyPr>
          <a:lstStyle/>
          <a:p>
            <a:r>
              <a:rPr lang="en-US" b="1" dirty="0"/>
              <a:t>UNIFORM-COST SEARCH:</a:t>
            </a:r>
            <a:br>
              <a:rPr lang="en-US" b="1" dirty="0"/>
            </a:br>
            <a:r>
              <a:rPr lang="en-US" b="1" dirty="0"/>
              <a:t>COMPLETENESS &amp; COMPLEXITY</a:t>
            </a:r>
            <a:endParaRPr lang="en-US" dirty="0"/>
          </a:p>
        </p:txBody>
      </p:sp>
      <p:sp>
        <p:nvSpPr>
          <p:cNvPr id="7" name="Rectangle 6">
            <a:extLst>
              <a:ext uri="{FF2B5EF4-FFF2-40B4-BE49-F238E27FC236}">
                <a16:creationId xmlns:a16="http://schemas.microsoft.com/office/drawing/2014/main" id="{F2F6AB66-51D4-4E33-B4C4-30BEF3A79E34}"/>
              </a:ext>
            </a:extLst>
          </p:cNvPr>
          <p:cNvSpPr/>
          <p:nvPr/>
        </p:nvSpPr>
        <p:spPr>
          <a:xfrm>
            <a:off x="218049" y="2109054"/>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FF0000"/>
                </a:solidFill>
              </a:rPr>
              <a:t>Completeness is guaranteed </a:t>
            </a:r>
            <a:r>
              <a:rPr lang="en-US" sz="2000" dirty="0"/>
              <a:t>provided the cost of every step exceeds some small positive constant </a:t>
            </a:r>
            <a:r>
              <a:rPr lang="el-GR" sz="2000" dirty="0"/>
              <a:t>ε</a:t>
            </a:r>
            <a:r>
              <a:rPr lang="en-US" sz="2000" dirty="0"/>
              <a:t>.</a:t>
            </a:r>
          </a:p>
        </p:txBody>
      </p:sp>
      <p:sp>
        <p:nvSpPr>
          <p:cNvPr id="8" name="Rectangle 7">
            <a:extLst>
              <a:ext uri="{FF2B5EF4-FFF2-40B4-BE49-F238E27FC236}">
                <a16:creationId xmlns:a16="http://schemas.microsoft.com/office/drawing/2014/main" id="{D0C779FE-93CB-4F5C-9E98-A9DDC0C0BBDF}"/>
              </a:ext>
            </a:extLst>
          </p:cNvPr>
          <p:cNvSpPr/>
          <p:nvPr/>
        </p:nvSpPr>
        <p:spPr>
          <a:xfrm>
            <a:off x="218049" y="2967335"/>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Uniform-cost search is guided by path costs rather than depths, so its complexity is not easily characterized in terms of b and d.</a:t>
            </a:r>
          </a:p>
        </p:txBody>
      </p:sp>
      <p:sp>
        <p:nvSpPr>
          <p:cNvPr id="9" name="Rectangle 8">
            <a:extLst>
              <a:ext uri="{FF2B5EF4-FFF2-40B4-BE49-F238E27FC236}">
                <a16:creationId xmlns:a16="http://schemas.microsoft.com/office/drawing/2014/main" id="{2A759A59-D3F8-467D-8C64-85B3CE2837FA}"/>
              </a:ext>
            </a:extLst>
          </p:cNvPr>
          <p:cNvSpPr/>
          <p:nvPr/>
        </p:nvSpPr>
        <p:spPr>
          <a:xfrm>
            <a:off x="218049" y="3824668"/>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Instead, let C* be the cost of the optimal solution, and assume that every action costs at least </a:t>
            </a:r>
            <a:r>
              <a:rPr lang="el-GR" sz="2000" dirty="0"/>
              <a:t>ε</a:t>
            </a:r>
            <a:r>
              <a:rPr lang="en-US" sz="2000" dirty="0"/>
              <a:t> .</a:t>
            </a:r>
          </a:p>
        </p:txBody>
      </p:sp>
      <p:sp>
        <p:nvSpPr>
          <p:cNvPr id="10" name="Rectangle 9">
            <a:extLst>
              <a:ext uri="{FF2B5EF4-FFF2-40B4-BE49-F238E27FC236}">
                <a16:creationId xmlns:a16="http://schemas.microsoft.com/office/drawing/2014/main" id="{D76238E7-5D6A-429E-9A3D-6B2100782644}"/>
              </a:ext>
            </a:extLst>
          </p:cNvPr>
          <p:cNvSpPr/>
          <p:nvPr/>
        </p:nvSpPr>
        <p:spPr>
          <a:xfrm>
            <a:off x="218049" y="4681053"/>
            <a:ext cx="8419514"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the algorithm’s worst-case time and space complexity is </a:t>
            </a:r>
            <a:r>
              <a:rPr lang="en-US" sz="2000" b="1" dirty="0"/>
              <a:t>O(b </a:t>
            </a:r>
            <a:r>
              <a:rPr lang="en-US" sz="2000" b="1" baseline="30000" dirty="0"/>
              <a:t>1+[C*/</a:t>
            </a:r>
            <a:r>
              <a:rPr lang="el-GR" sz="2000" b="1" baseline="30000" dirty="0"/>
              <a:t>ε</a:t>
            </a:r>
            <a:r>
              <a:rPr lang="en-US" sz="2000" b="1" baseline="30000" dirty="0"/>
              <a:t>]</a:t>
            </a:r>
            <a:r>
              <a:rPr lang="en-US" sz="2000" b="1" dirty="0"/>
              <a:t>)</a:t>
            </a:r>
            <a:r>
              <a:rPr lang="en-US" sz="2000" dirty="0"/>
              <a:t>, which can be much greater than b</a:t>
            </a:r>
            <a:r>
              <a:rPr lang="en-US" sz="2000" baseline="30000" dirty="0"/>
              <a:t>d</a:t>
            </a:r>
            <a:r>
              <a:rPr lang="en-US" sz="2000" dirty="0"/>
              <a:t>.</a:t>
            </a:r>
          </a:p>
        </p:txBody>
      </p:sp>
      <p:sp>
        <p:nvSpPr>
          <p:cNvPr id="11" name="Rectangle 10">
            <a:extLst>
              <a:ext uri="{FF2B5EF4-FFF2-40B4-BE49-F238E27FC236}">
                <a16:creationId xmlns:a16="http://schemas.microsoft.com/office/drawing/2014/main" id="{71D9CDE4-D081-46A9-BB24-84E9E9EE3D68}"/>
              </a:ext>
            </a:extLst>
          </p:cNvPr>
          <p:cNvSpPr/>
          <p:nvPr/>
        </p:nvSpPr>
        <p:spPr>
          <a:xfrm>
            <a:off x="218049" y="5512426"/>
            <a:ext cx="8616462" cy="400110"/>
          </a:xfrm>
          <a:prstGeom prst="rect">
            <a:avLst/>
          </a:prstGeom>
        </p:spPr>
        <p:txBody>
          <a:bodyPr wrap="square">
            <a:spAutoFit/>
          </a:bodyPr>
          <a:lstStyle/>
          <a:p>
            <a:pPr marL="342900" indent="-342900" algn="just">
              <a:buFont typeface="Arial" panose="020B0604020202020204" pitchFamily="34" charset="0"/>
              <a:buChar char="•"/>
            </a:pPr>
            <a:r>
              <a:rPr lang="en-US" sz="2000" dirty="0"/>
              <a:t>When all step costs are equal, </a:t>
            </a:r>
            <a:r>
              <a:rPr lang="en-US" sz="2000" b="1" dirty="0"/>
              <a:t>b </a:t>
            </a:r>
            <a:r>
              <a:rPr lang="en-US" sz="2000" b="1" baseline="30000" dirty="0"/>
              <a:t>1+ [C∗/</a:t>
            </a:r>
            <a:r>
              <a:rPr lang="el-GR" sz="2000" b="1" baseline="30000" dirty="0"/>
              <a:t>ε</a:t>
            </a:r>
            <a:r>
              <a:rPr lang="en-US" sz="2000" b="1" baseline="30000" dirty="0"/>
              <a:t>]</a:t>
            </a:r>
            <a:r>
              <a:rPr lang="en-US" sz="2000" dirty="0"/>
              <a:t> is just </a:t>
            </a:r>
            <a:r>
              <a:rPr lang="en-US" sz="2000" b="1" dirty="0"/>
              <a:t>b</a:t>
            </a:r>
            <a:r>
              <a:rPr lang="en-US" sz="2000" b="1" baseline="30000" dirty="0"/>
              <a:t>d+1</a:t>
            </a:r>
            <a:r>
              <a:rPr lang="en-US" sz="2000" dirty="0"/>
              <a:t>.</a:t>
            </a:r>
          </a:p>
        </p:txBody>
      </p:sp>
    </p:spTree>
    <p:extLst>
      <p:ext uri="{BB962C8B-B14F-4D97-AF65-F5344CB8AC3E}">
        <p14:creationId xmlns:p14="http://schemas.microsoft.com/office/powerpoint/2010/main" val="42418883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490047"/>
            <a:ext cx="7808976" cy="1088136"/>
          </a:xfrm>
        </p:spPr>
        <p:txBody>
          <a:bodyPr>
            <a:normAutofit/>
          </a:bodyPr>
          <a:lstStyle/>
          <a:p>
            <a:r>
              <a:rPr lang="en-US" sz="4400" b="1" dirty="0"/>
              <a:t>BIDIRECTIONAL SEARCH</a:t>
            </a:r>
            <a:endParaRPr lang="en-US" sz="4400" dirty="0"/>
          </a:p>
        </p:txBody>
      </p:sp>
      <p:sp>
        <p:nvSpPr>
          <p:cNvPr id="3" name="Rectangle 2">
            <a:extLst>
              <a:ext uri="{FF2B5EF4-FFF2-40B4-BE49-F238E27FC236}">
                <a16:creationId xmlns:a16="http://schemas.microsoft.com/office/drawing/2014/main" id="{1EB5DD69-E4CC-481C-B6AA-9FBEFF23B8AC}"/>
              </a:ext>
            </a:extLst>
          </p:cNvPr>
          <p:cNvSpPr/>
          <p:nvPr/>
        </p:nvSpPr>
        <p:spPr>
          <a:xfrm>
            <a:off x="218048" y="1983214"/>
            <a:ext cx="8757139"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idea behind bidirectional search is to run two simultaneous searches—one forward from the initial state and the other backward from the goal—hoping that the two searches meet in the middle</a:t>
            </a:r>
          </a:p>
        </p:txBody>
      </p:sp>
      <p:pic>
        <p:nvPicPr>
          <p:cNvPr id="4" name="Picture 3">
            <a:extLst>
              <a:ext uri="{FF2B5EF4-FFF2-40B4-BE49-F238E27FC236}">
                <a16:creationId xmlns:a16="http://schemas.microsoft.com/office/drawing/2014/main" id="{6F1CDF1B-D2C8-4700-A8AB-18DF76DAAB5C}"/>
              </a:ext>
            </a:extLst>
          </p:cNvPr>
          <p:cNvPicPr>
            <a:picLocks noChangeAspect="1"/>
          </p:cNvPicPr>
          <p:nvPr/>
        </p:nvPicPr>
        <p:blipFill>
          <a:blip r:embed="rId2"/>
          <a:stretch>
            <a:fillRect/>
          </a:stretch>
        </p:blipFill>
        <p:spPr>
          <a:xfrm>
            <a:off x="0" y="3951457"/>
            <a:ext cx="9144000" cy="2743200"/>
          </a:xfrm>
          <a:prstGeom prst="rect">
            <a:avLst/>
          </a:prstGeom>
        </p:spPr>
      </p:pic>
      <p:sp>
        <p:nvSpPr>
          <p:cNvPr id="5" name="Rectangle 4">
            <a:extLst>
              <a:ext uri="{FF2B5EF4-FFF2-40B4-BE49-F238E27FC236}">
                <a16:creationId xmlns:a16="http://schemas.microsoft.com/office/drawing/2014/main" id="{A32F311E-760C-410F-A7A5-16D7DBE2C7BB}"/>
              </a:ext>
            </a:extLst>
          </p:cNvPr>
          <p:cNvSpPr/>
          <p:nvPr/>
        </p:nvSpPr>
        <p:spPr>
          <a:xfrm>
            <a:off x="196949" y="2962816"/>
            <a:ext cx="8778238" cy="707886"/>
          </a:xfrm>
          <a:prstGeom prst="rect">
            <a:avLst/>
          </a:prstGeom>
        </p:spPr>
        <p:txBody>
          <a:bodyPr wrap="square">
            <a:spAutoFit/>
          </a:bodyPr>
          <a:lstStyle/>
          <a:p>
            <a:pPr marL="342900" indent="-342900" algn="just">
              <a:buFont typeface="Arial" panose="020B0604020202020204" pitchFamily="34" charset="0"/>
              <a:buChar char="•"/>
            </a:pPr>
            <a:r>
              <a:rPr lang="en-US" sz="2000" dirty="0"/>
              <a:t>Bidirectional search is implemented by replacing the goal test with a check </a:t>
            </a:r>
            <a:r>
              <a:rPr lang="en-US" sz="2000" dirty="0">
                <a:solidFill>
                  <a:srgbClr val="FF0000"/>
                </a:solidFill>
              </a:rPr>
              <a:t>to see whether the frontiers of the two searches intersect;</a:t>
            </a:r>
          </a:p>
        </p:txBody>
      </p:sp>
    </p:spTree>
    <p:extLst>
      <p:ext uri="{BB962C8B-B14F-4D97-AF65-F5344CB8AC3E}">
        <p14:creationId xmlns:p14="http://schemas.microsoft.com/office/powerpoint/2010/main" val="6460766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772562"/>
            <a:ext cx="7808976" cy="1088136"/>
          </a:xfrm>
        </p:spPr>
        <p:txBody>
          <a:bodyPr>
            <a:noAutofit/>
          </a:bodyPr>
          <a:lstStyle/>
          <a:p>
            <a:r>
              <a:rPr lang="en-US" sz="3600" b="1" dirty="0"/>
              <a:t>COMPARING </a:t>
            </a:r>
            <a:br>
              <a:rPr lang="en-US" sz="3600" b="1" dirty="0"/>
            </a:br>
            <a:r>
              <a:rPr lang="en-US" sz="3600" b="1" dirty="0"/>
              <a:t>UNINFORMED SEARCH STRATEGIES</a:t>
            </a:r>
            <a:endParaRPr lang="en-US" sz="3600" dirty="0"/>
          </a:p>
        </p:txBody>
      </p:sp>
      <p:pic>
        <p:nvPicPr>
          <p:cNvPr id="1331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9435" y="2056895"/>
            <a:ext cx="6979570" cy="3211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3C95DAF6-487F-5B40-E3A2-65FA0292C635}"/>
              </a:ext>
            </a:extLst>
          </p:cNvPr>
          <p:cNvSpPr txBox="1"/>
          <p:nvPr/>
        </p:nvSpPr>
        <p:spPr>
          <a:xfrm>
            <a:off x="282700" y="5268864"/>
            <a:ext cx="8578600" cy="923330"/>
          </a:xfrm>
          <a:prstGeom prst="rect">
            <a:avLst/>
          </a:prstGeom>
          <a:noFill/>
        </p:spPr>
        <p:txBody>
          <a:bodyPr wrap="square" rtlCol="0">
            <a:spAutoFit/>
          </a:bodyPr>
          <a:lstStyle/>
          <a:p>
            <a:pPr algn="l"/>
            <a:r>
              <a:rPr lang="en-US" sz="1800" b="0" i="0" u="none" strike="noStrike" baseline="0" dirty="0">
                <a:latin typeface="NimbusRomNo9L-Regu"/>
              </a:rPr>
              <a:t>This comparison is for </a:t>
            </a:r>
            <a:r>
              <a:rPr lang="en-US" sz="1800" b="0" i="0" u="none" strike="noStrike" baseline="0" dirty="0">
                <a:solidFill>
                  <a:srgbClr val="FF0000"/>
                </a:solidFill>
                <a:latin typeface="NimbusRomNo9L-Regu"/>
              </a:rPr>
              <a:t>tree-like search </a:t>
            </a:r>
            <a:r>
              <a:rPr lang="en-US" sz="1800" b="0" i="0" u="none" strike="noStrike" baseline="0" dirty="0">
                <a:latin typeface="NimbusRomNo9L-Regu"/>
              </a:rPr>
              <a:t>versions which don’t check for repeated states. For graph searches which do check, the main differences are that depth-first search is </a:t>
            </a:r>
            <a:r>
              <a:rPr lang="en-US" sz="1800" b="0" i="0" u="none" strike="noStrike" baseline="0" dirty="0">
                <a:solidFill>
                  <a:srgbClr val="FF0000"/>
                </a:solidFill>
                <a:latin typeface="NimbusRomNo9L-Regu"/>
              </a:rPr>
              <a:t>complete</a:t>
            </a:r>
            <a:r>
              <a:rPr lang="en-US" sz="1800" b="0" i="0" u="none" strike="noStrike" baseline="0" dirty="0">
                <a:latin typeface="NimbusRomNo9L-Regu"/>
              </a:rPr>
              <a:t> for finite state spaces.</a:t>
            </a:r>
            <a:endParaRPr lang="en-US" dirty="0"/>
          </a:p>
        </p:txBody>
      </p:sp>
    </p:spTree>
    <p:extLst>
      <p:ext uri="{BB962C8B-B14F-4D97-AF65-F5344CB8AC3E}">
        <p14:creationId xmlns:p14="http://schemas.microsoft.com/office/powerpoint/2010/main" val="18414424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1DFEB-B853-8999-2A9B-92BFDA5B6B71}"/>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2D6AEF12-BFCF-4DD5-AC5C-D65697F37025}"/>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(Simulation)</a:t>
            </a:r>
          </a:p>
        </p:txBody>
      </p:sp>
      <p:sp>
        <p:nvSpPr>
          <p:cNvPr id="3" name="TextBox 2">
            <a:extLst>
              <a:ext uri="{FF2B5EF4-FFF2-40B4-BE49-F238E27FC236}">
                <a16:creationId xmlns:a16="http://schemas.microsoft.com/office/drawing/2014/main" id="{6455FE98-AFCF-E3BF-DDA7-1397C7BC105E}"/>
              </a:ext>
            </a:extLst>
          </p:cNvPr>
          <p:cNvSpPr txBox="1"/>
          <p:nvPr/>
        </p:nvSpPr>
        <p:spPr>
          <a:xfrm>
            <a:off x="267321" y="1220662"/>
            <a:ext cx="8625626" cy="2031325"/>
          </a:xfrm>
          <a:prstGeom prst="rect">
            <a:avLst/>
          </a:prstGeom>
          <a:noFill/>
        </p:spPr>
        <p:txBody>
          <a:bodyPr wrap="square" rtlCol="0">
            <a:spAutoFit/>
          </a:bodyPr>
          <a:lstStyle/>
          <a:p>
            <a:r>
              <a:rPr lang="en-US" dirty="0"/>
              <a:t>Consider </a:t>
            </a:r>
            <a:r>
              <a:rPr lang="en-US" b="1" dirty="0"/>
              <a:t>S</a:t>
            </a:r>
            <a:r>
              <a:rPr lang="en-US" dirty="0"/>
              <a:t> is the starting state, and </a:t>
            </a:r>
            <a:r>
              <a:rPr lang="en-US" b="1" dirty="0"/>
              <a:t>G</a:t>
            </a:r>
            <a:r>
              <a:rPr lang="en-US" dirty="0"/>
              <a:t> is the goal state in the graph. The step costs are given in the edges. </a:t>
            </a:r>
          </a:p>
          <a:p>
            <a:endParaRPr lang="en-US" dirty="0"/>
          </a:p>
          <a:p>
            <a:r>
              <a:rPr lang="en-US" dirty="0"/>
              <a:t>Construct the search tree to find a path from the start state </a:t>
            </a:r>
            <a:r>
              <a:rPr lang="en-US" b="1" dirty="0"/>
              <a:t>S </a:t>
            </a:r>
            <a:r>
              <a:rPr lang="en-US" dirty="0"/>
              <a:t>to the goal state </a:t>
            </a:r>
            <a:r>
              <a:rPr lang="en-US" b="1" dirty="0"/>
              <a:t>G</a:t>
            </a:r>
            <a:r>
              <a:rPr lang="en-US" dirty="0"/>
              <a:t> using </a:t>
            </a:r>
            <a:r>
              <a:rPr lang="en-US" b="1" dirty="0"/>
              <a:t>BFS, DFS </a:t>
            </a:r>
            <a:r>
              <a:rPr lang="en-US" dirty="0"/>
              <a:t>and</a:t>
            </a:r>
            <a:r>
              <a:rPr lang="en-US" b="1" dirty="0"/>
              <a:t> UCS </a:t>
            </a:r>
            <a:r>
              <a:rPr lang="en-US" dirty="0"/>
              <a:t>search for the given graph. </a:t>
            </a:r>
          </a:p>
          <a:p>
            <a:endParaRPr lang="en-US" dirty="0"/>
          </a:p>
          <a:p>
            <a:r>
              <a:rPr lang="en-US" dirty="0"/>
              <a:t>Clearly mention the expand sequence and, path with the path cost.</a:t>
            </a:r>
            <a:endParaRPr lang="x-none" dirty="0"/>
          </a:p>
        </p:txBody>
      </p:sp>
      <p:pic>
        <p:nvPicPr>
          <p:cNvPr id="2" name="Picture 1">
            <a:extLst>
              <a:ext uri="{FF2B5EF4-FFF2-40B4-BE49-F238E27FC236}">
                <a16:creationId xmlns:a16="http://schemas.microsoft.com/office/drawing/2014/main" id="{70523CED-944E-7FF9-8E61-1926D72C9F54}"/>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1025880" y="3429500"/>
            <a:ext cx="4997147" cy="3329446"/>
          </a:xfrm>
          <a:prstGeom prst="rect">
            <a:avLst/>
          </a:prstGeom>
          <a:noFill/>
        </p:spPr>
      </p:pic>
    </p:spTree>
    <p:extLst>
      <p:ext uri="{BB962C8B-B14F-4D97-AF65-F5344CB8AC3E}">
        <p14:creationId xmlns:p14="http://schemas.microsoft.com/office/powerpoint/2010/main" val="5326494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638300"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(BFS)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646331"/>
          </a:xfrm>
          <a:prstGeom prst="rect">
            <a:avLst/>
          </a:prstGeom>
          <a:noFill/>
        </p:spPr>
        <p:txBody>
          <a:bodyPr wrap="square" rtlCol="0">
            <a:spAutoFit/>
          </a:bodyPr>
          <a:lstStyle/>
          <a:p>
            <a:r>
              <a:rPr lang="en-GB" b="1" dirty="0"/>
              <a:t>Queue</a:t>
            </a:r>
          </a:p>
          <a:p>
            <a:r>
              <a:rPr lang="en-GB" dirty="0"/>
              <a:t>S</a:t>
            </a:r>
          </a:p>
        </p:txBody>
      </p:sp>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Empty</a:t>
            </a:r>
          </a:p>
        </p:txBody>
      </p:sp>
      <p:sp>
        <p:nvSpPr>
          <p:cNvPr id="7" name="TextBox 6">
            <a:extLst>
              <a:ext uri="{FF2B5EF4-FFF2-40B4-BE49-F238E27FC236}">
                <a16:creationId xmlns:a16="http://schemas.microsoft.com/office/drawing/2014/main" id="{4B7C0ED3-8722-048A-6617-BD655D05B07F}"/>
              </a:ext>
            </a:extLst>
          </p:cNvPr>
          <p:cNvSpPr txBox="1"/>
          <p:nvPr/>
        </p:nvSpPr>
        <p:spPr>
          <a:xfrm>
            <a:off x="1951942" y="2165504"/>
            <a:ext cx="6977309" cy="2031325"/>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As we aim to find a path from node </a:t>
            </a:r>
            <a:r>
              <a:rPr lang="en-US" dirty="0">
                <a:solidFill>
                  <a:srgbClr val="FF0000"/>
                </a:solidFill>
              </a:rPr>
              <a:t>S</a:t>
            </a:r>
            <a:r>
              <a:rPr lang="en-US" dirty="0"/>
              <a:t> to node </a:t>
            </a:r>
            <a:r>
              <a:rPr lang="en-US" dirty="0">
                <a:solidFill>
                  <a:srgbClr val="FF0000"/>
                </a:solidFill>
              </a:rPr>
              <a:t>G</a:t>
            </a:r>
            <a:r>
              <a:rPr lang="en-US" dirty="0"/>
              <a:t>, the queue will contain the starting node (</a:t>
            </a:r>
            <a:r>
              <a:rPr lang="en-US" dirty="0">
                <a:solidFill>
                  <a:srgbClr val="FF0000"/>
                </a:solidFill>
              </a:rPr>
              <a:t>S</a:t>
            </a:r>
            <a:r>
              <a:rPr lang="en-US" dirty="0"/>
              <a:t>) by default, unless the starting node itself is the goal state. </a:t>
            </a:r>
          </a:p>
          <a:p>
            <a:pPr algn="just"/>
            <a:endParaRPr lang="en-US" dirty="0"/>
          </a:p>
          <a:p>
            <a:pPr algn="just"/>
            <a:r>
              <a:rPr lang="en-US" dirty="0"/>
              <a:t>If </a:t>
            </a:r>
            <a:r>
              <a:rPr lang="en-US" dirty="0">
                <a:solidFill>
                  <a:srgbClr val="FF0000"/>
                </a:solidFill>
              </a:rPr>
              <a:t>S</a:t>
            </a:r>
            <a:r>
              <a:rPr lang="en-US" dirty="0"/>
              <a:t> is not the goal, the search will continue by exploring neighboring nodes, expanding them, and adding paths to the queue until the goal node (</a:t>
            </a:r>
            <a:r>
              <a:rPr lang="en-US" dirty="0">
                <a:solidFill>
                  <a:srgbClr val="FF0000"/>
                </a:solidFill>
              </a:rPr>
              <a:t>G</a:t>
            </a:r>
            <a:r>
              <a:rPr lang="en-US" dirty="0"/>
              <a:t>) is found.</a:t>
            </a:r>
            <a:endParaRPr lang="en-GB" dirty="0"/>
          </a:p>
        </p:txBody>
      </p:sp>
    </p:spTree>
    <p:extLst>
      <p:ext uri="{BB962C8B-B14F-4D97-AF65-F5344CB8AC3E}">
        <p14:creationId xmlns:p14="http://schemas.microsoft.com/office/powerpoint/2010/main" val="28308084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B5458-3B10-A60D-5556-DAC1FA9B2168}"/>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47E0D1CB-9DF1-9C34-01F6-6574CE51F9EE}"/>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(BFS)</a:t>
            </a:r>
          </a:p>
        </p:txBody>
      </p:sp>
      <p:pic>
        <p:nvPicPr>
          <p:cNvPr id="2" name="Picture 1">
            <a:extLst>
              <a:ext uri="{FF2B5EF4-FFF2-40B4-BE49-F238E27FC236}">
                <a16:creationId xmlns:a16="http://schemas.microsoft.com/office/drawing/2014/main" id="{F42C9011-C80C-5B06-B749-E822943830DD}"/>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EB13E7-96F0-5A16-2E84-11D94255A2BB}"/>
                  </a:ext>
                </a:extLst>
              </p:cNvPr>
              <p:cNvSpPr txBox="1"/>
              <p:nvPr/>
            </p:nvSpPr>
            <p:spPr>
              <a:xfrm>
                <a:off x="335494" y="1987315"/>
                <a:ext cx="2460171" cy="1200329"/>
              </a:xfrm>
              <a:prstGeom prst="rect">
                <a:avLst/>
              </a:prstGeom>
              <a:noFill/>
            </p:spPr>
            <p:txBody>
              <a:bodyPr wrap="square" rtlCol="0">
                <a:spAutoFit/>
              </a:bodyPr>
              <a:lstStyle/>
              <a:p>
                <a:r>
                  <a:rPr lang="en-GB" b="1" dirty="0"/>
                  <a:t>Queue</a:t>
                </a:r>
              </a:p>
              <a:p>
                <a:r>
                  <a:rPr lang="en-GB" dirty="0">
                    <a:solidFill>
                      <a:srgbClr val="FF0000"/>
                    </a:solidFill>
                  </a:rPr>
                  <a:t>S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solidFill>
                      <a:srgbClr val="00B050"/>
                    </a:solidFill>
                  </a:rPr>
                  <a:t>S-A</a:t>
                </a:r>
              </a:p>
              <a:p>
                <a:r>
                  <a:rPr lang="en-GB" dirty="0">
                    <a:solidFill>
                      <a:srgbClr val="00B050"/>
                    </a:solidFill>
                  </a:rPr>
                  <a:t>S-B</a:t>
                </a:r>
              </a:p>
            </p:txBody>
          </p:sp>
        </mc:Choice>
        <mc:Fallback xmlns="">
          <p:sp>
            <p:nvSpPr>
              <p:cNvPr id="5" name="TextBox 4">
                <a:extLst>
                  <a:ext uri="{FF2B5EF4-FFF2-40B4-BE49-F238E27FC236}">
                    <a16:creationId xmlns:a16="http://schemas.microsoft.com/office/drawing/2014/main" id="{08EB13E7-96F0-5A16-2E84-11D94255A2BB}"/>
                  </a:ext>
                </a:extLst>
              </p:cNvPr>
              <p:cNvSpPr txBox="1">
                <a:spLocks noRot="1" noChangeAspect="1" noMove="1" noResize="1" noEditPoints="1" noAdjustHandles="1" noChangeArrowheads="1" noChangeShapeType="1" noTextEdit="1"/>
              </p:cNvSpPr>
              <p:nvPr/>
            </p:nvSpPr>
            <p:spPr>
              <a:xfrm>
                <a:off x="335494" y="1987315"/>
                <a:ext cx="2460171" cy="1200329"/>
              </a:xfrm>
              <a:prstGeom prst="rect">
                <a:avLst/>
              </a:prstGeom>
              <a:blipFill>
                <a:blip r:embed="rId3"/>
                <a:stretch>
                  <a:fillRect l="-1980" t="-2538" b="-7107"/>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3E361B3D-8028-705B-48CD-CDADB4FE05C9}"/>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a:t>
            </a:r>
          </a:p>
        </p:txBody>
      </p:sp>
      <p:sp>
        <p:nvSpPr>
          <p:cNvPr id="3" name="Oval 2">
            <a:extLst>
              <a:ext uri="{FF2B5EF4-FFF2-40B4-BE49-F238E27FC236}">
                <a16:creationId xmlns:a16="http://schemas.microsoft.com/office/drawing/2014/main" id="{998946E8-A7A0-91B0-AE31-981461C1D5E8}"/>
              </a:ext>
            </a:extLst>
          </p:cNvPr>
          <p:cNvSpPr/>
          <p:nvPr/>
        </p:nvSpPr>
        <p:spPr>
          <a:xfrm>
            <a:off x="5215269" y="1296286"/>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a:t>
            </a:r>
          </a:p>
        </p:txBody>
      </p:sp>
      <p:sp>
        <p:nvSpPr>
          <p:cNvPr id="7" name="Oval 6">
            <a:extLst>
              <a:ext uri="{FF2B5EF4-FFF2-40B4-BE49-F238E27FC236}">
                <a16:creationId xmlns:a16="http://schemas.microsoft.com/office/drawing/2014/main" id="{E0CB1BAA-4C17-BA46-2398-7CC8918DC493}"/>
              </a:ext>
            </a:extLst>
          </p:cNvPr>
          <p:cNvSpPr/>
          <p:nvPr/>
        </p:nvSpPr>
        <p:spPr>
          <a:xfrm>
            <a:off x="4572000" y="198731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a:t>
            </a:r>
          </a:p>
        </p:txBody>
      </p:sp>
      <p:sp>
        <p:nvSpPr>
          <p:cNvPr id="8" name="Oval 7">
            <a:extLst>
              <a:ext uri="{FF2B5EF4-FFF2-40B4-BE49-F238E27FC236}">
                <a16:creationId xmlns:a16="http://schemas.microsoft.com/office/drawing/2014/main" id="{664A6542-4940-68FC-FB21-8917FD0218FE}"/>
              </a:ext>
            </a:extLst>
          </p:cNvPr>
          <p:cNvSpPr/>
          <p:nvPr/>
        </p:nvSpPr>
        <p:spPr>
          <a:xfrm>
            <a:off x="6154478" y="198731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cxnSp>
        <p:nvCxnSpPr>
          <p:cNvPr id="10" name="Straight Arrow Connector 9">
            <a:extLst>
              <a:ext uri="{FF2B5EF4-FFF2-40B4-BE49-F238E27FC236}">
                <a16:creationId xmlns:a16="http://schemas.microsoft.com/office/drawing/2014/main" id="{72CDCD8E-6858-87C6-C1ED-04AC98D66B3E}"/>
              </a:ext>
            </a:extLst>
          </p:cNvPr>
          <p:cNvCxnSpPr>
            <a:stCxn id="3" idx="3"/>
            <a:endCxn id="7" idx="7"/>
          </p:cNvCxnSpPr>
          <p:nvPr/>
        </p:nvCxnSpPr>
        <p:spPr>
          <a:xfrm flipH="1">
            <a:off x="5016698" y="1698625"/>
            <a:ext cx="27486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31944F7-B4E0-6080-A196-C031CF8080C9}"/>
              </a:ext>
            </a:extLst>
          </p:cNvPr>
          <p:cNvCxnSpPr>
            <a:cxnSpLocks/>
            <a:stCxn id="3" idx="5"/>
            <a:endCxn id="8" idx="1"/>
          </p:cNvCxnSpPr>
          <p:nvPr/>
        </p:nvCxnSpPr>
        <p:spPr>
          <a:xfrm>
            <a:off x="5659967" y="1698625"/>
            <a:ext cx="57080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70566576-83EE-B24A-F34D-BBA3E7D9849D}"/>
              </a:ext>
            </a:extLst>
          </p:cNvPr>
          <p:cNvSpPr txBox="1"/>
          <p:nvPr/>
        </p:nvSpPr>
        <p:spPr>
          <a:xfrm>
            <a:off x="1951942" y="3037785"/>
            <a:ext cx="6977309" cy="3693319"/>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In BFS, we check if a node is the goal as soon as it's generated. If it's the goal node, we stop. If not, we add the path leading to that node into the queue.</a:t>
            </a:r>
          </a:p>
          <a:p>
            <a:pPr algn="just"/>
            <a:endParaRPr lang="en-US" dirty="0"/>
          </a:p>
          <a:p>
            <a:pPr algn="just"/>
            <a:r>
              <a:rPr lang="en-US" dirty="0"/>
              <a:t>For example, starting at </a:t>
            </a:r>
            <a:r>
              <a:rPr lang="en-US" dirty="0">
                <a:solidFill>
                  <a:srgbClr val="FF0000"/>
                </a:solidFill>
              </a:rPr>
              <a:t>S</a:t>
            </a:r>
            <a:r>
              <a:rPr lang="en-US" dirty="0"/>
              <a:t>, </a:t>
            </a:r>
            <a:r>
              <a:rPr lang="en-US" dirty="0">
                <a:solidFill>
                  <a:srgbClr val="FF0000"/>
                </a:solidFill>
              </a:rPr>
              <a:t>A</a:t>
            </a:r>
            <a:r>
              <a:rPr lang="en-US" dirty="0"/>
              <a:t> is generated first. Since </a:t>
            </a:r>
            <a:r>
              <a:rPr lang="en-US" dirty="0">
                <a:solidFill>
                  <a:srgbClr val="FF0000"/>
                </a:solidFill>
              </a:rPr>
              <a:t>A</a:t>
            </a:r>
            <a:r>
              <a:rPr lang="en-US" dirty="0"/>
              <a:t> is not the goal, we add the path </a:t>
            </a:r>
            <a:r>
              <a:rPr lang="en-US" dirty="0">
                <a:solidFill>
                  <a:srgbClr val="FF0000"/>
                </a:solidFill>
              </a:rPr>
              <a:t>S-A</a:t>
            </a:r>
            <a:r>
              <a:rPr lang="en-US" dirty="0"/>
              <a:t> to the queue. Next, </a:t>
            </a:r>
            <a:r>
              <a:rPr lang="en-US" dirty="0">
                <a:solidFill>
                  <a:srgbClr val="FF0000"/>
                </a:solidFill>
              </a:rPr>
              <a:t>B</a:t>
            </a:r>
            <a:r>
              <a:rPr lang="en-US" dirty="0"/>
              <a:t> is generated and the path </a:t>
            </a:r>
            <a:r>
              <a:rPr lang="en-US" dirty="0">
                <a:solidFill>
                  <a:srgbClr val="FF0000"/>
                </a:solidFill>
              </a:rPr>
              <a:t>S-B</a:t>
            </a:r>
            <a:r>
              <a:rPr lang="en-US" dirty="0"/>
              <a:t> is also added to the queue.</a:t>
            </a:r>
          </a:p>
          <a:p>
            <a:pPr algn="just"/>
            <a:endParaRPr lang="en-US" dirty="0"/>
          </a:p>
          <a:p>
            <a:pPr algn="just"/>
            <a:r>
              <a:rPr lang="en-US" dirty="0"/>
              <a:t>Note that when we choose </a:t>
            </a:r>
            <a:r>
              <a:rPr lang="en-US" dirty="0">
                <a:solidFill>
                  <a:srgbClr val="FF0000"/>
                </a:solidFill>
              </a:rPr>
              <a:t>S</a:t>
            </a:r>
            <a:r>
              <a:rPr lang="en-US" dirty="0"/>
              <a:t>, it is removed from the queue. So, the queue now only has the paths </a:t>
            </a:r>
            <a:r>
              <a:rPr lang="en-US" dirty="0">
                <a:solidFill>
                  <a:srgbClr val="FF0000"/>
                </a:solidFill>
              </a:rPr>
              <a:t>S-A </a:t>
            </a:r>
            <a:r>
              <a:rPr lang="en-US" dirty="0"/>
              <a:t>and </a:t>
            </a:r>
            <a:r>
              <a:rPr lang="en-US" dirty="0">
                <a:solidFill>
                  <a:srgbClr val="FF0000"/>
                </a:solidFill>
              </a:rPr>
              <a:t>S-B</a:t>
            </a:r>
            <a:r>
              <a:rPr lang="en-US" dirty="0"/>
              <a:t>.</a:t>
            </a:r>
          </a:p>
          <a:p>
            <a:pPr algn="just"/>
            <a:endParaRPr lang="en-US" dirty="0"/>
          </a:p>
          <a:p>
            <a:pPr algn="just"/>
            <a:r>
              <a:rPr lang="en-US" dirty="0"/>
              <a:t>Additionally, node </a:t>
            </a:r>
            <a:r>
              <a:rPr lang="en-US" dirty="0">
                <a:solidFill>
                  <a:srgbClr val="FF0000"/>
                </a:solidFill>
              </a:rPr>
              <a:t>A</a:t>
            </a:r>
            <a:r>
              <a:rPr lang="en-US" dirty="0"/>
              <a:t> is added to the list of expanded nodes because it has just been processed.</a:t>
            </a:r>
            <a:endParaRPr lang="en-GB" dirty="0"/>
          </a:p>
        </p:txBody>
      </p:sp>
    </p:spTree>
    <p:extLst>
      <p:ext uri="{BB962C8B-B14F-4D97-AF65-F5344CB8AC3E}">
        <p14:creationId xmlns:p14="http://schemas.microsoft.com/office/powerpoint/2010/main" val="7915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EAD80-4F6C-00BB-6C6A-321350AE9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C77E74-75DD-16EA-1C1E-F573E205C211}"/>
              </a:ext>
            </a:extLst>
          </p:cNvPr>
          <p:cNvSpPr>
            <a:spLocks noGrp="1"/>
          </p:cNvSpPr>
          <p:nvPr>
            <p:ph type="ctrTitle"/>
          </p:nvPr>
        </p:nvSpPr>
        <p:spPr/>
        <p:txBody>
          <a:bodyPr/>
          <a:lstStyle/>
          <a:p>
            <a:r>
              <a:rPr lang="en-US" dirty="0"/>
              <a:t>PROBLEM SOLVING AGENTS</a:t>
            </a:r>
          </a:p>
        </p:txBody>
      </p:sp>
      <p:pic>
        <p:nvPicPr>
          <p:cNvPr id="4" name="Picture 3">
            <a:extLst>
              <a:ext uri="{FF2B5EF4-FFF2-40B4-BE49-F238E27FC236}">
                <a16:creationId xmlns:a16="http://schemas.microsoft.com/office/drawing/2014/main" id="{7B609AB4-D44E-C9D5-7ED4-06FD5438D6E5}"/>
              </a:ext>
            </a:extLst>
          </p:cNvPr>
          <p:cNvPicPr>
            <a:picLocks noChangeAspect="1"/>
          </p:cNvPicPr>
          <p:nvPr/>
        </p:nvPicPr>
        <p:blipFill>
          <a:blip r:embed="rId2"/>
          <a:stretch>
            <a:fillRect/>
          </a:stretch>
        </p:blipFill>
        <p:spPr>
          <a:xfrm>
            <a:off x="0" y="1961010"/>
            <a:ext cx="9144000" cy="3587934"/>
          </a:xfrm>
          <a:prstGeom prst="rect">
            <a:avLst/>
          </a:prstGeom>
        </p:spPr>
      </p:pic>
      <p:sp>
        <p:nvSpPr>
          <p:cNvPr id="6" name="TextBox 5">
            <a:extLst>
              <a:ext uri="{FF2B5EF4-FFF2-40B4-BE49-F238E27FC236}">
                <a16:creationId xmlns:a16="http://schemas.microsoft.com/office/drawing/2014/main" id="{CC1D3125-E09B-1F82-CABA-E82A4827204C}"/>
              </a:ext>
            </a:extLst>
          </p:cNvPr>
          <p:cNvSpPr txBox="1"/>
          <p:nvPr/>
        </p:nvSpPr>
        <p:spPr>
          <a:xfrm>
            <a:off x="555171" y="5791837"/>
            <a:ext cx="807719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Figure 3.1: </a:t>
            </a:r>
            <a:r>
              <a:rPr lang="en-US" dirty="0"/>
              <a:t>A simplified road map of part of Romania, with road distances in miles.</a:t>
            </a:r>
            <a:endParaRPr lang="en-GB" dirty="0"/>
          </a:p>
        </p:txBody>
      </p:sp>
    </p:spTree>
    <p:extLst>
      <p:ext uri="{BB962C8B-B14F-4D97-AF65-F5344CB8AC3E}">
        <p14:creationId xmlns:p14="http://schemas.microsoft.com/office/powerpoint/2010/main" val="2139215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627DC-CF79-4B1B-4920-D0411A51772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E621FCBF-25A2-5BDF-019C-C2D77507B9B2}"/>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(BFS)</a:t>
            </a:r>
          </a:p>
        </p:txBody>
      </p:sp>
      <p:pic>
        <p:nvPicPr>
          <p:cNvPr id="2" name="Picture 1">
            <a:extLst>
              <a:ext uri="{FF2B5EF4-FFF2-40B4-BE49-F238E27FC236}">
                <a16:creationId xmlns:a16="http://schemas.microsoft.com/office/drawing/2014/main" id="{BB7F86E0-D183-DCC2-4A53-2FE57DA1A7FE}"/>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5169806-5FF9-18B9-4D9B-994170386086}"/>
                  </a:ext>
                </a:extLst>
              </p:cNvPr>
              <p:cNvSpPr txBox="1"/>
              <p:nvPr/>
            </p:nvSpPr>
            <p:spPr>
              <a:xfrm>
                <a:off x="335494" y="1987315"/>
                <a:ext cx="2460171" cy="2031325"/>
              </a:xfrm>
              <a:prstGeom prst="rect">
                <a:avLst/>
              </a:prstGeom>
              <a:noFill/>
            </p:spPr>
            <p:txBody>
              <a:bodyPr wrap="square" rtlCol="0">
                <a:spAutoFit/>
              </a:bodyPr>
              <a:lstStyle/>
              <a:p>
                <a:r>
                  <a:rPr lang="en-GB" b="1" dirty="0"/>
                  <a:t>Queue</a:t>
                </a:r>
              </a:p>
              <a:p>
                <a:r>
                  <a:rPr lang="en-GB" dirty="0">
                    <a:solidFill>
                      <a:srgbClr val="FF0000"/>
                    </a:solidFill>
                  </a:rPr>
                  <a:t>S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solidFill>
                      <a:srgbClr val="FF0000"/>
                    </a:solidFill>
                  </a:rPr>
                  <a:t>S-A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t>S-B</a:t>
                </a:r>
              </a:p>
              <a:p>
                <a:r>
                  <a:rPr lang="en-GB" dirty="0">
                    <a:solidFill>
                      <a:srgbClr val="00B050"/>
                    </a:solidFill>
                  </a:rPr>
                  <a:t>S-A-B</a:t>
                </a:r>
              </a:p>
              <a:p>
                <a:r>
                  <a:rPr lang="en-GB" dirty="0">
                    <a:solidFill>
                      <a:srgbClr val="00B050"/>
                    </a:solidFill>
                  </a:rPr>
                  <a:t>S-A-C</a:t>
                </a:r>
              </a:p>
              <a:p>
                <a:r>
                  <a:rPr lang="en-GB" dirty="0">
                    <a:solidFill>
                      <a:srgbClr val="00B050"/>
                    </a:solidFill>
                  </a:rPr>
                  <a:t>S-A-D</a:t>
                </a:r>
              </a:p>
            </p:txBody>
          </p:sp>
        </mc:Choice>
        <mc:Fallback xmlns="">
          <p:sp>
            <p:nvSpPr>
              <p:cNvPr id="5" name="TextBox 4">
                <a:extLst>
                  <a:ext uri="{FF2B5EF4-FFF2-40B4-BE49-F238E27FC236}">
                    <a16:creationId xmlns:a16="http://schemas.microsoft.com/office/drawing/2014/main" id="{B5169806-5FF9-18B9-4D9B-994170386086}"/>
                  </a:ext>
                </a:extLst>
              </p:cNvPr>
              <p:cNvSpPr txBox="1">
                <a:spLocks noRot="1" noChangeAspect="1" noMove="1" noResize="1" noEditPoints="1" noAdjustHandles="1" noChangeArrowheads="1" noChangeShapeType="1" noTextEdit="1"/>
              </p:cNvSpPr>
              <p:nvPr/>
            </p:nvSpPr>
            <p:spPr>
              <a:xfrm>
                <a:off x="335494" y="1987315"/>
                <a:ext cx="2460171" cy="2031325"/>
              </a:xfrm>
              <a:prstGeom prst="rect">
                <a:avLst/>
              </a:prstGeom>
              <a:blipFill>
                <a:blip r:embed="rId3"/>
                <a:stretch>
                  <a:fillRect l="-1980" t="-1502" b="-3904"/>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75C7C5C8-1BBF-1999-3816-DC93087CA1CE}"/>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a:t>
            </a:r>
          </a:p>
        </p:txBody>
      </p:sp>
      <p:sp>
        <p:nvSpPr>
          <p:cNvPr id="3" name="Oval 2">
            <a:extLst>
              <a:ext uri="{FF2B5EF4-FFF2-40B4-BE49-F238E27FC236}">
                <a16:creationId xmlns:a16="http://schemas.microsoft.com/office/drawing/2014/main" id="{9FC807CF-5B83-9CCC-99FF-9517199D5215}"/>
              </a:ext>
            </a:extLst>
          </p:cNvPr>
          <p:cNvSpPr/>
          <p:nvPr/>
        </p:nvSpPr>
        <p:spPr>
          <a:xfrm>
            <a:off x="5215269" y="1296286"/>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a:t>
            </a:r>
          </a:p>
        </p:txBody>
      </p:sp>
      <p:sp>
        <p:nvSpPr>
          <p:cNvPr id="7" name="Oval 6">
            <a:extLst>
              <a:ext uri="{FF2B5EF4-FFF2-40B4-BE49-F238E27FC236}">
                <a16:creationId xmlns:a16="http://schemas.microsoft.com/office/drawing/2014/main" id="{DFB88D0D-9752-B144-C262-C2F26A9869E7}"/>
              </a:ext>
            </a:extLst>
          </p:cNvPr>
          <p:cNvSpPr/>
          <p:nvPr/>
        </p:nvSpPr>
        <p:spPr>
          <a:xfrm>
            <a:off x="4572000" y="198731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a:t>
            </a:r>
          </a:p>
        </p:txBody>
      </p:sp>
      <p:sp>
        <p:nvSpPr>
          <p:cNvPr id="8" name="Oval 7">
            <a:extLst>
              <a:ext uri="{FF2B5EF4-FFF2-40B4-BE49-F238E27FC236}">
                <a16:creationId xmlns:a16="http://schemas.microsoft.com/office/drawing/2014/main" id="{6D42E382-865A-ABAF-24B5-DB1B0000B0F3}"/>
              </a:ext>
            </a:extLst>
          </p:cNvPr>
          <p:cNvSpPr/>
          <p:nvPr/>
        </p:nvSpPr>
        <p:spPr>
          <a:xfrm>
            <a:off x="6154478" y="198731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cxnSp>
        <p:nvCxnSpPr>
          <p:cNvPr id="10" name="Straight Arrow Connector 9">
            <a:extLst>
              <a:ext uri="{FF2B5EF4-FFF2-40B4-BE49-F238E27FC236}">
                <a16:creationId xmlns:a16="http://schemas.microsoft.com/office/drawing/2014/main" id="{13C2091E-6387-D4BD-732F-A3B2CF979DCE}"/>
              </a:ext>
            </a:extLst>
          </p:cNvPr>
          <p:cNvCxnSpPr>
            <a:stCxn id="3" idx="3"/>
            <a:endCxn id="7" idx="7"/>
          </p:cNvCxnSpPr>
          <p:nvPr/>
        </p:nvCxnSpPr>
        <p:spPr>
          <a:xfrm flipH="1">
            <a:off x="5016698" y="1698625"/>
            <a:ext cx="27486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2D8D526-FB1C-21E9-233C-507708B9962C}"/>
              </a:ext>
            </a:extLst>
          </p:cNvPr>
          <p:cNvCxnSpPr>
            <a:cxnSpLocks/>
            <a:stCxn id="3" idx="5"/>
            <a:endCxn id="8" idx="1"/>
          </p:cNvCxnSpPr>
          <p:nvPr/>
        </p:nvCxnSpPr>
        <p:spPr>
          <a:xfrm>
            <a:off x="5659967" y="1698625"/>
            <a:ext cx="57080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C0B11371-4B90-B5EC-08EC-F39855BDA716}"/>
              </a:ext>
            </a:extLst>
          </p:cNvPr>
          <p:cNvSpPr/>
          <p:nvPr/>
        </p:nvSpPr>
        <p:spPr>
          <a:xfrm>
            <a:off x="3423334"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sp>
        <p:nvSpPr>
          <p:cNvPr id="12" name="Oval 11">
            <a:extLst>
              <a:ext uri="{FF2B5EF4-FFF2-40B4-BE49-F238E27FC236}">
                <a16:creationId xmlns:a16="http://schemas.microsoft.com/office/drawing/2014/main" id="{53602063-ED6B-7AF2-F958-320A2AB0D640}"/>
              </a:ext>
            </a:extLst>
          </p:cNvPr>
          <p:cNvSpPr/>
          <p:nvPr/>
        </p:nvSpPr>
        <p:spPr>
          <a:xfrm>
            <a:off x="4201535"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C</a:t>
            </a:r>
          </a:p>
        </p:txBody>
      </p:sp>
      <p:sp>
        <p:nvSpPr>
          <p:cNvPr id="13" name="Oval 12">
            <a:extLst>
              <a:ext uri="{FF2B5EF4-FFF2-40B4-BE49-F238E27FC236}">
                <a16:creationId xmlns:a16="http://schemas.microsoft.com/office/drawing/2014/main" id="{4532B13D-A336-9B57-00FC-F77ED145F222}"/>
              </a:ext>
            </a:extLst>
          </p:cNvPr>
          <p:cNvSpPr/>
          <p:nvPr/>
        </p:nvSpPr>
        <p:spPr>
          <a:xfrm>
            <a:off x="4979736"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cxnSp>
        <p:nvCxnSpPr>
          <p:cNvPr id="14" name="Straight Arrow Connector 13">
            <a:extLst>
              <a:ext uri="{FF2B5EF4-FFF2-40B4-BE49-F238E27FC236}">
                <a16:creationId xmlns:a16="http://schemas.microsoft.com/office/drawing/2014/main" id="{F8CAED63-8C30-A45F-1795-FBFE95CF3A71}"/>
              </a:ext>
            </a:extLst>
          </p:cNvPr>
          <p:cNvCxnSpPr>
            <a:cxnSpLocks/>
            <a:stCxn id="7" idx="2"/>
            <a:endCxn id="9" idx="7"/>
          </p:cNvCxnSpPr>
          <p:nvPr/>
        </p:nvCxnSpPr>
        <p:spPr>
          <a:xfrm flipH="1">
            <a:off x="3868032" y="2223000"/>
            <a:ext cx="703968" cy="537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B8535D1-0008-E6BE-3A3D-3A0CA2988966}"/>
              </a:ext>
            </a:extLst>
          </p:cNvPr>
          <p:cNvCxnSpPr>
            <a:cxnSpLocks/>
            <a:stCxn id="7" idx="3"/>
            <a:endCxn id="12" idx="0"/>
          </p:cNvCxnSpPr>
          <p:nvPr/>
        </p:nvCxnSpPr>
        <p:spPr>
          <a:xfrm flipH="1">
            <a:off x="4462033" y="2389654"/>
            <a:ext cx="186265"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EB2C9962-2E50-D2F3-7E54-34281825F665}"/>
              </a:ext>
            </a:extLst>
          </p:cNvPr>
          <p:cNvCxnSpPr>
            <a:cxnSpLocks/>
            <a:stCxn id="7" idx="5"/>
            <a:endCxn id="13" idx="0"/>
          </p:cNvCxnSpPr>
          <p:nvPr/>
        </p:nvCxnSpPr>
        <p:spPr>
          <a:xfrm>
            <a:off x="5016698" y="2389654"/>
            <a:ext cx="223536"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79131F44-817B-C2F9-1D00-8B9481BB1784}"/>
              </a:ext>
            </a:extLst>
          </p:cNvPr>
          <p:cNvSpPr txBox="1"/>
          <p:nvPr/>
        </p:nvSpPr>
        <p:spPr>
          <a:xfrm>
            <a:off x="1951942" y="3772218"/>
            <a:ext cx="6977309" cy="923330"/>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After expanding nodes </a:t>
            </a:r>
            <a:r>
              <a:rPr lang="en-US" dirty="0">
                <a:solidFill>
                  <a:srgbClr val="FF0000"/>
                </a:solidFill>
              </a:rPr>
              <a:t>S</a:t>
            </a:r>
            <a:r>
              <a:rPr lang="en-US" dirty="0"/>
              <a:t> and </a:t>
            </a:r>
            <a:r>
              <a:rPr lang="en-US" dirty="0">
                <a:solidFill>
                  <a:srgbClr val="FF0000"/>
                </a:solidFill>
              </a:rPr>
              <a:t>A</a:t>
            </a:r>
            <a:r>
              <a:rPr lang="en-US" dirty="0"/>
              <a:t>, we have 4 paths in the queue: </a:t>
            </a:r>
            <a:r>
              <a:rPr lang="en-US" dirty="0">
                <a:solidFill>
                  <a:srgbClr val="FF0000"/>
                </a:solidFill>
              </a:rPr>
              <a:t>S-B, S-A-B, S-A-C, </a:t>
            </a:r>
            <a:r>
              <a:rPr lang="en-US" dirty="0"/>
              <a:t>and</a:t>
            </a:r>
            <a:r>
              <a:rPr lang="en-US" dirty="0">
                <a:solidFill>
                  <a:srgbClr val="FF0000"/>
                </a:solidFill>
              </a:rPr>
              <a:t> S-A-D</a:t>
            </a:r>
            <a:r>
              <a:rPr lang="en-US" dirty="0"/>
              <a:t>. Since BFS follows a queue (FIFO) behavior, the next path to be expanded will be the first one in the queue, which is </a:t>
            </a:r>
            <a:r>
              <a:rPr lang="en-US" dirty="0">
                <a:solidFill>
                  <a:srgbClr val="FF0000"/>
                </a:solidFill>
              </a:rPr>
              <a:t>S-B</a:t>
            </a:r>
            <a:r>
              <a:rPr lang="en-US" dirty="0"/>
              <a:t>.</a:t>
            </a:r>
            <a:endParaRPr lang="en-GB" dirty="0">
              <a:solidFill>
                <a:srgbClr val="FF0000"/>
              </a:solidFill>
            </a:endParaRPr>
          </a:p>
        </p:txBody>
      </p:sp>
    </p:spTree>
    <p:extLst>
      <p:ext uri="{BB962C8B-B14F-4D97-AF65-F5344CB8AC3E}">
        <p14:creationId xmlns:p14="http://schemas.microsoft.com/office/powerpoint/2010/main" val="28997022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62461-CCB1-32FD-21EC-2ABEF6FAD4BD}"/>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5960F916-7E5A-7514-8FDA-FE57F83701A5}"/>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(BFS)</a:t>
            </a:r>
          </a:p>
        </p:txBody>
      </p:sp>
      <p:pic>
        <p:nvPicPr>
          <p:cNvPr id="2" name="Picture 1">
            <a:extLst>
              <a:ext uri="{FF2B5EF4-FFF2-40B4-BE49-F238E27FC236}">
                <a16:creationId xmlns:a16="http://schemas.microsoft.com/office/drawing/2014/main" id="{50DCB3CB-6EBA-2A63-37AC-15331D636D5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DEFC97C-2C46-935A-5113-E56437B1F2EF}"/>
                  </a:ext>
                </a:extLst>
              </p:cNvPr>
              <p:cNvSpPr txBox="1"/>
              <p:nvPr/>
            </p:nvSpPr>
            <p:spPr>
              <a:xfrm>
                <a:off x="335494" y="1987315"/>
                <a:ext cx="2460171" cy="2585323"/>
              </a:xfrm>
              <a:prstGeom prst="rect">
                <a:avLst/>
              </a:prstGeom>
              <a:noFill/>
            </p:spPr>
            <p:txBody>
              <a:bodyPr wrap="square" rtlCol="0">
                <a:spAutoFit/>
              </a:bodyPr>
              <a:lstStyle/>
              <a:p>
                <a:r>
                  <a:rPr lang="en-GB" b="1" dirty="0"/>
                  <a:t>Queue</a:t>
                </a:r>
              </a:p>
              <a:p>
                <a:r>
                  <a:rPr lang="en-GB" dirty="0">
                    <a:solidFill>
                      <a:srgbClr val="FF0000"/>
                    </a:solidFill>
                  </a:rPr>
                  <a:t>S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solidFill>
                      <a:srgbClr val="FF0000"/>
                    </a:solidFill>
                  </a:rPr>
                  <a:t>S-A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solidFill>
                      <a:srgbClr val="FF0000"/>
                    </a:solidFill>
                  </a:rPr>
                  <a:t>S-B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t>S-A-B</a:t>
                </a:r>
              </a:p>
              <a:p>
                <a:r>
                  <a:rPr lang="en-GB" dirty="0"/>
                  <a:t>S-A-C</a:t>
                </a:r>
              </a:p>
              <a:p>
                <a:r>
                  <a:rPr lang="en-GB" dirty="0"/>
                  <a:t>S-A-D</a:t>
                </a:r>
              </a:p>
              <a:p>
                <a:r>
                  <a:rPr lang="en-GB" dirty="0">
                    <a:solidFill>
                      <a:srgbClr val="00B050"/>
                    </a:solidFill>
                  </a:rPr>
                  <a:t>S-B-D</a:t>
                </a:r>
              </a:p>
              <a:p>
                <a:r>
                  <a:rPr lang="en-GB" dirty="0">
                    <a:solidFill>
                      <a:srgbClr val="00B050"/>
                    </a:solidFill>
                  </a:rPr>
                  <a:t>S-B-E</a:t>
                </a:r>
              </a:p>
            </p:txBody>
          </p:sp>
        </mc:Choice>
        <mc:Fallback xmlns="">
          <p:sp>
            <p:nvSpPr>
              <p:cNvPr id="5" name="TextBox 4">
                <a:extLst>
                  <a:ext uri="{FF2B5EF4-FFF2-40B4-BE49-F238E27FC236}">
                    <a16:creationId xmlns:a16="http://schemas.microsoft.com/office/drawing/2014/main" id="{2DEFC97C-2C46-935A-5113-E56437B1F2EF}"/>
                  </a:ext>
                </a:extLst>
              </p:cNvPr>
              <p:cNvSpPr txBox="1">
                <a:spLocks noRot="1" noChangeAspect="1" noMove="1" noResize="1" noEditPoints="1" noAdjustHandles="1" noChangeArrowheads="1" noChangeShapeType="1" noTextEdit="1"/>
              </p:cNvSpPr>
              <p:nvPr/>
            </p:nvSpPr>
            <p:spPr>
              <a:xfrm>
                <a:off x="335494" y="1987315"/>
                <a:ext cx="2460171" cy="2585323"/>
              </a:xfrm>
              <a:prstGeom prst="rect">
                <a:avLst/>
              </a:prstGeom>
              <a:blipFill>
                <a:blip r:embed="rId3"/>
                <a:stretch>
                  <a:fillRect l="-1980" t="-1179" b="-2830"/>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70990EEE-79AC-4B27-2739-EEF5FCC3E17B}"/>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a:t>
            </a:r>
          </a:p>
        </p:txBody>
      </p:sp>
      <p:sp>
        <p:nvSpPr>
          <p:cNvPr id="3" name="Oval 2">
            <a:extLst>
              <a:ext uri="{FF2B5EF4-FFF2-40B4-BE49-F238E27FC236}">
                <a16:creationId xmlns:a16="http://schemas.microsoft.com/office/drawing/2014/main" id="{E9D85C06-EAEA-D419-D971-463B8CC01830}"/>
              </a:ext>
            </a:extLst>
          </p:cNvPr>
          <p:cNvSpPr/>
          <p:nvPr/>
        </p:nvSpPr>
        <p:spPr>
          <a:xfrm>
            <a:off x="5215269" y="1296286"/>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a:t>
            </a:r>
          </a:p>
        </p:txBody>
      </p:sp>
      <p:sp>
        <p:nvSpPr>
          <p:cNvPr id="7" name="Oval 6">
            <a:extLst>
              <a:ext uri="{FF2B5EF4-FFF2-40B4-BE49-F238E27FC236}">
                <a16:creationId xmlns:a16="http://schemas.microsoft.com/office/drawing/2014/main" id="{35D649E9-A146-1907-84FC-B0C6883C5A82}"/>
              </a:ext>
            </a:extLst>
          </p:cNvPr>
          <p:cNvSpPr/>
          <p:nvPr/>
        </p:nvSpPr>
        <p:spPr>
          <a:xfrm>
            <a:off x="4572000" y="198731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a:t>
            </a:r>
          </a:p>
        </p:txBody>
      </p:sp>
      <p:sp>
        <p:nvSpPr>
          <p:cNvPr id="8" name="Oval 7">
            <a:extLst>
              <a:ext uri="{FF2B5EF4-FFF2-40B4-BE49-F238E27FC236}">
                <a16:creationId xmlns:a16="http://schemas.microsoft.com/office/drawing/2014/main" id="{DF1F6D0C-9021-7815-C8C6-93A16BC1BBCE}"/>
              </a:ext>
            </a:extLst>
          </p:cNvPr>
          <p:cNvSpPr/>
          <p:nvPr/>
        </p:nvSpPr>
        <p:spPr>
          <a:xfrm>
            <a:off x="6154478" y="198731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cxnSp>
        <p:nvCxnSpPr>
          <p:cNvPr id="10" name="Straight Arrow Connector 9">
            <a:extLst>
              <a:ext uri="{FF2B5EF4-FFF2-40B4-BE49-F238E27FC236}">
                <a16:creationId xmlns:a16="http://schemas.microsoft.com/office/drawing/2014/main" id="{88CC10BB-2CEA-4180-3ADB-32F907E8F813}"/>
              </a:ext>
            </a:extLst>
          </p:cNvPr>
          <p:cNvCxnSpPr>
            <a:stCxn id="3" idx="3"/>
            <a:endCxn id="7" idx="7"/>
          </p:cNvCxnSpPr>
          <p:nvPr/>
        </p:nvCxnSpPr>
        <p:spPr>
          <a:xfrm flipH="1">
            <a:off x="5016698" y="1698625"/>
            <a:ext cx="27486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0A5A684-DB2A-0931-C410-29BA6BE6BCEB}"/>
              </a:ext>
            </a:extLst>
          </p:cNvPr>
          <p:cNvCxnSpPr>
            <a:cxnSpLocks/>
            <a:stCxn id="3" idx="5"/>
            <a:endCxn id="8" idx="1"/>
          </p:cNvCxnSpPr>
          <p:nvPr/>
        </p:nvCxnSpPr>
        <p:spPr>
          <a:xfrm>
            <a:off x="5659967" y="1698625"/>
            <a:ext cx="57080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DDB0115A-7CD8-6451-D0ED-58891179ACB1}"/>
              </a:ext>
            </a:extLst>
          </p:cNvPr>
          <p:cNvSpPr/>
          <p:nvPr/>
        </p:nvSpPr>
        <p:spPr>
          <a:xfrm>
            <a:off x="3423334"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sp>
        <p:nvSpPr>
          <p:cNvPr id="12" name="Oval 11">
            <a:extLst>
              <a:ext uri="{FF2B5EF4-FFF2-40B4-BE49-F238E27FC236}">
                <a16:creationId xmlns:a16="http://schemas.microsoft.com/office/drawing/2014/main" id="{8EE85414-A5AA-2919-6B94-0E95C2979289}"/>
              </a:ext>
            </a:extLst>
          </p:cNvPr>
          <p:cNvSpPr/>
          <p:nvPr/>
        </p:nvSpPr>
        <p:spPr>
          <a:xfrm>
            <a:off x="4201535"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C</a:t>
            </a:r>
          </a:p>
        </p:txBody>
      </p:sp>
      <p:sp>
        <p:nvSpPr>
          <p:cNvPr id="13" name="Oval 12">
            <a:extLst>
              <a:ext uri="{FF2B5EF4-FFF2-40B4-BE49-F238E27FC236}">
                <a16:creationId xmlns:a16="http://schemas.microsoft.com/office/drawing/2014/main" id="{A8A92D42-96D2-6F9C-D9D2-94A0BD6ED242}"/>
              </a:ext>
            </a:extLst>
          </p:cNvPr>
          <p:cNvSpPr/>
          <p:nvPr/>
        </p:nvSpPr>
        <p:spPr>
          <a:xfrm>
            <a:off x="4979736"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cxnSp>
        <p:nvCxnSpPr>
          <p:cNvPr id="14" name="Straight Arrow Connector 13">
            <a:extLst>
              <a:ext uri="{FF2B5EF4-FFF2-40B4-BE49-F238E27FC236}">
                <a16:creationId xmlns:a16="http://schemas.microsoft.com/office/drawing/2014/main" id="{534E78E9-A847-7479-1B6A-67BA80EA8679}"/>
              </a:ext>
            </a:extLst>
          </p:cNvPr>
          <p:cNvCxnSpPr>
            <a:cxnSpLocks/>
            <a:stCxn id="7" idx="2"/>
            <a:endCxn id="9" idx="7"/>
          </p:cNvCxnSpPr>
          <p:nvPr/>
        </p:nvCxnSpPr>
        <p:spPr>
          <a:xfrm flipH="1">
            <a:off x="3868032" y="2223000"/>
            <a:ext cx="703968" cy="537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F3E7484-AF29-CA43-B08F-DD0729FBE02C}"/>
              </a:ext>
            </a:extLst>
          </p:cNvPr>
          <p:cNvCxnSpPr>
            <a:cxnSpLocks/>
            <a:stCxn id="7" idx="3"/>
            <a:endCxn id="12" idx="0"/>
          </p:cNvCxnSpPr>
          <p:nvPr/>
        </p:nvCxnSpPr>
        <p:spPr>
          <a:xfrm flipH="1">
            <a:off x="4462033" y="2389654"/>
            <a:ext cx="186265"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C6A6308-9F8C-79B7-AEDD-3EB9096EA204}"/>
              </a:ext>
            </a:extLst>
          </p:cNvPr>
          <p:cNvCxnSpPr>
            <a:cxnSpLocks/>
            <a:stCxn id="7" idx="5"/>
            <a:endCxn id="13" idx="0"/>
          </p:cNvCxnSpPr>
          <p:nvPr/>
        </p:nvCxnSpPr>
        <p:spPr>
          <a:xfrm>
            <a:off x="5016698" y="2389654"/>
            <a:ext cx="223536"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52BDFC67-36E6-9DDE-27F1-C473D26308C4}"/>
              </a:ext>
            </a:extLst>
          </p:cNvPr>
          <p:cNvSpPr/>
          <p:nvPr/>
        </p:nvSpPr>
        <p:spPr>
          <a:xfrm>
            <a:off x="5913090"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sp>
        <p:nvSpPr>
          <p:cNvPr id="16" name="Oval 15">
            <a:extLst>
              <a:ext uri="{FF2B5EF4-FFF2-40B4-BE49-F238E27FC236}">
                <a16:creationId xmlns:a16="http://schemas.microsoft.com/office/drawing/2014/main" id="{70829B8C-94A1-482E-09A5-26F6E62D731C}"/>
              </a:ext>
            </a:extLst>
          </p:cNvPr>
          <p:cNvSpPr/>
          <p:nvPr/>
        </p:nvSpPr>
        <p:spPr>
          <a:xfrm>
            <a:off x="6585946"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a:t>
            </a:r>
          </a:p>
        </p:txBody>
      </p:sp>
      <p:cxnSp>
        <p:nvCxnSpPr>
          <p:cNvPr id="17" name="Straight Arrow Connector 16">
            <a:extLst>
              <a:ext uri="{FF2B5EF4-FFF2-40B4-BE49-F238E27FC236}">
                <a16:creationId xmlns:a16="http://schemas.microsoft.com/office/drawing/2014/main" id="{64EBABAA-B7C1-5C1D-2A51-8E8C4E15D7CD}"/>
              </a:ext>
            </a:extLst>
          </p:cNvPr>
          <p:cNvCxnSpPr>
            <a:cxnSpLocks/>
            <a:stCxn id="8" idx="4"/>
            <a:endCxn id="15" idx="7"/>
          </p:cNvCxnSpPr>
          <p:nvPr/>
        </p:nvCxnSpPr>
        <p:spPr>
          <a:xfrm flipH="1">
            <a:off x="6357788" y="2458685"/>
            <a:ext cx="57188"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BEBED23-579A-FF0B-23AD-6A70614A8191}"/>
              </a:ext>
            </a:extLst>
          </p:cNvPr>
          <p:cNvCxnSpPr>
            <a:cxnSpLocks/>
            <a:stCxn id="8" idx="5"/>
            <a:endCxn id="16" idx="0"/>
          </p:cNvCxnSpPr>
          <p:nvPr/>
        </p:nvCxnSpPr>
        <p:spPr>
          <a:xfrm>
            <a:off x="6599176" y="2389654"/>
            <a:ext cx="247268"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62B5232B-141D-CEC8-006E-261629801AF7}"/>
              </a:ext>
            </a:extLst>
          </p:cNvPr>
          <p:cNvSpPr txBox="1"/>
          <p:nvPr/>
        </p:nvSpPr>
        <p:spPr>
          <a:xfrm>
            <a:off x="1951942" y="3772218"/>
            <a:ext cx="6977309" cy="1200329"/>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After expanding the nodes </a:t>
            </a:r>
            <a:r>
              <a:rPr lang="en-US" dirty="0">
                <a:solidFill>
                  <a:srgbClr val="FF0000"/>
                </a:solidFill>
              </a:rPr>
              <a:t>S</a:t>
            </a:r>
            <a:r>
              <a:rPr lang="en-US" dirty="0"/>
              <a:t>, </a:t>
            </a:r>
            <a:r>
              <a:rPr lang="en-US" dirty="0">
                <a:solidFill>
                  <a:srgbClr val="FF0000"/>
                </a:solidFill>
              </a:rPr>
              <a:t>A</a:t>
            </a:r>
            <a:r>
              <a:rPr lang="en-US" dirty="0"/>
              <a:t>, and </a:t>
            </a:r>
            <a:r>
              <a:rPr lang="en-US" dirty="0">
                <a:solidFill>
                  <a:srgbClr val="FF0000"/>
                </a:solidFill>
              </a:rPr>
              <a:t>B</a:t>
            </a:r>
            <a:r>
              <a:rPr lang="en-US" dirty="0"/>
              <a:t>, we have 5 paths in the queue: </a:t>
            </a:r>
            <a:r>
              <a:rPr lang="en-US" dirty="0">
                <a:solidFill>
                  <a:srgbClr val="FF0000"/>
                </a:solidFill>
              </a:rPr>
              <a:t>S-A-B, S-A-C, S-A-D, S-B-D, </a:t>
            </a:r>
            <a:r>
              <a:rPr lang="en-US" dirty="0"/>
              <a:t>and </a:t>
            </a:r>
            <a:r>
              <a:rPr lang="en-US" dirty="0">
                <a:solidFill>
                  <a:srgbClr val="FF0000"/>
                </a:solidFill>
              </a:rPr>
              <a:t>S-B-E</a:t>
            </a:r>
            <a:r>
              <a:rPr lang="en-US" dirty="0"/>
              <a:t>. Since BFS follows a queue (FIFO) behavior, the next path to be expanded will be the first one in the queue, which is </a:t>
            </a:r>
            <a:r>
              <a:rPr lang="en-US" dirty="0">
                <a:solidFill>
                  <a:srgbClr val="FF0000"/>
                </a:solidFill>
              </a:rPr>
              <a:t>S-A-B</a:t>
            </a:r>
            <a:r>
              <a:rPr lang="en-US" dirty="0"/>
              <a:t>.</a:t>
            </a:r>
            <a:endParaRPr lang="en-GB" dirty="0">
              <a:solidFill>
                <a:srgbClr val="FF0000"/>
              </a:solidFill>
            </a:endParaRPr>
          </a:p>
        </p:txBody>
      </p:sp>
    </p:spTree>
    <p:extLst>
      <p:ext uri="{BB962C8B-B14F-4D97-AF65-F5344CB8AC3E}">
        <p14:creationId xmlns:p14="http://schemas.microsoft.com/office/powerpoint/2010/main" val="7256134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74C0A-C383-3C0B-E845-44997BA9F2E1}"/>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7E4CCF88-87C1-0F5A-E4FB-0E976F402B93}"/>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(BFS)</a:t>
            </a:r>
          </a:p>
        </p:txBody>
      </p:sp>
      <p:pic>
        <p:nvPicPr>
          <p:cNvPr id="2" name="Picture 1">
            <a:extLst>
              <a:ext uri="{FF2B5EF4-FFF2-40B4-BE49-F238E27FC236}">
                <a16:creationId xmlns:a16="http://schemas.microsoft.com/office/drawing/2014/main" id="{22E7E140-E9FD-7706-1E5B-8E30F09B88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5402389-7E40-625E-A2D0-5A72AB354F13}"/>
                  </a:ext>
                </a:extLst>
              </p:cNvPr>
              <p:cNvSpPr txBox="1"/>
              <p:nvPr/>
            </p:nvSpPr>
            <p:spPr>
              <a:xfrm>
                <a:off x="335494" y="1987315"/>
                <a:ext cx="2460171" cy="2862322"/>
              </a:xfrm>
              <a:prstGeom prst="rect">
                <a:avLst/>
              </a:prstGeom>
              <a:noFill/>
            </p:spPr>
            <p:txBody>
              <a:bodyPr wrap="square" rtlCol="0">
                <a:spAutoFit/>
              </a:bodyPr>
              <a:lstStyle/>
              <a:p>
                <a:r>
                  <a:rPr lang="en-GB" b="1" dirty="0"/>
                  <a:t>Queue</a:t>
                </a:r>
              </a:p>
              <a:p>
                <a:r>
                  <a:rPr lang="en-GB" dirty="0">
                    <a:solidFill>
                      <a:srgbClr val="FF0000"/>
                    </a:solidFill>
                  </a:rPr>
                  <a:t>S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solidFill>
                      <a:srgbClr val="FF0000"/>
                    </a:solidFill>
                  </a:rPr>
                  <a:t>S-A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solidFill>
                      <a:srgbClr val="FF0000"/>
                    </a:solidFill>
                  </a:rPr>
                  <a:t>S-B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t>S-A-B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p>
              <a:p>
                <a:r>
                  <a:rPr lang="en-GB" dirty="0">
                    <a:solidFill>
                      <a:srgbClr val="FF0000"/>
                    </a:solidFill>
                  </a:rPr>
                  <a:t>S-A-C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t>S-A-D</a:t>
                </a:r>
              </a:p>
              <a:p>
                <a:r>
                  <a:rPr lang="en-GB" dirty="0"/>
                  <a:t>S-B-D</a:t>
                </a:r>
              </a:p>
              <a:p>
                <a:r>
                  <a:rPr lang="en-GB" dirty="0"/>
                  <a:t>S-B-E</a:t>
                </a:r>
              </a:p>
              <a:p>
                <a:r>
                  <a:rPr lang="en-GB" dirty="0">
                    <a:solidFill>
                      <a:srgbClr val="00B050"/>
                    </a:solidFill>
                  </a:rPr>
                  <a:t>S-A-C-F</a:t>
                </a:r>
              </a:p>
            </p:txBody>
          </p:sp>
        </mc:Choice>
        <mc:Fallback xmlns="">
          <p:sp>
            <p:nvSpPr>
              <p:cNvPr id="5" name="TextBox 4">
                <a:extLst>
                  <a:ext uri="{FF2B5EF4-FFF2-40B4-BE49-F238E27FC236}">
                    <a16:creationId xmlns:a16="http://schemas.microsoft.com/office/drawing/2014/main" id="{B5402389-7E40-625E-A2D0-5A72AB354F13}"/>
                  </a:ext>
                </a:extLst>
              </p:cNvPr>
              <p:cNvSpPr txBox="1">
                <a:spLocks noRot="1" noChangeAspect="1" noMove="1" noResize="1" noEditPoints="1" noAdjustHandles="1" noChangeArrowheads="1" noChangeShapeType="1" noTextEdit="1"/>
              </p:cNvSpPr>
              <p:nvPr/>
            </p:nvSpPr>
            <p:spPr>
              <a:xfrm>
                <a:off x="335494" y="1987315"/>
                <a:ext cx="2460171" cy="2862322"/>
              </a:xfrm>
              <a:prstGeom prst="rect">
                <a:avLst/>
              </a:prstGeom>
              <a:blipFill>
                <a:blip r:embed="rId3"/>
                <a:stretch>
                  <a:fillRect l="-1980" t="-1064" b="-2340"/>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7C31F6F4-06D9-4AB4-E3C9-C27297087361}"/>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C</a:t>
            </a:r>
          </a:p>
        </p:txBody>
      </p:sp>
      <p:sp>
        <p:nvSpPr>
          <p:cNvPr id="3" name="Oval 2">
            <a:extLst>
              <a:ext uri="{FF2B5EF4-FFF2-40B4-BE49-F238E27FC236}">
                <a16:creationId xmlns:a16="http://schemas.microsoft.com/office/drawing/2014/main" id="{97B1CA70-4608-2F03-68F3-8FC4D66BC06A}"/>
              </a:ext>
            </a:extLst>
          </p:cNvPr>
          <p:cNvSpPr/>
          <p:nvPr/>
        </p:nvSpPr>
        <p:spPr>
          <a:xfrm>
            <a:off x="5215269" y="1296286"/>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a:t>
            </a:r>
          </a:p>
        </p:txBody>
      </p:sp>
      <p:sp>
        <p:nvSpPr>
          <p:cNvPr id="7" name="Oval 6">
            <a:extLst>
              <a:ext uri="{FF2B5EF4-FFF2-40B4-BE49-F238E27FC236}">
                <a16:creationId xmlns:a16="http://schemas.microsoft.com/office/drawing/2014/main" id="{3B1B6D81-3772-89AA-D11B-4B623CD1D75C}"/>
              </a:ext>
            </a:extLst>
          </p:cNvPr>
          <p:cNvSpPr/>
          <p:nvPr/>
        </p:nvSpPr>
        <p:spPr>
          <a:xfrm>
            <a:off x="4572000" y="198731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a:t>
            </a:r>
          </a:p>
        </p:txBody>
      </p:sp>
      <p:sp>
        <p:nvSpPr>
          <p:cNvPr id="8" name="Oval 7">
            <a:extLst>
              <a:ext uri="{FF2B5EF4-FFF2-40B4-BE49-F238E27FC236}">
                <a16:creationId xmlns:a16="http://schemas.microsoft.com/office/drawing/2014/main" id="{A61BC5EA-CBC0-49C6-CCA1-820675847FE0}"/>
              </a:ext>
            </a:extLst>
          </p:cNvPr>
          <p:cNvSpPr/>
          <p:nvPr/>
        </p:nvSpPr>
        <p:spPr>
          <a:xfrm>
            <a:off x="6154478" y="198731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cxnSp>
        <p:nvCxnSpPr>
          <p:cNvPr id="10" name="Straight Arrow Connector 9">
            <a:extLst>
              <a:ext uri="{FF2B5EF4-FFF2-40B4-BE49-F238E27FC236}">
                <a16:creationId xmlns:a16="http://schemas.microsoft.com/office/drawing/2014/main" id="{42A31A15-6FC7-D3AC-4389-FC6E76140EBA}"/>
              </a:ext>
            </a:extLst>
          </p:cNvPr>
          <p:cNvCxnSpPr>
            <a:stCxn id="3" idx="3"/>
            <a:endCxn id="7" idx="7"/>
          </p:cNvCxnSpPr>
          <p:nvPr/>
        </p:nvCxnSpPr>
        <p:spPr>
          <a:xfrm flipH="1">
            <a:off x="5016698" y="1698625"/>
            <a:ext cx="27486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657FBC3-2820-52A2-450D-D61C7490ABB0}"/>
              </a:ext>
            </a:extLst>
          </p:cNvPr>
          <p:cNvCxnSpPr>
            <a:cxnSpLocks/>
            <a:stCxn id="3" idx="5"/>
            <a:endCxn id="8" idx="1"/>
          </p:cNvCxnSpPr>
          <p:nvPr/>
        </p:nvCxnSpPr>
        <p:spPr>
          <a:xfrm>
            <a:off x="5659967" y="1698625"/>
            <a:ext cx="57080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8C23CF3D-B7BA-36BE-D8D2-FAECD314D59B}"/>
              </a:ext>
            </a:extLst>
          </p:cNvPr>
          <p:cNvSpPr/>
          <p:nvPr/>
        </p:nvSpPr>
        <p:spPr>
          <a:xfrm>
            <a:off x="3423334"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sp>
        <p:nvSpPr>
          <p:cNvPr id="12" name="Oval 11">
            <a:extLst>
              <a:ext uri="{FF2B5EF4-FFF2-40B4-BE49-F238E27FC236}">
                <a16:creationId xmlns:a16="http://schemas.microsoft.com/office/drawing/2014/main" id="{C66C1F0D-F164-6E2E-2596-DF9C18E6D5BA}"/>
              </a:ext>
            </a:extLst>
          </p:cNvPr>
          <p:cNvSpPr/>
          <p:nvPr/>
        </p:nvSpPr>
        <p:spPr>
          <a:xfrm>
            <a:off x="4201535" y="269109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C</a:t>
            </a:r>
          </a:p>
        </p:txBody>
      </p:sp>
      <p:sp>
        <p:nvSpPr>
          <p:cNvPr id="13" name="Oval 12">
            <a:extLst>
              <a:ext uri="{FF2B5EF4-FFF2-40B4-BE49-F238E27FC236}">
                <a16:creationId xmlns:a16="http://schemas.microsoft.com/office/drawing/2014/main" id="{6A5791FF-8418-B50D-0D01-1FA723CCE5A1}"/>
              </a:ext>
            </a:extLst>
          </p:cNvPr>
          <p:cNvSpPr/>
          <p:nvPr/>
        </p:nvSpPr>
        <p:spPr>
          <a:xfrm>
            <a:off x="4979736"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cxnSp>
        <p:nvCxnSpPr>
          <p:cNvPr id="14" name="Straight Arrow Connector 13">
            <a:extLst>
              <a:ext uri="{FF2B5EF4-FFF2-40B4-BE49-F238E27FC236}">
                <a16:creationId xmlns:a16="http://schemas.microsoft.com/office/drawing/2014/main" id="{8984E26E-6964-35CD-1C87-02796CCCEDCE}"/>
              </a:ext>
            </a:extLst>
          </p:cNvPr>
          <p:cNvCxnSpPr>
            <a:cxnSpLocks/>
            <a:stCxn id="7" idx="2"/>
            <a:endCxn id="9" idx="7"/>
          </p:cNvCxnSpPr>
          <p:nvPr/>
        </p:nvCxnSpPr>
        <p:spPr>
          <a:xfrm flipH="1">
            <a:off x="3868032" y="2223000"/>
            <a:ext cx="703968" cy="537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7376A26-60D6-0BBA-4BED-D23A58A70372}"/>
              </a:ext>
            </a:extLst>
          </p:cNvPr>
          <p:cNvCxnSpPr>
            <a:cxnSpLocks/>
            <a:stCxn id="7" idx="3"/>
            <a:endCxn id="12" idx="0"/>
          </p:cNvCxnSpPr>
          <p:nvPr/>
        </p:nvCxnSpPr>
        <p:spPr>
          <a:xfrm flipH="1">
            <a:off x="4462033" y="2389654"/>
            <a:ext cx="186265"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D4FD86A-F348-4E24-C4E9-B2C90D04D178}"/>
              </a:ext>
            </a:extLst>
          </p:cNvPr>
          <p:cNvCxnSpPr>
            <a:cxnSpLocks/>
            <a:stCxn id="7" idx="5"/>
            <a:endCxn id="13" idx="0"/>
          </p:cNvCxnSpPr>
          <p:nvPr/>
        </p:nvCxnSpPr>
        <p:spPr>
          <a:xfrm>
            <a:off x="5016698" y="2389654"/>
            <a:ext cx="223536"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14D61DA7-F5E1-70D0-62B6-5E9C00C8C449}"/>
              </a:ext>
            </a:extLst>
          </p:cNvPr>
          <p:cNvSpPr/>
          <p:nvPr/>
        </p:nvSpPr>
        <p:spPr>
          <a:xfrm>
            <a:off x="5913090"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sp>
        <p:nvSpPr>
          <p:cNvPr id="16" name="Oval 15">
            <a:extLst>
              <a:ext uri="{FF2B5EF4-FFF2-40B4-BE49-F238E27FC236}">
                <a16:creationId xmlns:a16="http://schemas.microsoft.com/office/drawing/2014/main" id="{DE28C13B-501F-95B8-F692-54596BF49EED}"/>
              </a:ext>
            </a:extLst>
          </p:cNvPr>
          <p:cNvSpPr/>
          <p:nvPr/>
        </p:nvSpPr>
        <p:spPr>
          <a:xfrm>
            <a:off x="6585946"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a:t>
            </a:r>
          </a:p>
        </p:txBody>
      </p:sp>
      <p:cxnSp>
        <p:nvCxnSpPr>
          <p:cNvPr id="17" name="Straight Arrow Connector 16">
            <a:extLst>
              <a:ext uri="{FF2B5EF4-FFF2-40B4-BE49-F238E27FC236}">
                <a16:creationId xmlns:a16="http://schemas.microsoft.com/office/drawing/2014/main" id="{435BD43A-50F4-A0EA-8581-4F2A16BECE93}"/>
              </a:ext>
            </a:extLst>
          </p:cNvPr>
          <p:cNvCxnSpPr>
            <a:cxnSpLocks/>
            <a:stCxn id="8" idx="4"/>
            <a:endCxn id="15" idx="7"/>
          </p:cNvCxnSpPr>
          <p:nvPr/>
        </p:nvCxnSpPr>
        <p:spPr>
          <a:xfrm flipH="1">
            <a:off x="6357788" y="2458685"/>
            <a:ext cx="57188"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94110D1-D2C5-1CFE-503F-AAC0A3E53100}"/>
              </a:ext>
            </a:extLst>
          </p:cNvPr>
          <p:cNvCxnSpPr>
            <a:cxnSpLocks/>
            <a:stCxn id="8" idx="5"/>
            <a:endCxn id="16" idx="0"/>
          </p:cNvCxnSpPr>
          <p:nvPr/>
        </p:nvCxnSpPr>
        <p:spPr>
          <a:xfrm>
            <a:off x="6599176" y="2389654"/>
            <a:ext cx="247268"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170ADE37-09AF-C073-8476-BA6B78357488}"/>
              </a:ext>
            </a:extLst>
          </p:cNvPr>
          <p:cNvSpPr txBox="1"/>
          <p:nvPr/>
        </p:nvSpPr>
        <p:spPr>
          <a:xfrm>
            <a:off x="1412091" y="4279504"/>
            <a:ext cx="7362648" cy="2031325"/>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In this case, </a:t>
            </a:r>
            <a:r>
              <a:rPr lang="en-US" dirty="0">
                <a:solidFill>
                  <a:srgbClr val="FF0000"/>
                </a:solidFill>
              </a:rPr>
              <a:t>S-A-B</a:t>
            </a:r>
            <a:r>
              <a:rPr lang="en-US" dirty="0"/>
              <a:t> is selected but not expanded because node </a:t>
            </a:r>
            <a:r>
              <a:rPr lang="en-US" dirty="0">
                <a:solidFill>
                  <a:srgbClr val="FF0000"/>
                </a:solidFill>
              </a:rPr>
              <a:t>B</a:t>
            </a:r>
            <a:r>
              <a:rPr lang="en-US" dirty="0"/>
              <a:t> has already been expanded. Next, </a:t>
            </a:r>
            <a:r>
              <a:rPr lang="en-US" dirty="0">
                <a:solidFill>
                  <a:srgbClr val="FF0000"/>
                </a:solidFill>
              </a:rPr>
              <a:t>S-A-C</a:t>
            </a:r>
            <a:r>
              <a:rPr lang="en-US" dirty="0"/>
              <a:t> is selected and expanded. From node </a:t>
            </a:r>
            <a:r>
              <a:rPr lang="en-US" dirty="0">
                <a:solidFill>
                  <a:srgbClr val="FF0000"/>
                </a:solidFill>
              </a:rPr>
              <a:t>C</a:t>
            </a:r>
            <a:r>
              <a:rPr lang="en-US" dirty="0"/>
              <a:t>, node </a:t>
            </a:r>
            <a:r>
              <a:rPr lang="en-US" dirty="0">
                <a:solidFill>
                  <a:srgbClr val="FF0000"/>
                </a:solidFill>
              </a:rPr>
              <a:t>B</a:t>
            </a:r>
            <a:r>
              <a:rPr lang="en-US" dirty="0"/>
              <a:t> will not be generated because it has already been expanded.</a:t>
            </a:r>
          </a:p>
          <a:p>
            <a:pPr algn="just"/>
            <a:endParaRPr lang="en-US" dirty="0"/>
          </a:p>
          <a:p>
            <a:pPr algn="just"/>
            <a:r>
              <a:rPr lang="en-US" dirty="0"/>
              <a:t>In Graph-like Search, once a node is expanded, it is not considered for further expansion or generation. This helps to avoid revisiting already processed nodes.</a:t>
            </a:r>
            <a:endParaRPr lang="en-GB" dirty="0"/>
          </a:p>
        </p:txBody>
      </p:sp>
      <p:sp>
        <p:nvSpPr>
          <p:cNvPr id="23" name="Oval 22">
            <a:extLst>
              <a:ext uri="{FF2B5EF4-FFF2-40B4-BE49-F238E27FC236}">
                <a16:creationId xmlns:a16="http://schemas.microsoft.com/office/drawing/2014/main" id="{485716BD-2724-80D5-AC45-DCD9A42C0351}"/>
              </a:ext>
            </a:extLst>
          </p:cNvPr>
          <p:cNvSpPr/>
          <p:nvPr/>
        </p:nvSpPr>
        <p:spPr>
          <a:xfrm>
            <a:off x="4203405" y="3463906"/>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a:t>
            </a:r>
          </a:p>
        </p:txBody>
      </p:sp>
      <p:cxnSp>
        <p:nvCxnSpPr>
          <p:cNvPr id="24" name="Straight Arrow Connector 23">
            <a:extLst>
              <a:ext uri="{FF2B5EF4-FFF2-40B4-BE49-F238E27FC236}">
                <a16:creationId xmlns:a16="http://schemas.microsoft.com/office/drawing/2014/main" id="{A9F4E12D-5333-FDF7-48C8-948E6EE86543}"/>
              </a:ext>
            </a:extLst>
          </p:cNvPr>
          <p:cNvCxnSpPr>
            <a:cxnSpLocks/>
            <a:stCxn id="12" idx="4"/>
            <a:endCxn id="23" idx="0"/>
          </p:cNvCxnSpPr>
          <p:nvPr/>
        </p:nvCxnSpPr>
        <p:spPr>
          <a:xfrm>
            <a:off x="4462033" y="3162465"/>
            <a:ext cx="1870"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2771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65BD6-BD7E-FAA7-CD83-F15F99BA7217}"/>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4CA07270-C2FE-6DCF-AB87-B9E42A524D07}"/>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(BFS)</a:t>
            </a:r>
          </a:p>
        </p:txBody>
      </p:sp>
      <p:pic>
        <p:nvPicPr>
          <p:cNvPr id="2" name="Picture 1">
            <a:extLst>
              <a:ext uri="{FF2B5EF4-FFF2-40B4-BE49-F238E27FC236}">
                <a16:creationId xmlns:a16="http://schemas.microsoft.com/office/drawing/2014/main" id="{6B6CEA40-3F3F-D0BD-98C5-1D7B1B3C3777}"/>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C46D52-5674-AB75-A490-8014CE3AC73F}"/>
                  </a:ext>
                </a:extLst>
              </p:cNvPr>
              <p:cNvSpPr txBox="1"/>
              <p:nvPr/>
            </p:nvSpPr>
            <p:spPr>
              <a:xfrm>
                <a:off x="335494" y="1987315"/>
                <a:ext cx="2460171" cy="3139321"/>
              </a:xfrm>
              <a:prstGeom prst="rect">
                <a:avLst/>
              </a:prstGeom>
              <a:noFill/>
            </p:spPr>
            <p:txBody>
              <a:bodyPr wrap="square" rtlCol="0">
                <a:spAutoFit/>
              </a:bodyPr>
              <a:lstStyle/>
              <a:p>
                <a:r>
                  <a:rPr lang="en-GB" b="1" dirty="0"/>
                  <a:t>Queue</a:t>
                </a:r>
              </a:p>
              <a:p>
                <a:r>
                  <a:rPr lang="en-GB" dirty="0">
                    <a:solidFill>
                      <a:srgbClr val="FF0000"/>
                    </a:solidFill>
                  </a:rPr>
                  <a:t>S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solidFill>
                      <a:srgbClr val="FF0000"/>
                    </a:solidFill>
                  </a:rPr>
                  <a:t>S-A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solidFill>
                      <a:srgbClr val="FF0000"/>
                    </a:solidFill>
                  </a:rPr>
                  <a:t>S-B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t>S-A-B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p>
              <a:p>
                <a:r>
                  <a:rPr lang="en-GB" dirty="0">
                    <a:solidFill>
                      <a:srgbClr val="FF0000"/>
                    </a:solidFill>
                  </a:rPr>
                  <a:t>S-A-C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solidFill>
                      <a:srgbClr val="FF0000"/>
                    </a:solidFill>
                  </a:rPr>
                  <a:t>S-A-D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p>
              <a:p>
                <a:r>
                  <a:rPr lang="en-GB" dirty="0"/>
                  <a:t>S-B-D</a:t>
                </a:r>
              </a:p>
              <a:p>
                <a:r>
                  <a:rPr lang="en-GB" dirty="0"/>
                  <a:t>S-B-E</a:t>
                </a:r>
              </a:p>
              <a:p>
                <a:r>
                  <a:rPr lang="en-GB" dirty="0"/>
                  <a:t>S-A-C-F</a:t>
                </a:r>
              </a:p>
              <a:p>
                <a:r>
                  <a:rPr lang="en-GB" dirty="0">
                    <a:solidFill>
                      <a:srgbClr val="00B050"/>
                    </a:solidFill>
                  </a:rPr>
                  <a:t>S-A-D-F</a:t>
                </a:r>
              </a:p>
            </p:txBody>
          </p:sp>
        </mc:Choice>
        <mc:Fallback xmlns="">
          <p:sp>
            <p:nvSpPr>
              <p:cNvPr id="5" name="TextBox 4">
                <a:extLst>
                  <a:ext uri="{FF2B5EF4-FFF2-40B4-BE49-F238E27FC236}">
                    <a16:creationId xmlns:a16="http://schemas.microsoft.com/office/drawing/2014/main" id="{01C46D52-5674-AB75-A490-8014CE3AC73F}"/>
                  </a:ext>
                </a:extLst>
              </p:cNvPr>
              <p:cNvSpPr txBox="1">
                <a:spLocks noRot="1" noChangeAspect="1" noMove="1" noResize="1" noEditPoints="1" noAdjustHandles="1" noChangeArrowheads="1" noChangeShapeType="1" noTextEdit="1"/>
              </p:cNvSpPr>
              <p:nvPr/>
            </p:nvSpPr>
            <p:spPr>
              <a:xfrm>
                <a:off x="335494" y="1987315"/>
                <a:ext cx="2460171" cy="3139321"/>
              </a:xfrm>
              <a:prstGeom prst="rect">
                <a:avLst/>
              </a:prstGeom>
              <a:blipFill>
                <a:blip r:embed="rId3"/>
                <a:stretch>
                  <a:fillRect l="-1980" t="-971" b="-2136"/>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511E56AF-49B5-2B93-3F45-F285496127C0}"/>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C, D</a:t>
            </a:r>
          </a:p>
        </p:txBody>
      </p:sp>
      <p:sp>
        <p:nvSpPr>
          <p:cNvPr id="3" name="Oval 2">
            <a:extLst>
              <a:ext uri="{FF2B5EF4-FFF2-40B4-BE49-F238E27FC236}">
                <a16:creationId xmlns:a16="http://schemas.microsoft.com/office/drawing/2014/main" id="{5239D0CD-738D-51A6-C77F-58F2EA740A42}"/>
              </a:ext>
            </a:extLst>
          </p:cNvPr>
          <p:cNvSpPr/>
          <p:nvPr/>
        </p:nvSpPr>
        <p:spPr>
          <a:xfrm>
            <a:off x="5215269" y="1296286"/>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a:t>
            </a:r>
          </a:p>
        </p:txBody>
      </p:sp>
      <p:sp>
        <p:nvSpPr>
          <p:cNvPr id="7" name="Oval 6">
            <a:extLst>
              <a:ext uri="{FF2B5EF4-FFF2-40B4-BE49-F238E27FC236}">
                <a16:creationId xmlns:a16="http://schemas.microsoft.com/office/drawing/2014/main" id="{CB5E5FC7-180D-6712-BD9D-75612D3A9608}"/>
              </a:ext>
            </a:extLst>
          </p:cNvPr>
          <p:cNvSpPr/>
          <p:nvPr/>
        </p:nvSpPr>
        <p:spPr>
          <a:xfrm>
            <a:off x="4572000" y="198731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a:t>
            </a:r>
          </a:p>
        </p:txBody>
      </p:sp>
      <p:sp>
        <p:nvSpPr>
          <p:cNvPr id="8" name="Oval 7">
            <a:extLst>
              <a:ext uri="{FF2B5EF4-FFF2-40B4-BE49-F238E27FC236}">
                <a16:creationId xmlns:a16="http://schemas.microsoft.com/office/drawing/2014/main" id="{AC844ECC-2353-43F8-A655-BA93654FF4A0}"/>
              </a:ext>
            </a:extLst>
          </p:cNvPr>
          <p:cNvSpPr/>
          <p:nvPr/>
        </p:nvSpPr>
        <p:spPr>
          <a:xfrm>
            <a:off x="6154478" y="198731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cxnSp>
        <p:nvCxnSpPr>
          <p:cNvPr id="10" name="Straight Arrow Connector 9">
            <a:extLst>
              <a:ext uri="{FF2B5EF4-FFF2-40B4-BE49-F238E27FC236}">
                <a16:creationId xmlns:a16="http://schemas.microsoft.com/office/drawing/2014/main" id="{575E2350-EAAD-5935-E727-98DAE58B6BEC}"/>
              </a:ext>
            </a:extLst>
          </p:cNvPr>
          <p:cNvCxnSpPr>
            <a:stCxn id="3" idx="3"/>
            <a:endCxn id="7" idx="7"/>
          </p:cNvCxnSpPr>
          <p:nvPr/>
        </p:nvCxnSpPr>
        <p:spPr>
          <a:xfrm flipH="1">
            <a:off x="5016698" y="1698625"/>
            <a:ext cx="27486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62B9215-15AB-0149-B2B9-91604BBA2C96}"/>
              </a:ext>
            </a:extLst>
          </p:cNvPr>
          <p:cNvCxnSpPr>
            <a:cxnSpLocks/>
            <a:stCxn id="3" idx="5"/>
            <a:endCxn id="8" idx="1"/>
          </p:cNvCxnSpPr>
          <p:nvPr/>
        </p:nvCxnSpPr>
        <p:spPr>
          <a:xfrm>
            <a:off x="5659967" y="1698625"/>
            <a:ext cx="57080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29A4C013-A4D7-FB7D-3144-E57E57D6FA95}"/>
              </a:ext>
            </a:extLst>
          </p:cNvPr>
          <p:cNvSpPr/>
          <p:nvPr/>
        </p:nvSpPr>
        <p:spPr>
          <a:xfrm>
            <a:off x="3423334"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sp>
        <p:nvSpPr>
          <p:cNvPr id="12" name="Oval 11">
            <a:extLst>
              <a:ext uri="{FF2B5EF4-FFF2-40B4-BE49-F238E27FC236}">
                <a16:creationId xmlns:a16="http://schemas.microsoft.com/office/drawing/2014/main" id="{41451981-0A3B-0282-B250-378F5031D7C9}"/>
              </a:ext>
            </a:extLst>
          </p:cNvPr>
          <p:cNvSpPr/>
          <p:nvPr/>
        </p:nvSpPr>
        <p:spPr>
          <a:xfrm>
            <a:off x="4201535" y="269109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C</a:t>
            </a:r>
          </a:p>
        </p:txBody>
      </p:sp>
      <p:sp>
        <p:nvSpPr>
          <p:cNvPr id="13" name="Oval 12">
            <a:extLst>
              <a:ext uri="{FF2B5EF4-FFF2-40B4-BE49-F238E27FC236}">
                <a16:creationId xmlns:a16="http://schemas.microsoft.com/office/drawing/2014/main" id="{D1D6AF1A-036E-1AC3-116A-CC6E1D983798}"/>
              </a:ext>
            </a:extLst>
          </p:cNvPr>
          <p:cNvSpPr/>
          <p:nvPr/>
        </p:nvSpPr>
        <p:spPr>
          <a:xfrm>
            <a:off x="4979736" y="269109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cxnSp>
        <p:nvCxnSpPr>
          <p:cNvPr id="14" name="Straight Arrow Connector 13">
            <a:extLst>
              <a:ext uri="{FF2B5EF4-FFF2-40B4-BE49-F238E27FC236}">
                <a16:creationId xmlns:a16="http://schemas.microsoft.com/office/drawing/2014/main" id="{C5194CB1-C31F-B4F9-450B-0B70D7791ED7}"/>
              </a:ext>
            </a:extLst>
          </p:cNvPr>
          <p:cNvCxnSpPr>
            <a:cxnSpLocks/>
            <a:stCxn id="7" idx="2"/>
            <a:endCxn id="9" idx="7"/>
          </p:cNvCxnSpPr>
          <p:nvPr/>
        </p:nvCxnSpPr>
        <p:spPr>
          <a:xfrm flipH="1">
            <a:off x="3868032" y="2223000"/>
            <a:ext cx="703968" cy="537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9A9831D-B36B-3454-4115-7784DA7E2B6C}"/>
              </a:ext>
            </a:extLst>
          </p:cNvPr>
          <p:cNvCxnSpPr>
            <a:cxnSpLocks/>
            <a:stCxn id="7" idx="3"/>
            <a:endCxn id="12" idx="0"/>
          </p:cNvCxnSpPr>
          <p:nvPr/>
        </p:nvCxnSpPr>
        <p:spPr>
          <a:xfrm flipH="1">
            <a:off x="4462033" y="2389654"/>
            <a:ext cx="186265"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DE9B6C3-9303-2F4B-4592-E8533AFF5B7D}"/>
              </a:ext>
            </a:extLst>
          </p:cNvPr>
          <p:cNvCxnSpPr>
            <a:cxnSpLocks/>
            <a:stCxn id="7" idx="5"/>
            <a:endCxn id="13" idx="0"/>
          </p:cNvCxnSpPr>
          <p:nvPr/>
        </p:nvCxnSpPr>
        <p:spPr>
          <a:xfrm>
            <a:off x="5016698" y="2389654"/>
            <a:ext cx="223536"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5B59ED2E-5863-04DC-EA95-E744B42EE584}"/>
              </a:ext>
            </a:extLst>
          </p:cNvPr>
          <p:cNvSpPr/>
          <p:nvPr/>
        </p:nvSpPr>
        <p:spPr>
          <a:xfrm>
            <a:off x="5913090"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sp>
        <p:nvSpPr>
          <p:cNvPr id="16" name="Oval 15">
            <a:extLst>
              <a:ext uri="{FF2B5EF4-FFF2-40B4-BE49-F238E27FC236}">
                <a16:creationId xmlns:a16="http://schemas.microsoft.com/office/drawing/2014/main" id="{B42C41F0-96A1-0EE6-B2C9-B5774B630B9E}"/>
              </a:ext>
            </a:extLst>
          </p:cNvPr>
          <p:cNvSpPr/>
          <p:nvPr/>
        </p:nvSpPr>
        <p:spPr>
          <a:xfrm>
            <a:off x="6585946"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a:t>
            </a:r>
          </a:p>
        </p:txBody>
      </p:sp>
      <p:cxnSp>
        <p:nvCxnSpPr>
          <p:cNvPr id="17" name="Straight Arrow Connector 16">
            <a:extLst>
              <a:ext uri="{FF2B5EF4-FFF2-40B4-BE49-F238E27FC236}">
                <a16:creationId xmlns:a16="http://schemas.microsoft.com/office/drawing/2014/main" id="{B8289B83-DEA7-AE05-55D5-7B32531FCB38}"/>
              </a:ext>
            </a:extLst>
          </p:cNvPr>
          <p:cNvCxnSpPr>
            <a:cxnSpLocks/>
            <a:stCxn id="8" idx="4"/>
            <a:endCxn id="15" idx="7"/>
          </p:cNvCxnSpPr>
          <p:nvPr/>
        </p:nvCxnSpPr>
        <p:spPr>
          <a:xfrm flipH="1">
            <a:off x="6357788" y="2458685"/>
            <a:ext cx="57188"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C2E8B942-DAEE-35B9-6ED0-B53A620E4D77}"/>
              </a:ext>
            </a:extLst>
          </p:cNvPr>
          <p:cNvCxnSpPr>
            <a:cxnSpLocks/>
            <a:stCxn id="8" idx="5"/>
            <a:endCxn id="16" idx="0"/>
          </p:cNvCxnSpPr>
          <p:nvPr/>
        </p:nvCxnSpPr>
        <p:spPr>
          <a:xfrm>
            <a:off x="6599176" y="2389654"/>
            <a:ext cx="247268"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731FED1C-AF10-251F-5614-C03E0545B397}"/>
              </a:ext>
            </a:extLst>
          </p:cNvPr>
          <p:cNvSpPr/>
          <p:nvPr/>
        </p:nvSpPr>
        <p:spPr>
          <a:xfrm>
            <a:off x="4203405" y="3463906"/>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a:t>
            </a:r>
          </a:p>
        </p:txBody>
      </p:sp>
      <p:cxnSp>
        <p:nvCxnSpPr>
          <p:cNvPr id="24" name="Straight Arrow Connector 23">
            <a:extLst>
              <a:ext uri="{FF2B5EF4-FFF2-40B4-BE49-F238E27FC236}">
                <a16:creationId xmlns:a16="http://schemas.microsoft.com/office/drawing/2014/main" id="{FF81F042-92DC-EA6F-8F04-EFC6BB306713}"/>
              </a:ext>
            </a:extLst>
          </p:cNvPr>
          <p:cNvCxnSpPr>
            <a:cxnSpLocks/>
            <a:stCxn id="12" idx="4"/>
            <a:endCxn id="23" idx="0"/>
          </p:cNvCxnSpPr>
          <p:nvPr/>
        </p:nvCxnSpPr>
        <p:spPr>
          <a:xfrm>
            <a:off x="4462033" y="3162465"/>
            <a:ext cx="1870"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CF46568C-9DD9-A35C-877F-DDA6FE85F231}"/>
              </a:ext>
            </a:extLst>
          </p:cNvPr>
          <p:cNvSpPr/>
          <p:nvPr/>
        </p:nvSpPr>
        <p:spPr>
          <a:xfrm>
            <a:off x="4992912" y="3459851"/>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a:t>
            </a:r>
          </a:p>
        </p:txBody>
      </p:sp>
      <p:cxnSp>
        <p:nvCxnSpPr>
          <p:cNvPr id="25" name="Straight Arrow Connector 24">
            <a:extLst>
              <a:ext uri="{FF2B5EF4-FFF2-40B4-BE49-F238E27FC236}">
                <a16:creationId xmlns:a16="http://schemas.microsoft.com/office/drawing/2014/main" id="{F52BCEDE-18DE-64A9-6CE0-4BF634F424A0}"/>
              </a:ext>
            </a:extLst>
          </p:cNvPr>
          <p:cNvCxnSpPr>
            <a:cxnSpLocks/>
            <a:stCxn id="13" idx="4"/>
            <a:endCxn id="19" idx="0"/>
          </p:cNvCxnSpPr>
          <p:nvPr/>
        </p:nvCxnSpPr>
        <p:spPr>
          <a:xfrm>
            <a:off x="5240234" y="3162465"/>
            <a:ext cx="13176" cy="2973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028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C1119-F6E6-F3C1-E3F5-8B7E6039F319}"/>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CF5DAE61-C2CE-07FA-D378-0B29E48D5094}"/>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(BFS)</a:t>
            </a:r>
          </a:p>
        </p:txBody>
      </p:sp>
      <p:pic>
        <p:nvPicPr>
          <p:cNvPr id="2" name="Picture 1">
            <a:extLst>
              <a:ext uri="{FF2B5EF4-FFF2-40B4-BE49-F238E27FC236}">
                <a16:creationId xmlns:a16="http://schemas.microsoft.com/office/drawing/2014/main" id="{B5A255AD-9977-1F9C-DC41-239CD2F96147}"/>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F8B6AD6-E382-B581-A231-392147B2BB12}"/>
                  </a:ext>
                </a:extLst>
              </p:cNvPr>
              <p:cNvSpPr txBox="1"/>
              <p:nvPr/>
            </p:nvSpPr>
            <p:spPr>
              <a:xfrm>
                <a:off x="335494" y="1987315"/>
                <a:ext cx="2460171" cy="3139321"/>
              </a:xfrm>
              <a:prstGeom prst="rect">
                <a:avLst/>
              </a:prstGeom>
              <a:noFill/>
            </p:spPr>
            <p:txBody>
              <a:bodyPr wrap="square" rtlCol="0">
                <a:spAutoFit/>
              </a:bodyPr>
              <a:lstStyle/>
              <a:p>
                <a:r>
                  <a:rPr lang="en-GB" b="1" dirty="0"/>
                  <a:t>Queue</a:t>
                </a:r>
              </a:p>
              <a:p>
                <a:r>
                  <a:rPr lang="en-GB" dirty="0">
                    <a:solidFill>
                      <a:srgbClr val="FF0000"/>
                    </a:solidFill>
                  </a:rPr>
                  <a:t>S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solidFill>
                      <a:srgbClr val="FF0000"/>
                    </a:solidFill>
                  </a:rPr>
                  <a:t>S-A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solidFill>
                      <a:srgbClr val="FF0000"/>
                    </a:solidFill>
                  </a:rPr>
                  <a:t>S-B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t>S-A-B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p>
              <a:p>
                <a:r>
                  <a:rPr lang="en-GB" dirty="0">
                    <a:solidFill>
                      <a:srgbClr val="FF0000"/>
                    </a:solidFill>
                  </a:rPr>
                  <a:t>S-A-C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solidFill>
                      <a:srgbClr val="FF0000"/>
                    </a:solidFill>
                  </a:rPr>
                  <a:t>S-A-D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p>
              <a:p>
                <a:r>
                  <a:rPr lang="en-GB" dirty="0"/>
                  <a:t>S-B-D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p>
              <a:p>
                <a:r>
                  <a:rPr lang="en-GB" dirty="0">
                    <a:solidFill>
                      <a:srgbClr val="FF0000"/>
                    </a:solidFill>
                  </a:rPr>
                  <a:t>S-B-E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t>S-A-C-F</a:t>
                </a:r>
              </a:p>
              <a:p>
                <a:r>
                  <a:rPr lang="en-GB" dirty="0"/>
                  <a:t>S-A-D-F</a:t>
                </a:r>
              </a:p>
            </p:txBody>
          </p:sp>
        </mc:Choice>
        <mc:Fallback xmlns="">
          <p:sp>
            <p:nvSpPr>
              <p:cNvPr id="5" name="TextBox 4">
                <a:extLst>
                  <a:ext uri="{FF2B5EF4-FFF2-40B4-BE49-F238E27FC236}">
                    <a16:creationId xmlns:a16="http://schemas.microsoft.com/office/drawing/2014/main" id="{AF8B6AD6-E382-B581-A231-392147B2BB12}"/>
                  </a:ext>
                </a:extLst>
              </p:cNvPr>
              <p:cNvSpPr txBox="1">
                <a:spLocks noRot="1" noChangeAspect="1" noMove="1" noResize="1" noEditPoints="1" noAdjustHandles="1" noChangeArrowheads="1" noChangeShapeType="1" noTextEdit="1"/>
              </p:cNvSpPr>
              <p:nvPr/>
            </p:nvSpPr>
            <p:spPr>
              <a:xfrm>
                <a:off x="335494" y="1987315"/>
                <a:ext cx="2460171" cy="3139321"/>
              </a:xfrm>
              <a:prstGeom prst="rect">
                <a:avLst/>
              </a:prstGeom>
              <a:blipFill>
                <a:blip r:embed="rId3"/>
                <a:stretch>
                  <a:fillRect l="-1980" t="-971" b="-2136"/>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D006087E-AAA1-0777-889C-2E714D0A1F18}"/>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C, D, E</a:t>
            </a:r>
          </a:p>
        </p:txBody>
      </p:sp>
      <p:sp>
        <p:nvSpPr>
          <p:cNvPr id="3" name="Oval 2">
            <a:extLst>
              <a:ext uri="{FF2B5EF4-FFF2-40B4-BE49-F238E27FC236}">
                <a16:creationId xmlns:a16="http://schemas.microsoft.com/office/drawing/2014/main" id="{CC5F039B-5230-77A6-1DC3-1ECA01D07917}"/>
              </a:ext>
            </a:extLst>
          </p:cNvPr>
          <p:cNvSpPr/>
          <p:nvPr/>
        </p:nvSpPr>
        <p:spPr>
          <a:xfrm>
            <a:off x="5215269" y="1296286"/>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a:t>
            </a:r>
          </a:p>
        </p:txBody>
      </p:sp>
      <p:sp>
        <p:nvSpPr>
          <p:cNvPr id="7" name="Oval 6">
            <a:extLst>
              <a:ext uri="{FF2B5EF4-FFF2-40B4-BE49-F238E27FC236}">
                <a16:creationId xmlns:a16="http://schemas.microsoft.com/office/drawing/2014/main" id="{9BC7F5BD-9D92-93F9-F83C-3D456CEC8BDA}"/>
              </a:ext>
            </a:extLst>
          </p:cNvPr>
          <p:cNvSpPr/>
          <p:nvPr/>
        </p:nvSpPr>
        <p:spPr>
          <a:xfrm>
            <a:off x="4572000" y="198731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a:t>
            </a:r>
          </a:p>
        </p:txBody>
      </p:sp>
      <p:sp>
        <p:nvSpPr>
          <p:cNvPr id="8" name="Oval 7">
            <a:extLst>
              <a:ext uri="{FF2B5EF4-FFF2-40B4-BE49-F238E27FC236}">
                <a16:creationId xmlns:a16="http://schemas.microsoft.com/office/drawing/2014/main" id="{E1748ADE-1D55-00AE-D8D6-DC92160EC8E0}"/>
              </a:ext>
            </a:extLst>
          </p:cNvPr>
          <p:cNvSpPr/>
          <p:nvPr/>
        </p:nvSpPr>
        <p:spPr>
          <a:xfrm>
            <a:off x="6154478" y="198731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cxnSp>
        <p:nvCxnSpPr>
          <p:cNvPr id="10" name="Straight Arrow Connector 9">
            <a:extLst>
              <a:ext uri="{FF2B5EF4-FFF2-40B4-BE49-F238E27FC236}">
                <a16:creationId xmlns:a16="http://schemas.microsoft.com/office/drawing/2014/main" id="{1A184F60-5FAD-303C-276D-3C92C76F51DE}"/>
              </a:ext>
            </a:extLst>
          </p:cNvPr>
          <p:cNvCxnSpPr>
            <a:stCxn id="3" idx="3"/>
            <a:endCxn id="7" idx="7"/>
          </p:cNvCxnSpPr>
          <p:nvPr/>
        </p:nvCxnSpPr>
        <p:spPr>
          <a:xfrm flipH="1">
            <a:off x="5016698" y="1698625"/>
            <a:ext cx="27486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9DA37D4-AB08-E0BF-8BCA-55AB25646583}"/>
              </a:ext>
            </a:extLst>
          </p:cNvPr>
          <p:cNvCxnSpPr>
            <a:cxnSpLocks/>
            <a:stCxn id="3" idx="5"/>
            <a:endCxn id="8" idx="1"/>
          </p:cNvCxnSpPr>
          <p:nvPr/>
        </p:nvCxnSpPr>
        <p:spPr>
          <a:xfrm>
            <a:off x="5659967" y="1698625"/>
            <a:ext cx="57080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734AEB71-A480-C93C-9F65-884B38E25778}"/>
              </a:ext>
            </a:extLst>
          </p:cNvPr>
          <p:cNvSpPr/>
          <p:nvPr/>
        </p:nvSpPr>
        <p:spPr>
          <a:xfrm>
            <a:off x="3423334"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sp>
        <p:nvSpPr>
          <p:cNvPr id="12" name="Oval 11">
            <a:extLst>
              <a:ext uri="{FF2B5EF4-FFF2-40B4-BE49-F238E27FC236}">
                <a16:creationId xmlns:a16="http://schemas.microsoft.com/office/drawing/2014/main" id="{B5A71DF7-53C7-66C6-C3F6-2F377319EE09}"/>
              </a:ext>
            </a:extLst>
          </p:cNvPr>
          <p:cNvSpPr/>
          <p:nvPr/>
        </p:nvSpPr>
        <p:spPr>
          <a:xfrm>
            <a:off x="4201535" y="269109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C</a:t>
            </a:r>
          </a:p>
        </p:txBody>
      </p:sp>
      <p:sp>
        <p:nvSpPr>
          <p:cNvPr id="13" name="Oval 12">
            <a:extLst>
              <a:ext uri="{FF2B5EF4-FFF2-40B4-BE49-F238E27FC236}">
                <a16:creationId xmlns:a16="http://schemas.microsoft.com/office/drawing/2014/main" id="{6D462D29-34B0-6D9C-3D7E-99A69AB5C82B}"/>
              </a:ext>
            </a:extLst>
          </p:cNvPr>
          <p:cNvSpPr/>
          <p:nvPr/>
        </p:nvSpPr>
        <p:spPr>
          <a:xfrm>
            <a:off x="4979736" y="269109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cxnSp>
        <p:nvCxnSpPr>
          <p:cNvPr id="14" name="Straight Arrow Connector 13">
            <a:extLst>
              <a:ext uri="{FF2B5EF4-FFF2-40B4-BE49-F238E27FC236}">
                <a16:creationId xmlns:a16="http://schemas.microsoft.com/office/drawing/2014/main" id="{5EBAF1CB-85AA-BFAE-6FB3-26A697D2C424}"/>
              </a:ext>
            </a:extLst>
          </p:cNvPr>
          <p:cNvCxnSpPr>
            <a:cxnSpLocks/>
            <a:stCxn id="7" idx="2"/>
            <a:endCxn id="9" idx="7"/>
          </p:cNvCxnSpPr>
          <p:nvPr/>
        </p:nvCxnSpPr>
        <p:spPr>
          <a:xfrm flipH="1">
            <a:off x="3868032" y="2223000"/>
            <a:ext cx="703968" cy="537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3AAC2ED-F1DA-A719-6288-6816F0F2A398}"/>
              </a:ext>
            </a:extLst>
          </p:cNvPr>
          <p:cNvCxnSpPr>
            <a:cxnSpLocks/>
            <a:stCxn id="7" idx="3"/>
            <a:endCxn id="12" idx="0"/>
          </p:cNvCxnSpPr>
          <p:nvPr/>
        </p:nvCxnSpPr>
        <p:spPr>
          <a:xfrm flipH="1">
            <a:off x="4462033" y="2389654"/>
            <a:ext cx="186265"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CAB7103-2B12-635F-25E8-AD61D39801A3}"/>
              </a:ext>
            </a:extLst>
          </p:cNvPr>
          <p:cNvCxnSpPr>
            <a:cxnSpLocks/>
            <a:stCxn id="7" idx="5"/>
            <a:endCxn id="13" idx="0"/>
          </p:cNvCxnSpPr>
          <p:nvPr/>
        </p:nvCxnSpPr>
        <p:spPr>
          <a:xfrm>
            <a:off x="5016698" y="2389654"/>
            <a:ext cx="223536"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2BF7767E-6374-2768-E8FA-BE0E120FDEE8}"/>
              </a:ext>
            </a:extLst>
          </p:cNvPr>
          <p:cNvSpPr/>
          <p:nvPr/>
        </p:nvSpPr>
        <p:spPr>
          <a:xfrm>
            <a:off x="5913090"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sp>
        <p:nvSpPr>
          <p:cNvPr id="16" name="Oval 15">
            <a:extLst>
              <a:ext uri="{FF2B5EF4-FFF2-40B4-BE49-F238E27FC236}">
                <a16:creationId xmlns:a16="http://schemas.microsoft.com/office/drawing/2014/main" id="{4B95872A-9ABF-CD1A-5B24-0B1A8F8EBEC5}"/>
              </a:ext>
            </a:extLst>
          </p:cNvPr>
          <p:cNvSpPr/>
          <p:nvPr/>
        </p:nvSpPr>
        <p:spPr>
          <a:xfrm>
            <a:off x="6585946" y="269109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a:t>
            </a:r>
          </a:p>
        </p:txBody>
      </p:sp>
      <p:cxnSp>
        <p:nvCxnSpPr>
          <p:cNvPr id="17" name="Straight Arrow Connector 16">
            <a:extLst>
              <a:ext uri="{FF2B5EF4-FFF2-40B4-BE49-F238E27FC236}">
                <a16:creationId xmlns:a16="http://schemas.microsoft.com/office/drawing/2014/main" id="{3A730FC4-1789-ED4E-4A06-208963F16FF0}"/>
              </a:ext>
            </a:extLst>
          </p:cNvPr>
          <p:cNvCxnSpPr>
            <a:cxnSpLocks/>
            <a:stCxn id="8" idx="4"/>
            <a:endCxn id="15" idx="7"/>
          </p:cNvCxnSpPr>
          <p:nvPr/>
        </p:nvCxnSpPr>
        <p:spPr>
          <a:xfrm flipH="1">
            <a:off x="6357788" y="2458685"/>
            <a:ext cx="57188"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7ABF5FA-36C6-0744-1A46-92B97354207F}"/>
              </a:ext>
            </a:extLst>
          </p:cNvPr>
          <p:cNvCxnSpPr>
            <a:cxnSpLocks/>
            <a:stCxn id="8" idx="5"/>
            <a:endCxn id="16" idx="0"/>
          </p:cNvCxnSpPr>
          <p:nvPr/>
        </p:nvCxnSpPr>
        <p:spPr>
          <a:xfrm>
            <a:off x="6599176" y="2389654"/>
            <a:ext cx="247268"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D09ACE69-746D-8ABE-8DBC-752E87809D3E}"/>
              </a:ext>
            </a:extLst>
          </p:cNvPr>
          <p:cNvSpPr/>
          <p:nvPr/>
        </p:nvSpPr>
        <p:spPr>
          <a:xfrm>
            <a:off x="4203405" y="3463906"/>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a:t>
            </a:r>
          </a:p>
        </p:txBody>
      </p:sp>
      <p:cxnSp>
        <p:nvCxnSpPr>
          <p:cNvPr id="24" name="Straight Arrow Connector 23">
            <a:extLst>
              <a:ext uri="{FF2B5EF4-FFF2-40B4-BE49-F238E27FC236}">
                <a16:creationId xmlns:a16="http://schemas.microsoft.com/office/drawing/2014/main" id="{76AD889D-0154-6CF6-AC92-13E517BE95E1}"/>
              </a:ext>
            </a:extLst>
          </p:cNvPr>
          <p:cNvCxnSpPr>
            <a:cxnSpLocks/>
            <a:stCxn id="12" idx="4"/>
            <a:endCxn id="23" idx="0"/>
          </p:cNvCxnSpPr>
          <p:nvPr/>
        </p:nvCxnSpPr>
        <p:spPr>
          <a:xfrm>
            <a:off x="4462033" y="3162465"/>
            <a:ext cx="1870"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930C75-7979-03B5-0A7A-862F4F3C2123}"/>
              </a:ext>
            </a:extLst>
          </p:cNvPr>
          <p:cNvSpPr/>
          <p:nvPr/>
        </p:nvSpPr>
        <p:spPr>
          <a:xfrm>
            <a:off x="5002994" y="3463906"/>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a:t>
            </a:r>
          </a:p>
        </p:txBody>
      </p:sp>
      <p:cxnSp>
        <p:nvCxnSpPr>
          <p:cNvPr id="25" name="Straight Arrow Connector 24">
            <a:extLst>
              <a:ext uri="{FF2B5EF4-FFF2-40B4-BE49-F238E27FC236}">
                <a16:creationId xmlns:a16="http://schemas.microsoft.com/office/drawing/2014/main" id="{3E6471A2-DBB5-34A4-C4F8-4111B603FF62}"/>
              </a:ext>
            </a:extLst>
          </p:cNvPr>
          <p:cNvCxnSpPr>
            <a:cxnSpLocks/>
            <a:stCxn id="13" idx="4"/>
            <a:endCxn id="19" idx="0"/>
          </p:cNvCxnSpPr>
          <p:nvPr/>
        </p:nvCxnSpPr>
        <p:spPr>
          <a:xfrm>
            <a:off x="5240234" y="3162465"/>
            <a:ext cx="23258"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15E8FF8C-0EA9-C251-3BF0-7C78C7B7D6E5}"/>
              </a:ext>
            </a:extLst>
          </p:cNvPr>
          <p:cNvSpPr/>
          <p:nvPr/>
        </p:nvSpPr>
        <p:spPr>
          <a:xfrm>
            <a:off x="6585946" y="3463906"/>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G</a:t>
            </a:r>
          </a:p>
        </p:txBody>
      </p:sp>
      <p:cxnSp>
        <p:nvCxnSpPr>
          <p:cNvPr id="26" name="Straight Arrow Connector 25">
            <a:extLst>
              <a:ext uri="{FF2B5EF4-FFF2-40B4-BE49-F238E27FC236}">
                <a16:creationId xmlns:a16="http://schemas.microsoft.com/office/drawing/2014/main" id="{FE9C3091-98F7-79B7-8C6D-9B278FF1C0C8}"/>
              </a:ext>
            </a:extLst>
          </p:cNvPr>
          <p:cNvCxnSpPr>
            <a:cxnSpLocks/>
            <a:stCxn id="16" idx="4"/>
            <a:endCxn id="20" idx="0"/>
          </p:cNvCxnSpPr>
          <p:nvPr/>
        </p:nvCxnSpPr>
        <p:spPr>
          <a:xfrm>
            <a:off x="6846444" y="3162465"/>
            <a:ext cx="0"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9087C86-193A-6084-C301-4B255D2F6B22}"/>
              </a:ext>
            </a:extLst>
          </p:cNvPr>
          <p:cNvSpPr txBox="1"/>
          <p:nvPr/>
        </p:nvSpPr>
        <p:spPr>
          <a:xfrm>
            <a:off x="1831196" y="4176457"/>
            <a:ext cx="6977309" cy="2585323"/>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In this scenario, </a:t>
            </a:r>
            <a:r>
              <a:rPr lang="en-US" dirty="0">
                <a:solidFill>
                  <a:srgbClr val="FF0000"/>
                </a:solidFill>
              </a:rPr>
              <a:t>S-B-D</a:t>
            </a:r>
            <a:r>
              <a:rPr lang="en-US" dirty="0"/>
              <a:t> is selected but not expanded because node </a:t>
            </a:r>
            <a:r>
              <a:rPr lang="en-US" dirty="0">
                <a:solidFill>
                  <a:srgbClr val="FF0000"/>
                </a:solidFill>
              </a:rPr>
              <a:t>D</a:t>
            </a:r>
            <a:r>
              <a:rPr lang="en-US" dirty="0"/>
              <a:t> has already been expanded. Then, </a:t>
            </a:r>
            <a:r>
              <a:rPr lang="en-US" dirty="0">
                <a:solidFill>
                  <a:srgbClr val="FF0000"/>
                </a:solidFill>
              </a:rPr>
              <a:t>S-B-E</a:t>
            </a:r>
            <a:r>
              <a:rPr lang="en-US" dirty="0"/>
              <a:t> is selected and expanded. From node </a:t>
            </a:r>
            <a:r>
              <a:rPr lang="en-US" dirty="0">
                <a:solidFill>
                  <a:srgbClr val="FF0000"/>
                </a:solidFill>
              </a:rPr>
              <a:t>E</a:t>
            </a:r>
            <a:r>
              <a:rPr lang="en-US" dirty="0"/>
              <a:t>, node </a:t>
            </a:r>
            <a:r>
              <a:rPr lang="en-US" dirty="0">
                <a:solidFill>
                  <a:srgbClr val="FF0000"/>
                </a:solidFill>
              </a:rPr>
              <a:t>D</a:t>
            </a:r>
            <a:r>
              <a:rPr lang="en-US" dirty="0"/>
              <a:t> will not be generated since </a:t>
            </a:r>
            <a:r>
              <a:rPr lang="en-US" dirty="0">
                <a:solidFill>
                  <a:srgbClr val="FF0000"/>
                </a:solidFill>
              </a:rPr>
              <a:t>D</a:t>
            </a:r>
            <a:r>
              <a:rPr lang="en-US" dirty="0"/>
              <a:t> has already been expanded.</a:t>
            </a:r>
          </a:p>
          <a:p>
            <a:pPr algn="just"/>
            <a:endParaRPr lang="en-US" dirty="0"/>
          </a:p>
          <a:p>
            <a:pPr algn="just"/>
            <a:r>
              <a:rPr lang="en-US" dirty="0">
                <a:solidFill>
                  <a:schemeClr val="accent3"/>
                </a:solidFill>
              </a:rPr>
              <a:t>In BFS, as soon as the goal node is generated, we stop.</a:t>
            </a:r>
            <a:r>
              <a:rPr lang="en-US" dirty="0"/>
              <a:t> Here, when node </a:t>
            </a:r>
            <a:r>
              <a:rPr lang="en-US" dirty="0">
                <a:solidFill>
                  <a:srgbClr val="FF0000"/>
                </a:solidFill>
              </a:rPr>
              <a:t>E</a:t>
            </a:r>
            <a:r>
              <a:rPr lang="en-US" dirty="0"/>
              <a:t> is expanded, the goal node </a:t>
            </a:r>
            <a:r>
              <a:rPr lang="en-US" dirty="0">
                <a:solidFill>
                  <a:srgbClr val="FF0000"/>
                </a:solidFill>
              </a:rPr>
              <a:t>G</a:t>
            </a:r>
            <a:r>
              <a:rPr lang="en-US" dirty="0"/>
              <a:t> is generated. Since the goal test is satisfied, there is no need to insert the path (</a:t>
            </a:r>
            <a:r>
              <a:rPr lang="en-US" dirty="0">
                <a:solidFill>
                  <a:srgbClr val="FF0000"/>
                </a:solidFill>
              </a:rPr>
              <a:t>S-B-E-G</a:t>
            </a:r>
            <a:r>
              <a:rPr lang="en-US" dirty="0"/>
              <a:t>) into the queue. The search stops immediately after generating the goal node.</a:t>
            </a:r>
            <a:endParaRPr lang="en-GB" dirty="0"/>
          </a:p>
        </p:txBody>
      </p:sp>
    </p:spTree>
    <p:extLst>
      <p:ext uri="{BB962C8B-B14F-4D97-AF65-F5344CB8AC3E}">
        <p14:creationId xmlns:p14="http://schemas.microsoft.com/office/powerpoint/2010/main" val="21843473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F65B6-CB09-1253-6869-817090885DC1}"/>
            </a:ext>
          </a:extLst>
        </p:cNvPr>
        <p:cNvGrpSpPr/>
        <p:nvPr/>
      </p:nvGrpSpPr>
      <p:grpSpPr>
        <a:xfrm>
          <a:off x="0" y="0"/>
          <a:ext cx="0" cy="0"/>
          <a:chOff x="0" y="0"/>
          <a:chExt cx="0" cy="0"/>
        </a:xfrm>
      </p:grpSpPr>
      <p:sp>
        <p:nvSpPr>
          <p:cNvPr id="27" name="Freeform: Shape 26">
            <a:extLst>
              <a:ext uri="{FF2B5EF4-FFF2-40B4-BE49-F238E27FC236}">
                <a16:creationId xmlns:a16="http://schemas.microsoft.com/office/drawing/2014/main" id="{E934FA6C-334B-10CA-9FD9-8A5C03ECBCC4}"/>
              </a:ext>
            </a:extLst>
          </p:cNvPr>
          <p:cNvSpPr/>
          <p:nvPr/>
        </p:nvSpPr>
        <p:spPr>
          <a:xfrm>
            <a:off x="5028998" y="1132114"/>
            <a:ext cx="2482145" cy="2957126"/>
          </a:xfrm>
          <a:custGeom>
            <a:avLst/>
            <a:gdLst>
              <a:gd name="connsiteX0" fmla="*/ 435631 w 2482145"/>
              <a:gd name="connsiteY0" fmla="*/ 870857 h 2957126"/>
              <a:gd name="connsiteX1" fmla="*/ 392088 w 2482145"/>
              <a:gd name="connsiteY1" fmla="*/ 816429 h 2957126"/>
              <a:gd name="connsiteX2" fmla="*/ 348545 w 2482145"/>
              <a:gd name="connsiteY2" fmla="*/ 794657 h 2957126"/>
              <a:gd name="connsiteX3" fmla="*/ 250573 w 2482145"/>
              <a:gd name="connsiteY3" fmla="*/ 674915 h 2957126"/>
              <a:gd name="connsiteX4" fmla="*/ 163488 w 2482145"/>
              <a:gd name="connsiteY4" fmla="*/ 587829 h 2957126"/>
              <a:gd name="connsiteX5" fmla="*/ 87288 w 2482145"/>
              <a:gd name="connsiteY5" fmla="*/ 457200 h 2957126"/>
              <a:gd name="connsiteX6" fmla="*/ 11088 w 2482145"/>
              <a:gd name="connsiteY6" fmla="*/ 348343 h 2957126"/>
              <a:gd name="connsiteX7" fmla="*/ 202 w 2482145"/>
              <a:gd name="connsiteY7" fmla="*/ 304800 h 2957126"/>
              <a:gd name="connsiteX8" fmla="*/ 32859 w 2482145"/>
              <a:gd name="connsiteY8" fmla="*/ 152400 h 2957126"/>
              <a:gd name="connsiteX9" fmla="*/ 65516 w 2482145"/>
              <a:gd name="connsiteY9" fmla="*/ 119743 h 2957126"/>
              <a:gd name="connsiteX10" fmla="*/ 163488 w 2482145"/>
              <a:gd name="connsiteY10" fmla="*/ 65315 h 2957126"/>
              <a:gd name="connsiteX11" fmla="*/ 250573 w 2482145"/>
              <a:gd name="connsiteY11" fmla="*/ 43543 h 2957126"/>
              <a:gd name="connsiteX12" fmla="*/ 740431 w 2482145"/>
              <a:gd name="connsiteY12" fmla="*/ 10886 h 2957126"/>
              <a:gd name="connsiteX13" fmla="*/ 860173 w 2482145"/>
              <a:gd name="connsiteY13" fmla="*/ 0 h 2957126"/>
              <a:gd name="connsiteX14" fmla="*/ 958145 w 2482145"/>
              <a:gd name="connsiteY14" fmla="*/ 54429 h 2957126"/>
              <a:gd name="connsiteX15" fmla="*/ 1121431 w 2482145"/>
              <a:gd name="connsiteY15" fmla="*/ 272143 h 2957126"/>
              <a:gd name="connsiteX16" fmla="*/ 1208516 w 2482145"/>
              <a:gd name="connsiteY16" fmla="*/ 348343 h 2957126"/>
              <a:gd name="connsiteX17" fmla="*/ 1241173 w 2482145"/>
              <a:gd name="connsiteY17" fmla="*/ 413657 h 2957126"/>
              <a:gd name="connsiteX18" fmla="*/ 1393573 w 2482145"/>
              <a:gd name="connsiteY18" fmla="*/ 544286 h 2957126"/>
              <a:gd name="connsiteX19" fmla="*/ 1502431 w 2482145"/>
              <a:gd name="connsiteY19" fmla="*/ 653143 h 2957126"/>
              <a:gd name="connsiteX20" fmla="*/ 1589516 w 2482145"/>
              <a:gd name="connsiteY20" fmla="*/ 740229 h 2957126"/>
              <a:gd name="connsiteX21" fmla="*/ 1687488 w 2482145"/>
              <a:gd name="connsiteY21" fmla="*/ 827315 h 2957126"/>
              <a:gd name="connsiteX22" fmla="*/ 1796345 w 2482145"/>
              <a:gd name="connsiteY22" fmla="*/ 936172 h 2957126"/>
              <a:gd name="connsiteX23" fmla="*/ 1937859 w 2482145"/>
              <a:gd name="connsiteY23" fmla="*/ 1066800 h 2957126"/>
              <a:gd name="connsiteX24" fmla="*/ 2035831 w 2482145"/>
              <a:gd name="connsiteY24" fmla="*/ 1197429 h 2957126"/>
              <a:gd name="connsiteX25" fmla="*/ 2079373 w 2482145"/>
              <a:gd name="connsiteY25" fmla="*/ 1240972 h 2957126"/>
              <a:gd name="connsiteX26" fmla="*/ 2166459 w 2482145"/>
              <a:gd name="connsiteY26" fmla="*/ 1436915 h 2957126"/>
              <a:gd name="connsiteX27" fmla="*/ 2210002 w 2482145"/>
              <a:gd name="connsiteY27" fmla="*/ 1534886 h 2957126"/>
              <a:gd name="connsiteX28" fmla="*/ 2351516 w 2482145"/>
              <a:gd name="connsiteY28" fmla="*/ 1883229 h 2957126"/>
              <a:gd name="connsiteX29" fmla="*/ 2405945 w 2482145"/>
              <a:gd name="connsiteY29" fmla="*/ 2057400 h 2957126"/>
              <a:gd name="connsiteX30" fmla="*/ 2427716 w 2482145"/>
              <a:gd name="connsiteY30" fmla="*/ 2155372 h 2957126"/>
              <a:gd name="connsiteX31" fmla="*/ 2482145 w 2482145"/>
              <a:gd name="connsiteY31" fmla="*/ 2318657 h 2957126"/>
              <a:gd name="connsiteX32" fmla="*/ 2460373 w 2482145"/>
              <a:gd name="connsiteY32" fmla="*/ 2460172 h 2957126"/>
              <a:gd name="connsiteX33" fmla="*/ 2438602 w 2482145"/>
              <a:gd name="connsiteY33" fmla="*/ 2492829 h 2957126"/>
              <a:gd name="connsiteX34" fmla="*/ 2427716 w 2482145"/>
              <a:gd name="connsiteY34" fmla="*/ 2536372 h 2957126"/>
              <a:gd name="connsiteX35" fmla="*/ 2384173 w 2482145"/>
              <a:gd name="connsiteY35" fmla="*/ 2623457 h 2957126"/>
              <a:gd name="connsiteX36" fmla="*/ 2351516 w 2482145"/>
              <a:gd name="connsiteY36" fmla="*/ 2721429 h 2957126"/>
              <a:gd name="connsiteX37" fmla="*/ 2188231 w 2482145"/>
              <a:gd name="connsiteY37" fmla="*/ 2884715 h 2957126"/>
              <a:gd name="connsiteX38" fmla="*/ 2046716 w 2482145"/>
              <a:gd name="connsiteY38" fmla="*/ 2917372 h 2957126"/>
              <a:gd name="connsiteX39" fmla="*/ 1948745 w 2482145"/>
              <a:gd name="connsiteY39" fmla="*/ 2928257 h 2957126"/>
              <a:gd name="connsiteX40" fmla="*/ 1502431 w 2482145"/>
              <a:gd name="connsiteY40" fmla="*/ 2884715 h 2957126"/>
              <a:gd name="connsiteX41" fmla="*/ 1491545 w 2482145"/>
              <a:gd name="connsiteY41" fmla="*/ 2852057 h 2957126"/>
              <a:gd name="connsiteX42" fmla="*/ 1458888 w 2482145"/>
              <a:gd name="connsiteY42" fmla="*/ 2786743 h 2957126"/>
              <a:gd name="connsiteX43" fmla="*/ 1437116 w 2482145"/>
              <a:gd name="connsiteY43" fmla="*/ 2721429 h 2957126"/>
              <a:gd name="connsiteX44" fmla="*/ 1415345 w 2482145"/>
              <a:gd name="connsiteY44" fmla="*/ 2667000 h 2957126"/>
              <a:gd name="connsiteX45" fmla="*/ 1437116 w 2482145"/>
              <a:gd name="connsiteY45" fmla="*/ 2177143 h 2957126"/>
              <a:gd name="connsiteX46" fmla="*/ 1458888 w 2482145"/>
              <a:gd name="connsiteY46" fmla="*/ 2079172 h 2957126"/>
              <a:gd name="connsiteX47" fmla="*/ 1491545 w 2482145"/>
              <a:gd name="connsiteY47" fmla="*/ 1883229 h 2957126"/>
              <a:gd name="connsiteX48" fmla="*/ 1469773 w 2482145"/>
              <a:gd name="connsiteY48" fmla="*/ 1513115 h 2957126"/>
              <a:gd name="connsiteX49" fmla="*/ 1393573 w 2482145"/>
              <a:gd name="connsiteY49" fmla="*/ 1415143 h 2957126"/>
              <a:gd name="connsiteX50" fmla="*/ 1262945 w 2482145"/>
              <a:gd name="connsiteY50" fmla="*/ 1230086 h 2957126"/>
              <a:gd name="connsiteX51" fmla="*/ 1219402 w 2482145"/>
              <a:gd name="connsiteY51" fmla="*/ 1208315 h 2957126"/>
              <a:gd name="connsiteX52" fmla="*/ 1143202 w 2482145"/>
              <a:gd name="connsiteY52" fmla="*/ 1164772 h 2957126"/>
              <a:gd name="connsiteX53" fmla="*/ 958145 w 2482145"/>
              <a:gd name="connsiteY53" fmla="*/ 1121229 h 2957126"/>
              <a:gd name="connsiteX54" fmla="*/ 794859 w 2482145"/>
              <a:gd name="connsiteY54" fmla="*/ 1012372 h 2957126"/>
              <a:gd name="connsiteX55" fmla="*/ 740431 w 2482145"/>
              <a:gd name="connsiteY55" fmla="*/ 968829 h 2957126"/>
              <a:gd name="connsiteX56" fmla="*/ 620688 w 2482145"/>
              <a:gd name="connsiteY56" fmla="*/ 914400 h 2957126"/>
              <a:gd name="connsiteX57" fmla="*/ 577145 w 2482145"/>
              <a:gd name="connsiteY57" fmla="*/ 881743 h 2957126"/>
              <a:gd name="connsiteX58" fmla="*/ 511831 w 2482145"/>
              <a:gd name="connsiteY58" fmla="*/ 849086 h 2957126"/>
              <a:gd name="connsiteX59" fmla="*/ 457402 w 2482145"/>
              <a:gd name="connsiteY59" fmla="*/ 816429 h 2957126"/>
              <a:gd name="connsiteX60" fmla="*/ 337659 w 2482145"/>
              <a:gd name="connsiteY60" fmla="*/ 783772 h 295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482145" h="2957126">
                <a:moveTo>
                  <a:pt x="435631" y="870857"/>
                </a:moveTo>
                <a:cubicBezTo>
                  <a:pt x="421117" y="852714"/>
                  <a:pt x="409573" y="831729"/>
                  <a:pt x="392088" y="816429"/>
                </a:cubicBezTo>
                <a:cubicBezTo>
                  <a:pt x="379875" y="805743"/>
                  <a:pt x="360020" y="806132"/>
                  <a:pt x="348545" y="794657"/>
                </a:cubicBezTo>
                <a:cubicBezTo>
                  <a:pt x="312078" y="758191"/>
                  <a:pt x="287039" y="711382"/>
                  <a:pt x="250573" y="674915"/>
                </a:cubicBezTo>
                <a:cubicBezTo>
                  <a:pt x="221545" y="645886"/>
                  <a:pt x="189133" y="619886"/>
                  <a:pt x="163488" y="587829"/>
                </a:cubicBezTo>
                <a:cubicBezTo>
                  <a:pt x="75110" y="477356"/>
                  <a:pt x="161891" y="595747"/>
                  <a:pt x="87288" y="457200"/>
                </a:cubicBezTo>
                <a:cubicBezTo>
                  <a:pt x="70233" y="425527"/>
                  <a:pt x="34100" y="379026"/>
                  <a:pt x="11088" y="348343"/>
                </a:cubicBezTo>
                <a:cubicBezTo>
                  <a:pt x="7459" y="333829"/>
                  <a:pt x="-1450" y="319670"/>
                  <a:pt x="202" y="304800"/>
                </a:cubicBezTo>
                <a:cubicBezTo>
                  <a:pt x="5939" y="253165"/>
                  <a:pt x="15568" y="201391"/>
                  <a:pt x="32859" y="152400"/>
                </a:cubicBezTo>
                <a:cubicBezTo>
                  <a:pt x="37983" y="137883"/>
                  <a:pt x="53827" y="129762"/>
                  <a:pt x="65516" y="119743"/>
                </a:cubicBezTo>
                <a:cubicBezTo>
                  <a:pt x="102036" y="88441"/>
                  <a:pt x="116615" y="79738"/>
                  <a:pt x="163488" y="65315"/>
                </a:cubicBezTo>
                <a:cubicBezTo>
                  <a:pt x="192087" y="56515"/>
                  <a:pt x="220783" y="46353"/>
                  <a:pt x="250573" y="43543"/>
                </a:cubicBezTo>
                <a:cubicBezTo>
                  <a:pt x="413498" y="28173"/>
                  <a:pt x="577198" y="22546"/>
                  <a:pt x="740431" y="10886"/>
                </a:cubicBezTo>
                <a:cubicBezTo>
                  <a:pt x="780408" y="8031"/>
                  <a:pt x="820259" y="3629"/>
                  <a:pt x="860173" y="0"/>
                </a:cubicBezTo>
                <a:cubicBezTo>
                  <a:pt x="892830" y="18143"/>
                  <a:pt x="928973" y="31091"/>
                  <a:pt x="958145" y="54429"/>
                </a:cubicBezTo>
                <a:cubicBezTo>
                  <a:pt x="1024216" y="107286"/>
                  <a:pt x="1067152" y="217863"/>
                  <a:pt x="1121431" y="272143"/>
                </a:cubicBezTo>
                <a:cubicBezTo>
                  <a:pt x="1185110" y="335823"/>
                  <a:pt x="1154510" y="312340"/>
                  <a:pt x="1208516" y="348343"/>
                </a:cubicBezTo>
                <a:cubicBezTo>
                  <a:pt x="1219402" y="370114"/>
                  <a:pt x="1225824" y="394766"/>
                  <a:pt x="1241173" y="413657"/>
                </a:cubicBezTo>
                <a:cubicBezTo>
                  <a:pt x="1323506" y="514990"/>
                  <a:pt x="1316149" y="505574"/>
                  <a:pt x="1393573" y="544286"/>
                </a:cubicBezTo>
                <a:cubicBezTo>
                  <a:pt x="1440395" y="614517"/>
                  <a:pt x="1394727" y="552170"/>
                  <a:pt x="1502431" y="653143"/>
                </a:cubicBezTo>
                <a:cubicBezTo>
                  <a:pt x="1532380" y="681221"/>
                  <a:pt x="1559622" y="712093"/>
                  <a:pt x="1589516" y="740229"/>
                </a:cubicBezTo>
                <a:cubicBezTo>
                  <a:pt x="1621334" y="770175"/>
                  <a:pt x="1655768" y="797265"/>
                  <a:pt x="1687488" y="827315"/>
                </a:cubicBezTo>
                <a:cubicBezTo>
                  <a:pt x="1724741" y="862607"/>
                  <a:pt x="1759092" y="900880"/>
                  <a:pt x="1796345" y="936172"/>
                </a:cubicBezTo>
                <a:cubicBezTo>
                  <a:pt x="1804014" y="943437"/>
                  <a:pt x="1913049" y="1036265"/>
                  <a:pt x="1937859" y="1066800"/>
                </a:cubicBezTo>
                <a:cubicBezTo>
                  <a:pt x="1972181" y="1109043"/>
                  <a:pt x="1997344" y="1158942"/>
                  <a:pt x="2035831" y="1197429"/>
                </a:cubicBezTo>
                <a:cubicBezTo>
                  <a:pt x="2050345" y="1211943"/>
                  <a:pt x="2067987" y="1223893"/>
                  <a:pt x="2079373" y="1240972"/>
                </a:cubicBezTo>
                <a:cubicBezTo>
                  <a:pt x="2112123" y="1290097"/>
                  <a:pt x="2144906" y="1385726"/>
                  <a:pt x="2166459" y="1436915"/>
                </a:cubicBezTo>
                <a:cubicBezTo>
                  <a:pt x="2180327" y="1469852"/>
                  <a:pt x="2194785" y="1502550"/>
                  <a:pt x="2210002" y="1534886"/>
                </a:cubicBezTo>
                <a:cubicBezTo>
                  <a:pt x="2267868" y="1657851"/>
                  <a:pt x="2320301" y="1727161"/>
                  <a:pt x="2351516" y="1883229"/>
                </a:cubicBezTo>
                <a:cubicBezTo>
                  <a:pt x="2378062" y="2015954"/>
                  <a:pt x="2356739" y="1958988"/>
                  <a:pt x="2405945" y="2057400"/>
                </a:cubicBezTo>
                <a:cubicBezTo>
                  <a:pt x="2413202" y="2090057"/>
                  <a:pt x="2417137" y="2123635"/>
                  <a:pt x="2427716" y="2155372"/>
                </a:cubicBezTo>
                <a:cubicBezTo>
                  <a:pt x="2493351" y="2352279"/>
                  <a:pt x="2457276" y="2169445"/>
                  <a:pt x="2482145" y="2318657"/>
                </a:cubicBezTo>
                <a:cubicBezTo>
                  <a:pt x="2474888" y="2365829"/>
                  <a:pt x="2471948" y="2413870"/>
                  <a:pt x="2460373" y="2460172"/>
                </a:cubicBezTo>
                <a:cubicBezTo>
                  <a:pt x="2457200" y="2472864"/>
                  <a:pt x="2443756" y="2480804"/>
                  <a:pt x="2438602" y="2492829"/>
                </a:cubicBezTo>
                <a:cubicBezTo>
                  <a:pt x="2432709" y="2506580"/>
                  <a:pt x="2433609" y="2522621"/>
                  <a:pt x="2427716" y="2536372"/>
                </a:cubicBezTo>
                <a:cubicBezTo>
                  <a:pt x="2367719" y="2676365"/>
                  <a:pt x="2451709" y="2420850"/>
                  <a:pt x="2384173" y="2623457"/>
                </a:cubicBezTo>
                <a:cubicBezTo>
                  <a:pt x="2372590" y="2658206"/>
                  <a:pt x="2373566" y="2689356"/>
                  <a:pt x="2351516" y="2721429"/>
                </a:cubicBezTo>
                <a:cubicBezTo>
                  <a:pt x="2302098" y="2793310"/>
                  <a:pt x="2263414" y="2847124"/>
                  <a:pt x="2188231" y="2884715"/>
                </a:cubicBezTo>
                <a:cubicBezTo>
                  <a:pt x="2142638" y="2907511"/>
                  <a:pt x="2096370" y="2911165"/>
                  <a:pt x="2046716" y="2917372"/>
                </a:cubicBezTo>
                <a:cubicBezTo>
                  <a:pt x="2014112" y="2921447"/>
                  <a:pt x="1981402" y="2924629"/>
                  <a:pt x="1948745" y="2928257"/>
                </a:cubicBezTo>
                <a:cubicBezTo>
                  <a:pt x="1799974" y="2913743"/>
                  <a:pt x="1549700" y="3026522"/>
                  <a:pt x="1502431" y="2884715"/>
                </a:cubicBezTo>
                <a:cubicBezTo>
                  <a:pt x="1498802" y="2873829"/>
                  <a:pt x="1496205" y="2862543"/>
                  <a:pt x="1491545" y="2852057"/>
                </a:cubicBezTo>
                <a:cubicBezTo>
                  <a:pt x="1481659" y="2829814"/>
                  <a:pt x="1468250" y="2809212"/>
                  <a:pt x="1458888" y="2786743"/>
                </a:cubicBezTo>
                <a:cubicBezTo>
                  <a:pt x="1450061" y="2765559"/>
                  <a:pt x="1444959" y="2742996"/>
                  <a:pt x="1437116" y="2721429"/>
                </a:cubicBezTo>
                <a:cubicBezTo>
                  <a:pt x="1430438" y="2703065"/>
                  <a:pt x="1422602" y="2685143"/>
                  <a:pt x="1415345" y="2667000"/>
                </a:cubicBezTo>
                <a:cubicBezTo>
                  <a:pt x="1422602" y="2503714"/>
                  <a:pt x="1425042" y="2340143"/>
                  <a:pt x="1437116" y="2177143"/>
                </a:cubicBezTo>
                <a:cubicBezTo>
                  <a:pt x="1439587" y="2143781"/>
                  <a:pt x="1453074" y="2112117"/>
                  <a:pt x="1458888" y="2079172"/>
                </a:cubicBezTo>
                <a:cubicBezTo>
                  <a:pt x="1528523" y="1684574"/>
                  <a:pt x="1395528" y="2363302"/>
                  <a:pt x="1491545" y="1883229"/>
                </a:cubicBezTo>
                <a:cubicBezTo>
                  <a:pt x="1484288" y="1759858"/>
                  <a:pt x="1495091" y="1634078"/>
                  <a:pt x="1469773" y="1513115"/>
                </a:cubicBezTo>
                <a:cubicBezTo>
                  <a:pt x="1461297" y="1472620"/>
                  <a:pt x="1413665" y="1451309"/>
                  <a:pt x="1393573" y="1415143"/>
                </a:cubicBezTo>
                <a:cubicBezTo>
                  <a:pt x="1346030" y="1329564"/>
                  <a:pt x="1337296" y="1297678"/>
                  <a:pt x="1262945" y="1230086"/>
                </a:cubicBezTo>
                <a:cubicBezTo>
                  <a:pt x="1250938" y="1219170"/>
                  <a:pt x="1233648" y="1216086"/>
                  <a:pt x="1219402" y="1208315"/>
                </a:cubicBezTo>
                <a:cubicBezTo>
                  <a:pt x="1193720" y="1194306"/>
                  <a:pt x="1170253" y="1175911"/>
                  <a:pt x="1143202" y="1164772"/>
                </a:cubicBezTo>
                <a:cubicBezTo>
                  <a:pt x="1065229" y="1132665"/>
                  <a:pt x="1034286" y="1132107"/>
                  <a:pt x="958145" y="1121229"/>
                </a:cubicBezTo>
                <a:cubicBezTo>
                  <a:pt x="877202" y="1070639"/>
                  <a:pt x="869178" y="1068111"/>
                  <a:pt x="794859" y="1012372"/>
                </a:cubicBezTo>
                <a:cubicBezTo>
                  <a:pt x="776272" y="998432"/>
                  <a:pt x="760033" y="981303"/>
                  <a:pt x="740431" y="968829"/>
                </a:cubicBezTo>
                <a:cubicBezTo>
                  <a:pt x="612651" y="887515"/>
                  <a:pt x="733830" y="977258"/>
                  <a:pt x="620688" y="914400"/>
                </a:cubicBezTo>
                <a:cubicBezTo>
                  <a:pt x="604828" y="905589"/>
                  <a:pt x="592702" y="891077"/>
                  <a:pt x="577145" y="881743"/>
                </a:cubicBezTo>
                <a:cubicBezTo>
                  <a:pt x="556273" y="869220"/>
                  <a:pt x="533200" y="860742"/>
                  <a:pt x="511831" y="849086"/>
                </a:cubicBezTo>
                <a:cubicBezTo>
                  <a:pt x="493256" y="838954"/>
                  <a:pt x="477474" y="823120"/>
                  <a:pt x="457402" y="816429"/>
                </a:cubicBezTo>
                <a:cubicBezTo>
                  <a:pt x="320733" y="770872"/>
                  <a:pt x="377871" y="823981"/>
                  <a:pt x="337659" y="783772"/>
                </a:cubicBezTo>
              </a:path>
            </a:pathLst>
          </a:cu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583AAA68-B569-19A5-4A32-3834C5E4B61B}"/>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(BFS)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7D5DDFF-41B0-EE27-C371-EC0291138263}"/>
                  </a:ext>
                </a:extLst>
              </p:cNvPr>
              <p:cNvSpPr txBox="1"/>
              <p:nvPr/>
            </p:nvSpPr>
            <p:spPr>
              <a:xfrm>
                <a:off x="335494" y="1987315"/>
                <a:ext cx="2460171" cy="3139321"/>
              </a:xfrm>
              <a:prstGeom prst="rect">
                <a:avLst/>
              </a:prstGeom>
              <a:noFill/>
            </p:spPr>
            <p:txBody>
              <a:bodyPr wrap="square" rtlCol="0">
                <a:spAutoFit/>
              </a:bodyPr>
              <a:lstStyle/>
              <a:p>
                <a:r>
                  <a:rPr lang="en-GB" b="1" dirty="0"/>
                  <a:t>Queue</a:t>
                </a:r>
              </a:p>
              <a:p>
                <a:r>
                  <a:rPr lang="en-GB" dirty="0">
                    <a:solidFill>
                      <a:srgbClr val="FF0000"/>
                    </a:solidFill>
                  </a:rPr>
                  <a:t>S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solidFill>
                      <a:srgbClr val="FF0000"/>
                    </a:solidFill>
                  </a:rPr>
                  <a:t>S-A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solidFill>
                      <a:srgbClr val="FF0000"/>
                    </a:solidFill>
                  </a:rPr>
                  <a:t>S-B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t>S-A-B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p>
              <a:p>
                <a:r>
                  <a:rPr lang="en-GB" dirty="0">
                    <a:solidFill>
                      <a:srgbClr val="FF0000"/>
                    </a:solidFill>
                  </a:rPr>
                  <a:t>S-A-C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solidFill>
                      <a:srgbClr val="FF0000"/>
                    </a:solidFill>
                  </a:rPr>
                  <a:t>S-A-D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p>
              <a:p>
                <a:r>
                  <a:rPr lang="en-GB" dirty="0"/>
                  <a:t>S-B-D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p>
              <a:p>
                <a:r>
                  <a:rPr lang="en-GB" dirty="0">
                    <a:solidFill>
                      <a:srgbClr val="FF0000"/>
                    </a:solidFill>
                  </a:rPr>
                  <a:t>S-B-E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m:t>
                    </m:r>
                  </m:oMath>
                </a14:m>
                <a:endParaRPr lang="en-GB" dirty="0">
                  <a:solidFill>
                    <a:srgbClr val="FF0000"/>
                  </a:solidFill>
                </a:endParaRPr>
              </a:p>
              <a:p>
                <a:r>
                  <a:rPr lang="en-GB" dirty="0"/>
                  <a:t>S-A-C-F</a:t>
                </a:r>
              </a:p>
              <a:p>
                <a:r>
                  <a:rPr lang="en-GB" dirty="0"/>
                  <a:t>S-A-D-F</a:t>
                </a:r>
              </a:p>
            </p:txBody>
          </p:sp>
        </mc:Choice>
        <mc:Fallback xmlns="">
          <p:sp>
            <p:nvSpPr>
              <p:cNvPr id="5" name="TextBox 4">
                <a:extLst>
                  <a:ext uri="{FF2B5EF4-FFF2-40B4-BE49-F238E27FC236}">
                    <a16:creationId xmlns:a16="http://schemas.microsoft.com/office/drawing/2014/main" id="{47D5DDFF-41B0-EE27-C371-EC0291138263}"/>
                  </a:ext>
                </a:extLst>
              </p:cNvPr>
              <p:cNvSpPr txBox="1">
                <a:spLocks noRot="1" noChangeAspect="1" noMove="1" noResize="1" noEditPoints="1" noAdjustHandles="1" noChangeArrowheads="1" noChangeShapeType="1" noTextEdit="1"/>
              </p:cNvSpPr>
              <p:nvPr/>
            </p:nvSpPr>
            <p:spPr>
              <a:xfrm>
                <a:off x="335494" y="1987315"/>
                <a:ext cx="2460171" cy="3139321"/>
              </a:xfrm>
              <a:prstGeom prst="rect">
                <a:avLst/>
              </a:prstGeom>
              <a:blipFill>
                <a:blip r:embed="rId3"/>
                <a:stretch>
                  <a:fillRect l="-1980" t="-971" b="-2136"/>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CF70839D-87D2-C4B1-DA38-939A1C294EA9}"/>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C, D, E</a:t>
            </a:r>
          </a:p>
        </p:txBody>
      </p:sp>
      <p:sp>
        <p:nvSpPr>
          <p:cNvPr id="3" name="Oval 2">
            <a:extLst>
              <a:ext uri="{FF2B5EF4-FFF2-40B4-BE49-F238E27FC236}">
                <a16:creationId xmlns:a16="http://schemas.microsoft.com/office/drawing/2014/main" id="{A983CEAB-9C79-B0EC-45CE-F70449580F7B}"/>
              </a:ext>
            </a:extLst>
          </p:cNvPr>
          <p:cNvSpPr/>
          <p:nvPr/>
        </p:nvSpPr>
        <p:spPr>
          <a:xfrm>
            <a:off x="5215269" y="1296286"/>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a:t>
            </a:r>
          </a:p>
        </p:txBody>
      </p:sp>
      <p:sp>
        <p:nvSpPr>
          <p:cNvPr id="7" name="Oval 6">
            <a:extLst>
              <a:ext uri="{FF2B5EF4-FFF2-40B4-BE49-F238E27FC236}">
                <a16:creationId xmlns:a16="http://schemas.microsoft.com/office/drawing/2014/main" id="{05005F3A-D80B-7D70-20DD-7A0744ADAD63}"/>
              </a:ext>
            </a:extLst>
          </p:cNvPr>
          <p:cNvSpPr/>
          <p:nvPr/>
        </p:nvSpPr>
        <p:spPr>
          <a:xfrm>
            <a:off x="4572000" y="198731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a:t>
            </a:r>
          </a:p>
        </p:txBody>
      </p:sp>
      <p:sp>
        <p:nvSpPr>
          <p:cNvPr id="8" name="Oval 7">
            <a:extLst>
              <a:ext uri="{FF2B5EF4-FFF2-40B4-BE49-F238E27FC236}">
                <a16:creationId xmlns:a16="http://schemas.microsoft.com/office/drawing/2014/main" id="{F9A62B6C-6152-7A83-B242-A6E28C6F5EC2}"/>
              </a:ext>
            </a:extLst>
          </p:cNvPr>
          <p:cNvSpPr/>
          <p:nvPr/>
        </p:nvSpPr>
        <p:spPr>
          <a:xfrm>
            <a:off x="6154478" y="198731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cxnSp>
        <p:nvCxnSpPr>
          <p:cNvPr id="10" name="Straight Arrow Connector 9">
            <a:extLst>
              <a:ext uri="{FF2B5EF4-FFF2-40B4-BE49-F238E27FC236}">
                <a16:creationId xmlns:a16="http://schemas.microsoft.com/office/drawing/2014/main" id="{6C02926F-DCC4-2FFD-CD2C-D2E0647080CF}"/>
              </a:ext>
            </a:extLst>
          </p:cNvPr>
          <p:cNvCxnSpPr>
            <a:stCxn id="3" idx="3"/>
            <a:endCxn id="7" idx="7"/>
          </p:cNvCxnSpPr>
          <p:nvPr/>
        </p:nvCxnSpPr>
        <p:spPr>
          <a:xfrm flipH="1">
            <a:off x="5016698" y="1698625"/>
            <a:ext cx="27486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D77EE59-AA4A-CF06-093C-67D9782B4C7F}"/>
              </a:ext>
            </a:extLst>
          </p:cNvPr>
          <p:cNvCxnSpPr>
            <a:cxnSpLocks/>
            <a:stCxn id="3" idx="5"/>
            <a:endCxn id="8" idx="1"/>
          </p:cNvCxnSpPr>
          <p:nvPr/>
        </p:nvCxnSpPr>
        <p:spPr>
          <a:xfrm>
            <a:off x="5659967" y="1698625"/>
            <a:ext cx="57080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21BF9454-6836-B0B9-FF90-D9D94633D84D}"/>
              </a:ext>
            </a:extLst>
          </p:cNvPr>
          <p:cNvSpPr/>
          <p:nvPr/>
        </p:nvSpPr>
        <p:spPr>
          <a:xfrm>
            <a:off x="3423334"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sp>
        <p:nvSpPr>
          <p:cNvPr id="12" name="Oval 11">
            <a:extLst>
              <a:ext uri="{FF2B5EF4-FFF2-40B4-BE49-F238E27FC236}">
                <a16:creationId xmlns:a16="http://schemas.microsoft.com/office/drawing/2014/main" id="{5F69931A-A06C-A97C-5198-BA57CA5C978B}"/>
              </a:ext>
            </a:extLst>
          </p:cNvPr>
          <p:cNvSpPr/>
          <p:nvPr/>
        </p:nvSpPr>
        <p:spPr>
          <a:xfrm>
            <a:off x="4201535" y="269109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C</a:t>
            </a:r>
          </a:p>
        </p:txBody>
      </p:sp>
      <p:sp>
        <p:nvSpPr>
          <p:cNvPr id="13" name="Oval 12">
            <a:extLst>
              <a:ext uri="{FF2B5EF4-FFF2-40B4-BE49-F238E27FC236}">
                <a16:creationId xmlns:a16="http://schemas.microsoft.com/office/drawing/2014/main" id="{989D02CB-1BEE-C051-7F02-4C77050C0A26}"/>
              </a:ext>
            </a:extLst>
          </p:cNvPr>
          <p:cNvSpPr/>
          <p:nvPr/>
        </p:nvSpPr>
        <p:spPr>
          <a:xfrm>
            <a:off x="4979736" y="269109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cxnSp>
        <p:nvCxnSpPr>
          <p:cNvPr id="14" name="Straight Arrow Connector 13">
            <a:extLst>
              <a:ext uri="{FF2B5EF4-FFF2-40B4-BE49-F238E27FC236}">
                <a16:creationId xmlns:a16="http://schemas.microsoft.com/office/drawing/2014/main" id="{154D9BA5-54F9-6049-C5DB-EF6B0662759E}"/>
              </a:ext>
            </a:extLst>
          </p:cNvPr>
          <p:cNvCxnSpPr>
            <a:cxnSpLocks/>
            <a:stCxn id="7" idx="2"/>
            <a:endCxn id="9" idx="7"/>
          </p:cNvCxnSpPr>
          <p:nvPr/>
        </p:nvCxnSpPr>
        <p:spPr>
          <a:xfrm flipH="1">
            <a:off x="3868032" y="2223000"/>
            <a:ext cx="703968" cy="537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C04148-D308-FAB0-65FA-E2FF0FAB522F}"/>
              </a:ext>
            </a:extLst>
          </p:cNvPr>
          <p:cNvCxnSpPr>
            <a:cxnSpLocks/>
            <a:stCxn id="7" idx="3"/>
            <a:endCxn id="12" idx="0"/>
          </p:cNvCxnSpPr>
          <p:nvPr/>
        </p:nvCxnSpPr>
        <p:spPr>
          <a:xfrm flipH="1">
            <a:off x="4462033" y="2389654"/>
            <a:ext cx="186265"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162220F-E957-F5C1-F03F-0E2DB3678F33}"/>
              </a:ext>
            </a:extLst>
          </p:cNvPr>
          <p:cNvCxnSpPr>
            <a:cxnSpLocks/>
            <a:stCxn id="7" idx="5"/>
            <a:endCxn id="13" idx="0"/>
          </p:cNvCxnSpPr>
          <p:nvPr/>
        </p:nvCxnSpPr>
        <p:spPr>
          <a:xfrm>
            <a:off x="5016698" y="2389654"/>
            <a:ext cx="223536"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39E97E61-4C50-A54C-12F4-4A39D804BDAC}"/>
              </a:ext>
            </a:extLst>
          </p:cNvPr>
          <p:cNvSpPr/>
          <p:nvPr/>
        </p:nvSpPr>
        <p:spPr>
          <a:xfrm>
            <a:off x="5913090" y="269109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sp>
        <p:nvSpPr>
          <p:cNvPr id="16" name="Oval 15">
            <a:extLst>
              <a:ext uri="{FF2B5EF4-FFF2-40B4-BE49-F238E27FC236}">
                <a16:creationId xmlns:a16="http://schemas.microsoft.com/office/drawing/2014/main" id="{2EE7600D-31A1-3396-D9D7-40DC233897AD}"/>
              </a:ext>
            </a:extLst>
          </p:cNvPr>
          <p:cNvSpPr/>
          <p:nvPr/>
        </p:nvSpPr>
        <p:spPr>
          <a:xfrm>
            <a:off x="6585946" y="269109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a:t>
            </a:r>
          </a:p>
        </p:txBody>
      </p:sp>
      <p:cxnSp>
        <p:nvCxnSpPr>
          <p:cNvPr id="17" name="Straight Arrow Connector 16">
            <a:extLst>
              <a:ext uri="{FF2B5EF4-FFF2-40B4-BE49-F238E27FC236}">
                <a16:creationId xmlns:a16="http://schemas.microsoft.com/office/drawing/2014/main" id="{8A6F7639-4F34-7C98-EAFA-C5AF7BDF7EDB}"/>
              </a:ext>
            </a:extLst>
          </p:cNvPr>
          <p:cNvCxnSpPr>
            <a:cxnSpLocks/>
            <a:stCxn id="8" idx="4"/>
            <a:endCxn id="15" idx="7"/>
          </p:cNvCxnSpPr>
          <p:nvPr/>
        </p:nvCxnSpPr>
        <p:spPr>
          <a:xfrm flipH="1">
            <a:off x="6357788" y="2458685"/>
            <a:ext cx="57188"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9978D78-5CE7-4D9A-27D4-B09D52BEBC83}"/>
              </a:ext>
            </a:extLst>
          </p:cNvPr>
          <p:cNvCxnSpPr>
            <a:cxnSpLocks/>
            <a:stCxn id="8" idx="5"/>
            <a:endCxn id="16" idx="0"/>
          </p:cNvCxnSpPr>
          <p:nvPr/>
        </p:nvCxnSpPr>
        <p:spPr>
          <a:xfrm>
            <a:off x="6599176" y="2389654"/>
            <a:ext cx="247268"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07B5F6B4-15C2-C614-B0F6-323232C6B8C2}"/>
              </a:ext>
            </a:extLst>
          </p:cNvPr>
          <p:cNvSpPr/>
          <p:nvPr/>
        </p:nvSpPr>
        <p:spPr>
          <a:xfrm>
            <a:off x="4203405" y="3463906"/>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a:t>
            </a:r>
          </a:p>
        </p:txBody>
      </p:sp>
      <p:cxnSp>
        <p:nvCxnSpPr>
          <p:cNvPr id="24" name="Straight Arrow Connector 23">
            <a:extLst>
              <a:ext uri="{FF2B5EF4-FFF2-40B4-BE49-F238E27FC236}">
                <a16:creationId xmlns:a16="http://schemas.microsoft.com/office/drawing/2014/main" id="{42401B89-D88B-EFAD-AC02-F26A4ECEC7C1}"/>
              </a:ext>
            </a:extLst>
          </p:cNvPr>
          <p:cNvCxnSpPr>
            <a:cxnSpLocks/>
            <a:stCxn id="12" idx="4"/>
            <a:endCxn id="23" idx="0"/>
          </p:cNvCxnSpPr>
          <p:nvPr/>
        </p:nvCxnSpPr>
        <p:spPr>
          <a:xfrm>
            <a:off x="4462033" y="3162465"/>
            <a:ext cx="1870"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C48530E3-DD52-8E1C-B421-02C3186C5718}"/>
              </a:ext>
            </a:extLst>
          </p:cNvPr>
          <p:cNvSpPr/>
          <p:nvPr/>
        </p:nvSpPr>
        <p:spPr>
          <a:xfrm>
            <a:off x="5002994" y="3463906"/>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a:t>
            </a:r>
          </a:p>
        </p:txBody>
      </p:sp>
      <p:cxnSp>
        <p:nvCxnSpPr>
          <p:cNvPr id="25" name="Straight Arrow Connector 24">
            <a:extLst>
              <a:ext uri="{FF2B5EF4-FFF2-40B4-BE49-F238E27FC236}">
                <a16:creationId xmlns:a16="http://schemas.microsoft.com/office/drawing/2014/main" id="{089E0480-5791-0C36-F2EF-5800C3506704}"/>
              </a:ext>
            </a:extLst>
          </p:cNvPr>
          <p:cNvCxnSpPr>
            <a:cxnSpLocks/>
            <a:stCxn id="13" idx="4"/>
            <a:endCxn id="19" idx="0"/>
          </p:cNvCxnSpPr>
          <p:nvPr/>
        </p:nvCxnSpPr>
        <p:spPr>
          <a:xfrm>
            <a:off x="5240234" y="3162465"/>
            <a:ext cx="23258"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6C577C10-1D6F-5EAF-8655-70DEAA829627}"/>
              </a:ext>
            </a:extLst>
          </p:cNvPr>
          <p:cNvSpPr/>
          <p:nvPr/>
        </p:nvSpPr>
        <p:spPr>
          <a:xfrm>
            <a:off x="6585946" y="3463906"/>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G</a:t>
            </a:r>
          </a:p>
        </p:txBody>
      </p:sp>
      <p:cxnSp>
        <p:nvCxnSpPr>
          <p:cNvPr id="26" name="Straight Arrow Connector 25">
            <a:extLst>
              <a:ext uri="{FF2B5EF4-FFF2-40B4-BE49-F238E27FC236}">
                <a16:creationId xmlns:a16="http://schemas.microsoft.com/office/drawing/2014/main" id="{073ABC3B-BE6E-61CA-D4AD-50B387BBB2F2}"/>
              </a:ext>
            </a:extLst>
          </p:cNvPr>
          <p:cNvCxnSpPr>
            <a:cxnSpLocks/>
            <a:stCxn id="16" idx="4"/>
            <a:endCxn id="20" idx="0"/>
          </p:cNvCxnSpPr>
          <p:nvPr/>
        </p:nvCxnSpPr>
        <p:spPr>
          <a:xfrm>
            <a:off x="6846444" y="3162465"/>
            <a:ext cx="0" cy="301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10D066A3-C022-E42F-6B93-9BB106C6A1AC}"/>
              </a:ext>
            </a:extLst>
          </p:cNvPr>
          <p:cNvSpPr txBox="1"/>
          <p:nvPr/>
        </p:nvSpPr>
        <p:spPr>
          <a:xfrm>
            <a:off x="1831196" y="4176457"/>
            <a:ext cx="6977309" cy="2308324"/>
          </a:xfrm>
          <a:prstGeom prst="rect">
            <a:avLst/>
          </a:prstGeom>
          <a:solidFill>
            <a:schemeClr val="accent1">
              <a:lumMod val="20000"/>
              <a:lumOff val="80000"/>
            </a:schemeClr>
          </a:solidFill>
          <a:ln>
            <a:solidFill>
              <a:schemeClr val="accent1"/>
            </a:solidFill>
          </a:ln>
        </p:spPr>
        <p:txBody>
          <a:bodyPr wrap="square">
            <a:spAutoFit/>
          </a:bodyPr>
          <a:lstStyle/>
          <a:p>
            <a:pPr algn="just"/>
            <a:r>
              <a:rPr lang="en-GB" dirty="0"/>
              <a:t>So, the result of the BFS is the path </a:t>
            </a:r>
            <a:r>
              <a:rPr lang="en-GB" dirty="0">
                <a:solidFill>
                  <a:srgbClr val="FF0000"/>
                </a:solidFill>
              </a:rPr>
              <a:t>S-B-E-G</a:t>
            </a:r>
            <a:r>
              <a:rPr lang="en-GB" dirty="0"/>
              <a:t> which cost is </a:t>
            </a:r>
            <a:r>
              <a:rPr lang="en-GB" dirty="0">
                <a:solidFill>
                  <a:srgbClr val="FF0000"/>
                </a:solidFill>
              </a:rPr>
              <a:t>18</a:t>
            </a:r>
          </a:p>
          <a:p>
            <a:pPr algn="just"/>
            <a:endParaRPr lang="en-GB" dirty="0">
              <a:solidFill>
                <a:srgbClr val="FF0000"/>
              </a:solidFill>
            </a:endParaRPr>
          </a:p>
          <a:p>
            <a:pPr algn="just"/>
            <a:r>
              <a:rPr lang="en-GB" dirty="0">
                <a:solidFill>
                  <a:srgbClr val="FF0000"/>
                </a:solidFill>
              </a:rPr>
              <a:t>Remember: </a:t>
            </a:r>
            <a:r>
              <a:rPr lang="en-GB" dirty="0"/>
              <a:t>In BFS, w</a:t>
            </a:r>
            <a:r>
              <a:rPr lang="en-US" dirty="0"/>
              <a:t>e can never find a better path to a state that has just been generated or reached. This means we can perform an </a:t>
            </a:r>
            <a:r>
              <a:rPr lang="en-US" dirty="0">
                <a:solidFill>
                  <a:srgbClr val="FF0000"/>
                </a:solidFill>
              </a:rPr>
              <a:t>early goal test</a:t>
            </a:r>
            <a:r>
              <a:rPr lang="en-US" dirty="0"/>
              <a:t>, checking whether a node is a solution as soon as it is generated. This differs from the </a:t>
            </a:r>
            <a:r>
              <a:rPr lang="en-US" dirty="0">
                <a:solidFill>
                  <a:srgbClr val="FF0000"/>
                </a:solidFill>
              </a:rPr>
              <a:t>late goal test </a:t>
            </a:r>
            <a:r>
              <a:rPr lang="en-US" dirty="0"/>
              <a:t>used by other search algorithms, which wait until a node is removed from the frontier (selected for expansion) to check if it is a solution.</a:t>
            </a:r>
            <a:endParaRPr lang="en-GB" dirty="0"/>
          </a:p>
        </p:txBody>
      </p:sp>
    </p:spTree>
    <p:extLst>
      <p:ext uri="{BB962C8B-B14F-4D97-AF65-F5344CB8AC3E}">
        <p14:creationId xmlns:p14="http://schemas.microsoft.com/office/powerpoint/2010/main" val="23305394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(DFS)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646331"/>
          </a:xfrm>
          <a:prstGeom prst="rect">
            <a:avLst/>
          </a:prstGeom>
          <a:noFill/>
        </p:spPr>
        <p:txBody>
          <a:bodyPr wrap="square" rtlCol="0">
            <a:spAutoFit/>
          </a:bodyPr>
          <a:lstStyle/>
          <a:p>
            <a:r>
              <a:rPr lang="en-GB" b="1" dirty="0"/>
              <a:t>Stack</a:t>
            </a:r>
          </a:p>
          <a:p>
            <a:r>
              <a:rPr lang="en-GB" dirty="0"/>
              <a:t>S</a:t>
            </a:r>
          </a:p>
        </p:txBody>
      </p:sp>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Empty</a:t>
            </a:r>
          </a:p>
        </p:txBody>
      </p:sp>
      <p:sp>
        <p:nvSpPr>
          <p:cNvPr id="8" name="TextBox 7">
            <a:extLst>
              <a:ext uri="{FF2B5EF4-FFF2-40B4-BE49-F238E27FC236}">
                <a16:creationId xmlns:a16="http://schemas.microsoft.com/office/drawing/2014/main" id="{4B7C0ED3-8722-048A-6617-BD655D05B07F}"/>
              </a:ext>
            </a:extLst>
          </p:cNvPr>
          <p:cNvSpPr txBox="1"/>
          <p:nvPr/>
        </p:nvSpPr>
        <p:spPr>
          <a:xfrm>
            <a:off x="1951942" y="2165504"/>
            <a:ext cx="6977309" cy="1754326"/>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As we aim to find a path from node </a:t>
            </a:r>
            <a:r>
              <a:rPr lang="en-US" dirty="0">
                <a:solidFill>
                  <a:srgbClr val="FF0000"/>
                </a:solidFill>
              </a:rPr>
              <a:t>S</a:t>
            </a:r>
            <a:r>
              <a:rPr lang="en-US" dirty="0"/>
              <a:t> to node </a:t>
            </a:r>
            <a:r>
              <a:rPr lang="en-US" dirty="0">
                <a:solidFill>
                  <a:srgbClr val="FF0000"/>
                </a:solidFill>
              </a:rPr>
              <a:t>G</a:t>
            </a:r>
            <a:r>
              <a:rPr lang="en-US" dirty="0"/>
              <a:t>, the stack (LIFO queue) will contain the starting node (</a:t>
            </a:r>
            <a:r>
              <a:rPr lang="en-US" dirty="0">
                <a:solidFill>
                  <a:srgbClr val="FF0000"/>
                </a:solidFill>
              </a:rPr>
              <a:t>S</a:t>
            </a:r>
            <a:r>
              <a:rPr lang="en-US" dirty="0"/>
              <a:t>) by default. </a:t>
            </a:r>
          </a:p>
          <a:p>
            <a:pPr algn="just"/>
            <a:endParaRPr lang="en-US" dirty="0"/>
          </a:p>
          <a:p>
            <a:pPr algn="just"/>
            <a:r>
              <a:rPr lang="en-US" dirty="0"/>
              <a:t>The search will continue by exploring neighboring nodes, expanding them, and adding paths to the queue until the goal node (</a:t>
            </a:r>
            <a:r>
              <a:rPr lang="en-US" dirty="0">
                <a:solidFill>
                  <a:srgbClr val="FF0000"/>
                </a:solidFill>
              </a:rPr>
              <a:t>G</a:t>
            </a:r>
            <a:r>
              <a:rPr lang="en-US" dirty="0"/>
              <a:t>) is selected for expanding.</a:t>
            </a:r>
            <a:endParaRPr lang="en-GB" dirty="0"/>
          </a:p>
        </p:txBody>
      </p:sp>
    </p:spTree>
    <p:extLst>
      <p:ext uri="{BB962C8B-B14F-4D97-AF65-F5344CB8AC3E}">
        <p14:creationId xmlns:p14="http://schemas.microsoft.com/office/powerpoint/2010/main" val="10159381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(DFS)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1200329"/>
              </a:xfrm>
              <a:prstGeom prst="rect">
                <a:avLst/>
              </a:prstGeom>
              <a:noFill/>
            </p:spPr>
            <p:txBody>
              <a:bodyPr wrap="square" rtlCol="0">
                <a:spAutoFit/>
              </a:bodyPr>
              <a:lstStyle/>
              <a:p>
                <a:r>
                  <a:rPr lang="en-GB" b="1" dirty="0"/>
                  <a:t>Stack</a:t>
                </a:r>
              </a:p>
              <a:p>
                <a:r>
                  <a:rPr lang="en-GB" dirty="0"/>
                  <a:t>S </a:t>
                </a:r>
                <a14:m>
                  <m:oMath xmlns:m="http://schemas.openxmlformats.org/officeDocument/2006/math">
                    <m:r>
                      <a:rPr lang="en-GB" i="1" smtClean="0">
                        <a:solidFill>
                          <a:srgbClr val="FF0000"/>
                        </a:solidFill>
                        <a:latin typeface="Cambria Math"/>
                        <a:ea typeface="Cambria Math"/>
                      </a:rPr>
                      <m:t>×</m:t>
                    </m:r>
                  </m:oMath>
                </a14:m>
                <a:endParaRPr lang="en-US" dirty="0">
                  <a:ea typeface="Cambria Math"/>
                </a:endParaRPr>
              </a:p>
              <a:p>
                <a:r>
                  <a:rPr lang="en-GB" dirty="0"/>
                  <a:t>S-A</a:t>
                </a:r>
              </a:p>
              <a:p>
                <a:r>
                  <a:rPr lang="en-GB" dirty="0"/>
                  <a:t>S-B</a:t>
                </a:r>
              </a:p>
            </p:txBody>
          </p:sp>
        </mc:Choice>
        <mc:Fallback xmlns="">
          <p:sp>
            <p:nvSpPr>
              <p:cNvPr id="5" name="TextBox 4">
                <a:extLst>
                  <a:ext uri="{FF2B5EF4-FFF2-40B4-BE49-F238E27FC236}">
                    <a16:creationId xmlns:a16="http://schemas.microsoft.com/office/drawing/2014/main" xmlns="" id="{B7B78631-05CE-E022-493A-F73DF6F241A7}"/>
                  </a:ext>
                </a:extLst>
              </p:cNvPr>
              <p:cNvSpPr txBox="1">
                <a:spLocks noRot="1" noChangeAspect="1" noMove="1" noResize="1" noEditPoints="1" noAdjustHandles="1" noChangeArrowheads="1" noChangeShapeType="1" noTextEdit="1"/>
              </p:cNvSpPr>
              <p:nvPr/>
            </p:nvSpPr>
            <p:spPr>
              <a:xfrm>
                <a:off x="335494" y="1987315"/>
                <a:ext cx="2460171" cy="1200329"/>
              </a:xfrm>
              <a:prstGeom prst="rect">
                <a:avLst/>
              </a:prstGeom>
              <a:blipFill rotWithShape="1">
                <a:blip r:embed="rId3"/>
                <a:stretch>
                  <a:fillRect l="-1980" t="-2538" b="-710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a:t>
            </a:r>
          </a:p>
        </p:txBody>
      </p:sp>
      <p:sp>
        <p:nvSpPr>
          <p:cNvPr id="7" name="Oval 6">
            <a:extLst>
              <a:ext uri="{FF2B5EF4-FFF2-40B4-BE49-F238E27FC236}">
                <a16:creationId xmlns:a16="http://schemas.microsoft.com/office/drawing/2014/main" id="{998946E8-A7A0-91B0-AE31-981461C1D5E8}"/>
              </a:ext>
            </a:extLst>
          </p:cNvPr>
          <p:cNvSpPr/>
          <p:nvPr/>
        </p:nvSpPr>
        <p:spPr>
          <a:xfrm>
            <a:off x="5215269" y="1296286"/>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a:t>
            </a:r>
          </a:p>
        </p:txBody>
      </p:sp>
      <p:sp>
        <p:nvSpPr>
          <p:cNvPr id="9" name="Oval 8">
            <a:extLst>
              <a:ext uri="{FF2B5EF4-FFF2-40B4-BE49-F238E27FC236}">
                <a16:creationId xmlns:a16="http://schemas.microsoft.com/office/drawing/2014/main" id="{E0CB1BAA-4C17-BA46-2398-7CC8918DC493}"/>
              </a:ext>
            </a:extLst>
          </p:cNvPr>
          <p:cNvSpPr/>
          <p:nvPr/>
        </p:nvSpPr>
        <p:spPr>
          <a:xfrm>
            <a:off x="4572000" y="198731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a:t>
            </a:r>
          </a:p>
        </p:txBody>
      </p:sp>
      <p:sp>
        <p:nvSpPr>
          <p:cNvPr id="10" name="Oval 9">
            <a:extLst>
              <a:ext uri="{FF2B5EF4-FFF2-40B4-BE49-F238E27FC236}">
                <a16:creationId xmlns:a16="http://schemas.microsoft.com/office/drawing/2014/main" id="{664A6542-4940-68FC-FB21-8917FD0218FE}"/>
              </a:ext>
            </a:extLst>
          </p:cNvPr>
          <p:cNvSpPr/>
          <p:nvPr/>
        </p:nvSpPr>
        <p:spPr>
          <a:xfrm>
            <a:off x="6154478" y="198731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cxnSp>
        <p:nvCxnSpPr>
          <p:cNvPr id="11" name="Straight Arrow Connector 10">
            <a:extLst>
              <a:ext uri="{FF2B5EF4-FFF2-40B4-BE49-F238E27FC236}">
                <a16:creationId xmlns:a16="http://schemas.microsoft.com/office/drawing/2014/main" id="{72CDCD8E-6858-87C6-C1ED-04AC98D66B3E}"/>
              </a:ext>
            </a:extLst>
          </p:cNvPr>
          <p:cNvCxnSpPr>
            <a:stCxn id="7" idx="3"/>
            <a:endCxn id="9" idx="7"/>
          </p:cNvCxnSpPr>
          <p:nvPr/>
        </p:nvCxnSpPr>
        <p:spPr>
          <a:xfrm flipH="1">
            <a:off x="5016698" y="1698625"/>
            <a:ext cx="27486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7" idx="5"/>
            <a:endCxn id="10" idx="1"/>
          </p:cNvCxnSpPr>
          <p:nvPr/>
        </p:nvCxnSpPr>
        <p:spPr>
          <a:xfrm>
            <a:off x="5659967" y="1698625"/>
            <a:ext cx="57080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0566576-83EE-B24A-F34D-BBA3E7D9849D}"/>
              </a:ext>
            </a:extLst>
          </p:cNvPr>
          <p:cNvSpPr txBox="1"/>
          <p:nvPr/>
        </p:nvSpPr>
        <p:spPr>
          <a:xfrm>
            <a:off x="1951942" y="3037785"/>
            <a:ext cx="6977309" cy="2862322"/>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In DFS, we do not check if a node is the goal as soon as it is generated. Instead, the goal test is performed when a node is selected for expansion.</a:t>
            </a:r>
          </a:p>
          <a:p>
            <a:pPr algn="just"/>
            <a:endParaRPr lang="en-US" dirty="0"/>
          </a:p>
          <a:p>
            <a:pPr algn="just"/>
            <a:r>
              <a:rPr lang="en-US" dirty="0"/>
              <a:t>For example, when expanding node </a:t>
            </a:r>
            <a:r>
              <a:rPr lang="en-US" dirty="0">
                <a:solidFill>
                  <a:srgbClr val="FF0000"/>
                </a:solidFill>
              </a:rPr>
              <a:t>S</a:t>
            </a:r>
            <a:r>
              <a:rPr lang="en-US" dirty="0"/>
              <a:t> and generating </a:t>
            </a:r>
            <a:r>
              <a:rPr lang="en-US" dirty="0">
                <a:solidFill>
                  <a:srgbClr val="FF0000"/>
                </a:solidFill>
              </a:rPr>
              <a:t>A</a:t>
            </a:r>
            <a:r>
              <a:rPr lang="en-US" dirty="0"/>
              <a:t> and </a:t>
            </a:r>
            <a:r>
              <a:rPr lang="en-US" dirty="0">
                <a:solidFill>
                  <a:srgbClr val="FF0000"/>
                </a:solidFill>
              </a:rPr>
              <a:t>B</a:t>
            </a:r>
            <a:r>
              <a:rPr lang="en-US" dirty="0"/>
              <a:t>, the goal test is not performed for </a:t>
            </a:r>
            <a:r>
              <a:rPr lang="en-US" dirty="0">
                <a:solidFill>
                  <a:srgbClr val="FF0000"/>
                </a:solidFill>
              </a:rPr>
              <a:t>A</a:t>
            </a:r>
            <a:r>
              <a:rPr lang="en-US" dirty="0"/>
              <a:t> or </a:t>
            </a:r>
            <a:r>
              <a:rPr lang="en-US" dirty="0">
                <a:solidFill>
                  <a:srgbClr val="FF0000"/>
                </a:solidFill>
              </a:rPr>
              <a:t>B</a:t>
            </a:r>
            <a:r>
              <a:rPr lang="en-US" dirty="0"/>
              <a:t>. Instead, the goal test is applied to </a:t>
            </a:r>
            <a:r>
              <a:rPr lang="en-US" dirty="0">
                <a:solidFill>
                  <a:srgbClr val="FF0000"/>
                </a:solidFill>
              </a:rPr>
              <a:t>S</a:t>
            </a:r>
            <a:r>
              <a:rPr lang="en-US" dirty="0"/>
              <a:t> during its expansion.</a:t>
            </a:r>
          </a:p>
          <a:p>
            <a:pPr algn="just"/>
            <a:endParaRPr lang="en-US" dirty="0"/>
          </a:p>
          <a:p>
            <a:pPr algn="just"/>
            <a:r>
              <a:rPr lang="en-US" dirty="0"/>
              <a:t>If the goal test is satisfied for the selected node, we stop the search immediately and do not proceed with expanding that node.</a:t>
            </a:r>
            <a:endParaRPr lang="en-GB" dirty="0"/>
          </a:p>
        </p:txBody>
      </p:sp>
    </p:spTree>
    <p:extLst>
      <p:ext uri="{BB962C8B-B14F-4D97-AF65-F5344CB8AC3E}">
        <p14:creationId xmlns:p14="http://schemas.microsoft.com/office/powerpoint/2010/main" val="1854180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(DFS)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1754326"/>
              </a:xfrm>
              <a:prstGeom prst="rect">
                <a:avLst/>
              </a:prstGeom>
              <a:noFill/>
            </p:spPr>
            <p:txBody>
              <a:bodyPr wrap="square" rtlCol="0">
                <a:spAutoFit/>
              </a:bodyPr>
              <a:lstStyle/>
              <a:p>
                <a:r>
                  <a:rPr lang="en-GB" b="1" dirty="0"/>
                  <a:t>Stack</a:t>
                </a:r>
              </a:p>
              <a:p>
                <a:r>
                  <a:rPr lang="en-GB" dirty="0"/>
                  <a:t>S </a:t>
                </a:r>
                <a14:m>
                  <m:oMath xmlns:m="http://schemas.openxmlformats.org/officeDocument/2006/math">
                    <m:r>
                      <a:rPr lang="en-GB" i="1" smtClean="0">
                        <a:solidFill>
                          <a:srgbClr val="FF0000"/>
                        </a:solidFill>
                        <a:latin typeface="Cambria Math"/>
                        <a:ea typeface="Cambria Math"/>
                      </a:rPr>
                      <m:t>×</m:t>
                    </m:r>
                  </m:oMath>
                </a14:m>
                <a:endParaRPr lang="en-US" dirty="0">
                  <a:ea typeface="Cambria Math"/>
                </a:endParaRPr>
              </a:p>
              <a:p>
                <a:r>
                  <a:rPr lang="en-GB" dirty="0"/>
                  <a:t>S-A</a:t>
                </a:r>
              </a:p>
              <a:p>
                <a:r>
                  <a:rPr lang="en-GB" dirty="0"/>
                  <a:t>S-B </a:t>
                </a:r>
                <a14:m>
                  <m:oMath xmlns:m="http://schemas.openxmlformats.org/officeDocument/2006/math">
                    <m:r>
                      <a:rPr lang="en-GB" i="1">
                        <a:solidFill>
                          <a:srgbClr val="FF0000"/>
                        </a:solidFill>
                        <a:latin typeface="Cambria Math"/>
                        <a:ea typeface="Cambria Math"/>
                      </a:rPr>
                      <m:t>×</m:t>
                    </m:r>
                  </m:oMath>
                </a14:m>
                <a:endParaRPr lang="en-GB" dirty="0"/>
              </a:p>
              <a:p>
                <a:r>
                  <a:rPr lang="en-GB" dirty="0"/>
                  <a:t>S-B-D</a:t>
                </a:r>
              </a:p>
              <a:p>
                <a:r>
                  <a:rPr lang="en-GB" dirty="0"/>
                  <a:t>S-B-E</a:t>
                </a:r>
              </a:p>
            </p:txBody>
          </p:sp>
        </mc:Choice>
        <mc:Fallback xmlns="">
          <p:sp>
            <p:nvSpPr>
              <p:cNvPr id="5" name="TextBox 4">
                <a:extLst>
                  <a:ext uri="{FF2B5EF4-FFF2-40B4-BE49-F238E27FC236}">
                    <a16:creationId xmlns:a16="http://schemas.microsoft.com/office/drawing/2014/main" xmlns="" id="{B7B78631-05CE-E022-493A-F73DF6F241A7}"/>
                  </a:ext>
                </a:extLst>
              </p:cNvPr>
              <p:cNvSpPr txBox="1">
                <a:spLocks noRot="1" noChangeAspect="1" noMove="1" noResize="1" noEditPoints="1" noAdjustHandles="1" noChangeArrowheads="1" noChangeShapeType="1" noTextEdit="1"/>
              </p:cNvSpPr>
              <p:nvPr/>
            </p:nvSpPr>
            <p:spPr>
              <a:xfrm>
                <a:off x="335494" y="1987315"/>
                <a:ext cx="2460171" cy="1754326"/>
              </a:xfrm>
              <a:prstGeom prst="rect">
                <a:avLst/>
              </a:prstGeom>
              <a:blipFill rotWithShape="1">
                <a:blip r:embed="rId3"/>
                <a:stretch>
                  <a:fillRect l="-1980" t="-1736" b="-451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B</a:t>
            </a:r>
          </a:p>
        </p:txBody>
      </p:sp>
      <p:sp>
        <p:nvSpPr>
          <p:cNvPr id="7" name="Oval 6">
            <a:extLst>
              <a:ext uri="{FF2B5EF4-FFF2-40B4-BE49-F238E27FC236}">
                <a16:creationId xmlns:a16="http://schemas.microsoft.com/office/drawing/2014/main" id="{998946E8-A7A0-91B0-AE31-981461C1D5E8}"/>
              </a:ext>
            </a:extLst>
          </p:cNvPr>
          <p:cNvSpPr/>
          <p:nvPr/>
        </p:nvSpPr>
        <p:spPr>
          <a:xfrm>
            <a:off x="5215269" y="1296286"/>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a:t>
            </a:r>
          </a:p>
        </p:txBody>
      </p:sp>
      <p:sp>
        <p:nvSpPr>
          <p:cNvPr id="9" name="Oval 8">
            <a:extLst>
              <a:ext uri="{FF2B5EF4-FFF2-40B4-BE49-F238E27FC236}">
                <a16:creationId xmlns:a16="http://schemas.microsoft.com/office/drawing/2014/main" id="{E0CB1BAA-4C17-BA46-2398-7CC8918DC493}"/>
              </a:ext>
            </a:extLst>
          </p:cNvPr>
          <p:cNvSpPr/>
          <p:nvPr/>
        </p:nvSpPr>
        <p:spPr>
          <a:xfrm>
            <a:off x="4572000" y="198731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a:t>
            </a:r>
          </a:p>
        </p:txBody>
      </p:sp>
      <p:sp>
        <p:nvSpPr>
          <p:cNvPr id="10" name="Oval 9">
            <a:extLst>
              <a:ext uri="{FF2B5EF4-FFF2-40B4-BE49-F238E27FC236}">
                <a16:creationId xmlns:a16="http://schemas.microsoft.com/office/drawing/2014/main" id="{664A6542-4940-68FC-FB21-8917FD0218FE}"/>
              </a:ext>
            </a:extLst>
          </p:cNvPr>
          <p:cNvSpPr/>
          <p:nvPr/>
        </p:nvSpPr>
        <p:spPr>
          <a:xfrm>
            <a:off x="6154478" y="198731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cxnSp>
        <p:nvCxnSpPr>
          <p:cNvPr id="11" name="Straight Arrow Connector 10">
            <a:extLst>
              <a:ext uri="{FF2B5EF4-FFF2-40B4-BE49-F238E27FC236}">
                <a16:creationId xmlns:a16="http://schemas.microsoft.com/office/drawing/2014/main" id="{72CDCD8E-6858-87C6-C1ED-04AC98D66B3E}"/>
              </a:ext>
            </a:extLst>
          </p:cNvPr>
          <p:cNvCxnSpPr>
            <a:stCxn id="7" idx="3"/>
            <a:endCxn id="9" idx="7"/>
          </p:cNvCxnSpPr>
          <p:nvPr/>
        </p:nvCxnSpPr>
        <p:spPr>
          <a:xfrm flipH="1">
            <a:off x="5016698" y="1698625"/>
            <a:ext cx="27486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7" idx="5"/>
            <a:endCxn id="10" idx="1"/>
          </p:cNvCxnSpPr>
          <p:nvPr/>
        </p:nvCxnSpPr>
        <p:spPr>
          <a:xfrm>
            <a:off x="5659967" y="1698625"/>
            <a:ext cx="57080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B7C0ED3-8722-048A-6617-BD655D05B07F}"/>
              </a:ext>
            </a:extLst>
          </p:cNvPr>
          <p:cNvSpPr txBox="1"/>
          <p:nvPr/>
        </p:nvSpPr>
        <p:spPr>
          <a:xfrm>
            <a:off x="1871278" y="3985758"/>
            <a:ext cx="6977309" cy="2308324"/>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Since DFS follows LIFO (Last In, First Out) behavior, the most recently generated node is selected first. In this case, starting from </a:t>
            </a:r>
            <a:r>
              <a:rPr lang="en-US" dirty="0">
                <a:solidFill>
                  <a:srgbClr val="FF0000"/>
                </a:solidFill>
              </a:rPr>
              <a:t>S</a:t>
            </a:r>
            <a:r>
              <a:rPr lang="en-US" dirty="0"/>
              <a:t>, node </a:t>
            </a:r>
            <a:r>
              <a:rPr lang="en-US" dirty="0">
                <a:solidFill>
                  <a:srgbClr val="FF0000"/>
                </a:solidFill>
              </a:rPr>
              <a:t>A</a:t>
            </a:r>
            <a:r>
              <a:rPr lang="en-US" dirty="0"/>
              <a:t> is generated first, followed by node </a:t>
            </a:r>
            <a:r>
              <a:rPr lang="en-US" dirty="0">
                <a:solidFill>
                  <a:srgbClr val="FF0000"/>
                </a:solidFill>
              </a:rPr>
              <a:t>B</a:t>
            </a:r>
            <a:r>
              <a:rPr lang="en-US" dirty="0"/>
              <a:t>. As a result, the path </a:t>
            </a:r>
            <a:r>
              <a:rPr lang="en-US" dirty="0">
                <a:solidFill>
                  <a:srgbClr val="FF0000"/>
                </a:solidFill>
              </a:rPr>
              <a:t>S-B</a:t>
            </a:r>
            <a:r>
              <a:rPr lang="en-US" dirty="0"/>
              <a:t> will be selected for expansion before </a:t>
            </a:r>
            <a:r>
              <a:rPr lang="en-US" dirty="0">
                <a:solidFill>
                  <a:srgbClr val="FF0000"/>
                </a:solidFill>
              </a:rPr>
              <a:t>S-A</a:t>
            </a:r>
            <a:r>
              <a:rPr lang="en-US" dirty="0"/>
              <a:t>.</a:t>
            </a:r>
          </a:p>
          <a:p>
            <a:pPr algn="just"/>
            <a:endParaRPr lang="en-US" dirty="0"/>
          </a:p>
          <a:p>
            <a:pPr algn="just"/>
            <a:r>
              <a:rPr lang="en-US" dirty="0"/>
              <a:t>Notice that after expanding </a:t>
            </a:r>
            <a:r>
              <a:rPr lang="en-US" dirty="0">
                <a:solidFill>
                  <a:srgbClr val="FF0000"/>
                </a:solidFill>
              </a:rPr>
              <a:t>S-B</a:t>
            </a:r>
            <a:r>
              <a:rPr lang="en-US" dirty="0"/>
              <a:t>, we have a total of three paths in the stack: </a:t>
            </a:r>
            <a:r>
              <a:rPr lang="en-US" dirty="0">
                <a:solidFill>
                  <a:srgbClr val="FF0000"/>
                </a:solidFill>
              </a:rPr>
              <a:t>S-A, S-B-D</a:t>
            </a:r>
            <a:r>
              <a:rPr lang="en-US" dirty="0"/>
              <a:t>, and </a:t>
            </a:r>
            <a:r>
              <a:rPr lang="en-US" dirty="0">
                <a:solidFill>
                  <a:srgbClr val="FF0000"/>
                </a:solidFill>
              </a:rPr>
              <a:t>S-B-E</a:t>
            </a:r>
            <a:r>
              <a:rPr lang="en-US" dirty="0"/>
              <a:t>. Since DFS follows LIFO behavior, the most recently generated path, </a:t>
            </a:r>
            <a:r>
              <a:rPr lang="en-US" dirty="0">
                <a:solidFill>
                  <a:srgbClr val="FF0000"/>
                </a:solidFill>
              </a:rPr>
              <a:t>S-B-E</a:t>
            </a:r>
            <a:r>
              <a:rPr lang="en-US" dirty="0"/>
              <a:t>, will be selected next for expansion.</a:t>
            </a:r>
            <a:endParaRPr lang="en-GB" dirty="0"/>
          </a:p>
        </p:txBody>
      </p:sp>
      <p:sp>
        <p:nvSpPr>
          <p:cNvPr id="15" name="Oval 14">
            <a:extLst>
              <a:ext uri="{FF2B5EF4-FFF2-40B4-BE49-F238E27FC236}">
                <a16:creationId xmlns:a16="http://schemas.microsoft.com/office/drawing/2014/main" id="{664A6542-4940-68FC-FB21-8917FD0218FE}"/>
              </a:ext>
            </a:extLst>
          </p:cNvPr>
          <p:cNvSpPr/>
          <p:nvPr/>
        </p:nvSpPr>
        <p:spPr>
          <a:xfrm>
            <a:off x="5736265" y="2628793"/>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sp>
        <p:nvSpPr>
          <p:cNvPr id="16" name="Oval 15">
            <a:extLst>
              <a:ext uri="{FF2B5EF4-FFF2-40B4-BE49-F238E27FC236}">
                <a16:creationId xmlns:a16="http://schemas.microsoft.com/office/drawing/2014/main" id="{664A6542-4940-68FC-FB21-8917FD0218FE}"/>
              </a:ext>
            </a:extLst>
          </p:cNvPr>
          <p:cNvSpPr/>
          <p:nvPr/>
        </p:nvSpPr>
        <p:spPr>
          <a:xfrm>
            <a:off x="6827874" y="2628793"/>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a:t>
            </a:r>
          </a:p>
        </p:txBody>
      </p:sp>
      <p:cxnSp>
        <p:nvCxnSpPr>
          <p:cNvPr id="17" name="Straight Arrow Connector 16">
            <a:extLst>
              <a:ext uri="{FF2B5EF4-FFF2-40B4-BE49-F238E27FC236}">
                <a16:creationId xmlns:a16="http://schemas.microsoft.com/office/drawing/2014/main" id="{72CDCD8E-6858-87C6-C1ED-04AC98D66B3E}"/>
              </a:ext>
            </a:extLst>
          </p:cNvPr>
          <p:cNvCxnSpPr>
            <a:stCxn id="10" idx="3"/>
            <a:endCxn id="15" idx="0"/>
          </p:cNvCxnSpPr>
          <p:nvPr/>
        </p:nvCxnSpPr>
        <p:spPr>
          <a:xfrm flipH="1">
            <a:off x="5996763" y="2389654"/>
            <a:ext cx="234013" cy="2391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2CDCD8E-6858-87C6-C1ED-04AC98D66B3E}"/>
              </a:ext>
            </a:extLst>
          </p:cNvPr>
          <p:cNvCxnSpPr>
            <a:stCxn id="10" idx="5"/>
            <a:endCxn id="16" idx="1"/>
          </p:cNvCxnSpPr>
          <p:nvPr/>
        </p:nvCxnSpPr>
        <p:spPr>
          <a:xfrm>
            <a:off x="6599176" y="2389654"/>
            <a:ext cx="304996" cy="3081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58957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(DFS)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2308324"/>
              </a:xfrm>
              <a:prstGeom prst="rect">
                <a:avLst/>
              </a:prstGeom>
              <a:noFill/>
            </p:spPr>
            <p:txBody>
              <a:bodyPr wrap="square" rtlCol="0">
                <a:spAutoFit/>
              </a:bodyPr>
              <a:lstStyle/>
              <a:p>
                <a:r>
                  <a:rPr lang="en-GB" b="1" dirty="0"/>
                  <a:t>Stack</a:t>
                </a:r>
              </a:p>
              <a:p>
                <a:r>
                  <a:rPr lang="en-GB" dirty="0"/>
                  <a:t>S </a:t>
                </a:r>
                <a14:m>
                  <m:oMath xmlns:m="http://schemas.openxmlformats.org/officeDocument/2006/math">
                    <m:r>
                      <a:rPr lang="en-GB" i="1" smtClean="0">
                        <a:solidFill>
                          <a:srgbClr val="FF0000"/>
                        </a:solidFill>
                        <a:latin typeface="Cambria Math"/>
                        <a:ea typeface="Cambria Math"/>
                      </a:rPr>
                      <m:t>×</m:t>
                    </m:r>
                  </m:oMath>
                </a14:m>
                <a:endParaRPr lang="en-US" dirty="0">
                  <a:ea typeface="Cambria Math"/>
                </a:endParaRPr>
              </a:p>
              <a:p>
                <a:r>
                  <a:rPr lang="en-GB" dirty="0"/>
                  <a:t>S-A</a:t>
                </a:r>
              </a:p>
              <a:p>
                <a:r>
                  <a:rPr lang="en-GB" dirty="0"/>
                  <a:t>S-B </a:t>
                </a:r>
                <a14:m>
                  <m:oMath xmlns:m="http://schemas.openxmlformats.org/officeDocument/2006/math">
                    <m:r>
                      <a:rPr lang="en-GB" i="1">
                        <a:solidFill>
                          <a:srgbClr val="FF0000"/>
                        </a:solidFill>
                        <a:latin typeface="Cambria Math"/>
                        <a:ea typeface="Cambria Math"/>
                      </a:rPr>
                      <m:t>×</m:t>
                    </m:r>
                  </m:oMath>
                </a14:m>
                <a:endParaRPr lang="en-GB" dirty="0"/>
              </a:p>
              <a:p>
                <a:r>
                  <a:rPr lang="en-GB" dirty="0"/>
                  <a:t>S-B-D</a:t>
                </a:r>
              </a:p>
              <a:p>
                <a:r>
                  <a:rPr lang="en-GB" dirty="0"/>
                  <a:t>S-B-E </a:t>
                </a:r>
                <a14:m>
                  <m:oMath xmlns:m="http://schemas.openxmlformats.org/officeDocument/2006/math">
                    <m:r>
                      <a:rPr lang="en-GB" i="1">
                        <a:solidFill>
                          <a:srgbClr val="FF0000"/>
                        </a:solidFill>
                        <a:latin typeface="Cambria Math"/>
                        <a:ea typeface="Cambria Math"/>
                      </a:rPr>
                      <m:t>×</m:t>
                    </m:r>
                  </m:oMath>
                </a14:m>
                <a:endParaRPr lang="en-US" dirty="0">
                  <a:solidFill>
                    <a:srgbClr val="FF0000"/>
                  </a:solidFill>
                  <a:ea typeface="Cambria Math"/>
                </a:endParaRPr>
              </a:p>
              <a:p>
                <a:r>
                  <a:rPr lang="en-GB" dirty="0"/>
                  <a:t>S-B-E-D</a:t>
                </a:r>
              </a:p>
              <a:p>
                <a:r>
                  <a:rPr lang="en-GB" dirty="0"/>
                  <a:t>S-B-E-G</a:t>
                </a:r>
              </a:p>
            </p:txBody>
          </p:sp>
        </mc:Choice>
        <mc:Fallback xmlns="">
          <p:sp>
            <p:nvSpPr>
              <p:cNvPr id="5" name="TextBox 4">
                <a:extLst>
                  <a:ext uri="{FF2B5EF4-FFF2-40B4-BE49-F238E27FC236}">
                    <a16:creationId xmlns:a16="http://schemas.microsoft.com/office/drawing/2014/main" xmlns="" id="{B7B78631-05CE-E022-493A-F73DF6F241A7}"/>
                  </a:ext>
                </a:extLst>
              </p:cNvPr>
              <p:cNvSpPr txBox="1">
                <a:spLocks noRot="1" noChangeAspect="1" noMove="1" noResize="1" noEditPoints="1" noAdjustHandles="1" noChangeArrowheads="1" noChangeShapeType="1" noTextEdit="1"/>
              </p:cNvSpPr>
              <p:nvPr/>
            </p:nvSpPr>
            <p:spPr>
              <a:xfrm>
                <a:off x="335494" y="1987315"/>
                <a:ext cx="2460171" cy="2308324"/>
              </a:xfrm>
              <a:prstGeom prst="rect">
                <a:avLst/>
              </a:prstGeom>
              <a:blipFill rotWithShape="1">
                <a:blip r:embed="rId3"/>
                <a:stretch>
                  <a:fillRect l="-1980" t="-1319" b="-316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B, E</a:t>
            </a:r>
          </a:p>
        </p:txBody>
      </p:sp>
      <p:sp>
        <p:nvSpPr>
          <p:cNvPr id="7" name="Oval 6">
            <a:extLst>
              <a:ext uri="{FF2B5EF4-FFF2-40B4-BE49-F238E27FC236}">
                <a16:creationId xmlns:a16="http://schemas.microsoft.com/office/drawing/2014/main" id="{998946E8-A7A0-91B0-AE31-981461C1D5E8}"/>
              </a:ext>
            </a:extLst>
          </p:cNvPr>
          <p:cNvSpPr/>
          <p:nvPr/>
        </p:nvSpPr>
        <p:spPr>
          <a:xfrm>
            <a:off x="5215269" y="1296286"/>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a:t>
            </a:r>
          </a:p>
        </p:txBody>
      </p:sp>
      <p:sp>
        <p:nvSpPr>
          <p:cNvPr id="9" name="Oval 8">
            <a:extLst>
              <a:ext uri="{FF2B5EF4-FFF2-40B4-BE49-F238E27FC236}">
                <a16:creationId xmlns:a16="http://schemas.microsoft.com/office/drawing/2014/main" id="{E0CB1BAA-4C17-BA46-2398-7CC8918DC493}"/>
              </a:ext>
            </a:extLst>
          </p:cNvPr>
          <p:cNvSpPr/>
          <p:nvPr/>
        </p:nvSpPr>
        <p:spPr>
          <a:xfrm>
            <a:off x="4572000" y="198731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a:t>
            </a:r>
          </a:p>
        </p:txBody>
      </p:sp>
      <p:sp>
        <p:nvSpPr>
          <p:cNvPr id="10" name="Oval 9">
            <a:extLst>
              <a:ext uri="{FF2B5EF4-FFF2-40B4-BE49-F238E27FC236}">
                <a16:creationId xmlns:a16="http://schemas.microsoft.com/office/drawing/2014/main" id="{664A6542-4940-68FC-FB21-8917FD0218FE}"/>
              </a:ext>
            </a:extLst>
          </p:cNvPr>
          <p:cNvSpPr/>
          <p:nvPr/>
        </p:nvSpPr>
        <p:spPr>
          <a:xfrm>
            <a:off x="6154478" y="198731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cxnSp>
        <p:nvCxnSpPr>
          <p:cNvPr id="11" name="Straight Arrow Connector 10">
            <a:extLst>
              <a:ext uri="{FF2B5EF4-FFF2-40B4-BE49-F238E27FC236}">
                <a16:creationId xmlns:a16="http://schemas.microsoft.com/office/drawing/2014/main" id="{72CDCD8E-6858-87C6-C1ED-04AC98D66B3E}"/>
              </a:ext>
            </a:extLst>
          </p:cNvPr>
          <p:cNvCxnSpPr>
            <a:stCxn id="7" idx="3"/>
            <a:endCxn id="9" idx="7"/>
          </p:cNvCxnSpPr>
          <p:nvPr/>
        </p:nvCxnSpPr>
        <p:spPr>
          <a:xfrm flipH="1">
            <a:off x="5016698" y="1698625"/>
            <a:ext cx="27486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7" idx="5"/>
            <a:endCxn id="10" idx="1"/>
          </p:cNvCxnSpPr>
          <p:nvPr/>
        </p:nvCxnSpPr>
        <p:spPr>
          <a:xfrm>
            <a:off x="5659967" y="1698625"/>
            <a:ext cx="57080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664A6542-4940-68FC-FB21-8917FD0218FE}"/>
              </a:ext>
            </a:extLst>
          </p:cNvPr>
          <p:cNvSpPr/>
          <p:nvPr/>
        </p:nvSpPr>
        <p:spPr>
          <a:xfrm>
            <a:off x="5736265" y="2628793"/>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sp>
        <p:nvSpPr>
          <p:cNvPr id="16" name="Oval 15">
            <a:extLst>
              <a:ext uri="{FF2B5EF4-FFF2-40B4-BE49-F238E27FC236}">
                <a16:creationId xmlns:a16="http://schemas.microsoft.com/office/drawing/2014/main" id="{664A6542-4940-68FC-FB21-8917FD0218FE}"/>
              </a:ext>
            </a:extLst>
          </p:cNvPr>
          <p:cNvSpPr/>
          <p:nvPr/>
        </p:nvSpPr>
        <p:spPr>
          <a:xfrm>
            <a:off x="6827874" y="2628793"/>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a:t>
            </a:r>
          </a:p>
        </p:txBody>
      </p:sp>
      <p:cxnSp>
        <p:nvCxnSpPr>
          <p:cNvPr id="17" name="Straight Arrow Connector 16">
            <a:extLst>
              <a:ext uri="{FF2B5EF4-FFF2-40B4-BE49-F238E27FC236}">
                <a16:creationId xmlns:a16="http://schemas.microsoft.com/office/drawing/2014/main" id="{72CDCD8E-6858-87C6-C1ED-04AC98D66B3E}"/>
              </a:ext>
            </a:extLst>
          </p:cNvPr>
          <p:cNvCxnSpPr>
            <a:stCxn id="10" idx="3"/>
            <a:endCxn id="15" idx="0"/>
          </p:cNvCxnSpPr>
          <p:nvPr/>
        </p:nvCxnSpPr>
        <p:spPr>
          <a:xfrm flipH="1">
            <a:off x="5996763" y="2389654"/>
            <a:ext cx="234013" cy="2391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2CDCD8E-6858-87C6-C1ED-04AC98D66B3E}"/>
              </a:ext>
            </a:extLst>
          </p:cNvPr>
          <p:cNvCxnSpPr>
            <a:stCxn id="10" idx="5"/>
            <a:endCxn id="16" idx="1"/>
          </p:cNvCxnSpPr>
          <p:nvPr/>
        </p:nvCxnSpPr>
        <p:spPr>
          <a:xfrm>
            <a:off x="6599176" y="2389654"/>
            <a:ext cx="304996" cy="3081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Oval 17">
            <a:extLst>
              <a:ext uri="{FF2B5EF4-FFF2-40B4-BE49-F238E27FC236}">
                <a16:creationId xmlns:a16="http://schemas.microsoft.com/office/drawing/2014/main" id="{664A6542-4940-68FC-FB21-8917FD0218FE}"/>
              </a:ext>
            </a:extLst>
          </p:cNvPr>
          <p:cNvSpPr/>
          <p:nvPr/>
        </p:nvSpPr>
        <p:spPr>
          <a:xfrm>
            <a:off x="6593905" y="3328124"/>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sp>
        <p:nvSpPr>
          <p:cNvPr id="19" name="Oval 18">
            <a:extLst>
              <a:ext uri="{FF2B5EF4-FFF2-40B4-BE49-F238E27FC236}">
                <a16:creationId xmlns:a16="http://schemas.microsoft.com/office/drawing/2014/main" id="{664A6542-4940-68FC-FB21-8917FD0218FE}"/>
              </a:ext>
            </a:extLst>
          </p:cNvPr>
          <p:cNvSpPr/>
          <p:nvPr/>
        </p:nvSpPr>
        <p:spPr>
          <a:xfrm>
            <a:off x="7426908" y="3328124"/>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G</a:t>
            </a:r>
          </a:p>
        </p:txBody>
      </p:sp>
      <p:cxnSp>
        <p:nvCxnSpPr>
          <p:cNvPr id="21" name="Straight Arrow Connector 20">
            <a:extLst>
              <a:ext uri="{FF2B5EF4-FFF2-40B4-BE49-F238E27FC236}">
                <a16:creationId xmlns:a16="http://schemas.microsoft.com/office/drawing/2014/main" id="{72CDCD8E-6858-87C6-C1ED-04AC98D66B3E}"/>
              </a:ext>
            </a:extLst>
          </p:cNvPr>
          <p:cNvCxnSpPr>
            <a:stCxn id="16" idx="4"/>
            <a:endCxn id="18" idx="0"/>
          </p:cNvCxnSpPr>
          <p:nvPr/>
        </p:nvCxnSpPr>
        <p:spPr>
          <a:xfrm flipH="1">
            <a:off x="6854403" y="3100163"/>
            <a:ext cx="233969" cy="2279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2CDCD8E-6858-87C6-C1ED-04AC98D66B3E}"/>
              </a:ext>
            </a:extLst>
          </p:cNvPr>
          <p:cNvCxnSpPr>
            <a:stCxn id="16" idx="5"/>
            <a:endCxn id="19" idx="1"/>
          </p:cNvCxnSpPr>
          <p:nvPr/>
        </p:nvCxnSpPr>
        <p:spPr>
          <a:xfrm>
            <a:off x="7272572" y="3031132"/>
            <a:ext cx="230634" cy="3660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4B7C0ED3-8722-048A-6617-BD655D05B07F}"/>
              </a:ext>
            </a:extLst>
          </p:cNvPr>
          <p:cNvSpPr txBox="1"/>
          <p:nvPr/>
        </p:nvSpPr>
        <p:spPr>
          <a:xfrm>
            <a:off x="1871278" y="3985758"/>
            <a:ext cx="6977309" cy="1200329"/>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We won't stop here just because </a:t>
            </a:r>
            <a:r>
              <a:rPr lang="en-US" dirty="0">
                <a:solidFill>
                  <a:srgbClr val="FF0000"/>
                </a:solidFill>
              </a:rPr>
              <a:t>G</a:t>
            </a:r>
            <a:r>
              <a:rPr lang="en-US" dirty="0"/>
              <a:t> has been generated. In DFS and other algorithms, we continue exploring until the goal node is selected. The search will only stop when the goal node is selected for expansion and the goal test is satisfied.</a:t>
            </a:r>
            <a:endParaRPr lang="en-GB" dirty="0"/>
          </a:p>
        </p:txBody>
      </p:sp>
    </p:spTree>
    <p:extLst>
      <p:ext uri="{BB962C8B-B14F-4D97-AF65-F5344CB8AC3E}">
        <p14:creationId xmlns:p14="http://schemas.microsoft.com/office/powerpoint/2010/main" val="425738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EAD80-4F6C-00BB-6C6A-321350AE9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C77E74-75DD-16EA-1C1E-F573E205C211}"/>
              </a:ext>
            </a:extLst>
          </p:cNvPr>
          <p:cNvSpPr>
            <a:spLocks noGrp="1"/>
          </p:cNvSpPr>
          <p:nvPr>
            <p:ph type="ctrTitle"/>
          </p:nvPr>
        </p:nvSpPr>
        <p:spPr/>
        <p:txBody>
          <a:bodyPr/>
          <a:lstStyle/>
          <a:p>
            <a:r>
              <a:rPr lang="en-US" dirty="0"/>
              <a:t>PROBLEM SOLVING AGENTS</a:t>
            </a:r>
          </a:p>
        </p:txBody>
      </p:sp>
      <p:sp>
        <p:nvSpPr>
          <p:cNvPr id="7" name="Content Placeholder 2">
            <a:extLst>
              <a:ext uri="{FF2B5EF4-FFF2-40B4-BE49-F238E27FC236}">
                <a16:creationId xmlns:a16="http://schemas.microsoft.com/office/drawing/2014/main" id="{10B11F55-CC9E-A78E-28C6-F0D0275ABBDF}"/>
              </a:ext>
            </a:extLst>
          </p:cNvPr>
          <p:cNvSpPr txBox="1">
            <a:spLocks/>
          </p:cNvSpPr>
          <p:nvPr/>
        </p:nvSpPr>
        <p:spPr>
          <a:xfrm>
            <a:off x="421340" y="2011680"/>
            <a:ext cx="8722659" cy="3987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0" lvl="2" algn="just"/>
            <a:r>
              <a:rPr lang="en-US" sz="2400" dirty="0">
                <a:solidFill>
                  <a:schemeClr val="tx1"/>
                </a:solidFill>
                <a:latin typeface="Times New Roman" panose="02020603050405020304" pitchFamily="18" charset="0"/>
                <a:cs typeface="Times New Roman" panose="02020603050405020304" pitchFamily="18" charset="0"/>
              </a:rPr>
              <a:t>Imagine an agent enjoying a touring vacation in Romania. The agent wants to reach </a:t>
            </a:r>
            <a:r>
              <a:rPr lang="en-US" sz="2400" b="1" dirty="0">
                <a:solidFill>
                  <a:schemeClr val="tx1"/>
                </a:solidFill>
                <a:latin typeface="Times New Roman" panose="02020603050405020304" pitchFamily="18" charset="0"/>
                <a:cs typeface="Times New Roman" panose="02020603050405020304" pitchFamily="18" charset="0"/>
              </a:rPr>
              <a:t>Bucharest</a:t>
            </a:r>
            <a:r>
              <a:rPr lang="en-US" sz="2400" dirty="0">
                <a:solidFill>
                  <a:schemeClr val="tx1"/>
                </a:solidFill>
                <a:latin typeface="Times New Roman" panose="02020603050405020304" pitchFamily="18" charset="0"/>
                <a:cs typeface="Times New Roman" panose="02020603050405020304" pitchFamily="18" charset="0"/>
              </a:rPr>
              <a:t> from the current city </a:t>
            </a:r>
            <a:r>
              <a:rPr lang="en-US" sz="2400" b="1" dirty="0">
                <a:solidFill>
                  <a:schemeClr val="tx1"/>
                </a:solidFill>
                <a:latin typeface="Times New Roman" panose="02020603050405020304" pitchFamily="18" charset="0"/>
                <a:cs typeface="Times New Roman" panose="02020603050405020304" pitchFamily="18" charset="0"/>
              </a:rPr>
              <a:t>Arad</a:t>
            </a:r>
            <a:r>
              <a:rPr lang="en-US" sz="2400" dirty="0">
                <a:solidFill>
                  <a:schemeClr val="tx1"/>
                </a:solidFill>
                <a:latin typeface="Times New Roman" panose="02020603050405020304" pitchFamily="18" charset="0"/>
                <a:cs typeface="Times New Roman" panose="02020603050405020304" pitchFamily="18" charset="0"/>
              </a:rPr>
              <a:t>.</a:t>
            </a:r>
          </a:p>
          <a:p>
            <a:pPr marL="0" lvl="2" algn="just"/>
            <a:endParaRPr lang="en-US" sz="2400" dirty="0">
              <a:solidFill>
                <a:schemeClr val="tx1"/>
              </a:solidFill>
              <a:latin typeface="Times New Roman" panose="02020603050405020304" pitchFamily="18" charset="0"/>
              <a:cs typeface="Times New Roman" panose="02020603050405020304" pitchFamily="18" charset="0"/>
            </a:endParaRPr>
          </a:p>
          <a:p>
            <a:pPr marL="0" lvl="2" algn="just"/>
            <a:r>
              <a:rPr lang="en-US" sz="2400" dirty="0">
                <a:solidFill>
                  <a:schemeClr val="tx1"/>
                </a:solidFill>
                <a:latin typeface="Times New Roman" panose="02020603050405020304" pitchFamily="18" charset="0"/>
                <a:cs typeface="Times New Roman" panose="02020603050405020304" pitchFamily="18" charset="0"/>
              </a:rPr>
              <a:t>The agent observes street signs and sees that there are three roads leading out of </a:t>
            </a:r>
            <a:r>
              <a:rPr lang="en-US" sz="2400" b="1" dirty="0">
                <a:solidFill>
                  <a:schemeClr val="tx1"/>
                </a:solidFill>
                <a:latin typeface="Times New Roman" panose="02020603050405020304" pitchFamily="18" charset="0"/>
                <a:cs typeface="Times New Roman" panose="02020603050405020304" pitchFamily="18" charset="0"/>
              </a:rPr>
              <a:t>Arad</a:t>
            </a:r>
            <a:r>
              <a:rPr lang="en-US" sz="2400" dirty="0">
                <a:solidFill>
                  <a:schemeClr val="tx1"/>
                </a:solidFill>
                <a:latin typeface="Times New Roman" panose="02020603050405020304" pitchFamily="18" charset="0"/>
                <a:cs typeface="Times New Roman" panose="02020603050405020304" pitchFamily="18" charset="0"/>
              </a:rPr>
              <a:t>: one toward </a:t>
            </a:r>
            <a:r>
              <a:rPr lang="en-US" sz="2400" b="1" dirty="0">
                <a:solidFill>
                  <a:schemeClr val="tx1"/>
                </a:solidFill>
                <a:latin typeface="Times New Roman" panose="02020603050405020304" pitchFamily="18" charset="0"/>
                <a:cs typeface="Times New Roman" panose="02020603050405020304" pitchFamily="18" charset="0"/>
              </a:rPr>
              <a:t>Sibiu</a:t>
            </a:r>
            <a:r>
              <a:rPr lang="en-US" sz="2400" dirty="0">
                <a:solidFill>
                  <a:schemeClr val="tx1"/>
                </a:solidFill>
                <a:latin typeface="Times New Roman" panose="02020603050405020304" pitchFamily="18" charset="0"/>
                <a:cs typeface="Times New Roman" panose="02020603050405020304" pitchFamily="18" charset="0"/>
              </a:rPr>
              <a:t>, one to </a:t>
            </a:r>
            <a:r>
              <a:rPr lang="en-US" sz="2400" b="1" dirty="0">
                <a:solidFill>
                  <a:schemeClr val="tx1"/>
                </a:solidFill>
                <a:latin typeface="Times New Roman" panose="02020603050405020304" pitchFamily="18" charset="0"/>
                <a:cs typeface="Times New Roman" panose="02020603050405020304" pitchFamily="18" charset="0"/>
              </a:rPr>
              <a:t>Timisoara</a:t>
            </a:r>
            <a:r>
              <a:rPr lang="en-US" sz="2400" dirty="0">
                <a:solidFill>
                  <a:schemeClr val="tx1"/>
                </a:solidFill>
                <a:latin typeface="Times New Roman" panose="02020603050405020304" pitchFamily="18" charset="0"/>
                <a:cs typeface="Times New Roman" panose="02020603050405020304" pitchFamily="18" charset="0"/>
              </a:rPr>
              <a:t>, and one to </a:t>
            </a:r>
            <a:r>
              <a:rPr lang="en-US" sz="2400" b="1" dirty="0" err="1">
                <a:solidFill>
                  <a:schemeClr val="tx1"/>
                </a:solidFill>
                <a:latin typeface="Times New Roman" panose="02020603050405020304" pitchFamily="18" charset="0"/>
                <a:cs typeface="Times New Roman" panose="02020603050405020304" pitchFamily="18" charset="0"/>
              </a:rPr>
              <a:t>Zerind</a:t>
            </a:r>
            <a:r>
              <a:rPr lang="en-US" sz="2400" dirty="0">
                <a:solidFill>
                  <a:schemeClr val="tx1"/>
                </a:solidFill>
                <a:latin typeface="Times New Roman" panose="02020603050405020304" pitchFamily="18" charset="0"/>
                <a:cs typeface="Times New Roman" panose="02020603050405020304" pitchFamily="18" charset="0"/>
              </a:rPr>
              <a:t>. </a:t>
            </a:r>
          </a:p>
          <a:p>
            <a:pPr marL="0" lvl="2" algn="just"/>
            <a:endParaRPr lang="en-US" sz="2400" dirty="0">
              <a:solidFill>
                <a:schemeClr val="tx1"/>
              </a:solidFill>
              <a:latin typeface="Times New Roman" panose="02020603050405020304" pitchFamily="18" charset="0"/>
              <a:cs typeface="Times New Roman" panose="02020603050405020304" pitchFamily="18" charset="0"/>
            </a:endParaRPr>
          </a:p>
          <a:p>
            <a:pPr marL="0" lvl="2" algn="just"/>
            <a:r>
              <a:rPr lang="en-US" sz="2400" dirty="0">
                <a:solidFill>
                  <a:schemeClr val="tx1"/>
                </a:solidFill>
                <a:latin typeface="Times New Roman" panose="02020603050405020304" pitchFamily="18" charset="0"/>
                <a:cs typeface="Times New Roman" panose="02020603050405020304" pitchFamily="18" charset="0"/>
              </a:rPr>
              <a:t>None of these are the goal, so unless the agent is familiar with the geography of Romania, it will not know which road to follow</a:t>
            </a:r>
          </a:p>
        </p:txBody>
      </p:sp>
    </p:spTree>
    <p:extLst>
      <p:ext uri="{BB962C8B-B14F-4D97-AF65-F5344CB8AC3E}">
        <p14:creationId xmlns:p14="http://schemas.microsoft.com/office/powerpoint/2010/main" val="25210603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(DFS)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6508232" y="11524"/>
            <a:ext cx="2635768" cy="1756132"/>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2308324"/>
              </a:xfrm>
              <a:prstGeom prst="rect">
                <a:avLst/>
              </a:prstGeom>
              <a:noFill/>
            </p:spPr>
            <p:txBody>
              <a:bodyPr wrap="square" rtlCol="0">
                <a:spAutoFit/>
              </a:bodyPr>
              <a:lstStyle/>
              <a:p>
                <a:r>
                  <a:rPr lang="en-GB" b="1" dirty="0"/>
                  <a:t>Stack</a:t>
                </a:r>
              </a:p>
              <a:p>
                <a:r>
                  <a:rPr lang="en-GB" dirty="0"/>
                  <a:t>S </a:t>
                </a:r>
                <a14:m>
                  <m:oMath xmlns:m="http://schemas.openxmlformats.org/officeDocument/2006/math">
                    <m:r>
                      <a:rPr lang="en-GB" i="1" smtClean="0">
                        <a:solidFill>
                          <a:srgbClr val="FF0000"/>
                        </a:solidFill>
                        <a:latin typeface="Cambria Math"/>
                        <a:ea typeface="Cambria Math"/>
                      </a:rPr>
                      <m:t>×</m:t>
                    </m:r>
                  </m:oMath>
                </a14:m>
                <a:endParaRPr lang="en-US" dirty="0">
                  <a:ea typeface="Cambria Math"/>
                </a:endParaRPr>
              </a:p>
              <a:p>
                <a:r>
                  <a:rPr lang="en-GB" dirty="0"/>
                  <a:t>S-A</a:t>
                </a:r>
              </a:p>
              <a:p>
                <a:r>
                  <a:rPr lang="en-GB" dirty="0"/>
                  <a:t>S-B </a:t>
                </a:r>
                <a14:m>
                  <m:oMath xmlns:m="http://schemas.openxmlformats.org/officeDocument/2006/math">
                    <m:r>
                      <a:rPr lang="en-GB" i="1">
                        <a:solidFill>
                          <a:srgbClr val="FF0000"/>
                        </a:solidFill>
                        <a:latin typeface="Cambria Math"/>
                        <a:ea typeface="Cambria Math"/>
                      </a:rPr>
                      <m:t>×</m:t>
                    </m:r>
                  </m:oMath>
                </a14:m>
                <a:endParaRPr lang="en-GB" dirty="0"/>
              </a:p>
              <a:p>
                <a:r>
                  <a:rPr lang="en-GB" dirty="0"/>
                  <a:t>S-B-D</a:t>
                </a:r>
              </a:p>
              <a:p>
                <a:r>
                  <a:rPr lang="en-GB" dirty="0"/>
                  <a:t>S-B-E </a:t>
                </a:r>
                <a14:m>
                  <m:oMath xmlns:m="http://schemas.openxmlformats.org/officeDocument/2006/math">
                    <m:r>
                      <a:rPr lang="en-GB" i="1">
                        <a:solidFill>
                          <a:srgbClr val="FF0000"/>
                        </a:solidFill>
                        <a:latin typeface="Cambria Math"/>
                        <a:ea typeface="Cambria Math"/>
                      </a:rPr>
                      <m:t>×</m:t>
                    </m:r>
                  </m:oMath>
                </a14:m>
                <a:endParaRPr lang="en-US" dirty="0">
                  <a:solidFill>
                    <a:srgbClr val="FF0000"/>
                  </a:solidFill>
                  <a:ea typeface="Cambria Math"/>
                </a:endParaRPr>
              </a:p>
              <a:p>
                <a:r>
                  <a:rPr lang="en-GB" dirty="0"/>
                  <a:t>S-B-E-D</a:t>
                </a:r>
              </a:p>
              <a:p>
                <a:r>
                  <a:rPr lang="en-GB" dirty="0"/>
                  <a:t>S-B-E-G </a:t>
                </a:r>
                <a14:m>
                  <m:oMath xmlns:m="http://schemas.openxmlformats.org/officeDocument/2006/math">
                    <m:r>
                      <a:rPr lang="en-GB" i="1">
                        <a:solidFill>
                          <a:srgbClr val="FF0000"/>
                        </a:solidFill>
                        <a:latin typeface="Cambria Math"/>
                        <a:ea typeface="Cambria Math"/>
                      </a:rPr>
                      <m:t>×</m:t>
                    </m:r>
                  </m:oMath>
                </a14:m>
                <a:endParaRPr lang="en-GB" dirty="0"/>
              </a:p>
            </p:txBody>
          </p:sp>
        </mc:Choice>
        <mc:Fallback xmlns="">
          <p:sp>
            <p:nvSpPr>
              <p:cNvPr id="5" name="TextBox 4">
                <a:extLst>
                  <a:ext uri="{FF2B5EF4-FFF2-40B4-BE49-F238E27FC236}">
                    <a16:creationId xmlns:a16="http://schemas.microsoft.com/office/drawing/2014/main" xmlns="" id="{B7B78631-05CE-E022-493A-F73DF6F241A7}"/>
                  </a:ext>
                </a:extLst>
              </p:cNvPr>
              <p:cNvSpPr txBox="1">
                <a:spLocks noRot="1" noChangeAspect="1" noMove="1" noResize="1" noEditPoints="1" noAdjustHandles="1" noChangeArrowheads="1" noChangeShapeType="1" noTextEdit="1"/>
              </p:cNvSpPr>
              <p:nvPr/>
            </p:nvSpPr>
            <p:spPr>
              <a:xfrm>
                <a:off x="335494" y="1987315"/>
                <a:ext cx="2460171" cy="2308324"/>
              </a:xfrm>
              <a:prstGeom prst="rect">
                <a:avLst/>
              </a:prstGeom>
              <a:blipFill rotWithShape="1">
                <a:blip r:embed="rId3"/>
                <a:stretch>
                  <a:fillRect l="-1980" t="-1319" b="-316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B, E</a:t>
            </a:r>
          </a:p>
        </p:txBody>
      </p:sp>
      <p:sp>
        <p:nvSpPr>
          <p:cNvPr id="7" name="Oval 6">
            <a:extLst>
              <a:ext uri="{FF2B5EF4-FFF2-40B4-BE49-F238E27FC236}">
                <a16:creationId xmlns:a16="http://schemas.microsoft.com/office/drawing/2014/main" id="{998946E8-A7A0-91B0-AE31-981461C1D5E8}"/>
              </a:ext>
            </a:extLst>
          </p:cNvPr>
          <p:cNvSpPr/>
          <p:nvPr/>
        </p:nvSpPr>
        <p:spPr>
          <a:xfrm>
            <a:off x="5215269" y="1296286"/>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a:t>
            </a:r>
          </a:p>
        </p:txBody>
      </p:sp>
      <p:sp>
        <p:nvSpPr>
          <p:cNvPr id="9" name="Oval 8">
            <a:extLst>
              <a:ext uri="{FF2B5EF4-FFF2-40B4-BE49-F238E27FC236}">
                <a16:creationId xmlns:a16="http://schemas.microsoft.com/office/drawing/2014/main" id="{E0CB1BAA-4C17-BA46-2398-7CC8918DC493}"/>
              </a:ext>
            </a:extLst>
          </p:cNvPr>
          <p:cNvSpPr/>
          <p:nvPr/>
        </p:nvSpPr>
        <p:spPr>
          <a:xfrm>
            <a:off x="4572000" y="198731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a:t>
            </a:r>
          </a:p>
        </p:txBody>
      </p:sp>
      <p:sp>
        <p:nvSpPr>
          <p:cNvPr id="10" name="Oval 9">
            <a:extLst>
              <a:ext uri="{FF2B5EF4-FFF2-40B4-BE49-F238E27FC236}">
                <a16:creationId xmlns:a16="http://schemas.microsoft.com/office/drawing/2014/main" id="{664A6542-4940-68FC-FB21-8917FD0218FE}"/>
              </a:ext>
            </a:extLst>
          </p:cNvPr>
          <p:cNvSpPr/>
          <p:nvPr/>
        </p:nvSpPr>
        <p:spPr>
          <a:xfrm>
            <a:off x="6154478" y="198731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cxnSp>
        <p:nvCxnSpPr>
          <p:cNvPr id="11" name="Straight Arrow Connector 10">
            <a:extLst>
              <a:ext uri="{FF2B5EF4-FFF2-40B4-BE49-F238E27FC236}">
                <a16:creationId xmlns:a16="http://schemas.microsoft.com/office/drawing/2014/main" id="{72CDCD8E-6858-87C6-C1ED-04AC98D66B3E}"/>
              </a:ext>
            </a:extLst>
          </p:cNvPr>
          <p:cNvCxnSpPr>
            <a:stCxn id="7" idx="3"/>
            <a:endCxn id="9" idx="7"/>
          </p:cNvCxnSpPr>
          <p:nvPr/>
        </p:nvCxnSpPr>
        <p:spPr>
          <a:xfrm flipH="1">
            <a:off x="5016698" y="1698625"/>
            <a:ext cx="27486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7" idx="5"/>
            <a:endCxn id="10" idx="1"/>
          </p:cNvCxnSpPr>
          <p:nvPr/>
        </p:nvCxnSpPr>
        <p:spPr>
          <a:xfrm>
            <a:off x="5659967" y="1698625"/>
            <a:ext cx="57080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664A6542-4940-68FC-FB21-8917FD0218FE}"/>
              </a:ext>
            </a:extLst>
          </p:cNvPr>
          <p:cNvSpPr/>
          <p:nvPr/>
        </p:nvSpPr>
        <p:spPr>
          <a:xfrm>
            <a:off x="5736265" y="2628793"/>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sp>
        <p:nvSpPr>
          <p:cNvPr id="16" name="Oval 15">
            <a:extLst>
              <a:ext uri="{FF2B5EF4-FFF2-40B4-BE49-F238E27FC236}">
                <a16:creationId xmlns:a16="http://schemas.microsoft.com/office/drawing/2014/main" id="{664A6542-4940-68FC-FB21-8917FD0218FE}"/>
              </a:ext>
            </a:extLst>
          </p:cNvPr>
          <p:cNvSpPr/>
          <p:nvPr/>
        </p:nvSpPr>
        <p:spPr>
          <a:xfrm>
            <a:off x="6827874" y="2628793"/>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a:t>
            </a:r>
          </a:p>
        </p:txBody>
      </p:sp>
      <p:cxnSp>
        <p:nvCxnSpPr>
          <p:cNvPr id="17" name="Straight Arrow Connector 16">
            <a:extLst>
              <a:ext uri="{FF2B5EF4-FFF2-40B4-BE49-F238E27FC236}">
                <a16:creationId xmlns:a16="http://schemas.microsoft.com/office/drawing/2014/main" id="{72CDCD8E-6858-87C6-C1ED-04AC98D66B3E}"/>
              </a:ext>
            </a:extLst>
          </p:cNvPr>
          <p:cNvCxnSpPr>
            <a:stCxn id="10" idx="3"/>
            <a:endCxn id="15" idx="0"/>
          </p:cNvCxnSpPr>
          <p:nvPr/>
        </p:nvCxnSpPr>
        <p:spPr>
          <a:xfrm flipH="1">
            <a:off x="5996763" y="2389654"/>
            <a:ext cx="234013" cy="2391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2CDCD8E-6858-87C6-C1ED-04AC98D66B3E}"/>
              </a:ext>
            </a:extLst>
          </p:cNvPr>
          <p:cNvCxnSpPr>
            <a:stCxn id="10" idx="5"/>
            <a:endCxn id="16" idx="1"/>
          </p:cNvCxnSpPr>
          <p:nvPr/>
        </p:nvCxnSpPr>
        <p:spPr>
          <a:xfrm>
            <a:off x="6599176" y="2389654"/>
            <a:ext cx="304996" cy="3081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Oval 17">
            <a:extLst>
              <a:ext uri="{FF2B5EF4-FFF2-40B4-BE49-F238E27FC236}">
                <a16:creationId xmlns:a16="http://schemas.microsoft.com/office/drawing/2014/main" id="{664A6542-4940-68FC-FB21-8917FD0218FE}"/>
              </a:ext>
            </a:extLst>
          </p:cNvPr>
          <p:cNvSpPr/>
          <p:nvPr/>
        </p:nvSpPr>
        <p:spPr>
          <a:xfrm>
            <a:off x="6593905" y="3328124"/>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sp>
        <p:nvSpPr>
          <p:cNvPr id="19" name="Oval 18">
            <a:extLst>
              <a:ext uri="{FF2B5EF4-FFF2-40B4-BE49-F238E27FC236}">
                <a16:creationId xmlns:a16="http://schemas.microsoft.com/office/drawing/2014/main" id="{664A6542-4940-68FC-FB21-8917FD0218FE}"/>
              </a:ext>
            </a:extLst>
          </p:cNvPr>
          <p:cNvSpPr/>
          <p:nvPr/>
        </p:nvSpPr>
        <p:spPr>
          <a:xfrm>
            <a:off x="7426908" y="3328124"/>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G</a:t>
            </a:r>
          </a:p>
        </p:txBody>
      </p:sp>
      <p:cxnSp>
        <p:nvCxnSpPr>
          <p:cNvPr id="21" name="Straight Arrow Connector 20">
            <a:extLst>
              <a:ext uri="{FF2B5EF4-FFF2-40B4-BE49-F238E27FC236}">
                <a16:creationId xmlns:a16="http://schemas.microsoft.com/office/drawing/2014/main" id="{72CDCD8E-6858-87C6-C1ED-04AC98D66B3E}"/>
              </a:ext>
            </a:extLst>
          </p:cNvPr>
          <p:cNvCxnSpPr>
            <a:stCxn id="16" idx="4"/>
            <a:endCxn id="18" idx="0"/>
          </p:cNvCxnSpPr>
          <p:nvPr/>
        </p:nvCxnSpPr>
        <p:spPr>
          <a:xfrm flipH="1">
            <a:off x="6854403" y="3100163"/>
            <a:ext cx="233969" cy="2279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2CDCD8E-6858-87C6-C1ED-04AC98D66B3E}"/>
              </a:ext>
            </a:extLst>
          </p:cNvPr>
          <p:cNvCxnSpPr>
            <a:stCxn id="16" idx="5"/>
            <a:endCxn id="19" idx="1"/>
          </p:cNvCxnSpPr>
          <p:nvPr/>
        </p:nvCxnSpPr>
        <p:spPr>
          <a:xfrm>
            <a:off x="7272572" y="3031132"/>
            <a:ext cx="230634" cy="3660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4B7C0ED3-8722-048A-6617-BD655D05B07F}"/>
              </a:ext>
            </a:extLst>
          </p:cNvPr>
          <p:cNvSpPr txBox="1"/>
          <p:nvPr/>
        </p:nvSpPr>
        <p:spPr>
          <a:xfrm>
            <a:off x="1871278" y="3985758"/>
            <a:ext cx="6977309" cy="2031325"/>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Now that the goal node </a:t>
            </a:r>
            <a:r>
              <a:rPr lang="en-US" dirty="0">
                <a:solidFill>
                  <a:srgbClr val="FF0000"/>
                </a:solidFill>
              </a:rPr>
              <a:t>G</a:t>
            </a:r>
            <a:r>
              <a:rPr lang="en-US" dirty="0"/>
              <a:t> is selected and the goal test is satisfied, we stop the search. The resulting path is </a:t>
            </a:r>
            <a:r>
              <a:rPr lang="en-US" dirty="0">
                <a:solidFill>
                  <a:srgbClr val="FF0000"/>
                </a:solidFill>
              </a:rPr>
              <a:t>S-B-E-G</a:t>
            </a:r>
            <a:r>
              <a:rPr lang="en-US" dirty="0"/>
              <a:t>, with a cost of 18. </a:t>
            </a:r>
          </a:p>
          <a:p>
            <a:pPr algn="just"/>
            <a:endParaRPr lang="en-US" dirty="0"/>
          </a:p>
          <a:p>
            <a:pPr algn="just"/>
            <a:r>
              <a:rPr lang="en-US" dirty="0"/>
              <a:t>Although we obtained the same path (</a:t>
            </a:r>
            <a:r>
              <a:rPr lang="en-US" dirty="0">
                <a:solidFill>
                  <a:srgbClr val="FF0000"/>
                </a:solidFill>
              </a:rPr>
              <a:t>S-B-E-G</a:t>
            </a:r>
            <a:r>
              <a:rPr lang="en-US" dirty="0"/>
              <a:t>) in this case, it's important to note that the path can be different for BFS and DFS. This difference arises because BFS explores nodes level by level, while DFS explores as deep as possible along each branch.</a:t>
            </a:r>
          </a:p>
        </p:txBody>
      </p:sp>
    </p:spTree>
    <p:extLst>
      <p:ext uri="{BB962C8B-B14F-4D97-AF65-F5344CB8AC3E}">
        <p14:creationId xmlns:p14="http://schemas.microsoft.com/office/powerpoint/2010/main" val="11662691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13" name="Freeform 12"/>
          <p:cNvSpPr/>
          <p:nvPr/>
        </p:nvSpPr>
        <p:spPr>
          <a:xfrm>
            <a:off x="4999290" y="1145136"/>
            <a:ext cx="3093754" cy="2811567"/>
          </a:xfrm>
          <a:custGeom>
            <a:avLst/>
            <a:gdLst>
              <a:gd name="connsiteX0" fmla="*/ 94003 w 3093754"/>
              <a:gd name="connsiteY0" fmla="*/ 358924 h 2811567"/>
              <a:gd name="connsiteX1" fmla="*/ 153824 w 3093754"/>
              <a:gd name="connsiteY1" fmla="*/ 247828 h 2811567"/>
              <a:gd name="connsiteX2" fmla="*/ 162370 w 3093754"/>
              <a:gd name="connsiteY2" fmla="*/ 222191 h 2811567"/>
              <a:gd name="connsiteX3" fmla="*/ 188007 w 3093754"/>
              <a:gd name="connsiteY3" fmla="*/ 188008 h 2811567"/>
              <a:gd name="connsiteX4" fmla="*/ 222190 w 3093754"/>
              <a:gd name="connsiteY4" fmla="*/ 119642 h 2811567"/>
              <a:gd name="connsiteX5" fmla="*/ 264919 w 3093754"/>
              <a:gd name="connsiteY5" fmla="*/ 68367 h 2811567"/>
              <a:gd name="connsiteX6" fmla="*/ 282011 w 3093754"/>
              <a:gd name="connsiteY6" fmla="*/ 42729 h 2811567"/>
              <a:gd name="connsiteX7" fmla="*/ 358923 w 3093754"/>
              <a:gd name="connsiteY7" fmla="*/ 0 h 2811567"/>
              <a:gd name="connsiteX8" fmla="*/ 418744 w 3093754"/>
              <a:gd name="connsiteY8" fmla="*/ 68367 h 2811567"/>
              <a:gd name="connsiteX9" fmla="*/ 487110 w 3093754"/>
              <a:gd name="connsiteY9" fmla="*/ 128187 h 2811567"/>
              <a:gd name="connsiteX10" fmla="*/ 538385 w 3093754"/>
              <a:gd name="connsiteY10" fmla="*/ 162371 h 2811567"/>
              <a:gd name="connsiteX11" fmla="*/ 564022 w 3093754"/>
              <a:gd name="connsiteY11" fmla="*/ 179462 h 2811567"/>
              <a:gd name="connsiteX12" fmla="*/ 589660 w 3093754"/>
              <a:gd name="connsiteY12" fmla="*/ 188008 h 2811567"/>
              <a:gd name="connsiteX13" fmla="*/ 615297 w 3093754"/>
              <a:gd name="connsiteY13" fmla="*/ 205100 h 2811567"/>
              <a:gd name="connsiteX14" fmla="*/ 640934 w 3093754"/>
              <a:gd name="connsiteY14" fmla="*/ 213645 h 2811567"/>
              <a:gd name="connsiteX15" fmla="*/ 692209 w 3093754"/>
              <a:gd name="connsiteY15" fmla="*/ 247828 h 2811567"/>
              <a:gd name="connsiteX16" fmla="*/ 769121 w 3093754"/>
              <a:gd name="connsiteY16" fmla="*/ 247828 h 2811567"/>
              <a:gd name="connsiteX17" fmla="*/ 786213 w 3093754"/>
              <a:gd name="connsiteY17" fmla="*/ 273466 h 2811567"/>
              <a:gd name="connsiteX18" fmla="*/ 837488 w 3093754"/>
              <a:gd name="connsiteY18" fmla="*/ 324741 h 2811567"/>
              <a:gd name="connsiteX19" fmla="*/ 863125 w 3093754"/>
              <a:gd name="connsiteY19" fmla="*/ 376015 h 2811567"/>
              <a:gd name="connsiteX20" fmla="*/ 897308 w 3093754"/>
              <a:gd name="connsiteY20" fmla="*/ 444382 h 2811567"/>
              <a:gd name="connsiteX21" fmla="*/ 922946 w 3093754"/>
              <a:gd name="connsiteY21" fmla="*/ 470019 h 2811567"/>
              <a:gd name="connsiteX22" fmla="*/ 940037 w 3093754"/>
              <a:gd name="connsiteY22" fmla="*/ 495657 h 2811567"/>
              <a:gd name="connsiteX23" fmla="*/ 1016949 w 3093754"/>
              <a:gd name="connsiteY23" fmla="*/ 529840 h 2811567"/>
              <a:gd name="connsiteX24" fmla="*/ 1051132 w 3093754"/>
              <a:gd name="connsiteY24" fmla="*/ 546931 h 2811567"/>
              <a:gd name="connsiteX25" fmla="*/ 1162228 w 3093754"/>
              <a:gd name="connsiteY25" fmla="*/ 572569 h 2811567"/>
              <a:gd name="connsiteX26" fmla="*/ 1239140 w 3093754"/>
              <a:gd name="connsiteY26" fmla="*/ 589660 h 2811567"/>
              <a:gd name="connsiteX27" fmla="*/ 1290415 w 3093754"/>
              <a:gd name="connsiteY27" fmla="*/ 623843 h 2811567"/>
              <a:gd name="connsiteX28" fmla="*/ 1341689 w 3093754"/>
              <a:gd name="connsiteY28" fmla="*/ 649481 h 2811567"/>
              <a:gd name="connsiteX29" fmla="*/ 1367327 w 3093754"/>
              <a:gd name="connsiteY29" fmla="*/ 675118 h 2811567"/>
              <a:gd name="connsiteX30" fmla="*/ 1418602 w 3093754"/>
              <a:gd name="connsiteY30" fmla="*/ 709301 h 2811567"/>
              <a:gd name="connsiteX31" fmla="*/ 1444239 w 3093754"/>
              <a:gd name="connsiteY31" fmla="*/ 726393 h 2811567"/>
              <a:gd name="connsiteX32" fmla="*/ 1469876 w 3093754"/>
              <a:gd name="connsiteY32" fmla="*/ 743485 h 2811567"/>
              <a:gd name="connsiteX33" fmla="*/ 1495514 w 3093754"/>
              <a:gd name="connsiteY33" fmla="*/ 752030 h 2811567"/>
              <a:gd name="connsiteX34" fmla="*/ 1546789 w 3093754"/>
              <a:gd name="connsiteY34" fmla="*/ 786214 h 2811567"/>
              <a:gd name="connsiteX35" fmla="*/ 1598063 w 3093754"/>
              <a:gd name="connsiteY35" fmla="*/ 803305 h 2811567"/>
              <a:gd name="connsiteX36" fmla="*/ 1700613 w 3093754"/>
              <a:gd name="connsiteY36" fmla="*/ 863126 h 2811567"/>
              <a:gd name="connsiteX37" fmla="*/ 1726250 w 3093754"/>
              <a:gd name="connsiteY37" fmla="*/ 871671 h 2811567"/>
              <a:gd name="connsiteX38" fmla="*/ 1811708 w 3093754"/>
              <a:gd name="connsiteY38" fmla="*/ 914400 h 2811567"/>
              <a:gd name="connsiteX39" fmla="*/ 1888620 w 3093754"/>
              <a:gd name="connsiteY39" fmla="*/ 974221 h 2811567"/>
              <a:gd name="connsiteX40" fmla="*/ 1897166 w 3093754"/>
              <a:gd name="connsiteY40" fmla="*/ 1059679 h 2811567"/>
              <a:gd name="connsiteX41" fmla="*/ 1914258 w 3093754"/>
              <a:gd name="connsiteY41" fmla="*/ 1110954 h 2811567"/>
              <a:gd name="connsiteX42" fmla="*/ 1965532 w 3093754"/>
              <a:gd name="connsiteY42" fmla="*/ 1153683 h 2811567"/>
              <a:gd name="connsiteX43" fmla="*/ 1982624 w 3093754"/>
              <a:gd name="connsiteY43" fmla="*/ 1179320 h 2811567"/>
              <a:gd name="connsiteX44" fmla="*/ 2008261 w 3093754"/>
              <a:gd name="connsiteY44" fmla="*/ 1204957 h 2811567"/>
              <a:gd name="connsiteX45" fmla="*/ 2025353 w 3093754"/>
              <a:gd name="connsiteY45" fmla="*/ 1230595 h 2811567"/>
              <a:gd name="connsiteX46" fmla="*/ 2076628 w 3093754"/>
              <a:gd name="connsiteY46" fmla="*/ 1281870 h 2811567"/>
              <a:gd name="connsiteX47" fmla="*/ 2127903 w 3093754"/>
              <a:gd name="connsiteY47" fmla="*/ 1298961 h 2811567"/>
              <a:gd name="connsiteX48" fmla="*/ 2153540 w 3093754"/>
              <a:gd name="connsiteY48" fmla="*/ 1316053 h 2811567"/>
              <a:gd name="connsiteX49" fmla="*/ 2204815 w 3093754"/>
              <a:gd name="connsiteY49" fmla="*/ 1341690 h 2811567"/>
              <a:gd name="connsiteX50" fmla="*/ 2230452 w 3093754"/>
              <a:gd name="connsiteY50" fmla="*/ 1367328 h 2811567"/>
              <a:gd name="connsiteX51" fmla="*/ 2247544 w 3093754"/>
              <a:gd name="connsiteY51" fmla="*/ 1392965 h 2811567"/>
              <a:gd name="connsiteX52" fmla="*/ 2273181 w 3093754"/>
              <a:gd name="connsiteY52" fmla="*/ 1401511 h 2811567"/>
              <a:gd name="connsiteX53" fmla="*/ 2367185 w 3093754"/>
              <a:gd name="connsiteY53" fmla="*/ 1427148 h 2811567"/>
              <a:gd name="connsiteX54" fmla="*/ 2375731 w 3093754"/>
              <a:gd name="connsiteY54" fmla="*/ 1452785 h 2811567"/>
              <a:gd name="connsiteX55" fmla="*/ 2392822 w 3093754"/>
              <a:gd name="connsiteY55" fmla="*/ 1521152 h 2811567"/>
              <a:gd name="connsiteX56" fmla="*/ 2409914 w 3093754"/>
              <a:gd name="connsiteY56" fmla="*/ 1546789 h 2811567"/>
              <a:gd name="connsiteX57" fmla="*/ 2452643 w 3093754"/>
              <a:gd name="connsiteY57" fmla="*/ 1623701 h 2811567"/>
              <a:gd name="connsiteX58" fmla="*/ 2469734 w 3093754"/>
              <a:gd name="connsiteY58" fmla="*/ 1657885 h 2811567"/>
              <a:gd name="connsiteX59" fmla="*/ 2478280 w 3093754"/>
              <a:gd name="connsiteY59" fmla="*/ 1683522 h 2811567"/>
              <a:gd name="connsiteX60" fmla="*/ 2503917 w 3093754"/>
              <a:gd name="connsiteY60" fmla="*/ 1700614 h 2811567"/>
              <a:gd name="connsiteX61" fmla="*/ 2538101 w 3093754"/>
              <a:gd name="connsiteY61" fmla="*/ 1751888 h 2811567"/>
              <a:gd name="connsiteX62" fmla="*/ 2555192 w 3093754"/>
              <a:gd name="connsiteY62" fmla="*/ 1786071 h 2811567"/>
              <a:gd name="connsiteX63" fmla="*/ 2606467 w 3093754"/>
              <a:gd name="connsiteY63" fmla="*/ 1837346 h 2811567"/>
              <a:gd name="connsiteX64" fmla="*/ 2632104 w 3093754"/>
              <a:gd name="connsiteY64" fmla="*/ 1862984 h 2811567"/>
              <a:gd name="connsiteX65" fmla="*/ 2709017 w 3093754"/>
              <a:gd name="connsiteY65" fmla="*/ 1914258 h 2811567"/>
              <a:gd name="connsiteX66" fmla="*/ 2734654 w 3093754"/>
              <a:gd name="connsiteY66" fmla="*/ 1931350 h 2811567"/>
              <a:gd name="connsiteX67" fmla="*/ 2760291 w 3093754"/>
              <a:gd name="connsiteY67" fmla="*/ 1956987 h 2811567"/>
              <a:gd name="connsiteX68" fmla="*/ 2845749 w 3093754"/>
              <a:gd name="connsiteY68" fmla="*/ 2016808 h 2811567"/>
              <a:gd name="connsiteX69" fmla="*/ 2931207 w 3093754"/>
              <a:gd name="connsiteY69" fmla="*/ 2102266 h 2811567"/>
              <a:gd name="connsiteX70" fmla="*/ 2956845 w 3093754"/>
              <a:gd name="connsiteY70" fmla="*/ 2127903 h 2811567"/>
              <a:gd name="connsiteX71" fmla="*/ 2991028 w 3093754"/>
              <a:gd name="connsiteY71" fmla="*/ 2179178 h 2811567"/>
              <a:gd name="connsiteX72" fmla="*/ 3016665 w 3093754"/>
              <a:gd name="connsiteY72" fmla="*/ 2230453 h 2811567"/>
              <a:gd name="connsiteX73" fmla="*/ 3025211 w 3093754"/>
              <a:gd name="connsiteY73" fmla="*/ 2264636 h 2811567"/>
              <a:gd name="connsiteX74" fmla="*/ 3042303 w 3093754"/>
              <a:gd name="connsiteY74" fmla="*/ 2315911 h 2811567"/>
              <a:gd name="connsiteX75" fmla="*/ 3050848 w 3093754"/>
              <a:gd name="connsiteY75" fmla="*/ 2341548 h 2811567"/>
              <a:gd name="connsiteX76" fmla="*/ 3059394 w 3093754"/>
              <a:gd name="connsiteY76" fmla="*/ 2367185 h 2811567"/>
              <a:gd name="connsiteX77" fmla="*/ 3085031 w 3093754"/>
              <a:gd name="connsiteY77" fmla="*/ 2384277 h 2811567"/>
              <a:gd name="connsiteX78" fmla="*/ 3085031 w 3093754"/>
              <a:gd name="connsiteY78" fmla="*/ 2435552 h 2811567"/>
              <a:gd name="connsiteX79" fmla="*/ 3067940 w 3093754"/>
              <a:gd name="connsiteY79" fmla="*/ 2546647 h 2811567"/>
              <a:gd name="connsiteX80" fmla="*/ 3050848 w 3093754"/>
              <a:gd name="connsiteY80" fmla="*/ 2580830 h 2811567"/>
              <a:gd name="connsiteX81" fmla="*/ 3042303 w 3093754"/>
              <a:gd name="connsiteY81" fmla="*/ 2606468 h 2811567"/>
              <a:gd name="connsiteX82" fmla="*/ 3016665 w 3093754"/>
              <a:gd name="connsiteY82" fmla="*/ 2623559 h 2811567"/>
              <a:gd name="connsiteX83" fmla="*/ 2999574 w 3093754"/>
              <a:gd name="connsiteY83" fmla="*/ 2649197 h 2811567"/>
              <a:gd name="connsiteX84" fmla="*/ 2948299 w 3093754"/>
              <a:gd name="connsiteY84" fmla="*/ 2674834 h 2811567"/>
              <a:gd name="connsiteX85" fmla="*/ 2897024 w 3093754"/>
              <a:gd name="connsiteY85" fmla="*/ 2709017 h 2811567"/>
              <a:gd name="connsiteX86" fmla="*/ 2845749 w 3093754"/>
              <a:gd name="connsiteY86" fmla="*/ 2743200 h 2811567"/>
              <a:gd name="connsiteX87" fmla="*/ 2794474 w 3093754"/>
              <a:gd name="connsiteY87" fmla="*/ 2777384 h 2811567"/>
              <a:gd name="connsiteX88" fmla="*/ 2768837 w 3093754"/>
              <a:gd name="connsiteY88" fmla="*/ 2794475 h 2811567"/>
              <a:gd name="connsiteX89" fmla="*/ 2717562 w 3093754"/>
              <a:gd name="connsiteY89" fmla="*/ 2811567 h 2811567"/>
              <a:gd name="connsiteX90" fmla="*/ 2674833 w 3093754"/>
              <a:gd name="connsiteY90" fmla="*/ 2803021 h 2811567"/>
              <a:gd name="connsiteX91" fmla="*/ 2632104 w 3093754"/>
              <a:gd name="connsiteY91" fmla="*/ 2760292 h 2811567"/>
              <a:gd name="connsiteX92" fmla="*/ 2606467 w 3093754"/>
              <a:gd name="connsiteY92" fmla="*/ 2743200 h 2811567"/>
              <a:gd name="connsiteX93" fmla="*/ 2589375 w 3093754"/>
              <a:gd name="connsiteY93" fmla="*/ 2717563 h 2811567"/>
              <a:gd name="connsiteX94" fmla="*/ 2563738 w 3093754"/>
              <a:gd name="connsiteY94" fmla="*/ 2700471 h 2811567"/>
              <a:gd name="connsiteX95" fmla="*/ 2529555 w 3093754"/>
              <a:gd name="connsiteY95" fmla="*/ 2649197 h 2811567"/>
              <a:gd name="connsiteX96" fmla="*/ 2512463 w 3093754"/>
              <a:gd name="connsiteY96" fmla="*/ 2623559 h 2811567"/>
              <a:gd name="connsiteX97" fmla="*/ 2486826 w 3093754"/>
              <a:gd name="connsiteY97" fmla="*/ 2615014 h 2811567"/>
              <a:gd name="connsiteX98" fmla="*/ 2444097 w 3093754"/>
              <a:gd name="connsiteY98" fmla="*/ 2563739 h 2811567"/>
              <a:gd name="connsiteX99" fmla="*/ 2418460 w 3093754"/>
              <a:gd name="connsiteY99" fmla="*/ 2546647 h 2811567"/>
              <a:gd name="connsiteX100" fmla="*/ 2392822 w 3093754"/>
              <a:gd name="connsiteY100" fmla="*/ 2512464 h 2811567"/>
              <a:gd name="connsiteX101" fmla="*/ 2367185 w 3093754"/>
              <a:gd name="connsiteY101" fmla="*/ 2461189 h 2811567"/>
              <a:gd name="connsiteX102" fmla="*/ 2315910 w 3093754"/>
              <a:gd name="connsiteY102" fmla="*/ 2384277 h 2811567"/>
              <a:gd name="connsiteX103" fmla="*/ 2298818 w 3093754"/>
              <a:gd name="connsiteY103" fmla="*/ 2358640 h 2811567"/>
              <a:gd name="connsiteX104" fmla="*/ 2247544 w 3093754"/>
              <a:gd name="connsiteY104" fmla="*/ 2273182 h 2811567"/>
              <a:gd name="connsiteX105" fmla="*/ 2230452 w 3093754"/>
              <a:gd name="connsiteY105" fmla="*/ 2247544 h 2811567"/>
              <a:gd name="connsiteX106" fmla="*/ 2196269 w 3093754"/>
              <a:gd name="connsiteY106" fmla="*/ 2179178 h 2811567"/>
              <a:gd name="connsiteX107" fmla="*/ 2187723 w 3093754"/>
              <a:gd name="connsiteY107" fmla="*/ 2153541 h 2811567"/>
              <a:gd name="connsiteX108" fmla="*/ 2162086 w 3093754"/>
              <a:gd name="connsiteY108" fmla="*/ 2093720 h 2811567"/>
              <a:gd name="connsiteX109" fmla="*/ 2136448 w 3093754"/>
              <a:gd name="connsiteY109" fmla="*/ 2025354 h 2811567"/>
              <a:gd name="connsiteX110" fmla="*/ 2119357 w 3093754"/>
              <a:gd name="connsiteY110" fmla="*/ 1999716 h 2811567"/>
              <a:gd name="connsiteX111" fmla="*/ 2068082 w 3093754"/>
              <a:gd name="connsiteY111" fmla="*/ 1965533 h 2811567"/>
              <a:gd name="connsiteX112" fmla="*/ 2016807 w 3093754"/>
              <a:gd name="connsiteY112" fmla="*/ 1948442 h 2811567"/>
              <a:gd name="connsiteX113" fmla="*/ 1991170 w 3093754"/>
              <a:gd name="connsiteY113" fmla="*/ 1931350 h 2811567"/>
              <a:gd name="connsiteX114" fmla="*/ 1931349 w 3093754"/>
              <a:gd name="connsiteY114" fmla="*/ 1914258 h 2811567"/>
              <a:gd name="connsiteX115" fmla="*/ 1905712 w 3093754"/>
              <a:gd name="connsiteY115" fmla="*/ 1897167 h 2811567"/>
              <a:gd name="connsiteX116" fmla="*/ 1820254 w 3093754"/>
              <a:gd name="connsiteY116" fmla="*/ 1845892 h 2811567"/>
              <a:gd name="connsiteX117" fmla="*/ 1794617 w 3093754"/>
              <a:gd name="connsiteY117" fmla="*/ 1828800 h 2811567"/>
              <a:gd name="connsiteX118" fmla="*/ 1751888 w 3093754"/>
              <a:gd name="connsiteY118" fmla="*/ 1777526 h 2811567"/>
              <a:gd name="connsiteX119" fmla="*/ 1726250 w 3093754"/>
              <a:gd name="connsiteY119" fmla="*/ 1692068 h 2811567"/>
              <a:gd name="connsiteX120" fmla="*/ 1700613 w 3093754"/>
              <a:gd name="connsiteY120" fmla="*/ 1555335 h 2811567"/>
              <a:gd name="connsiteX121" fmla="*/ 1649338 w 3093754"/>
              <a:gd name="connsiteY121" fmla="*/ 1504060 h 2811567"/>
              <a:gd name="connsiteX122" fmla="*/ 1598063 w 3093754"/>
              <a:gd name="connsiteY122" fmla="*/ 1469877 h 2811567"/>
              <a:gd name="connsiteX123" fmla="*/ 1572426 w 3093754"/>
              <a:gd name="connsiteY123" fmla="*/ 1444240 h 2811567"/>
              <a:gd name="connsiteX124" fmla="*/ 1521151 w 3093754"/>
              <a:gd name="connsiteY124" fmla="*/ 1427148 h 2811567"/>
              <a:gd name="connsiteX125" fmla="*/ 1469876 w 3093754"/>
              <a:gd name="connsiteY125" fmla="*/ 1401511 h 2811567"/>
              <a:gd name="connsiteX126" fmla="*/ 1418602 w 3093754"/>
              <a:gd name="connsiteY126" fmla="*/ 1367328 h 2811567"/>
              <a:gd name="connsiteX127" fmla="*/ 1401510 w 3093754"/>
              <a:gd name="connsiteY127" fmla="*/ 1341690 h 2811567"/>
              <a:gd name="connsiteX128" fmla="*/ 1375873 w 3093754"/>
              <a:gd name="connsiteY128" fmla="*/ 1324599 h 2811567"/>
              <a:gd name="connsiteX129" fmla="*/ 1350235 w 3093754"/>
              <a:gd name="connsiteY129" fmla="*/ 1298961 h 2811567"/>
              <a:gd name="connsiteX130" fmla="*/ 1324598 w 3093754"/>
              <a:gd name="connsiteY130" fmla="*/ 1281870 h 2811567"/>
              <a:gd name="connsiteX131" fmla="*/ 1298960 w 3093754"/>
              <a:gd name="connsiteY131" fmla="*/ 1256232 h 2811567"/>
              <a:gd name="connsiteX132" fmla="*/ 1239140 w 3093754"/>
              <a:gd name="connsiteY132" fmla="*/ 1222049 h 2811567"/>
              <a:gd name="connsiteX133" fmla="*/ 1222048 w 3093754"/>
              <a:gd name="connsiteY133" fmla="*/ 1196412 h 2811567"/>
              <a:gd name="connsiteX134" fmla="*/ 1145136 w 3093754"/>
              <a:gd name="connsiteY134" fmla="*/ 1136591 h 2811567"/>
              <a:gd name="connsiteX135" fmla="*/ 1110953 w 3093754"/>
              <a:gd name="connsiteY135" fmla="*/ 1085316 h 2811567"/>
              <a:gd name="connsiteX136" fmla="*/ 1076770 w 3093754"/>
              <a:gd name="connsiteY136" fmla="*/ 1034042 h 2811567"/>
              <a:gd name="connsiteX137" fmla="*/ 1059678 w 3093754"/>
              <a:gd name="connsiteY137" fmla="*/ 1008404 h 2811567"/>
              <a:gd name="connsiteX138" fmla="*/ 1042587 w 3093754"/>
              <a:gd name="connsiteY138" fmla="*/ 982767 h 2811567"/>
              <a:gd name="connsiteX139" fmla="*/ 965674 w 3093754"/>
              <a:gd name="connsiteY139" fmla="*/ 922946 h 2811567"/>
              <a:gd name="connsiteX140" fmla="*/ 914400 w 3093754"/>
              <a:gd name="connsiteY140" fmla="*/ 888763 h 2811567"/>
              <a:gd name="connsiteX141" fmla="*/ 863125 w 3093754"/>
              <a:gd name="connsiteY141" fmla="*/ 854580 h 2811567"/>
              <a:gd name="connsiteX142" fmla="*/ 811850 w 3093754"/>
              <a:gd name="connsiteY142" fmla="*/ 828943 h 2811567"/>
              <a:gd name="connsiteX143" fmla="*/ 760575 w 3093754"/>
              <a:gd name="connsiteY143" fmla="*/ 794759 h 2811567"/>
              <a:gd name="connsiteX144" fmla="*/ 743484 w 3093754"/>
              <a:gd name="connsiteY144" fmla="*/ 769122 h 2811567"/>
              <a:gd name="connsiteX145" fmla="*/ 717846 w 3093754"/>
              <a:gd name="connsiteY145" fmla="*/ 760576 h 2811567"/>
              <a:gd name="connsiteX146" fmla="*/ 666572 w 3093754"/>
              <a:gd name="connsiteY146" fmla="*/ 726393 h 2811567"/>
              <a:gd name="connsiteX147" fmla="*/ 640934 w 3093754"/>
              <a:gd name="connsiteY147" fmla="*/ 709301 h 2811567"/>
              <a:gd name="connsiteX148" fmla="*/ 589660 w 3093754"/>
              <a:gd name="connsiteY148" fmla="*/ 700756 h 2811567"/>
              <a:gd name="connsiteX149" fmla="*/ 538385 w 3093754"/>
              <a:gd name="connsiteY149" fmla="*/ 683664 h 2811567"/>
              <a:gd name="connsiteX150" fmla="*/ 487110 w 3093754"/>
              <a:gd name="connsiteY150" fmla="*/ 649481 h 2811567"/>
              <a:gd name="connsiteX151" fmla="*/ 435835 w 3093754"/>
              <a:gd name="connsiteY151" fmla="*/ 632389 h 2811567"/>
              <a:gd name="connsiteX152" fmla="*/ 410198 w 3093754"/>
              <a:gd name="connsiteY152" fmla="*/ 623843 h 2811567"/>
              <a:gd name="connsiteX153" fmla="*/ 358923 w 3093754"/>
              <a:gd name="connsiteY153" fmla="*/ 615298 h 2811567"/>
              <a:gd name="connsiteX154" fmla="*/ 307648 w 3093754"/>
              <a:gd name="connsiteY154" fmla="*/ 598206 h 2811567"/>
              <a:gd name="connsiteX155" fmla="*/ 273465 w 3093754"/>
              <a:gd name="connsiteY155" fmla="*/ 581114 h 2811567"/>
              <a:gd name="connsiteX156" fmla="*/ 213645 w 3093754"/>
              <a:gd name="connsiteY156" fmla="*/ 564023 h 2811567"/>
              <a:gd name="connsiteX157" fmla="*/ 119641 w 3093754"/>
              <a:gd name="connsiteY157" fmla="*/ 538385 h 2811567"/>
              <a:gd name="connsiteX158" fmla="*/ 94003 w 3093754"/>
              <a:gd name="connsiteY158" fmla="*/ 521294 h 2811567"/>
              <a:gd name="connsiteX159" fmla="*/ 68366 w 3093754"/>
              <a:gd name="connsiteY159" fmla="*/ 512748 h 2811567"/>
              <a:gd name="connsiteX160" fmla="*/ 17091 w 3093754"/>
              <a:gd name="connsiteY160" fmla="*/ 478565 h 2811567"/>
              <a:gd name="connsiteX161" fmla="*/ 0 w 3093754"/>
              <a:gd name="connsiteY161" fmla="*/ 452928 h 2811567"/>
              <a:gd name="connsiteX162" fmla="*/ 17091 w 3093754"/>
              <a:gd name="connsiteY162" fmla="*/ 427290 h 2811567"/>
              <a:gd name="connsiteX163" fmla="*/ 68366 w 3093754"/>
              <a:gd name="connsiteY163" fmla="*/ 401653 h 2811567"/>
              <a:gd name="connsiteX164" fmla="*/ 111095 w 3093754"/>
              <a:gd name="connsiteY164" fmla="*/ 350378 h 2811567"/>
              <a:gd name="connsiteX165" fmla="*/ 128187 w 3093754"/>
              <a:gd name="connsiteY165" fmla="*/ 316195 h 281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3093754" h="2811567">
                <a:moveTo>
                  <a:pt x="94003" y="358924"/>
                </a:moveTo>
                <a:cubicBezTo>
                  <a:pt x="112406" y="328252"/>
                  <a:pt x="143418" y="279043"/>
                  <a:pt x="153824" y="247828"/>
                </a:cubicBezTo>
                <a:cubicBezTo>
                  <a:pt x="156673" y="239282"/>
                  <a:pt x="157901" y="230012"/>
                  <a:pt x="162370" y="222191"/>
                </a:cubicBezTo>
                <a:cubicBezTo>
                  <a:pt x="169436" y="209825"/>
                  <a:pt x="180830" y="200311"/>
                  <a:pt x="188007" y="188008"/>
                </a:cubicBezTo>
                <a:cubicBezTo>
                  <a:pt x="200845" y="166000"/>
                  <a:pt x="208057" y="140841"/>
                  <a:pt x="222190" y="119642"/>
                </a:cubicBezTo>
                <a:cubicBezTo>
                  <a:pt x="264627" y="55987"/>
                  <a:pt x="210085" y="134168"/>
                  <a:pt x="264919" y="68367"/>
                </a:cubicBezTo>
                <a:cubicBezTo>
                  <a:pt x="271494" y="60477"/>
                  <a:pt x="274281" y="49493"/>
                  <a:pt x="282011" y="42729"/>
                </a:cubicBezTo>
                <a:cubicBezTo>
                  <a:pt x="318176" y="11085"/>
                  <a:pt x="323711" y="11738"/>
                  <a:pt x="358923" y="0"/>
                </a:cubicBezTo>
                <a:cubicBezTo>
                  <a:pt x="398803" y="59821"/>
                  <a:pt x="376014" y="39881"/>
                  <a:pt x="418744" y="68367"/>
                </a:cubicBezTo>
                <a:cubicBezTo>
                  <a:pt x="447230" y="111096"/>
                  <a:pt x="427289" y="88306"/>
                  <a:pt x="487110" y="128187"/>
                </a:cubicBezTo>
                <a:lnTo>
                  <a:pt x="538385" y="162371"/>
                </a:lnTo>
                <a:cubicBezTo>
                  <a:pt x="546931" y="168068"/>
                  <a:pt x="554278" y="176214"/>
                  <a:pt x="564022" y="179462"/>
                </a:cubicBezTo>
                <a:lnTo>
                  <a:pt x="589660" y="188008"/>
                </a:lnTo>
                <a:cubicBezTo>
                  <a:pt x="598206" y="193705"/>
                  <a:pt x="606111" y="200507"/>
                  <a:pt x="615297" y="205100"/>
                </a:cubicBezTo>
                <a:cubicBezTo>
                  <a:pt x="623354" y="209128"/>
                  <a:pt x="633060" y="209270"/>
                  <a:pt x="640934" y="213645"/>
                </a:cubicBezTo>
                <a:cubicBezTo>
                  <a:pt x="658891" y="223621"/>
                  <a:pt x="692209" y="247828"/>
                  <a:pt x="692209" y="247828"/>
                </a:cubicBezTo>
                <a:cubicBezTo>
                  <a:pt x="753228" y="227489"/>
                  <a:pt x="728494" y="220744"/>
                  <a:pt x="769121" y="247828"/>
                </a:cubicBezTo>
                <a:cubicBezTo>
                  <a:pt x="774818" y="256374"/>
                  <a:pt x="779389" y="265789"/>
                  <a:pt x="786213" y="273466"/>
                </a:cubicBezTo>
                <a:cubicBezTo>
                  <a:pt x="802272" y="291532"/>
                  <a:pt x="837488" y="324741"/>
                  <a:pt x="837488" y="324741"/>
                </a:cubicBezTo>
                <a:cubicBezTo>
                  <a:pt x="858964" y="389175"/>
                  <a:pt x="829995" y="309757"/>
                  <a:pt x="863125" y="376015"/>
                </a:cubicBezTo>
                <a:cubicBezTo>
                  <a:pt x="882756" y="415276"/>
                  <a:pt x="872562" y="414687"/>
                  <a:pt x="897308" y="444382"/>
                </a:cubicBezTo>
                <a:cubicBezTo>
                  <a:pt x="905045" y="453666"/>
                  <a:pt x="915209" y="460735"/>
                  <a:pt x="922946" y="470019"/>
                </a:cubicBezTo>
                <a:cubicBezTo>
                  <a:pt x="929521" y="477909"/>
                  <a:pt x="932775" y="488394"/>
                  <a:pt x="940037" y="495657"/>
                </a:cubicBezTo>
                <a:cubicBezTo>
                  <a:pt x="965171" y="520792"/>
                  <a:pt x="983108" y="512920"/>
                  <a:pt x="1016949" y="529840"/>
                </a:cubicBezTo>
                <a:cubicBezTo>
                  <a:pt x="1028343" y="535537"/>
                  <a:pt x="1039047" y="542903"/>
                  <a:pt x="1051132" y="546931"/>
                </a:cubicBezTo>
                <a:cubicBezTo>
                  <a:pt x="1093013" y="560891"/>
                  <a:pt x="1121556" y="563531"/>
                  <a:pt x="1162228" y="572569"/>
                </a:cubicBezTo>
                <a:cubicBezTo>
                  <a:pt x="1270846" y="596706"/>
                  <a:pt x="1110267" y="563885"/>
                  <a:pt x="1239140" y="589660"/>
                </a:cubicBezTo>
                <a:cubicBezTo>
                  <a:pt x="1256232" y="601054"/>
                  <a:pt x="1270928" y="617347"/>
                  <a:pt x="1290415" y="623843"/>
                </a:cubicBezTo>
                <a:cubicBezTo>
                  <a:pt x="1316111" y="632409"/>
                  <a:pt x="1319599" y="631073"/>
                  <a:pt x="1341689" y="649481"/>
                </a:cubicBezTo>
                <a:cubicBezTo>
                  <a:pt x="1350973" y="657218"/>
                  <a:pt x="1357787" y="667698"/>
                  <a:pt x="1367327" y="675118"/>
                </a:cubicBezTo>
                <a:cubicBezTo>
                  <a:pt x="1383542" y="687729"/>
                  <a:pt x="1401510" y="697907"/>
                  <a:pt x="1418602" y="709301"/>
                </a:cubicBezTo>
                <a:lnTo>
                  <a:pt x="1444239" y="726393"/>
                </a:lnTo>
                <a:cubicBezTo>
                  <a:pt x="1452785" y="732090"/>
                  <a:pt x="1460132" y="740237"/>
                  <a:pt x="1469876" y="743485"/>
                </a:cubicBezTo>
                <a:lnTo>
                  <a:pt x="1495514" y="752030"/>
                </a:lnTo>
                <a:cubicBezTo>
                  <a:pt x="1512606" y="763425"/>
                  <a:pt x="1527301" y="779718"/>
                  <a:pt x="1546789" y="786214"/>
                </a:cubicBezTo>
                <a:cubicBezTo>
                  <a:pt x="1563880" y="791911"/>
                  <a:pt x="1582786" y="793757"/>
                  <a:pt x="1598063" y="803305"/>
                </a:cubicBezTo>
                <a:cubicBezTo>
                  <a:pt x="1632562" y="824866"/>
                  <a:pt x="1663570" y="847250"/>
                  <a:pt x="1700613" y="863126"/>
                </a:cubicBezTo>
                <a:cubicBezTo>
                  <a:pt x="1708893" y="866674"/>
                  <a:pt x="1717704" y="868823"/>
                  <a:pt x="1726250" y="871671"/>
                </a:cubicBezTo>
                <a:cubicBezTo>
                  <a:pt x="1787297" y="912370"/>
                  <a:pt x="1757596" y="900873"/>
                  <a:pt x="1811708" y="914400"/>
                </a:cubicBezTo>
                <a:cubicBezTo>
                  <a:pt x="1873039" y="955288"/>
                  <a:pt x="1848458" y="934059"/>
                  <a:pt x="1888620" y="974221"/>
                </a:cubicBezTo>
                <a:cubicBezTo>
                  <a:pt x="1891469" y="1002707"/>
                  <a:pt x="1891890" y="1031541"/>
                  <a:pt x="1897166" y="1059679"/>
                </a:cubicBezTo>
                <a:cubicBezTo>
                  <a:pt x="1900486" y="1077387"/>
                  <a:pt x="1899267" y="1100961"/>
                  <a:pt x="1914258" y="1110954"/>
                </a:cubicBezTo>
                <a:cubicBezTo>
                  <a:pt x="1939469" y="1127761"/>
                  <a:pt x="1944967" y="1129005"/>
                  <a:pt x="1965532" y="1153683"/>
                </a:cubicBezTo>
                <a:cubicBezTo>
                  <a:pt x="1972107" y="1161573"/>
                  <a:pt x="1976049" y="1171430"/>
                  <a:pt x="1982624" y="1179320"/>
                </a:cubicBezTo>
                <a:cubicBezTo>
                  <a:pt x="1990361" y="1188604"/>
                  <a:pt x="2000524" y="1195673"/>
                  <a:pt x="2008261" y="1204957"/>
                </a:cubicBezTo>
                <a:cubicBezTo>
                  <a:pt x="2014836" y="1212847"/>
                  <a:pt x="2018529" y="1222918"/>
                  <a:pt x="2025353" y="1230595"/>
                </a:cubicBezTo>
                <a:cubicBezTo>
                  <a:pt x="2041412" y="1248661"/>
                  <a:pt x="2053697" y="1274227"/>
                  <a:pt x="2076628" y="1281870"/>
                </a:cubicBezTo>
                <a:lnTo>
                  <a:pt x="2127903" y="1298961"/>
                </a:lnTo>
                <a:cubicBezTo>
                  <a:pt x="2136449" y="1304658"/>
                  <a:pt x="2144354" y="1311460"/>
                  <a:pt x="2153540" y="1316053"/>
                </a:cubicBezTo>
                <a:cubicBezTo>
                  <a:pt x="2192079" y="1335323"/>
                  <a:pt x="2168080" y="1311078"/>
                  <a:pt x="2204815" y="1341690"/>
                </a:cubicBezTo>
                <a:cubicBezTo>
                  <a:pt x="2214099" y="1349427"/>
                  <a:pt x="2222715" y="1358044"/>
                  <a:pt x="2230452" y="1367328"/>
                </a:cubicBezTo>
                <a:cubicBezTo>
                  <a:pt x="2237027" y="1375218"/>
                  <a:pt x="2239524" y="1386549"/>
                  <a:pt x="2247544" y="1392965"/>
                </a:cubicBezTo>
                <a:cubicBezTo>
                  <a:pt x="2254578" y="1398592"/>
                  <a:pt x="2265124" y="1397483"/>
                  <a:pt x="2273181" y="1401511"/>
                </a:cubicBezTo>
                <a:cubicBezTo>
                  <a:pt x="2337813" y="1433827"/>
                  <a:pt x="2244159" y="1411770"/>
                  <a:pt x="2367185" y="1427148"/>
                </a:cubicBezTo>
                <a:cubicBezTo>
                  <a:pt x="2370034" y="1435694"/>
                  <a:pt x="2373361" y="1444094"/>
                  <a:pt x="2375731" y="1452785"/>
                </a:cubicBezTo>
                <a:cubicBezTo>
                  <a:pt x="2381912" y="1475448"/>
                  <a:pt x="2379792" y="1501607"/>
                  <a:pt x="2392822" y="1521152"/>
                </a:cubicBezTo>
                <a:lnTo>
                  <a:pt x="2409914" y="1546789"/>
                </a:lnTo>
                <a:cubicBezTo>
                  <a:pt x="2433550" y="1617697"/>
                  <a:pt x="2393866" y="1506139"/>
                  <a:pt x="2452643" y="1623701"/>
                </a:cubicBezTo>
                <a:cubicBezTo>
                  <a:pt x="2458340" y="1635096"/>
                  <a:pt x="2464716" y="1646176"/>
                  <a:pt x="2469734" y="1657885"/>
                </a:cubicBezTo>
                <a:cubicBezTo>
                  <a:pt x="2473282" y="1666165"/>
                  <a:pt x="2472653" y="1676488"/>
                  <a:pt x="2478280" y="1683522"/>
                </a:cubicBezTo>
                <a:cubicBezTo>
                  <a:pt x="2484696" y="1691542"/>
                  <a:pt x="2495371" y="1694917"/>
                  <a:pt x="2503917" y="1700614"/>
                </a:cubicBezTo>
                <a:cubicBezTo>
                  <a:pt x="2515312" y="1717705"/>
                  <a:pt x="2528915" y="1733515"/>
                  <a:pt x="2538101" y="1751888"/>
                </a:cubicBezTo>
                <a:cubicBezTo>
                  <a:pt x="2543798" y="1763282"/>
                  <a:pt x="2547234" y="1776123"/>
                  <a:pt x="2555192" y="1786071"/>
                </a:cubicBezTo>
                <a:cubicBezTo>
                  <a:pt x="2570292" y="1804946"/>
                  <a:pt x="2589375" y="1820254"/>
                  <a:pt x="2606467" y="1837346"/>
                </a:cubicBezTo>
                <a:cubicBezTo>
                  <a:pt x="2615013" y="1845892"/>
                  <a:pt x="2622048" y="1856280"/>
                  <a:pt x="2632104" y="1862984"/>
                </a:cubicBezTo>
                <a:lnTo>
                  <a:pt x="2709017" y="1914258"/>
                </a:lnTo>
                <a:cubicBezTo>
                  <a:pt x="2717563" y="1919955"/>
                  <a:pt x="2727391" y="1924087"/>
                  <a:pt x="2734654" y="1931350"/>
                </a:cubicBezTo>
                <a:cubicBezTo>
                  <a:pt x="2743200" y="1939896"/>
                  <a:pt x="2750751" y="1949567"/>
                  <a:pt x="2760291" y="1956987"/>
                </a:cubicBezTo>
                <a:cubicBezTo>
                  <a:pt x="2791202" y="1981029"/>
                  <a:pt x="2817469" y="1991356"/>
                  <a:pt x="2845749" y="2016808"/>
                </a:cubicBezTo>
                <a:lnTo>
                  <a:pt x="2931207" y="2102266"/>
                </a:lnTo>
                <a:cubicBezTo>
                  <a:pt x="2939753" y="2110812"/>
                  <a:pt x="2950141" y="2117847"/>
                  <a:pt x="2956845" y="2127903"/>
                </a:cubicBezTo>
                <a:cubicBezTo>
                  <a:pt x="2968239" y="2144995"/>
                  <a:pt x="2984532" y="2159691"/>
                  <a:pt x="2991028" y="2179178"/>
                </a:cubicBezTo>
                <a:cubicBezTo>
                  <a:pt x="3002822" y="2214559"/>
                  <a:pt x="2994577" y="2197320"/>
                  <a:pt x="3016665" y="2230453"/>
                </a:cubicBezTo>
                <a:cubicBezTo>
                  <a:pt x="3019514" y="2241847"/>
                  <a:pt x="3021836" y="2253386"/>
                  <a:pt x="3025211" y="2264636"/>
                </a:cubicBezTo>
                <a:cubicBezTo>
                  <a:pt x="3030388" y="2281892"/>
                  <a:pt x="3036606" y="2298819"/>
                  <a:pt x="3042303" y="2315911"/>
                </a:cubicBezTo>
                <a:lnTo>
                  <a:pt x="3050848" y="2341548"/>
                </a:lnTo>
                <a:cubicBezTo>
                  <a:pt x="3053697" y="2350094"/>
                  <a:pt x="3051899" y="2362188"/>
                  <a:pt x="3059394" y="2367185"/>
                </a:cubicBezTo>
                <a:lnTo>
                  <a:pt x="3085031" y="2384277"/>
                </a:lnTo>
                <a:cubicBezTo>
                  <a:pt x="3099777" y="2428514"/>
                  <a:pt x="3093074" y="2391314"/>
                  <a:pt x="3085031" y="2435552"/>
                </a:cubicBezTo>
                <a:cubicBezTo>
                  <a:pt x="3080842" y="2458592"/>
                  <a:pt x="3077096" y="2519181"/>
                  <a:pt x="3067940" y="2546647"/>
                </a:cubicBezTo>
                <a:cubicBezTo>
                  <a:pt x="3063911" y="2558733"/>
                  <a:pt x="3055866" y="2569121"/>
                  <a:pt x="3050848" y="2580830"/>
                </a:cubicBezTo>
                <a:cubicBezTo>
                  <a:pt x="3047300" y="2589110"/>
                  <a:pt x="3047930" y="2599434"/>
                  <a:pt x="3042303" y="2606468"/>
                </a:cubicBezTo>
                <a:cubicBezTo>
                  <a:pt x="3035887" y="2614488"/>
                  <a:pt x="3025211" y="2617862"/>
                  <a:pt x="3016665" y="2623559"/>
                </a:cubicBezTo>
                <a:cubicBezTo>
                  <a:pt x="3010968" y="2632105"/>
                  <a:pt x="3006837" y="2641934"/>
                  <a:pt x="2999574" y="2649197"/>
                </a:cubicBezTo>
                <a:cubicBezTo>
                  <a:pt x="2983010" y="2665761"/>
                  <a:pt x="2969148" y="2667884"/>
                  <a:pt x="2948299" y="2674834"/>
                </a:cubicBezTo>
                <a:cubicBezTo>
                  <a:pt x="2866501" y="2756629"/>
                  <a:pt x="2971237" y="2659539"/>
                  <a:pt x="2897024" y="2709017"/>
                </a:cubicBezTo>
                <a:cubicBezTo>
                  <a:pt x="2833016" y="2751691"/>
                  <a:pt x="2906705" y="2722884"/>
                  <a:pt x="2845749" y="2743200"/>
                </a:cubicBezTo>
                <a:cubicBezTo>
                  <a:pt x="2797152" y="2791799"/>
                  <a:pt x="2843943" y="2752650"/>
                  <a:pt x="2794474" y="2777384"/>
                </a:cubicBezTo>
                <a:cubicBezTo>
                  <a:pt x="2785288" y="2781977"/>
                  <a:pt x="2778222" y="2790304"/>
                  <a:pt x="2768837" y="2794475"/>
                </a:cubicBezTo>
                <a:cubicBezTo>
                  <a:pt x="2752374" y="2801792"/>
                  <a:pt x="2717562" y="2811567"/>
                  <a:pt x="2717562" y="2811567"/>
                </a:cubicBezTo>
                <a:cubicBezTo>
                  <a:pt x="2703319" y="2808718"/>
                  <a:pt x="2688433" y="2808121"/>
                  <a:pt x="2674833" y="2803021"/>
                </a:cubicBezTo>
                <a:cubicBezTo>
                  <a:pt x="2638374" y="2789348"/>
                  <a:pt x="2657170" y="2785358"/>
                  <a:pt x="2632104" y="2760292"/>
                </a:cubicBezTo>
                <a:cubicBezTo>
                  <a:pt x="2624841" y="2753029"/>
                  <a:pt x="2615013" y="2748897"/>
                  <a:pt x="2606467" y="2743200"/>
                </a:cubicBezTo>
                <a:cubicBezTo>
                  <a:pt x="2600770" y="2734654"/>
                  <a:pt x="2596638" y="2724826"/>
                  <a:pt x="2589375" y="2717563"/>
                </a:cubicBezTo>
                <a:cubicBezTo>
                  <a:pt x="2582112" y="2710300"/>
                  <a:pt x="2570501" y="2708201"/>
                  <a:pt x="2563738" y="2700471"/>
                </a:cubicBezTo>
                <a:cubicBezTo>
                  <a:pt x="2550211" y="2685012"/>
                  <a:pt x="2540949" y="2666288"/>
                  <a:pt x="2529555" y="2649197"/>
                </a:cubicBezTo>
                <a:cubicBezTo>
                  <a:pt x="2523858" y="2640651"/>
                  <a:pt x="2522207" y="2626807"/>
                  <a:pt x="2512463" y="2623559"/>
                </a:cubicBezTo>
                <a:lnTo>
                  <a:pt x="2486826" y="2615014"/>
                </a:lnTo>
                <a:cubicBezTo>
                  <a:pt x="2470020" y="2589805"/>
                  <a:pt x="2468772" y="2584302"/>
                  <a:pt x="2444097" y="2563739"/>
                </a:cubicBezTo>
                <a:cubicBezTo>
                  <a:pt x="2436207" y="2557164"/>
                  <a:pt x="2425723" y="2553910"/>
                  <a:pt x="2418460" y="2546647"/>
                </a:cubicBezTo>
                <a:cubicBezTo>
                  <a:pt x="2408389" y="2536576"/>
                  <a:pt x="2401101" y="2524054"/>
                  <a:pt x="2392822" y="2512464"/>
                </a:cubicBezTo>
                <a:cubicBezTo>
                  <a:pt x="2335923" y="2432806"/>
                  <a:pt x="2409512" y="2537378"/>
                  <a:pt x="2367185" y="2461189"/>
                </a:cubicBezTo>
                <a:cubicBezTo>
                  <a:pt x="2367175" y="2461172"/>
                  <a:pt x="2324462" y="2397104"/>
                  <a:pt x="2315910" y="2384277"/>
                </a:cubicBezTo>
                <a:cubicBezTo>
                  <a:pt x="2310213" y="2375731"/>
                  <a:pt x="2303411" y="2367826"/>
                  <a:pt x="2298818" y="2358640"/>
                </a:cubicBezTo>
                <a:cubicBezTo>
                  <a:pt x="2272541" y="2306084"/>
                  <a:pt x="2288793" y="2335056"/>
                  <a:pt x="2247544" y="2273182"/>
                </a:cubicBezTo>
                <a:cubicBezTo>
                  <a:pt x="2241847" y="2264636"/>
                  <a:pt x="2233700" y="2257288"/>
                  <a:pt x="2230452" y="2247544"/>
                </a:cubicBezTo>
                <a:cubicBezTo>
                  <a:pt x="2211181" y="2189733"/>
                  <a:pt x="2236631" y="2259903"/>
                  <a:pt x="2196269" y="2179178"/>
                </a:cubicBezTo>
                <a:cubicBezTo>
                  <a:pt x="2192241" y="2171121"/>
                  <a:pt x="2191271" y="2161821"/>
                  <a:pt x="2187723" y="2153541"/>
                </a:cubicBezTo>
                <a:cubicBezTo>
                  <a:pt x="2168187" y="2107959"/>
                  <a:pt x="2173539" y="2133806"/>
                  <a:pt x="2162086" y="2093720"/>
                </a:cubicBezTo>
                <a:cubicBezTo>
                  <a:pt x="2150069" y="2051660"/>
                  <a:pt x="2159206" y="2065181"/>
                  <a:pt x="2136448" y="2025354"/>
                </a:cubicBezTo>
                <a:cubicBezTo>
                  <a:pt x="2131352" y="2016436"/>
                  <a:pt x="2127087" y="2006479"/>
                  <a:pt x="2119357" y="1999716"/>
                </a:cubicBezTo>
                <a:cubicBezTo>
                  <a:pt x="2103898" y="1986189"/>
                  <a:pt x="2087570" y="1972029"/>
                  <a:pt x="2068082" y="1965533"/>
                </a:cubicBezTo>
                <a:lnTo>
                  <a:pt x="2016807" y="1948442"/>
                </a:lnTo>
                <a:cubicBezTo>
                  <a:pt x="2008261" y="1942745"/>
                  <a:pt x="2000610" y="1935396"/>
                  <a:pt x="1991170" y="1931350"/>
                </a:cubicBezTo>
                <a:cubicBezTo>
                  <a:pt x="1952826" y="1914916"/>
                  <a:pt x="1964618" y="1930892"/>
                  <a:pt x="1931349" y="1914258"/>
                </a:cubicBezTo>
                <a:cubicBezTo>
                  <a:pt x="1922163" y="1909665"/>
                  <a:pt x="1914629" y="1902263"/>
                  <a:pt x="1905712" y="1897167"/>
                </a:cubicBezTo>
                <a:cubicBezTo>
                  <a:pt x="1813751" y="1844618"/>
                  <a:pt x="1945667" y="1929501"/>
                  <a:pt x="1820254" y="1845892"/>
                </a:cubicBezTo>
                <a:cubicBezTo>
                  <a:pt x="1811708" y="1840195"/>
                  <a:pt x="1801880" y="1836062"/>
                  <a:pt x="1794617" y="1828800"/>
                </a:cubicBezTo>
                <a:cubicBezTo>
                  <a:pt x="1778515" y="1812699"/>
                  <a:pt x="1761407" y="1798944"/>
                  <a:pt x="1751888" y="1777526"/>
                </a:cubicBezTo>
                <a:cubicBezTo>
                  <a:pt x="1739999" y="1750775"/>
                  <a:pt x="1733353" y="1720478"/>
                  <a:pt x="1726250" y="1692068"/>
                </a:cubicBezTo>
                <a:cubicBezTo>
                  <a:pt x="1725144" y="1681007"/>
                  <a:pt x="1720946" y="1575668"/>
                  <a:pt x="1700613" y="1555335"/>
                </a:cubicBezTo>
                <a:cubicBezTo>
                  <a:pt x="1683521" y="1538243"/>
                  <a:pt x="1669450" y="1517468"/>
                  <a:pt x="1649338" y="1504060"/>
                </a:cubicBezTo>
                <a:cubicBezTo>
                  <a:pt x="1632246" y="1492666"/>
                  <a:pt x="1612588" y="1484402"/>
                  <a:pt x="1598063" y="1469877"/>
                </a:cubicBezTo>
                <a:cubicBezTo>
                  <a:pt x="1589517" y="1461331"/>
                  <a:pt x="1582991" y="1450109"/>
                  <a:pt x="1572426" y="1444240"/>
                </a:cubicBezTo>
                <a:cubicBezTo>
                  <a:pt x="1556677" y="1435491"/>
                  <a:pt x="1536142" y="1437141"/>
                  <a:pt x="1521151" y="1427148"/>
                </a:cubicBezTo>
                <a:cubicBezTo>
                  <a:pt x="1488019" y="1405060"/>
                  <a:pt x="1505258" y="1413305"/>
                  <a:pt x="1469876" y="1401511"/>
                </a:cubicBezTo>
                <a:cubicBezTo>
                  <a:pt x="1452785" y="1390117"/>
                  <a:pt x="1429996" y="1384419"/>
                  <a:pt x="1418602" y="1367328"/>
                </a:cubicBezTo>
                <a:cubicBezTo>
                  <a:pt x="1412905" y="1358782"/>
                  <a:pt x="1408773" y="1348953"/>
                  <a:pt x="1401510" y="1341690"/>
                </a:cubicBezTo>
                <a:cubicBezTo>
                  <a:pt x="1394248" y="1334428"/>
                  <a:pt x="1383763" y="1331174"/>
                  <a:pt x="1375873" y="1324599"/>
                </a:cubicBezTo>
                <a:cubicBezTo>
                  <a:pt x="1366588" y="1316862"/>
                  <a:pt x="1359520" y="1306698"/>
                  <a:pt x="1350235" y="1298961"/>
                </a:cubicBezTo>
                <a:cubicBezTo>
                  <a:pt x="1342345" y="1292386"/>
                  <a:pt x="1332488" y="1288445"/>
                  <a:pt x="1324598" y="1281870"/>
                </a:cubicBezTo>
                <a:cubicBezTo>
                  <a:pt x="1315313" y="1274133"/>
                  <a:pt x="1308245" y="1263969"/>
                  <a:pt x="1298960" y="1256232"/>
                </a:cubicBezTo>
                <a:cubicBezTo>
                  <a:pt x="1280844" y="1241135"/>
                  <a:pt x="1260033" y="1232496"/>
                  <a:pt x="1239140" y="1222049"/>
                </a:cubicBezTo>
                <a:cubicBezTo>
                  <a:pt x="1233443" y="1213503"/>
                  <a:pt x="1229777" y="1203175"/>
                  <a:pt x="1222048" y="1196412"/>
                </a:cubicBezTo>
                <a:cubicBezTo>
                  <a:pt x="1177105" y="1157086"/>
                  <a:pt x="1175658" y="1175834"/>
                  <a:pt x="1145136" y="1136591"/>
                </a:cubicBezTo>
                <a:cubicBezTo>
                  <a:pt x="1132525" y="1120377"/>
                  <a:pt x="1122347" y="1102408"/>
                  <a:pt x="1110953" y="1085316"/>
                </a:cubicBezTo>
                <a:lnTo>
                  <a:pt x="1076770" y="1034042"/>
                </a:lnTo>
                <a:lnTo>
                  <a:pt x="1059678" y="1008404"/>
                </a:lnTo>
                <a:cubicBezTo>
                  <a:pt x="1053981" y="999858"/>
                  <a:pt x="1049849" y="990029"/>
                  <a:pt x="1042587" y="982767"/>
                </a:cubicBezTo>
                <a:cubicBezTo>
                  <a:pt x="1002424" y="942604"/>
                  <a:pt x="1027005" y="963833"/>
                  <a:pt x="965674" y="922946"/>
                </a:cubicBezTo>
                <a:cubicBezTo>
                  <a:pt x="965669" y="922943"/>
                  <a:pt x="914404" y="888767"/>
                  <a:pt x="914400" y="888763"/>
                </a:cubicBezTo>
                <a:cubicBezTo>
                  <a:pt x="865797" y="840162"/>
                  <a:pt x="912597" y="879317"/>
                  <a:pt x="863125" y="854580"/>
                </a:cubicBezTo>
                <a:cubicBezTo>
                  <a:pt x="796871" y="821452"/>
                  <a:pt x="876282" y="850418"/>
                  <a:pt x="811850" y="828943"/>
                </a:cubicBezTo>
                <a:cubicBezTo>
                  <a:pt x="794758" y="817548"/>
                  <a:pt x="771969" y="811851"/>
                  <a:pt x="760575" y="794759"/>
                </a:cubicBezTo>
                <a:cubicBezTo>
                  <a:pt x="754878" y="786213"/>
                  <a:pt x="751504" y="775538"/>
                  <a:pt x="743484" y="769122"/>
                </a:cubicBezTo>
                <a:cubicBezTo>
                  <a:pt x="736450" y="763495"/>
                  <a:pt x="725721" y="764951"/>
                  <a:pt x="717846" y="760576"/>
                </a:cubicBezTo>
                <a:cubicBezTo>
                  <a:pt x="699890" y="750600"/>
                  <a:pt x="683663" y="737787"/>
                  <a:pt x="666572" y="726393"/>
                </a:cubicBezTo>
                <a:cubicBezTo>
                  <a:pt x="658026" y="720696"/>
                  <a:pt x="651065" y="710989"/>
                  <a:pt x="640934" y="709301"/>
                </a:cubicBezTo>
                <a:lnTo>
                  <a:pt x="589660" y="700756"/>
                </a:lnTo>
                <a:cubicBezTo>
                  <a:pt x="572568" y="695059"/>
                  <a:pt x="553375" y="693658"/>
                  <a:pt x="538385" y="683664"/>
                </a:cubicBezTo>
                <a:cubicBezTo>
                  <a:pt x="521293" y="672270"/>
                  <a:pt x="506597" y="655977"/>
                  <a:pt x="487110" y="649481"/>
                </a:cubicBezTo>
                <a:lnTo>
                  <a:pt x="435835" y="632389"/>
                </a:lnTo>
                <a:cubicBezTo>
                  <a:pt x="427289" y="629540"/>
                  <a:pt x="419083" y="625324"/>
                  <a:pt x="410198" y="623843"/>
                </a:cubicBezTo>
                <a:lnTo>
                  <a:pt x="358923" y="615298"/>
                </a:lnTo>
                <a:cubicBezTo>
                  <a:pt x="341831" y="609601"/>
                  <a:pt x="323762" y="606263"/>
                  <a:pt x="307648" y="598206"/>
                </a:cubicBezTo>
                <a:cubicBezTo>
                  <a:pt x="296254" y="592509"/>
                  <a:pt x="285174" y="586132"/>
                  <a:pt x="273465" y="581114"/>
                </a:cubicBezTo>
                <a:cubicBezTo>
                  <a:pt x="258097" y="574528"/>
                  <a:pt x="228649" y="567357"/>
                  <a:pt x="213645" y="564023"/>
                </a:cubicBezTo>
                <a:cubicBezTo>
                  <a:pt x="189564" y="558672"/>
                  <a:pt x="139653" y="551725"/>
                  <a:pt x="119641" y="538385"/>
                </a:cubicBezTo>
                <a:cubicBezTo>
                  <a:pt x="111095" y="532688"/>
                  <a:pt x="103190" y="525887"/>
                  <a:pt x="94003" y="521294"/>
                </a:cubicBezTo>
                <a:cubicBezTo>
                  <a:pt x="85946" y="517266"/>
                  <a:pt x="76240" y="517123"/>
                  <a:pt x="68366" y="512748"/>
                </a:cubicBezTo>
                <a:cubicBezTo>
                  <a:pt x="50409" y="502772"/>
                  <a:pt x="17091" y="478565"/>
                  <a:pt x="17091" y="478565"/>
                </a:cubicBezTo>
                <a:cubicBezTo>
                  <a:pt x="11394" y="470019"/>
                  <a:pt x="0" y="463199"/>
                  <a:pt x="0" y="452928"/>
                </a:cubicBezTo>
                <a:cubicBezTo>
                  <a:pt x="0" y="442657"/>
                  <a:pt x="9828" y="434553"/>
                  <a:pt x="17091" y="427290"/>
                </a:cubicBezTo>
                <a:cubicBezTo>
                  <a:pt x="33655" y="410726"/>
                  <a:pt x="47517" y="408603"/>
                  <a:pt x="68366" y="401653"/>
                </a:cubicBezTo>
                <a:cubicBezTo>
                  <a:pt x="91930" y="378088"/>
                  <a:pt x="95232" y="378137"/>
                  <a:pt x="111095" y="350378"/>
                </a:cubicBezTo>
                <a:cubicBezTo>
                  <a:pt x="117416" y="339317"/>
                  <a:pt x="128187" y="316195"/>
                  <a:pt x="128187" y="316195"/>
                </a:cubicBezTo>
              </a:path>
            </a:pathLst>
          </a:custGeom>
          <a:solidFill>
            <a:schemeClr val="tx2">
              <a:lumMod val="40000"/>
              <a:lumOff val="60000"/>
            </a:schemeClr>
          </a:soli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(DFS)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6508232" y="11524"/>
            <a:ext cx="2635768" cy="1756132"/>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2308324"/>
              </a:xfrm>
              <a:prstGeom prst="rect">
                <a:avLst/>
              </a:prstGeom>
              <a:noFill/>
            </p:spPr>
            <p:txBody>
              <a:bodyPr wrap="square" rtlCol="0">
                <a:spAutoFit/>
              </a:bodyPr>
              <a:lstStyle/>
              <a:p>
                <a:r>
                  <a:rPr lang="en-GB" b="1" dirty="0"/>
                  <a:t>Stack</a:t>
                </a:r>
              </a:p>
              <a:p>
                <a:r>
                  <a:rPr lang="en-GB" dirty="0"/>
                  <a:t>S </a:t>
                </a:r>
                <a14:m>
                  <m:oMath xmlns:m="http://schemas.openxmlformats.org/officeDocument/2006/math">
                    <m:r>
                      <a:rPr lang="en-GB" i="1" smtClean="0">
                        <a:solidFill>
                          <a:srgbClr val="FF0000"/>
                        </a:solidFill>
                        <a:latin typeface="Cambria Math"/>
                        <a:ea typeface="Cambria Math"/>
                      </a:rPr>
                      <m:t>×</m:t>
                    </m:r>
                  </m:oMath>
                </a14:m>
                <a:endParaRPr lang="en-US" dirty="0">
                  <a:ea typeface="Cambria Math"/>
                </a:endParaRPr>
              </a:p>
              <a:p>
                <a:r>
                  <a:rPr lang="en-GB" dirty="0"/>
                  <a:t>S-A</a:t>
                </a:r>
              </a:p>
              <a:p>
                <a:r>
                  <a:rPr lang="en-GB" dirty="0"/>
                  <a:t>S-B </a:t>
                </a:r>
                <a14:m>
                  <m:oMath xmlns:m="http://schemas.openxmlformats.org/officeDocument/2006/math">
                    <m:r>
                      <a:rPr lang="en-GB" i="1">
                        <a:solidFill>
                          <a:srgbClr val="FF0000"/>
                        </a:solidFill>
                        <a:latin typeface="Cambria Math"/>
                        <a:ea typeface="Cambria Math"/>
                      </a:rPr>
                      <m:t>×</m:t>
                    </m:r>
                  </m:oMath>
                </a14:m>
                <a:endParaRPr lang="en-GB" dirty="0"/>
              </a:p>
              <a:p>
                <a:r>
                  <a:rPr lang="en-GB" dirty="0"/>
                  <a:t>S-B-D</a:t>
                </a:r>
              </a:p>
              <a:p>
                <a:r>
                  <a:rPr lang="en-GB" dirty="0"/>
                  <a:t>S-B-E </a:t>
                </a:r>
                <a14:m>
                  <m:oMath xmlns:m="http://schemas.openxmlformats.org/officeDocument/2006/math">
                    <m:r>
                      <a:rPr lang="en-GB" i="1">
                        <a:solidFill>
                          <a:srgbClr val="FF0000"/>
                        </a:solidFill>
                        <a:latin typeface="Cambria Math"/>
                        <a:ea typeface="Cambria Math"/>
                      </a:rPr>
                      <m:t>×</m:t>
                    </m:r>
                  </m:oMath>
                </a14:m>
                <a:endParaRPr lang="en-US" dirty="0">
                  <a:solidFill>
                    <a:srgbClr val="FF0000"/>
                  </a:solidFill>
                  <a:ea typeface="Cambria Math"/>
                </a:endParaRPr>
              </a:p>
              <a:p>
                <a:r>
                  <a:rPr lang="en-GB" dirty="0"/>
                  <a:t>S-B-E-D</a:t>
                </a:r>
              </a:p>
              <a:p>
                <a:r>
                  <a:rPr lang="en-GB" dirty="0"/>
                  <a:t>S-B-E-G </a:t>
                </a:r>
                <a14:m>
                  <m:oMath xmlns:m="http://schemas.openxmlformats.org/officeDocument/2006/math">
                    <m:r>
                      <a:rPr lang="en-GB" i="1">
                        <a:solidFill>
                          <a:srgbClr val="FF0000"/>
                        </a:solidFill>
                        <a:latin typeface="Cambria Math"/>
                        <a:ea typeface="Cambria Math"/>
                      </a:rPr>
                      <m:t>×</m:t>
                    </m:r>
                  </m:oMath>
                </a14:m>
                <a:endParaRPr lang="en-GB" dirty="0"/>
              </a:p>
            </p:txBody>
          </p:sp>
        </mc:Choice>
        <mc:Fallback xmlns="">
          <p:sp>
            <p:nvSpPr>
              <p:cNvPr id="5" name="TextBox 4">
                <a:extLst>
                  <a:ext uri="{FF2B5EF4-FFF2-40B4-BE49-F238E27FC236}">
                    <a16:creationId xmlns:a16="http://schemas.microsoft.com/office/drawing/2014/main" xmlns="" id="{B7B78631-05CE-E022-493A-F73DF6F241A7}"/>
                  </a:ext>
                </a:extLst>
              </p:cNvPr>
              <p:cNvSpPr txBox="1">
                <a:spLocks noRot="1" noChangeAspect="1" noMove="1" noResize="1" noEditPoints="1" noAdjustHandles="1" noChangeArrowheads="1" noChangeShapeType="1" noTextEdit="1"/>
              </p:cNvSpPr>
              <p:nvPr/>
            </p:nvSpPr>
            <p:spPr>
              <a:xfrm>
                <a:off x="335494" y="1987315"/>
                <a:ext cx="2460171" cy="2308324"/>
              </a:xfrm>
              <a:prstGeom prst="rect">
                <a:avLst/>
              </a:prstGeom>
              <a:blipFill rotWithShape="1">
                <a:blip r:embed="rId3"/>
                <a:stretch>
                  <a:fillRect l="-1980" t="-1319" b="-316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B, E</a:t>
            </a:r>
          </a:p>
        </p:txBody>
      </p:sp>
      <p:sp>
        <p:nvSpPr>
          <p:cNvPr id="7" name="Oval 6">
            <a:extLst>
              <a:ext uri="{FF2B5EF4-FFF2-40B4-BE49-F238E27FC236}">
                <a16:creationId xmlns:a16="http://schemas.microsoft.com/office/drawing/2014/main" id="{998946E8-A7A0-91B0-AE31-981461C1D5E8}"/>
              </a:ext>
            </a:extLst>
          </p:cNvPr>
          <p:cNvSpPr/>
          <p:nvPr/>
        </p:nvSpPr>
        <p:spPr>
          <a:xfrm>
            <a:off x="5215269" y="1296286"/>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a:t>
            </a:r>
          </a:p>
        </p:txBody>
      </p:sp>
      <p:sp>
        <p:nvSpPr>
          <p:cNvPr id="9" name="Oval 8">
            <a:extLst>
              <a:ext uri="{FF2B5EF4-FFF2-40B4-BE49-F238E27FC236}">
                <a16:creationId xmlns:a16="http://schemas.microsoft.com/office/drawing/2014/main" id="{E0CB1BAA-4C17-BA46-2398-7CC8918DC493}"/>
              </a:ext>
            </a:extLst>
          </p:cNvPr>
          <p:cNvSpPr/>
          <p:nvPr/>
        </p:nvSpPr>
        <p:spPr>
          <a:xfrm>
            <a:off x="4572000" y="1987315"/>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a:t>
            </a:r>
          </a:p>
        </p:txBody>
      </p:sp>
      <p:sp>
        <p:nvSpPr>
          <p:cNvPr id="10" name="Oval 9">
            <a:extLst>
              <a:ext uri="{FF2B5EF4-FFF2-40B4-BE49-F238E27FC236}">
                <a16:creationId xmlns:a16="http://schemas.microsoft.com/office/drawing/2014/main" id="{664A6542-4940-68FC-FB21-8917FD0218FE}"/>
              </a:ext>
            </a:extLst>
          </p:cNvPr>
          <p:cNvSpPr/>
          <p:nvPr/>
        </p:nvSpPr>
        <p:spPr>
          <a:xfrm>
            <a:off x="6154478" y="1987315"/>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a:t>
            </a:r>
          </a:p>
        </p:txBody>
      </p:sp>
      <p:cxnSp>
        <p:nvCxnSpPr>
          <p:cNvPr id="11" name="Straight Arrow Connector 10">
            <a:extLst>
              <a:ext uri="{FF2B5EF4-FFF2-40B4-BE49-F238E27FC236}">
                <a16:creationId xmlns:a16="http://schemas.microsoft.com/office/drawing/2014/main" id="{72CDCD8E-6858-87C6-C1ED-04AC98D66B3E}"/>
              </a:ext>
            </a:extLst>
          </p:cNvPr>
          <p:cNvCxnSpPr>
            <a:stCxn id="7" idx="3"/>
            <a:endCxn id="9" idx="7"/>
          </p:cNvCxnSpPr>
          <p:nvPr/>
        </p:nvCxnSpPr>
        <p:spPr>
          <a:xfrm flipH="1">
            <a:off x="5016698" y="1698625"/>
            <a:ext cx="27486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7" idx="5"/>
            <a:endCxn id="10" idx="1"/>
          </p:cNvCxnSpPr>
          <p:nvPr/>
        </p:nvCxnSpPr>
        <p:spPr>
          <a:xfrm>
            <a:off x="5659967" y="1698625"/>
            <a:ext cx="570809" cy="357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664A6542-4940-68FC-FB21-8917FD0218FE}"/>
              </a:ext>
            </a:extLst>
          </p:cNvPr>
          <p:cNvSpPr/>
          <p:nvPr/>
        </p:nvSpPr>
        <p:spPr>
          <a:xfrm>
            <a:off x="5736265" y="2628793"/>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sp>
        <p:nvSpPr>
          <p:cNvPr id="16" name="Oval 15">
            <a:extLst>
              <a:ext uri="{FF2B5EF4-FFF2-40B4-BE49-F238E27FC236}">
                <a16:creationId xmlns:a16="http://schemas.microsoft.com/office/drawing/2014/main" id="{664A6542-4940-68FC-FB21-8917FD0218FE}"/>
              </a:ext>
            </a:extLst>
          </p:cNvPr>
          <p:cNvSpPr/>
          <p:nvPr/>
        </p:nvSpPr>
        <p:spPr>
          <a:xfrm>
            <a:off x="6827874" y="2628793"/>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a:t>
            </a:r>
          </a:p>
        </p:txBody>
      </p:sp>
      <p:cxnSp>
        <p:nvCxnSpPr>
          <p:cNvPr id="17" name="Straight Arrow Connector 16">
            <a:extLst>
              <a:ext uri="{FF2B5EF4-FFF2-40B4-BE49-F238E27FC236}">
                <a16:creationId xmlns:a16="http://schemas.microsoft.com/office/drawing/2014/main" id="{72CDCD8E-6858-87C6-C1ED-04AC98D66B3E}"/>
              </a:ext>
            </a:extLst>
          </p:cNvPr>
          <p:cNvCxnSpPr>
            <a:stCxn id="10" idx="3"/>
            <a:endCxn id="15" idx="0"/>
          </p:cNvCxnSpPr>
          <p:nvPr/>
        </p:nvCxnSpPr>
        <p:spPr>
          <a:xfrm flipH="1">
            <a:off x="5996763" y="2389654"/>
            <a:ext cx="234013" cy="2391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2CDCD8E-6858-87C6-C1ED-04AC98D66B3E}"/>
              </a:ext>
            </a:extLst>
          </p:cNvPr>
          <p:cNvCxnSpPr>
            <a:stCxn id="10" idx="5"/>
            <a:endCxn id="16" idx="1"/>
          </p:cNvCxnSpPr>
          <p:nvPr/>
        </p:nvCxnSpPr>
        <p:spPr>
          <a:xfrm>
            <a:off x="6599176" y="2389654"/>
            <a:ext cx="304996" cy="3081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Oval 17">
            <a:extLst>
              <a:ext uri="{FF2B5EF4-FFF2-40B4-BE49-F238E27FC236}">
                <a16:creationId xmlns:a16="http://schemas.microsoft.com/office/drawing/2014/main" id="{664A6542-4940-68FC-FB21-8917FD0218FE}"/>
              </a:ext>
            </a:extLst>
          </p:cNvPr>
          <p:cNvSpPr/>
          <p:nvPr/>
        </p:nvSpPr>
        <p:spPr>
          <a:xfrm>
            <a:off x="6593905" y="3328124"/>
            <a:ext cx="520996"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a:t>
            </a:r>
          </a:p>
        </p:txBody>
      </p:sp>
      <p:sp>
        <p:nvSpPr>
          <p:cNvPr id="19" name="Oval 18">
            <a:extLst>
              <a:ext uri="{FF2B5EF4-FFF2-40B4-BE49-F238E27FC236}">
                <a16:creationId xmlns:a16="http://schemas.microsoft.com/office/drawing/2014/main" id="{664A6542-4940-68FC-FB21-8917FD0218FE}"/>
              </a:ext>
            </a:extLst>
          </p:cNvPr>
          <p:cNvSpPr/>
          <p:nvPr/>
        </p:nvSpPr>
        <p:spPr>
          <a:xfrm>
            <a:off x="7426908" y="3328124"/>
            <a:ext cx="520996"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G</a:t>
            </a:r>
          </a:p>
        </p:txBody>
      </p:sp>
      <p:cxnSp>
        <p:nvCxnSpPr>
          <p:cNvPr id="21" name="Straight Arrow Connector 20">
            <a:extLst>
              <a:ext uri="{FF2B5EF4-FFF2-40B4-BE49-F238E27FC236}">
                <a16:creationId xmlns:a16="http://schemas.microsoft.com/office/drawing/2014/main" id="{72CDCD8E-6858-87C6-C1ED-04AC98D66B3E}"/>
              </a:ext>
            </a:extLst>
          </p:cNvPr>
          <p:cNvCxnSpPr>
            <a:stCxn id="16" idx="4"/>
            <a:endCxn id="18" idx="0"/>
          </p:cNvCxnSpPr>
          <p:nvPr/>
        </p:nvCxnSpPr>
        <p:spPr>
          <a:xfrm flipH="1">
            <a:off x="6854403" y="3100163"/>
            <a:ext cx="233969" cy="2279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2CDCD8E-6858-87C6-C1ED-04AC98D66B3E}"/>
              </a:ext>
            </a:extLst>
          </p:cNvPr>
          <p:cNvCxnSpPr>
            <a:stCxn id="16" idx="5"/>
            <a:endCxn id="19" idx="1"/>
          </p:cNvCxnSpPr>
          <p:nvPr/>
        </p:nvCxnSpPr>
        <p:spPr>
          <a:xfrm>
            <a:off x="7272572" y="3031132"/>
            <a:ext cx="230634" cy="3660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4B7C0ED3-8722-048A-6617-BD655D05B07F}"/>
              </a:ext>
            </a:extLst>
          </p:cNvPr>
          <p:cNvSpPr txBox="1"/>
          <p:nvPr/>
        </p:nvSpPr>
        <p:spPr>
          <a:xfrm>
            <a:off x="1871278" y="3985758"/>
            <a:ext cx="6977309" cy="2308324"/>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It is not required to add </a:t>
            </a:r>
            <a:r>
              <a:rPr lang="en-US" dirty="0">
                <a:solidFill>
                  <a:srgbClr val="FF0000"/>
                </a:solidFill>
              </a:rPr>
              <a:t>G</a:t>
            </a:r>
            <a:r>
              <a:rPr lang="en-US" dirty="0"/>
              <a:t> to the expanded list since it was not expanded; it was only selected. </a:t>
            </a:r>
          </a:p>
          <a:p>
            <a:pPr algn="just"/>
            <a:endParaRPr lang="en-US" dirty="0"/>
          </a:p>
          <a:p>
            <a:pPr algn="just"/>
            <a:r>
              <a:rPr lang="en-US" dirty="0"/>
              <a:t>In DFS (and BFS), nodes are added to the expanded list only when they are actually expanded, not when they are selected. </a:t>
            </a:r>
          </a:p>
          <a:p>
            <a:pPr algn="just"/>
            <a:endParaRPr lang="en-US" dirty="0"/>
          </a:p>
          <a:p>
            <a:pPr algn="just"/>
            <a:r>
              <a:rPr lang="en-US" dirty="0"/>
              <a:t>Since the goal node </a:t>
            </a:r>
            <a:r>
              <a:rPr lang="en-US" dirty="0">
                <a:solidFill>
                  <a:srgbClr val="FF0000"/>
                </a:solidFill>
              </a:rPr>
              <a:t>G</a:t>
            </a:r>
            <a:r>
              <a:rPr lang="en-US" dirty="0"/>
              <a:t> was selected and the goal test was satisfied, there was no need to expand it further, so it is not added to the expanded list.</a:t>
            </a:r>
            <a:endParaRPr lang="en-GB" dirty="0"/>
          </a:p>
        </p:txBody>
      </p:sp>
    </p:spTree>
    <p:extLst>
      <p:ext uri="{BB962C8B-B14F-4D97-AF65-F5344CB8AC3E}">
        <p14:creationId xmlns:p14="http://schemas.microsoft.com/office/powerpoint/2010/main" val="32659754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(UCS)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646331"/>
          </a:xfrm>
          <a:prstGeom prst="rect">
            <a:avLst/>
          </a:prstGeom>
          <a:noFill/>
        </p:spPr>
        <p:txBody>
          <a:bodyPr wrap="square" rtlCol="0">
            <a:spAutoFit/>
          </a:bodyPr>
          <a:lstStyle/>
          <a:p>
            <a:r>
              <a:rPr lang="en-GB" b="1" dirty="0"/>
              <a:t>Priority Queue</a:t>
            </a:r>
          </a:p>
          <a:p>
            <a:r>
              <a:rPr lang="en-GB" dirty="0"/>
              <a:t>S (0)</a:t>
            </a:r>
          </a:p>
        </p:txBody>
      </p:sp>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Empty</a:t>
            </a:r>
          </a:p>
        </p:txBody>
      </p:sp>
      <p:sp>
        <p:nvSpPr>
          <p:cNvPr id="8" name="TextBox 7">
            <a:extLst>
              <a:ext uri="{FF2B5EF4-FFF2-40B4-BE49-F238E27FC236}">
                <a16:creationId xmlns:a16="http://schemas.microsoft.com/office/drawing/2014/main" id="{4B7C0ED3-8722-048A-6617-BD655D05B07F}"/>
              </a:ext>
            </a:extLst>
          </p:cNvPr>
          <p:cNvSpPr txBox="1"/>
          <p:nvPr/>
        </p:nvSpPr>
        <p:spPr>
          <a:xfrm>
            <a:off x="1481924" y="3319666"/>
            <a:ext cx="6977309" cy="2308324"/>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As we aim to find a path from node </a:t>
            </a:r>
            <a:r>
              <a:rPr lang="en-US" dirty="0">
                <a:solidFill>
                  <a:srgbClr val="FF0000"/>
                </a:solidFill>
              </a:rPr>
              <a:t>S</a:t>
            </a:r>
            <a:r>
              <a:rPr lang="en-US" dirty="0"/>
              <a:t> to node </a:t>
            </a:r>
            <a:r>
              <a:rPr lang="en-US" dirty="0">
                <a:solidFill>
                  <a:srgbClr val="FF0000"/>
                </a:solidFill>
              </a:rPr>
              <a:t>G</a:t>
            </a:r>
            <a:r>
              <a:rPr lang="en-US" dirty="0"/>
              <a:t>, the priority queue will initially contain the starting node (</a:t>
            </a:r>
            <a:r>
              <a:rPr lang="en-US" dirty="0">
                <a:solidFill>
                  <a:srgbClr val="FF0000"/>
                </a:solidFill>
              </a:rPr>
              <a:t>S</a:t>
            </a:r>
            <a:r>
              <a:rPr lang="en-US" dirty="0"/>
              <a:t>) by default. In this case, we must also store the path cost associated with each node, as it will be used as the priority value to determine the order in which nodes are expanded.</a:t>
            </a:r>
          </a:p>
          <a:p>
            <a:pPr algn="just"/>
            <a:endParaRPr lang="en-US" dirty="0"/>
          </a:p>
          <a:p>
            <a:pPr algn="just"/>
            <a:r>
              <a:rPr lang="en-US" dirty="0"/>
              <a:t>The search will continue by exploring neighboring nodes, expanding them, and adding paths to the queue until the goal node (</a:t>
            </a:r>
            <a:r>
              <a:rPr lang="en-US" dirty="0">
                <a:solidFill>
                  <a:srgbClr val="FF0000"/>
                </a:solidFill>
              </a:rPr>
              <a:t>G</a:t>
            </a:r>
            <a:r>
              <a:rPr lang="en-US" dirty="0"/>
              <a:t>) is selected for expanding.</a:t>
            </a:r>
            <a:endParaRPr lang="en-GB" dirty="0"/>
          </a:p>
        </p:txBody>
      </p:sp>
    </p:spTree>
    <p:extLst>
      <p:ext uri="{BB962C8B-B14F-4D97-AF65-F5344CB8AC3E}">
        <p14:creationId xmlns:p14="http://schemas.microsoft.com/office/powerpoint/2010/main" val="35718687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(UCS)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1200329"/>
              </a:xfrm>
              <a:prstGeom prst="rect">
                <a:avLst/>
              </a:prstGeom>
              <a:noFill/>
            </p:spPr>
            <p:txBody>
              <a:bodyPr wrap="square" rtlCol="0">
                <a:spAutoFit/>
              </a:bodyPr>
              <a:lstStyle/>
              <a:p>
                <a:r>
                  <a:rPr lang="en-GB" b="1" dirty="0"/>
                  <a:t>Priority Queue</a:t>
                </a:r>
              </a:p>
              <a:p>
                <a:r>
                  <a:rPr lang="en-GB" dirty="0"/>
                  <a:t>S (0) </a:t>
                </a:r>
                <a14:m>
                  <m:oMath xmlns:m="http://schemas.openxmlformats.org/officeDocument/2006/math">
                    <m:r>
                      <a:rPr lang="en-GB" i="1" smtClean="0">
                        <a:solidFill>
                          <a:srgbClr val="FF0000"/>
                        </a:solidFill>
                        <a:latin typeface="Cambria Math"/>
                        <a:ea typeface="Cambria Math"/>
                      </a:rPr>
                      <m:t>×</m:t>
                    </m:r>
                  </m:oMath>
                </a14:m>
                <a:endParaRPr lang="en-US" dirty="0">
                  <a:ea typeface="Cambria Math"/>
                </a:endParaRPr>
              </a:p>
              <a:p>
                <a:r>
                  <a:rPr lang="en-GB" dirty="0"/>
                  <a:t>S-A (1)</a:t>
                </a:r>
              </a:p>
              <a:p>
                <a:r>
                  <a:rPr lang="en-GB" dirty="0"/>
                  <a:t>S-B (5)</a:t>
                </a:r>
              </a:p>
            </p:txBody>
          </p:sp>
        </mc:Choice>
        <mc:Fallback xmlns="">
          <p:sp>
            <p:nvSpPr>
              <p:cNvPr id="5" name="TextBox 4">
                <a:extLst>
                  <a:ext uri="{FF2B5EF4-FFF2-40B4-BE49-F238E27FC236}">
                    <a16:creationId xmlns="" xmlns:a16="http://schemas.microsoft.com/office/drawing/2014/main" xmlns:a14="http://schemas.microsoft.com/office/drawing/2010/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1200329"/>
              </a:xfrm>
              <a:prstGeom prst="rect">
                <a:avLst/>
              </a:prstGeom>
              <a:blipFill rotWithShape="1">
                <a:blip r:embed="rId3"/>
                <a:stretch>
                  <a:fillRect l="-1980" t="-2538" b="-710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a:t>
            </a:r>
          </a:p>
        </p:txBody>
      </p:sp>
      <p:sp>
        <p:nvSpPr>
          <p:cNvPr id="7" name="Oval 6">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S,0</a:t>
            </a:r>
          </a:p>
        </p:txBody>
      </p:sp>
      <p:sp>
        <p:nvSpPr>
          <p:cNvPr id="9" name="Oval 8">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A,1</a:t>
            </a:r>
          </a:p>
        </p:txBody>
      </p:sp>
      <p:cxnSp>
        <p:nvCxnSpPr>
          <p:cNvPr id="11" name="Straight Arrow Connector 10">
            <a:extLst>
              <a:ext uri="{FF2B5EF4-FFF2-40B4-BE49-F238E27FC236}">
                <a16:creationId xmlns:a16="http://schemas.microsoft.com/office/drawing/2014/main" id="{72CDCD8E-6858-87C6-C1ED-04AC98D66B3E}"/>
              </a:ext>
            </a:extLst>
          </p:cNvPr>
          <p:cNvCxnSpPr>
            <a:stCxn id="7" idx="3"/>
            <a:endCxn id="9"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7" idx="5"/>
            <a:endCxn id="26"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0566576-83EE-B24A-F34D-BBA3E7D9849D}"/>
              </a:ext>
            </a:extLst>
          </p:cNvPr>
          <p:cNvSpPr txBox="1"/>
          <p:nvPr/>
        </p:nvSpPr>
        <p:spPr>
          <a:xfrm>
            <a:off x="1951942" y="3037785"/>
            <a:ext cx="6977309" cy="2862322"/>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In UCS, we do not check if a node is the goal as soon as it is generated. Instead, the goal test is performed when a node is selected for expansion.</a:t>
            </a:r>
          </a:p>
          <a:p>
            <a:pPr algn="just"/>
            <a:endParaRPr lang="en-US" dirty="0"/>
          </a:p>
          <a:p>
            <a:pPr algn="just"/>
            <a:r>
              <a:rPr lang="en-US" dirty="0"/>
              <a:t>For example, when expanding node </a:t>
            </a:r>
            <a:r>
              <a:rPr lang="en-US" dirty="0">
                <a:solidFill>
                  <a:srgbClr val="FF0000"/>
                </a:solidFill>
              </a:rPr>
              <a:t>S</a:t>
            </a:r>
            <a:r>
              <a:rPr lang="en-US" dirty="0"/>
              <a:t> and generating </a:t>
            </a:r>
            <a:r>
              <a:rPr lang="en-US" dirty="0">
                <a:solidFill>
                  <a:srgbClr val="FF0000"/>
                </a:solidFill>
              </a:rPr>
              <a:t>A</a:t>
            </a:r>
            <a:r>
              <a:rPr lang="en-US" dirty="0"/>
              <a:t> and </a:t>
            </a:r>
            <a:r>
              <a:rPr lang="en-US" dirty="0">
                <a:solidFill>
                  <a:srgbClr val="FF0000"/>
                </a:solidFill>
              </a:rPr>
              <a:t>B</a:t>
            </a:r>
            <a:r>
              <a:rPr lang="en-US" dirty="0"/>
              <a:t>, the goal test is not performed for </a:t>
            </a:r>
            <a:r>
              <a:rPr lang="en-US" dirty="0">
                <a:solidFill>
                  <a:srgbClr val="FF0000"/>
                </a:solidFill>
              </a:rPr>
              <a:t>A</a:t>
            </a:r>
            <a:r>
              <a:rPr lang="en-US" dirty="0"/>
              <a:t> or </a:t>
            </a:r>
            <a:r>
              <a:rPr lang="en-US" dirty="0">
                <a:solidFill>
                  <a:srgbClr val="FF0000"/>
                </a:solidFill>
              </a:rPr>
              <a:t>B</a:t>
            </a:r>
            <a:r>
              <a:rPr lang="en-US" dirty="0"/>
              <a:t>. Instead, the goal test is applied to </a:t>
            </a:r>
            <a:r>
              <a:rPr lang="en-US" dirty="0">
                <a:solidFill>
                  <a:srgbClr val="FF0000"/>
                </a:solidFill>
              </a:rPr>
              <a:t>S</a:t>
            </a:r>
            <a:r>
              <a:rPr lang="en-US" dirty="0"/>
              <a:t> during its expansion.</a:t>
            </a:r>
          </a:p>
          <a:p>
            <a:pPr algn="just"/>
            <a:endParaRPr lang="en-US" dirty="0"/>
          </a:p>
          <a:p>
            <a:pPr algn="just"/>
            <a:r>
              <a:rPr lang="en-US" dirty="0"/>
              <a:t>If the goal test is satisfied for the selected node, we stop the search immediately and do not proceed with expanding that node.</a:t>
            </a:r>
            <a:endParaRPr lang="en-GB" dirty="0"/>
          </a:p>
        </p:txBody>
      </p:sp>
      <p:sp>
        <p:nvSpPr>
          <p:cNvPr id="26" name="Oval 25">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B,5</a:t>
            </a:r>
          </a:p>
        </p:txBody>
      </p:sp>
    </p:spTree>
    <p:extLst>
      <p:ext uri="{BB962C8B-B14F-4D97-AF65-F5344CB8AC3E}">
        <p14:creationId xmlns:p14="http://schemas.microsoft.com/office/powerpoint/2010/main" val="21898076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(UCS)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2031325"/>
              </a:xfrm>
              <a:prstGeom prst="rect">
                <a:avLst/>
              </a:prstGeom>
              <a:noFill/>
            </p:spPr>
            <p:txBody>
              <a:bodyPr wrap="square" rtlCol="0">
                <a:spAutoFit/>
              </a:bodyPr>
              <a:lstStyle/>
              <a:p>
                <a:r>
                  <a:rPr lang="en-GB" b="1" dirty="0"/>
                  <a:t>Priority Queue</a:t>
                </a:r>
              </a:p>
              <a:p>
                <a:r>
                  <a:rPr lang="en-GB" dirty="0"/>
                  <a:t>S (0) </a:t>
                </a:r>
                <a14:m>
                  <m:oMath xmlns:m="http://schemas.openxmlformats.org/officeDocument/2006/math">
                    <m:r>
                      <a:rPr lang="en-GB" i="1" smtClean="0">
                        <a:solidFill>
                          <a:srgbClr val="FF0000"/>
                        </a:solidFill>
                        <a:latin typeface="Cambria Math"/>
                        <a:ea typeface="Cambria Math"/>
                      </a:rPr>
                      <m:t>×</m:t>
                    </m:r>
                  </m:oMath>
                </a14:m>
                <a:endParaRPr lang="en-US" dirty="0">
                  <a:ea typeface="Cambria Math"/>
                </a:endParaRPr>
              </a:p>
              <a:p>
                <a:r>
                  <a:rPr lang="en-GB" dirty="0"/>
                  <a:t>S-A (1) </a:t>
                </a:r>
                <a14:m>
                  <m:oMath xmlns:m="http://schemas.openxmlformats.org/officeDocument/2006/math">
                    <m:r>
                      <a:rPr lang="en-GB" i="1">
                        <a:solidFill>
                          <a:srgbClr val="FF0000"/>
                        </a:solidFill>
                        <a:latin typeface="Cambria Math"/>
                        <a:ea typeface="Cambria Math"/>
                      </a:rPr>
                      <m:t>×</m:t>
                    </m:r>
                  </m:oMath>
                </a14:m>
                <a:endParaRPr lang="en-GB" dirty="0"/>
              </a:p>
              <a:p>
                <a:r>
                  <a:rPr lang="en-GB" dirty="0"/>
                  <a:t>S-B (5)</a:t>
                </a:r>
              </a:p>
              <a:p>
                <a:r>
                  <a:rPr lang="en-GB" dirty="0"/>
                  <a:t>S-A-B (3)</a:t>
                </a:r>
              </a:p>
              <a:p>
                <a:r>
                  <a:rPr lang="en-GB" dirty="0"/>
                  <a:t>S-A-C (4)</a:t>
                </a:r>
              </a:p>
              <a:p>
                <a:r>
                  <a:rPr lang="en-GB" dirty="0"/>
                  <a:t>S-A-D (5)</a:t>
                </a:r>
              </a:p>
            </p:txBody>
          </p:sp>
        </mc:Choice>
        <mc:Fallback xmlns="">
          <p:sp>
            <p:nvSpPr>
              <p:cNvPr id="5" name="TextBox 4">
                <a:extLst>
                  <a:ext uri="{FF2B5EF4-FFF2-40B4-BE49-F238E27FC236}">
                    <a16:creationId xmlns="" xmlns:a16="http://schemas.microsoft.com/office/drawing/2014/main" xmlns:a14="http://schemas.microsoft.com/office/drawing/2010/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2031325"/>
              </a:xfrm>
              <a:prstGeom prst="rect">
                <a:avLst/>
              </a:prstGeom>
              <a:blipFill rotWithShape="1">
                <a:blip r:embed="rId3"/>
                <a:stretch>
                  <a:fillRect l="-1980" t="-1502" b="-39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a:t>
            </a:r>
          </a:p>
        </p:txBody>
      </p:sp>
      <p:sp>
        <p:nvSpPr>
          <p:cNvPr id="7" name="Oval 6">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S,0</a:t>
            </a:r>
          </a:p>
        </p:txBody>
      </p:sp>
      <p:sp>
        <p:nvSpPr>
          <p:cNvPr id="9" name="Oval 8">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A,1</a:t>
            </a:r>
          </a:p>
        </p:txBody>
      </p:sp>
      <p:cxnSp>
        <p:nvCxnSpPr>
          <p:cNvPr id="11" name="Straight Arrow Connector 10">
            <a:extLst>
              <a:ext uri="{FF2B5EF4-FFF2-40B4-BE49-F238E27FC236}">
                <a16:creationId xmlns:a16="http://schemas.microsoft.com/office/drawing/2014/main" id="{72CDCD8E-6858-87C6-C1ED-04AC98D66B3E}"/>
              </a:ext>
            </a:extLst>
          </p:cNvPr>
          <p:cNvCxnSpPr>
            <a:stCxn id="7" idx="3"/>
            <a:endCxn id="9"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7" idx="5"/>
            <a:endCxn id="26"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0566576-83EE-B24A-F34D-BBA3E7D9849D}"/>
              </a:ext>
            </a:extLst>
          </p:cNvPr>
          <p:cNvSpPr txBox="1"/>
          <p:nvPr/>
        </p:nvSpPr>
        <p:spPr>
          <a:xfrm>
            <a:off x="652981" y="4311872"/>
            <a:ext cx="8046638" cy="2308324"/>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Now, each path in the priority queue for UCS (Uniform Cost Search) includes a priority value, which is the path cost from the starting node to the current node.</a:t>
            </a:r>
          </a:p>
          <a:p>
            <a:pPr algn="just"/>
            <a:endParaRPr lang="en-US" dirty="0"/>
          </a:p>
          <a:p>
            <a:pPr algn="just"/>
            <a:r>
              <a:rPr lang="en-US" dirty="0"/>
              <a:t>For example, when node </a:t>
            </a:r>
            <a:r>
              <a:rPr lang="en-US" dirty="0">
                <a:solidFill>
                  <a:srgbClr val="FF0000"/>
                </a:solidFill>
              </a:rPr>
              <a:t>A</a:t>
            </a:r>
            <a:r>
              <a:rPr lang="en-US" dirty="0"/>
              <a:t> is generated from </a:t>
            </a:r>
            <a:r>
              <a:rPr lang="en-US" dirty="0">
                <a:solidFill>
                  <a:srgbClr val="FF0000"/>
                </a:solidFill>
              </a:rPr>
              <a:t>S</a:t>
            </a:r>
            <a:r>
              <a:rPr lang="en-US" dirty="0"/>
              <a:t>, the path cost of 1 is stored. Similarly, for </a:t>
            </a:r>
            <a:r>
              <a:rPr lang="en-US" dirty="0">
                <a:solidFill>
                  <a:srgbClr val="FF0000"/>
                </a:solidFill>
              </a:rPr>
              <a:t>S-B</a:t>
            </a:r>
            <a:r>
              <a:rPr lang="en-US" dirty="0"/>
              <a:t>, the path cost of 5 is stored.</a:t>
            </a:r>
          </a:p>
          <a:p>
            <a:pPr algn="just"/>
            <a:endParaRPr lang="en-US" dirty="0"/>
          </a:p>
          <a:p>
            <a:pPr algn="just"/>
            <a:r>
              <a:rPr lang="en-US" dirty="0"/>
              <a:t>The path with the highest priority (i.e., the lowest path cost) is selected first. In this case, the path </a:t>
            </a:r>
            <a:r>
              <a:rPr lang="en-US" dirty="0">
                <a:solidFill>
                  <a:srgbClr val="FF0000"/>
                </a:solidFill>
              </a:rPr>
              <a:t>S-A</a:t>
            </a:r>
            <a:r>
              <a:rPr lang="en-US" dirty="0"/>
              <a:t>, with a cost of 1, is selected before </a:t>
            </a:r>
            <a:r>
              <a:rPr lang="en-US" dirty="0">
                <a:solidFill>
                  <a:srgbClr val="FF0000"/>
                </a:solidFill>
              </a:rPr>
              <a:t>S-B</a:t>
            </a:r>
            <a:r>
              <a:rPr lang="en-US" dirty="0"/>
              <a:t>, which has a cost of 5.</a:t>
            </a:r>
            <a:endParaRPr lang="en-GB" dirty="0"/>
          </a:p>
        </p:txBody>
      </p:sp>
      <p:sp>
        <p:nvSpPr>
          <p:cNvPr id="26" name="Oval 25">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B,5</a:t>
            </a:r>
          </a:p>
        </p:txBody>
      </p:sp>
      <p:sp>
        <p:nvSpPr>
          <p:cNvPr id="14" name="Oval 13">
            <a:extLst>
              <a:ext uri="{FF2B5EF4-FFF2-40B4-BE49-F238E27FC236}">
                <a16:creationId xmlns:a16="http://schemas.microsoft.com/office/drawing/2014/main" id="{E0CB1BAA-4C17-BA46-2398-7CC8918DC493}"/>
              </a:ext>
            </a:extLst>
          </p:cNvPr>
          <p:cNvSpPr/>
          <p:nvPr/>
        </p:nvSpPr>
        <p:spPr>
          <a:xfrm>
            <a:off x="2895599" y="261108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B,3</a:t>
            </a:r>
          </a:p>
        </p:txBody>
      </p:sp>
      <p:sp>
        <p:nvSpPr>
          <p:cNvPr id="15" name="Oval 14">
            <a:extLst>
              <a:ext uri="{FF2B5EF4-FFF2-40B4-BE49-F238E27FC236}">
                <a16:creationId xmlns:a16="http://schemas.microsoft.com/office/drawing/2014/main" id="{E0CB1BAA-4C17-BA46-2398-7CC8918DC493}"/>
              </a:ext>
            </a:extLst>
          </p:cNvPr>
          <p:cNvSpPr/>
          <p:nvPr/>
        </p:nvSpPr>
        <p:spPr>
          <a:xfrm>
            <a:off x="3988242" y="261108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C,4</a:t>
            </a:r>
          </a:p>
        </p:txBody>
      </p:sp>
      <p:sp>
        <p:nvSpPr>
          <p:cNvPr id="16" name="Oval 15">
            <a:extLst>
              <a:ext uri="{FF2B5EF4-FFF2-40B4-BE49-F238E27FC236}">
                <a16:creationId xmlns:a16="http://schemas.microsoft.com/office/drawing/2014/main" id="{E0CB1BAA-4C17-BA46-2398-7CC8918DC493}"/>
              </a:ext>
            </a:extLst>
          </p:cNvPr>
          <p:cNvSpPr/>
          <p:nvPr/>
        </p:nvSpPr>
        <p:spPr>
          <a:xfrm>
            <a:off x="5022606" y="261108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D,5</a:t>
            </a:r>
          </a:p>
        </p:txBody>
      </p:sp>
      <p:cxnSp>
        <p:nvCxnSpPr>
          <p:cNvPr id="17" name="Straight Arrow Connector 16">
            <a:extLst>
              <a:ext uri="{FF2B5EF4-FFF2-40B4-BE49-F238E27FC236}">
                <a16:creationId xmlns:a16="http://schemas.microsoft.com/office/drawing/2014/main" id="{931944F7-B4E0-6080-A196-C031CF8080C9}"/>
              </a:ext>
            </a:extLst>
          </p:cNvPr>
          <p:cNvCxnSpPr>
            <a:cxnSpLocks/>
            <a:stCxn id="9" idx="5"/>
            <a:endCxn id="16" idx="0"/>
          </p:cNvCxnSpPr>
          <p:nvPr/>
        </p:nvCxnSpPr>
        <p:spPr>
          <a:xfrm>
            <a:off x="5018429" y="2389654"/>
            <a:ext cx="470936" cy="221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31944F7-B4E0-6080-A196-C031CF8080C9}"/>
              </a:ext>
            </a:extLst>
          </p:cNvPr>
          <p:cNvCxnSpPr>
            <a:cxnSpLocks/>
            <a:stCxn id="9" idx="3"/>
            <a:endCxn id="14" idx="7"/>
          </p:cNvCxnSpPr>
          <p:nvPr/>
        </p:nvCxnSpPr>
        <p:spPr>
          <a:xfrm flipH="1">
            <a:off x="3692406" y="2389654"/>
            <a:ext cx="665927"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31944F7-B4E0-6080-A196-C031CF8080C9}"/>
              </a:ext>
            </a:extLst>
          </p:cNvPr>
          <p:cNvCxnSpPr>
            <a:cxnSpLocks/>
            <a:stCxn id="9" idx="4"/>
            <a:endCxn id="15" idx="0"/>
          </p:cNvCxnSpPr>
          <p:nvPr/>
        </p:nvCxnSpPr>
        <p:spPr>
          <a:xfrm flipH="1">
            <a:off x="4455001" y="2458685"/>
            <a:ext cx="23338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63478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(UCS)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2585323"/>
              </a:xfrm>
              <a:prstGeom prst="rect">
                <a:avLst/>
              </a:prstGeom>
              <a:noFill/>
            </p:spPr>
            <p:txBody>
              <a:bodyPr wrap="square" rtlCol="0">
                <a:spAutoFit/>
              </a:bodyPr>
              <a:lstStyle/>
              <a:p>
                <a:r>
                  <a:rPr lang="en-GB" b="1" dirty="0"/>
                  <a:t>Priority Queue</a:t>
                </a:r>
              </a:p>
              <a:p>
                <a:r>
                  <a:rPr lang="en-GB" dirty="0"/>
                  <a:t>S (0) </a:t>
                </a:r>
                <a14:m>
                  <m:oMath xmlns:m="http://schemas.openxmlformats.org/officeDocument/2006/math">
                    <m:r>
                      <a:rPr lang="en-GB" i="1" smtClean="0">
                        <a:solidFill>
                          <a:srgbClr val="FF0000"/>
                        </a:solidFill>
                        <a:latin typeface="Cambria Math"/>
                        <a:ea typeface="Cambria Math"/>
                      </a:rPr>
                      <m:t>×</m:t>
                    </m:r>
                  </m:oMath>
                </a14:m>
                <a:endParaRPr lang="en-US" dirty="0">
                  <a:ea typeface="Cambria Math"/>
                </a:endParaRPr>
              </a:p>
              <a:p>
                <a:r>
                  <a:rPr lang="en-GB" dirty="0"/>
                  <a:t>S-A (1) </a:t>
                </a:r>
                <a14:m>
                  <m:oMath xmlns:m="http://schemas.openxmlformats.org/officeDocument/2006/math">
                    <m:r>
                      <a:rPr lang="en-GB" i="1">
                        <a:solidFill>
                          <a:srgbClr val="FF0000"/>
                        </a:solidFill>
                        <a:latin typeface="Cambria Math"/>
                        <a:ea typeface="Cambria Math"/>
                      </a:rPr>
                      <m:t>×</m:t>
                    </m:r>
                  </m:oMath>
                </a14:m>
                <a:endParaRPr lang="en-GB" dirty="0"/>
              </a:p>
              <a:p>
                <a:r>
                  <a:rPr lang="en-GB" dirty="0"/>
                  <a:t>S-B (5)</a:t>
                </a:r>
              </a:p>
              <a:p>
                <a:r>
                  <a:rPr lang="en-GB" dirty="0"/>
                  <a:t>S-A-B (3) </a:t>
                </a:r>
                <a14:m>
                  <m:oMath xmlns:m="http://schemas.openxmlformats.org/officeDocument/2006/math">
                    <m:r>
                      <a:rPr lang="en-GB" i="1">
                        <a:solidFill>
                          <a:srgbClr val="FF0000"/>
                        </a:solidFill>
                        <a:latin typeface="Cambria Math"/>
                        <a:ea typeface="Cambria Math"/>
                      </a:rPr>
                      <m:t>×</m:t>
                    </m:r>
                  </m:oMath>
                </a14:m>
                <a:endParaRPr lang="en-GB" dirty="0"/>
              </a:p>
              <a:p>
                <a:r>
                  <a:rPr lang="en-GB" dirty="0"/>
                  <a:t>S-A-C (4)</a:t>
                </a:r>
              </a:p>
              <a:p>
                <a:r>
                  <a:rPr lang="en-GB" dirty="0"/>
                  <a:t>S-A-D (5)</a:t>
                </a:r>
              </a:p>
              <a:p>
                <a:r>
                  <a:rPr lang="en-GB" dirty="0"/>
                  <a:t>S-A-B-D (6)</a:t>
                </a:r>
              </a:p>
              <a:p>
                <a:r>
                  <a:rPr lang="en-GB" dirty="0"/>
                  <a:t>S-A-B-E (6)</a:t>
                </a:r>
              </a:p>
            </p:txBody>
          </p:sp>
        </mc:Choice>
        <mc:Fallback xmlns="">
          <p:sp>
            <p:nvSpPr>
              <p:cNvPr id="5" name="TextBox 4">
                <a:extLst>
                  <a:ext uri="{FF2B5EF4-FFF2-40B4-BE49-F238E27FC236}">
                    <a16:creationId xmlns="" xmlns:a16="http://schemas.microsoft.com/office/drawing/2014/main" xmlns:a14="http://schemas.microsoft.com/office/drawing/2010/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2585323"/>
              </a:xfrm>
              <a:prstGeom prst="rect">
                <a:avLst/>
              </a:prstGeom>
              <a:blipFill rotWithShape="1">
                <a:blip r:embed="rId3"/>
                <a:stretch>
                  <a:fillRect l="-1980" t="-1179" b="-283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a:t>
            </a:r>
          </a:p>
        </p:txBody>
      </p:sp>
      <p:sp>
        <p:nvSpPr>
          <p:cNvPr id="7" name="Oval 6">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S,0</a:t>
            </a:r>
          </a:p>
        </p:txBody>
      </p:sp>
      <p:sp>
        <p:nvSpPr>
          <p:cNvPr id="9" name="Oval 8">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A,1</a:t>
            </a:r>
          </a:p>
        </p:txBody>
      </p:sp>
      <p:cxnSp>
        <p:nvCxnSpPr>
          <p:cNvPr id="11" name="Straight Arrow Connector 10">
            <a:extLst>
              <a:ext uri="{FF2B5EF4-FFF2-40B4-BE49-F238E27FC236}">
                <a16:creationId xmlns:a16="http://schemas.microsoft.com/office/drawing/2014/main" id="{72CDCD8E-6858-87C6-C1ED-04AC98D66B3E}"/>
              </a:ext>
            </a:extLst>
          </p:cNvPr>
          <p:cNvCxnSpPr>
            <a:stCxn id="7" idx="3"/>
            <a:endCxn id="9"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7" idx="5"/>
            <a:endCxn id="26"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0566576-83EE-B24A-F34D-BBA3E7D9849D}"/>
              </a:ext>
            </a:extLst>
          </p:cNvPr>
          <p:cNvSpPr txBox="1"/>
          <p:nvPr/>
        </p:nvSpPr>
        <p:spPr>
          <a:xfrm>
            <a:off x="1951943" y="4021315"/>
            <a:ext cx="6747676" cy="2585323"/>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There were 4 paths in the priority queue: </a:t>
            </a:r>
            <a:r>
              <a:rPr lang="en-US" dirty="0">
                <a:solidFill>
                  <a:srgbClr val="FF0000"/>
                </a:solidFill>
              </a:rPr>
              <a:t>S-B, S-A-B, S-A-C</a:t>
            </a:r>
            <a:r>
              <a:rPr lang="en-US" dirty="0"/>
              <a:t>, and </a:t>
            </a:r>
            <a:r>
              <a:rPr lang="en-US" dirty="0">
                <a:solidFill>
                  <a:srgbClr val="FF0000"/>
                </a:solidFill>
              </a:rPr>
              <a:t>S-A-D</a:t>
            </a:r>
            <a:r>
              <a:rPr lang="en-US" dirty="0"/>
              <a:t>. However, the path with the lowest cost, </a:t>
            </a:r>
            <a:r>
              <a:rPr lang="en-US" dirty="0">
                <a:solidFill>
                  <a:srgbClr val="FF0000"/>
                </a:solidFill>
              </a:rPr>
              <a:t>S-A-B</a:t>
            </a:r>
            <a:r>
              <a:rPr lang="en-US" dirty="0"/>
              <a:t> (cost 3), was selected for expansion. From node </a:t>
            </a:r>
            <a:r>
              <a:rPr lang="en-US" dirty="0">
                <a:solidFill>
                  <a:srgbClr val="FF0000"/>
                </a:solidFill>
              </a:rPr>
              <a:t>B</a:t>
            </a:r>
            <a:r>
              <a:rPr lang="en-US" dirty="0"/>
              <a:t>, nodes </a:t>
            </a:r>
            <a:r>
              <a:rPr lang="en-US" dirty="0">
                <a:solidFill>
                  <a:srgbClr val="FF0000"/>
                </a:solidFill>
              </a:rPr>
              <a:t>D</a:t>
            </a:r>
            <a:r>
              <a:rPr lang="en-US" dirty="0"/>
              <a:t> and </a:t>
            </a:r>
            <a:r>
              <a:rPr lang="en-US" dirty="0">
                <a:solidFill>
                  <a:srgbClr val="FF0000"/>
                </a:solidFill>
              </a:rPr>
              <a:t>E</a:t>
            </a:r>
            <a:r>
              <a:rPr lang="en-US" dirty="0"/>
              <a:t> were generated.</a:t>
            </a:r>
          </a:p>
          <a:p>
            <a:pPr algn="just"/>
            <a:endParaRPr lang="en-US" dirty="0"/>
          </a:p>
          <a:p>
            <a:pPr algn="just"/>
            <a:r>
              <a:rPr lang="en-US" dirty="0"/>
              <a:t>Notice that </a:t>
            </a:r>
            <a:r>
              <a:rPr lang="en-US" dirty="0">
                <a:solidFill>
                  <a:srgbClr val="FF0000"/>
                </a:solidFill>
              </a:rPr>
              <a:t>D</a:t>
            </a:r>
            <a:r>
              <a:rPr lang="en-US" dirty="0"/>
              <a:t> was generated twice. There is no restriction on generating a node multiple times. However, in graph-like search, once a node is expanded, it cannot be generated or expanded again. This ensures that already processed nodes are not revisited, avoiding redundant work.</a:t>
            </a:r>
          </a:p>
        </p:txBody>
      </p:sp>
      <p:sp>
        <p:nvSpPr>
          <p:cNvPr id="26" name="Oval 25">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B,5</a:t>
            </a:r>
          </a:p>
        </p:txBody>
      </p:sp>
      <p:sp>
        <p:nvSpPr>
          <p:cNvPr id="14" name="Oval 13">
            <a:extLst>
              <a:ext uri="{FF2B5EF4-FFF2-40B4-BE49-F238E27FC236}">
                <a16:creationId xmlns:a16="http://schemas.microsoft.com/office/drawing/2014/main" id="{E0CB1BAA-4C17-BA46-2398-7CC8918DC493}"/>
              </a:ext>
            </a:extLst>
          </p:cNvPr>
          <p:cNvSpPr/>
          <p:nvPr/>
        </p:nvSpPr>
        <p:spPr>
          <a:xfrm>
            <a:off x="2895599"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B,3</a:t>
            </a:r>
          </a:p>
        </p:txBody>
      </p:sp>
      <p:sp>
        <p:nvSpPr>
          <p:cNvPr id="15" name="Oval 14">
            <a:extLst>
              <a:ext uri="{FF2B5EF4-FFF2-40B4-BE49-F238E27FC236}">
                <a16:creationId xmlns:a16="http://schemas.microsoft.com/office/drawing/2014/main" id="{E0CB1BAA-4C17-BA46-2398-7CC8918DC493}"/>
              </a:ext>
            </a:extLst>
          </p:cNvPr>
          <p:cNvSpPr/>
          <p:nvPr/>
        </p:nvSpPr>
        <p:spPr>
          <a:xfrm>
            <a:off x="3988242" y="261108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C,4</a:t>
            </a:r>
          </a:p>
        </p:txBody>
      </p:sp>
      <p:sp>
        <p:nvSpPr>
          <p:cNvPr id="16" name="Oval 15">
            <a:extLst>
              <a:ext uri="{FF2B5EF4-FFF2-40B4-BE49-F238E27FC236}">
                <a16:creationId xmlns:a16="http://schemas.microsoft.com/office/drawing/2014/main" id="{E0CB1BAA-4C17-BA46-2398-7CC8918DC493}"/>
              </a:ext>
            </a:extLst>
          </p:cNvPr>
          <p:cNvSpPr/>
          <p:nvPr/>
        </p:nvSpPr>
        <p:spPr>
          <a:xfrm>
            <a:off x="5022606" y="261108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D,5</a:t>
            </a:r>
          </a:p>
        </p:txBody>
      </p:sp>
      <p:cxnSp>
        <p:nvCxnSpPr>
          <p:cNvPr id="17" name="Straight Arrow Connector 16">
            <a:extLst>
              <a:ext uri="{FF2B5EF4-FFF2-40B4-BE49-F238E27FC236}">
                <a16:creationId xmlns:a16="http://schemas.microsoft.com/office/drawing/2014/main" id="{931944F7-B4E0-6080-A196-C031CF8080C9}"/>
              </a:ext>
            </a:extLst>
          </p:cNvPr>
          <p:cNvCxnSpPr>
            <a:cxnSpLocks/>
            <a:stCxn id="9" idx="5"/>
            <a:endCxn id="16" idx="0"/>
          </p:cNvCxnSpPr>
          <p:nvPr/>
        </p:nvCxnSpPr>
        <p:spPr>
          <a:xfrm>
            <a:off x="5018429" y="2389654"/>
            <a:ext cx="470936" cy="221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31944F7-B4E0-6080-A196-C031CF8080C9}"/>
              </a:ext>
            </a:extLst>
          </p:cNvPr>
          <p:cNvCxnSpPr>
            <a:cxnSpLocks/>
            <a:stCxn id="9" idx="3"/>
            <a:endCxn id="14" idx="7"/>
          </p:cNvCxnSpPr>
          <p:nvPr/>
        </p:nvCxnSpPr>
        <p:spPr>
          <a:xfrm flipH="1">
            <a:off x="3692406" y="2389654"/>
            <a:ext cx="665927"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31944F7-B4E0-6080-A196-C031CF8080C9}"/>
              </a:ext>
            </a:extLst>
          </p:cNvPr>
          <p:cNvCxnSpPr>
            <a:cxnSpLocks/>
            <a:stCxn id="9" idx="4"/>
            <a:endCxn id="15" idx="0"/>
          </p:cNvCxnSpPr>
          <p:nvPr/>
        </p:nvCxnSpPr>
        <p:spPr>
          <a:xfrm flipH="1">
            <a:off x="4455001" y="2458685"/>
            <a:ext cx="23338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E0CB1BAA-4C17-BA46-2398-7CC8918DC493}"/>
              </a:ext>
            </a:extLst>
          </p:cNvPr>
          <p:cNvSpPr/>
          <p:nvPr/>
        </p:nvSpPr>
        <p:spPr>
          <a:xfrm>
            <a:off x="2118342" y="3239400"/>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D,6</a:t>
            </a:r>
          </a:p>
        </p:txBody>
      </p:sp>
      <p:sp>
        <p:nvSpPr>
          <p:cNvPr id="20" name="Oval 19">
            <a:extLst>
              <a:ext uri="{FF2B5EF4-FFF2-40B4-BE49-F238E27FC236}">
                <a16:creationId xmlns:a16="http://schemas.microsoft.com/office/drawing/2014/main" id="{E0CB1BAA-4C17-BA46-2398-7CC8918DC493}"/>
              </a:ext>
            </a:extLst>
          </p:cNvPr>
          <p:cNvSpPr/>
          <p:nvPr/>
        </p:nvSpPr>
        <p:spPr>
          <a:xfrm>
            <a:off x="3225647" y="3239400"/>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E,6</a:t>
            </a:r>
          </a:p>
        </p:txBody>
      </p:sp>
      <p:cxnSp>
        <p:nvCxnSpPr>
          <p:cNvPr id="22" name="Straight Arrow Connector 21">
            <a:extLst>
              <a:ext uri="{FF2B5EF4-FFF2-40B4-BE49-F238E27FC236}">
                <a16:creationId xmlns:a16="http://schemas.microsoft.com/office/drawing/2014/main" id="{931944F7-B4E0-6080-A196-C031CF8080C9}"/>
              </a:ext>
            </a:extLst>
          </p:cNvPr>
          <p:cNvCxnSpPr>
            <a:cxnSpLocks/>
            <a:stCxn id="14" idx="3"/>
          </p:cNvCxnSpPr>
          <p:nvPr/>
        </p:nvCxnSpPr>
        <p:spPr>
          <a:xfrm flipH="1">
            <a:off x="2795664" y="3013424"/>
            <a:ext cx="236646" cy="22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31944F7-B4E0-6080-A196-C031CF8080C9}"/>
              </a:ext>
            </a:extLst>
          </p:cNvPr>
          <p:cNvCxnSpPr>
            <a:cxnSpLocks/>
            <a:stCxn id="14" idx="5"/>
            <a:endCxn id="20" idx="0"/>
          </p:cNvCxnSpPr>
          <p:nvPr/>
        </p:nvCxnSpPr>
        <p:spPr>
          <a:xfrm>
            <a:off x="3692406" y="3013424"/>
            <a:ext cx="0" cy="22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71791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(UCS)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2862322"/>
              </a:xfrm>
              <a:prstGeom prst="rect">
                <a:avLst/>
              </a:prstGeom>
              <a:noFill/>
            </p:spPr>
            <p:txBody>
              <a:bodyPr wrap="square" rtlCol="0">
                <a:spAutoFit/>
              </a:bodyPr>
              <a:lstStyle/>
              <a:p>
                <a:r>
                  <a:rPr lang="en-GB" b="1" dirty="0"/>
                  <a:t>Priority Queue</a:t>
                </a:r>
              </a:p>
              <a:p>
                <a:r>
                  <a:rPr lang="en-GB" dirty="0"/>
                  <a:t>S (0) </a:t>
                </a:r>
                <a14:m>
                  <m:oMath xmlns:m="http://schemas.openxmlformats.org/officeDocument/2006/math">
                    <m:r>
                      <a:rPr lang="en-GB" i="1" smtClean="0">
                        <a:solidFill>
                          <a:srgbClr val="FF0000"/>
                        </a:solidFill>
                        <a:latin typeface="Cambria Math"/>
                        <a:ea typeface="Cambria Math"/>
                      </a:rPr>
                      <m:t>×</m:t>
                    </m:r>
                  </m:oMath>
                </a14:m>
                <a:endParaRPr lang="en-US" dirty="0">
                  <a:ea typeface="Cambria Math"/>
                </a:endParaRPr>
              </a:p>
              <a:p>
                <a:r>
                  <a:rPr lang="en-GB" dirty="0"/>
                  <a:t>S-A (1) </a:t>
                </a:r>
                <a14:m>
                  <m:oMath xmlns:m="http://schemas.openxmlformats.org/officeDocument/2006/math">
                    <m:r>
                      <a:rPr lang="en-GB" i="1">
                        <a:solidFill>
                          <a:srgbClr val="FF0000"/>
                        </a:solidFill>
                        <a:latin typeface="Cambria Math"/>
                        <a:ea typeface="Cambria Math"/>
                      </a:rPr>
                      <m:t>×</m:t>
                    </m:r>
                  </m:oMath>
                </a14:m>
                <a:endParaRPr lang="en-GB" dirty="0"/>
              </a:p>
              <a:p>
                <a:r>
                  <a:rPr lang="en-GB" dirty="0"/>
                  <a:t>S-B (5)</a:t>
                </a:r>
              </a:p>
              <a:p>
                <a:r>
                  <a:rPr lang="en-GB" dirty="0"/>
                  <a:t>S-A-B (3) </a:t>
                </a:r>
                <a14:m>
                  <m:oMath xmlns:m="http://schemas.openxmlformats.org/officeDocument/2006/math">
                    <m:r>
                      <a:rPr lang="en-GB" i="1">
                        <a:solidFill>
                          <a:srgbClr val="FF0000"/>
                        </a:solidFill>
                        <a:latin typeface="Cambria Math"/>
                        <a:ea typeface="Cambria Math"/>
                      </a:rPr>
                      <m:t>×</m:t>
                    </m:r>
                  </m:oMath>
                </a14:m>
                <a:endParaRPr lang="en-GB" dirty="0"/>
              </a:p>
              <a:p>
                <a:r>
                  <a:rPr lang="en-GB" dirty="0"/>
                  <a:t>S-A-C (4) </a:t>
                </a:r>
                <a14:m>
                  <m:oMath xmlns:m="http://schemas.openxmlformats.org/officeDocument/2006/math">
                    <m:r>
                      <a:rPr lang="en-GB" i="1">
                        <a:solidFill>
                          <a:srgbClr val="FF0000"/>
                        </a:solidFill>
                        <a:latin typeface="Cambria Math"/>
                        <a:ea typeface="Cambria Math"/>
                      </a:rPr>
                      <m:t>×</m:t>
                    </m:r>
                  </m:oMath>
                </a14:m>
                <a:endParaRPr lang="en-GB" dirty="0"/>
              </a:p>
              <a:p>
                <a:r>
                  <a:rPr lang="en-GB" dirty="0"/>
                  <a:t>S-A-D (5)</a:t>
                </a:r>
              </a:p>
              <a:p>
                <a:r>
                  <a:rPr lang="en-GB" dirty="0"/>
                  <a:t>S-A-B-D (6)</a:t>
                </a:r>
              </a:p>
              <a:p>
                <a:r>
                  <a:rPr lang="en-GB" dirty="0"/>
                  <a:t>S-A-B-E (6)</a:t>
                </a:r>
              </a:p>
              <a:p>
                <a:r>
                  <a:rPr lang="en-GB" dirty="0"/>
                  <a:t>S-A-C-F (9)</a:t>
                </a:r>
              </a:p>
            </p:txBody>
          </p:sp>
        </mc:Choice>
        <mc:Fallback xmlns="">
          <p:sp>
            <p:nvSpPr>
              <p:cNvPr id="5" name="TextBox 4">
                <a:extLst>
                  <a:ext uri="{FF2B5EF4-FFF2-40B4-BE49-F238E27FC236}">
                    <a16:creationId xmlns="" xmlns:a16="http://schemas.microsoft.com/office/drawing/2014/main" xmlns:a14="http://schemas.microsoft.com/office/drawing/2010/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2862322"/>
              </a:xfrm>
              <a:prstGeom prst="rect">
                <a:avLst/>
              </a:prstGeom>
              <a:blipFill rotWithShape="1">
                <a:blip r:embed="rId3"/>
                <a:stretch>
                  <a:fillRect l="-1980" t="-1064" b="-234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C</a:t>
            </a:r>
          </a:p>
        </p:txBody>
      </p:sp>
      <p:sp>
        <p:nvSpPr>
          <p:cNvPr id="7" name="Oval 6">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S,0</a:t>
            </a:r>
          </a:p>
        </p:txBody>
      </p:sp>
      <p:sp>
        <p:nvSpPr>
          <p:cNvPr id="9" name="Oval 8">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A,1</a:t>
            </a:r>
          </a:p>
        </p:txBody>
      </p:sp>
      <p:cxnSp>
        <p:nvCxnSpPr>
          <p:cNvPr id="11" name="Straight Arrow Connector 10">
            <a:extLst>
              <a:ext uri="{FF2B5EF4-FFF2-40B4-BE49-F238E27FC236}">
                <a16:creationId xmlns:a16="http://schemas.microsoft.com/office/drawing/2014/main" id="{72CDCD8E-6858-87C6-C1ED-04AC98D66B3E}"/>
              </a:ext>
            </a:extLst>
          </p:cNvPr>
          <p:cNvCxnSpPr>
            <a:stCxn id="7" idx="3"/>
            <a:endCxn id="9"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7" idx="5"/>
            <a:endCxn id="26"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0566576-83EE-B24A-F34D-BBA3E7D9849D}"/>
              </a:ext>
            </a:extLst>
          </p:cNvPr>
          <p:cNvSpPr txBox="1"/>
          <p:nvPr/>
        </p:nvSpPr>
        <p:spPr>
          <a:xfrm>
            <a:off x="2037401" y="5285901"/>
            <a:ext cx="6747676" cy="646331"/>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S-A-C is selected and expanded. From C, B was not generated as B is already expanded. Only F was generated.</a:t>
            </a:r>
          </a:p>
        </p:txBody>
      </p:sp>
      <p:sp>
        <p:nvSpPr>
          <p:cNvPr id="26" name="Oval 25">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B,5</a:t>
            </a:r>
          </a:p>
        </p:txBody>
      </p:sp>
      <p:sp>
        <p:nvSpPr>
          <p:cNvPr id="14" name="Oval 13">
            <a:extLst>
              <a:ext uri="{FF2B5EF4-FFF2-40B4-BE49-F238E27FC236}">
                <a16:creationId xmlns:a16="http://schemas.microsoft.com/office/drawing/2014/main" id="{E0CB1BAA-4C17-BA46-2398-7CC8918DC493}"/>
              </a:ext>
            </a:extLst>
          </p:cNvPr>
          <p:cNvSpPr/>
          <p:nvPr/>
        </p:nvSpPr>
        <p:spPr>
          <a:xfrm>
            <a:off x="2895599"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B,3</a:t>
            </a:r>
          </a:p>
        </p:txBody>
      </p:sp>
      <p:sp>
        <p:nvSpPr>
          <p:cNvPr id="15" name="Oval 14">
            <a:extLst>
              <a:ext uri="{FF2B5EF4-FFF2-40B4-BE49-F238E27FC236}">
                <a16:creationId xmlns:a16="http://schemas.microsoft.com/office/drawing/2014/main" id="{E0CB1BAA-4C17-BA46-2398-7CC8918DC493}"/>
              </a:ext>
            </a:extLst>
          </p:cNvPr>
          <p:cNvSpPr/>
          <p:nvPr/>
        </p:nvSpPr>
        <p:spPr>
          <a:xfrm>
            <a:off x="398824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C,4</a:t>
            </a:r>
          </a:p>
        </p:txBody>
      </p:sp>
      <p:sp>
        <p:nvSpPr>
          <p:cNvPr id="16" name="Oval 15">
            <a:extLst>
              <a:ext uri="{FF2B5EF4-FFF2-40B4-BE49-F238E27FC236}">
                <a16:creationId xmlns:a16="http://schemas.microsoft.com/office/drawing/2014/main" id="{E0CB1BAA-4C17-BA46-2398-7CC8918DC493}"/>
              </a:ext>
            </a:extLst>
          </p:cNvPr>
          <p:cNvSpPr/>
          <p:nvPr/>
        </p:nvSpPr>
        <p:spPr>
          <a:xfrm>
            <a:off x="5022606" y="261108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D,5</a:t>
            </a:r>
          </a:p>
        </p:txBody>
      </p:sp>
      <p:cxnSp>
        <p:nvCxnSpPr>
          <p:cNvPr id="17" name="Straight Arrow Connector 16">
            <a:extLst>
              <a:ext uri="{FF2B5EF4-FFF2-40B4-BE49-F238E27FC236}">
                <a16:creationId xmlns:a16="http://schemas.microsoft.com/office/drawing/2014/main" id="{931944F7-B4E0-6080-A196-C031CF8080C9}"/>
              </a:ext>
            </a:extLst>
          </p:cNvPr>
          <p:cNvCxnSpPr>
            <a:cxnSpLocks/>
            <a:stCxn id="9" idx="5"/>
            <a:endCxn id="16" idx="0"/>
          </p:cNvCxnSpPr>
          <p:nvPr/>
        </p:nvCxnSpPr>
        <p:spPr>
          <a:xfrm>
            <a:off x="5018429" y="2389654"/>
            <a:ext cx="470936" cy="221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31944F7-B4E0-6080-A196-C031CF8080C9}"/>
              </a:ext>
            </a:extLst>
          </p:cNvPr>
          <p:cNvCxnSpPr>
            <a:cxnSpLocks/>
            <a:stCxn id="9" idx="3"/>
            <a:endCxn id="14" idx="7"/>
          </p:cNvCxnSpPr>
          <p:nvPr/>
        </p:nvCxnSpPr>
        <p:spPr>
          <a:xfrm flipH="1">
            <a:off x="3692406" y="2389654"/>
            <a:ext cx="665927"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31944F7-B4E0-6080-A196-C031CF8080C9}"/>
              </a:ext>
            </a:extLst>
          </p:cNvPr>
          <p:cNvCxnSpPr>
            <a:cxnSpLocks/>
            <a:stCxn id="9" idx="4"/>
            <a:endCxn id="15" idx="0"/>
          </p:cNvCxnSpPr>
          <p:nvPr/>
        </p:nvCxnSpPr>
        <p:spPr>
          <a:xfrm flipH="1">
            <a:off x="4455001" y="2458685"/>
            <a:ext cx="23338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E0CB1BAA-4C17-BA46-2398-7CC8918DC493}"/>
              </a:ext>
            </a:extLst>
          </p:cNvPr>
          <p:cNvSpPr/>
          <p:nvPr/>
        </p:nvSpPr>
        <p:spPr>
          <a:xfrm>
            <a:off x="2118342" y="3239400"/>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D,6</a:t>
            </a:r>
          </a:p>
        </p:txBody>
      </p:sp>
      <p:sp>
        <p:nvSpPr>
          <p:cNvPr id="20" name="Oval 19">
            <a:extLst>
              <a:ext uri="{FF2B5EF4-FFF2-40B4-BE49-F238E27FC236}">
                <a16:creationId xmlns:a16="http://schemas.microsoft.com/office/drawing/2014/main" id="{E0CB1BAA-4C17-BA46-2398-7CC8918DC493}"/>
              </a:ext>
            </a:extLst>
          </p:cNvPr>
          <p:cNvSpPr/>
          <p:nvPr/>
        </p:nvSpPr>
        <p:spPr>
          <a:xfrm>
            <a:off x="3225647" y="3239400"/>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E,6</a:t>
            </a:r>
          </a:p>
        </p:txBody>
      </p:sp>
      <p:cxnSp>
        <p:nvCxnSpPr>
          <p:cNvPr id="22" name="Straight Arrow Connector 21">
            <a:extLst>
              <a:ext uri="{FF2B5EF4-FFF2-40B4-BE49-F238E27FC236}">
                <a16:creationId xmlns:a16="http://schemas.microsoft.com/office/drawing/2014/main" id="{931944F7-B4E0-6080-A196-C031CF8080C9}"/>
              </a:ext>
            </a:extLst>
          </p:cNvPr>
          <p:cNvCxnSpPr>
            <a:cxnSpLocks/>
            <a:stCxn id="14" idx="3"/>
          </p:cNvCxnSpPr>
          <p:nvPr/>
        </p:nvCxnSpPr>
        <p:spPr>
          <a:xfrm flipH="1">
            <a:off x="2795664" y="3013424"/>
            <a:ext cx="236646" cy="22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31944F7-B4E0-6080-A196-C031CF8080C9}"/>
              </a:ext>
            </a:extLst>
          </p:cNvPr>
          <p:cNvCxnSpPr>
            <a:cxnSpLocks/>
            <a:stCxn id="14" idx="5"/>
            <a:endCxn id="20" idx="0"/>
          </p:cNvCxnSpPr>
          <p:nvPr/>
        </p:nvCxnSpPr>
        <p:spPr>
          <a:xfrm>
            <a:off x="3692406" y="3013424"/>
            <a:ext cx="0" cy="22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0CB1BAA-4C17-BA46-2398-7CC8918DC493}"/>
              </a:ext>
            </a:extLst>
          </p:cNvPr>
          <p:cNvSpPr/>
          <p:nvPr/>
        </p:nvSpPr>
        <p:spPr>
          <a:xfrm>
            <a:off x="4320379" y="324706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F,9</a:t>
            </a:r>
          </a:p>
        </p:txBody>
      </p:sp>
      <p:cxnSp>
        <p:nvCxnSpPr>
          <p:cNvPr id="25" name="Straight Arrow Connector 24">
            <a:extLst>
              <a:ext uri="{FF2B5EF4-FFF2-40B4-BE49-F238E27FC236}">
                <a16:creationId xmlns:a16="http://schemas.microsoft.com/office/drawing/2014/main" id="{931944F7-B4E0-6080-A196-C031CF8080C9}"/>
              </a:ext>
            </a:extLst>
          </p:cNvPr>
          <p:cNvCxnSpPr>
            <a:cxnSpLocks/>
            <a:stCxn id="15" idx="5"/>
            <a:endCxn id="24" idx="0"/>
          </p:cNvCxnSpPr>
          <p:nvPr/>
        </p:nvCxnSpPr>
        <p:spPr>
          <a:xfrm>
            <a:off x="4785049" y="3013424"/>
            <a:ext cx="2089" cy="233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6904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(UCS)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3139321"/>
              </a:xfrm>
              <a:prstGeom prst="rect">
                <a:avLst/>
              </a:prstGeom>
              <a:noFill/>
            </p:spPr>
            <p:txBody>
              <a:bodyPr wrap="square" rtlCol="0">
                <a:spAutoFit/>
              </a:bodyPr>
              <a:lstStyle/>
              <a:p>
                <a:r>
                  <a:rPr lang="en-GB" b="1" dirty="0"/>
                  <a:t>Priority Queue</a:t>
                </a:r>
              </a:p>
              <a:p>
                <a:r>
                  <a:rPr lang="en-GB" dirty="0"/>
                  <a:t>S (0) </a:t>
                </a:r>
                <a14:m>
                  <m:oMath xmlns:m="http://schemas.openxmlformats.org/officeDocument/2006/math">
                    <m:r>
                      <a:rPr lang="en-GB" i="1" smtClean="0">
                        <a:solidFill>
                          <a:srgbClr val="FF0000"/>
                        </a:solidFill>
                        <a:latin typeface="Cambria Math"/>
                        <a:ea typeface="Cambria Math"/>
                      </a:rPr>
                      <m:t>×</m:t>
                    </m:r>
                  </m:oMath>
                </a14:m>
                <a:endParaRPr lang="en-US" dirty="0">
                  <a:ea typeface="Cambria Math"/>
                </a:endParaRPr>
              </a:p>
              <a:p>
                <a:r>
                  <a:rPr lang="en-GB" dirty="0"/>
                  <a:t>S-A (1) </a:t>
                </a:r>
                <a14:m>
                  <m:oMath xmlns:m="http://schemas.openxmlformats.org/officeDocument/2006/math">
                    <m:r>
                      <a:rPr lang="en-GB" i="1">
                        <a:solidFill>
                          <a:srgbClr val="FF0000"/>
                        </a:solidFill>
                        <a:latin typeface="Cambria Math"/>
                        <a:ea typeface="Cambria Math"/>
                      </a:rPr>
                      <m:t>×</m:t>
                    </m:r>
                  </m:oMath>
                </a14:m>
                <a:endParaRPr lang="en-GB" dirty="0"/>
              </a:p>
              <a:p>
                <a:r>
                  <a:rPr lang="en-GB" dirty="0"/>
                  <a:t>S-B (5) </a:t>
                </a:r>
                <a14:m>
                  <m:oMath xmlns:m="http://schemas.openxmlformats.org/officeDocument/2006/math">
                    <m:r>
                      <a:rPr lang="en-GB" i="1">
                        <a:solidFill>
                          <a:srgbClr val="FF0000"/>
                        </a:solidFill>
                        <a:latin typeface="Cambria Math"/>
                        <a:ea typeface="Cambria Math"/>
                      </a:rPr>
                      <m:t>×</m:t>
                    </m:r>
                  </m:oMath>
                </a14:m>
                <a:endParaRPr lang="en-GB" dirty="0"/>
              </a:p>
              <a:p>
                <a:r>
                  <a:rPr lang="en-GB" dirty="0"/>
                  <a:t>S-A-B (3) </a:t>
                </a:r>
                <a14:m>
                  <m:oMath xmlns:m="http://schemas.openxmlformats.org/officeDocument/2006/math">
                    <m:r>
                      <a:rPr lang="en-GB" i="1">
                        <a:solidFill>
                          <a:srgbClr val="FF0000"/>
                        </a:solidFill>
                        <a:latin typeface="Cambria Math"/>
                        <a:ea typeface="Cambria Math"/>
                      </a:rPr>
                      <m:t>×</m:t>
                    </m:r>
                  </m:oMath>
                </a14:m>
                <a:endParaRPr lang="en-GB" dirty="0"/>
              </a:p>
              <a:p>
                <a:r>
                  <a:rPr lang="en-GB" dirty="0"/>
                  <a:t>S-A-C (4) </a:t>
                </a:r>
                <a14:m>
                  <m:oMath xmlns:m="http://schemas.openxmlformats.org/officeDocument/2006/math">
                    <m:r>
                      <a:rPr lang="en-GB" i="1">
                        <a:solidFill>
                          <a:srgbClr val="FF0000"/>
                        </a:solidFill>
                        <a:latin typeface="Cambria Math"/>
                        <a:ea typeface="Cambria Math"/>
                      </a:rPr>
                      <m:t>×</m:t>
                    </m:r>
                  </m:oMath>
                </a14:m>
                <a:endParaRPr lang="en-GB" dirty="0"/>
              </a:p>
              <a:p>
                <a:r>
                  <a:rPr lang="en-GB" dirty="0"/>
                  <a:t>S-A-D (5) </a:t>
                </a:r>
                <a14:m>
                  <m:oMath xmlns:m="http://schemas.openxmlformats.org/officeDocument/2006/math">
                    <m:r>
                      <a:rPr lang="en-GB" i="1">
                        <a:solidFill>
                          <a:srgbClr val="FF0000"/>
                        </a:solidFill>
                        <a:latin typeface="Cambria Math"/>
                        <a:ea typeface="Cambria Math"/>
                      </a:rPr>
                      <m:t>×</m:t>
                    </m:r>
                  </m:oMath>
                </a14:m>
                <a:endParaRPr lang="en-GB" dirty="0"/>
              </a:p>
              <a:p>
                <a:r>
                  <a:rPr lang="en-GB" dirty="0"/>
                  <a:t>S-A-B-D (6)</a:t>
                </a:r>
              </a:p>
              <a:p>
                <a:r>
                  <a:rPr lang="en-GB" dirty="0"/>
                  <a:t>S-A-B-E (6)</a:t>
                </a:r>
              </a:p>
              <a:p>
                <a:r>
                  <a:rPr lang="en-GB" dirty="0"/>
                  <a:t>S-A-C-F (9)</a:t>
                </a:r>
              </a:p>
              <a:p>
                <a:r>
                  <a:rPr lang="en-GB" dirty="0"/>
                  <a:t>S-A-D-F (11)</a:t>
                </a:r>
              </a:p>
            </p:txBody>
          </p:sp>
        </mc:Choice>
        <mc:Fallback xmlns="">
          <p:sp>
            <p:nvSpPr>
              <p:cNvPr id="5" name="TextBox 4">
                <a:extLst>
                  <a:ext uri="{FF2B5EF4-FFF2-40B4-BE49-F238E27FC236}">
                    <a16:creationId xmlns="" xmlns:a16="http://schemas.microsoft.com/office/drawing/2014/main" xmlns:a14="http://schemas.microsoft.com/office/drawing/2010/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3139321"/>
              </a:xfrm>
              <a:prstGeom prst="rect">
                <a:avLst/>
              </a:prstGeom>
              <a:blipFill rotWithShape="1">
                <a:blip r:embed="rId3"/>
                <a:stretch>
                  <a:fillRect l="-1980" t="-971" b="-213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C, D</a:t>
            </a:r>
          </a:p>
        </p:txBody>
      </p:sp>
      <p:sp>
        <p:nvSpPr>
          <p:cNvPr id="7" name="Oval 6">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S,0</a:t>
            </a:r>
          </a:p>
        </p:txBody>
      </p:sp>
      <p:sp>
        <p:nvSpPr>
          <p:cNvPr id="9" name="Oval 8">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A,1</a:t>
            </a:r>
          </a:p>
        </p:txBody>
      </p:sp>
      <p:cxnSp>
        <p:nvCxnSpPr>
          <p:cNvPr id="11" name="Straight Arrow Connector 10">
            <a:extLst>
              <a:ext uri="{FF2B5EF4-FFF2-40B4-BE49-F238E27FC236}">
                <a16:creationId xmlns:a16="http://schemas.microsoft.com/office/drawing/2014/main" id="{72CDCD8E-6858-87C6-C1ED-04AC98D66B3E}"/>
              </a:ext>
            </a:extLst>
          </p:cNvPr>
          <p:cNvCxnSpPr>
            <a:stCxn id="7" idx="3"/>
            <a:endCxn id="9"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7" idx="5"/>
            <a:endCxn id="26"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0566576-83EE-B24A-F34D-BBA3E7D9849D}"/>
              </a:ext>
            </a:extLst>
          </p:cNvPr>
          <p:cNvSpPr txBox="1"/>
          <p:nvPr/>
        </p:nvSpPr>
        <p:spPr>
          <a:xfrm>
            <a:off x="2045652" y="4274838"/>
            <a:ext cx="6747676" cy="2031325"/>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In this step, we had two paths with the lowest path cost: </a:t>
            </a:r>
            <a:r>
              <a:rPr lang="en-US" dirty="0">
                <a:solidFill>
                  <a:srgbClr val="FF0000"/>
                </a:solidFill>
              </a:rPr>
              <a:t>S-A-B</a:t>
            </a:r>
            <a:r>
              <a:rPr lang="en-US" dirty="0"/>
              <a:t> and </a:t>
            </a:r>
            <a:r>
              <a:rPr lang="en-US" dirty="0">
                <a:solidFill>
                  <a:srgbClr val="FF0000"/>
                </a:solidFill>
              </a:rPr>
              <a:t>S-A-D</a:t>
            </a:r>
            <a:r>
              <a:rPr lang="en-US" dirty="0"/>
              <a:t>. However, </a:t>
            </a:r>
            <a:r>
              <a:rPr lang="en-US" dirty="0">
                <a:solidFill>
                  <a:srgbClr val="FF0000"/>
                </a:solidFill>
              </a:rPr>
              <a:t>S-B</a:t>
            </a:r>
            <a:r>
              <a:rPr lang="en-US" dirty="0"/>
              <a:t> was initially selected. Since </a:t>
            </a:r>
            <a:r>
              <a:rPr lang="en-US" dirty="0">
                <a:solidFill>
                  <a:srgbClr val="FF0000"/>
                </a:solidFill>
              </a:rPr>
              <a:t>S-B</a:t>
            </a:r>
            <a:r>
              <a:rPr lang="en-US" dirty="0"/>
              <a:t> had already been expanded, it could not be expanded again.</a:t>
            </a:r>
          </a:p>
          <a:p>
            <a:pPr algn="just"/>
            <a:endParaRPr lang="en-US" dirty="0"/>
          </a:p>
          <a:p>
            <a:pPr algn="just"/>
            <a:r>
              <a:rPr lang="en-US" dirty="0"/>
              <a:t>As a result, we then selected </a:t>
            </a:r>
            <a:r>
              <a:rPr lang="en-US" dirty="0">
                <a:solidFill>
                  <a:srgbClr val="FF0000"/>
                </a:solidFill>
              </a:rPr>
              <a:t>S-A-D</a:t>
            </a:r>
            <a:r>
              <a:rPr lang="en-US" dirty="0"/>
              <a:t> and proceeded to expand it. This highlights that in such cases, the algorithm moves on to the next valid path in the priority queue if the selected path cannot be expanded.</a:t>
            </a:r>
          </a:p>
        </p:txBody>
      </p:sp>
      <p:sp>
        <p:nvSpPr>
          <p:cNvPr id="26" name="Oval 25">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B,5</a:t>
            </a:r>
          </a:p>
        </p:txBody>
      </p:sp>
      <p:sp>
        <p:nvSpPr>
          <p:cNvPr id="14" name="Oval 13">
            <a:extLst>
              <a:ext uri="{FF2B5EF4-FFF2-40B4-BE49-F238E27FC236}">
                <a16:creationId xmlns:a16="http://schemas.microsoft.com/office/drawing/2014/main" id="{E0CB1BAA-4C17-BA46-2398-7CC8918DC493}"/>
              </a:ext>
            </a:extLst>
          </p:cNvPr>
          <p:cNvSpPr/>
          <p:nvPr/>
        </p:nvSpPr>
        <p:spPr>
          <a:xfrm>
            <a:off x="2895599"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B,3</a:t>
            </a:r>
          </a:p>
        </p:txBody>
      </p:sp>
      <p:sp>
        <p:nvSpPr>
          <p:cNvPr id="15" name="Oval 14">
            <a:extLst>
              <a:ext uri="{FF2B5EF4-FFF2-40B4-BE49-F238E27FC236}">
                <a16:creationId xmlns:a16="http://schemas.microsoft.com/office/drawing/2014/main" id="{E0CB1BAA-4C17-BA46-2398-7CC8918DC493}"/>
              </a:ext>
            </a:extLst>
          </p:cNvPr>
          <p:cNvSpPr/>
          <p:nvPr/>
        </p:nvSpPr>
        <p:spPr>
          <a:xfrm>
            <a:off x="398824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C,4</a:t>
            </a:r>
          </a:p>
        </p:txBody>
      </p:sp>
      <p:sp>
        <p:nvSpPr>
          <p:cNvPr id="16" name="Oval 15">
            <a:extLst>
              <a:ext uri="{FF2B5EF4-FFF2-40B4-BE49-F238E27FC236}">
                <a16:creationId xmlns:a16="http://schemas.microsoft.com/office/drawing/2014/main" id="{E0CB1BAA-4C17-BA46-2398-7CC8918DC493}"/>
              </a:ext>
            </a:extLst>
          </p:cNvPr>
          <p:cNvSpPr/>
          <p:nvPr/>
        </p:nvSpPr>
        <p:spPr>
          <a:xfrm>
            <a:off x="5022606"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D,5</a:t>
            </a:r>
          </a:p>
        </p:txBody>
      </p:sp>
      <p:cxnSp>
        <p:nvCxnSpPr>
          <p:cNvPr id="17" name="Straight Arrow Connector 16">
            <a:extLst>
              <a:ext uri="{FF2B5EF4-FFF2-40B4-BE49-F238E27FC236}">
                <a16:creationId xmlns:a16="http://schemas.microsoft.com/office/drawing/2014/main" id="{931944F7-B4E0-6080-A196-C031CF8080C9}"/>
              </a:ext>
            </a:extLst>
          </p:cNvPr>
          <p:cNvCxnSpPr>
            <a:cxnSpLocks/>
            <a:stCxn id="9" idx="5"/>
            <a:endCxn id="16" idx="0"/>
          </p:cNvCxnSpPr>
          <p:nvPr/>
        </p:nvCxnSpPr>
        <p:spPr>
          <a:xfrm>
            <a:off x="5018429" y="2389654"/>
            <a:ext cx="470936" cy="221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31944F7-B4E0-6080-A196-C031CF8080C9}"/>
              </a:ext>
            </a:extLst>
          </p:cNvPr>
          <p:cNvCxnSpPr>
            <a:cxnSpLocks/>
            <a:stCxn id="9" idx="3"/>
            <a:endCxn id="14" idx="7"/>
          </p:cNvCxnSpPr>
          <p:nvPr/>
        </p:nvCxnSpPr>
        <p:spPr>
          <a:xfrm flipH="1">
            <a:off x="3692406" y="2389654"/>
            <a:ext cx="665927"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31944F7-B4E0-6080-A196-C031CF8080C9}"/>
              </a:ext>
            </a:extLst>
          </p:cNvPr>
          <p:cNvCxnSpPr>
            <a:cxnSpLocks/>
            <a:stCxn id="9" idx="4"/>
            <a:endCxn id="15" idx="0"/>
          </p:cNvCxnSpPr>
          <p:nvPr/>
        </p:nvCxnSpPr>
        <p:spPr>
          <a:xfrm flipH="1">
            <a:off x="4455001" y="2458685"/>
            <a:ext cx="23338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E0CB1BAA-4C17-BA46-2398-7CC8918DC493}"/>
              </a:ext>
            </a:extLst>
          </p:cNvPr>
          <p:cNvSpPr/>
          <p:nvPr/>
        </p:nvSpPr>
        <p:spPr>
          <a:xfrm>
            <a:off x="2118342" y="3239400"/>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D,6</a:t>
            </a:r>
          </a:p>
        </p:txBody>
      </p:sp>
      <p:sp>
        <p:nvSpPr>
          <p:cNvPr id="20" name="Oval 19">
            <a:extLst>
              <a:ext uri="{FF2B5EF4-FFF2-40B4-BE49-F238E27FC236}">
                <a16:creationId xmlns:a16="http://schemas.microsoft.com/office/drawing/2014/main" id="{E0CB1BAA-4C17-BA46-2398-7CC8918DC493}"/>
              </a:ext>
            </a:extLst>
          </p:cNvPr>
          <p:cNvSpPr/>
          <p:nvPr/>
        </p:nvSpPr>
        <p:spPr>
          <a:xfrm>
            <a:off x="3225647" y="3239400"/>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E,6</a:t>
            </a:r>
          </a:p>
        </p:txBody>
      </p:sp>
      <p:cxnSp>
        <p:nvCxnSpPr>
          <p:cNvPr id="22" name="Straight Arrow Connector 21">
            <a:extLst>
              <a:ext uri="{FF2B5EF4-FFF2-40B4-BE49-F238E27FC236}">
                <a16:creationId xmlns:a16="http://schemas.microsoft.com/office/drawing/2014/main" id="{931944F7-B4E0-6080-A196-C031CF8080C9}"/>
              </a:ext>
            </a:extLst>
          </p:cNvPr>
          <p:cNvCxnSpPr>
            <a:cxnSpLocks/>
            <a:stCxn id="14" idx="3"/>
          </p:cNvCxnSpPr>
          <p:nvPr/>
        </p:nvCxnSpPr>
        <p:spPr>
          <a:xfrm flipH="1">
            <a:off x="2795664" y="3013424"/>
            <a:ext cx="236646" cy="22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31944F7-B4E0-6080-A196-C031CF8080C9}"/>
              </a:ext>
            </a:extLst>
          </p:cNvPr>
          <p:cNvCxnSpPr>
            <a:cxnSpLocks/>
            <a:stCxn id="14" idx="5"/>
            <a:endCxn id="20" idx="0"/>
          </p:cNvCxnSpPr>
          <p:nvPr/>
        </p:nvCxnSpPr>
        <p:spPr>
          <a:xfrm>
            <a:off x="3692406" y="3013424"/>
            <a:ext cx="0" cy="22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0CB1BAA-4C17-BA46-2398-7CC8918DC493}"/>
              </a:ext>
            </a:extLst>
          </p:cNvPr>
          <p:cNvSpPr/>
          <p:nvPr/>
        </p:nvSpPr>
        <p:spPr>
          <a:xfrm>
            <a:off x="4320379" y="324706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F,9</a:t>
            </a:r>
          </a:p>
        </p:txBody>
      </p:sp>
      <p:cxnSp>
        <p:nvCxnSpPr>
          <p:cNvPr id="25" name="Straight Arrow Connector 24">
            <a:extLst>
              <a:ext uri="{FF2B5EF4-FFF2-40B4-BE49-F238E27FC236}">
                <a16:creationId xmlns:a16="http://schemas.microsoft.com/office/drawing/2014/main" id="{931944F7-B4E0-6080-A196-C031CF8080C9}"/>
              </a:ext>
            </a:extLst>
          </p:cNvPr>
          <p:cNvCxnSpPr>
            <a:cxnSpLocks/>
            <a:stCxn id="15" idx="5"/>
            <a:endCxn id="24" idx="0"/>
          </p:cNvCxnSpPr>
          <p:nvPr/>
        </p:nvCxnSpPr>
        <p:spPr>
          <a:xfrm>
            <a:off x="4785049" y="3013424"/>
            <a:ext cx="2089" cy="233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E0CB1BAA-4C17-BA46-2398-7CC8918DC493}"/>
              </a:ext>
            </a:extLst>
          </p:cNvPr>
          <p:cNvSpPr/>
          <p:nvPr/>
        </p:nvSpPr>
        <p:spPr>
          <a:xfrm>
            <a:off x="5419490" y="3239063"/>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F,11</a:t>
            </a:r>
          </a:p>
        </p:txBody>
      </p:sp>
      <p:cxnSp>
        <p:nvCxnSpPr>
          <p:cNvPr id="28" name="Straight Arrow Connector 27">
            <a:extLst>
              <a:ext uri="{FF2B5EF4-FFF2-40B4-BE49-F238E27FC236}">
                <a16:creationId xmlns:a16="http://schemas.microsoft.com/office/drawing/2014/main" id="{931944F7-B4E0-6080-A196-C031CF8080C9}"/>
              </a:ext>
            </a:extLst>
          </p:cNvPr>
          <p:cNvCxnSpPr>
            <a:cxnSpLocks/>
            <a:stCxn id="16" idx="5"/>
            <a:endCxn id="27" idx="0"/>
          </p:cNvCxnSpPr>
          <p:nvPr/>
        </p:nvCxnSpPr>
        <p:spPr>
          <a:xfrm>
            <a:off x="5819413" y="3013424"/>
            <a:ext cx="66836" cy="225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46970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(UCS)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3416320"/>
              </a:xfrm>
              <a:prstGeom prst="rect">
                <a:avLst/>
              </a:prstGeom>
              <a:noFill/>
            </p:spPr>
            <p:txBody>
              <a:bodyPr wrap="square" rtlCol="0">
                <a:spAutoFit/>
              </a:bodyPr>
              <a:lstStyle/>
              <a:p>
                <a:r>
                  <a:rPr lang="en-GB" b="1" dirty="0"/>
                  <a:t>Priority Queue</a:t>
                </a:r>
              </a:p>
              <a:p>
                <a:r>
                  <a:rPr lang="en-GB" dirty="0"/>
                  <a:t>S (0) </a:t>
                </a:r>
                <a14:m>
                  <m:oMath xmlns:m="http://schemas.openxmlformats.org/officeDocument/2006/math">
                    <m:r>
                      <a:rPr lang="en-GB" i="1" smtClean="0">
                        <a:solidFill>
                          <a:srgbClr val="FF0000"/>
                        </a:solidFill>
                        <a:latin typeface="Cambria Math"/>
                        <a:ea typeface="Cambria Math"/>
                      </a:rPr>
                      <m:t>×</m:t>
                    </m:r>
                  </m:oMath>
                </a14:m>
                <a:endParaRPr lang="en-US" dirty="0">
                  <a:ea typeface="Cambria Math"/>
                </a:endParaRPr>
              </a:p>
              <a:p>
                <a:r>
                  <a:rPr lang="en-GB" dirty="0"/>
                  <a:t>S-A (1) </a:t>
                </a:r>
                <a14:m>
                  <m:oMath xmlns:m="http://schemas.openxmlformats.org/officeDocument/2006/math">
                    <m:r>
                      <a:rPr lang="en-GB" i="1">
                        <a:solidFill>
                          <a:srgbClr val="FF0000"/>
                        </a:solidFill>
                        <a:latin typeface="Cambria Math"/>
                        <a:ea typeface="Cambria Math"/>
                      </a:rPr>
                      <m:t>×</m:t>
                    </m:r>
                  </m:oMath>
                </a14:m>
                <a:endParaRPr lang="en-GB" dirty="0"/>
              </a:p>
              <a:p>
                <a:r>
                  <a:rPr lang="en-GB" dirty="0"/>
                  <a:t>S-B (5) </a:t>
                </a:r>
                <a14:m>
                  <m:oMath xmlns:m="http://schemas.openxmlformats.org/officeDocument/2006/math">
                    <m:r>
                      <a:rPr lang="en-GB" i="1">
                        <a:solidFill>
                          <a:srgbClr val="FF0000"/>
                        </a:solidFill>
                        <a:latin typeface="Cambria Math"/>
                        <a:ea typeface="Cambria Math"/>
                      </a:rPr>
                      <m:t>×</m:t>
                    </m:r>
                  </m:oMath>
                </a14:m>
                <a:endParaRPr lang="en-GB" dirty="0"/>
              </a:p>
              <a:p>
                <a:r>
                  <a:rPr lang="en-GB" dirty="0"/>
                  <a:t>S-A-B (3) </a:t>
                </a:r>
                <a14:m>
                  <m:oMath xmlns:m="http://schemas.openxmlformats.org/officeDocument/2006/math">
                    <m:r>
                      <a:rPr lang="en-GB" i="1">
                        <a:solidFill>
                          <a:srgbClr val="FF0000"/>
                        </a:solidFill>
                        <a:latin typeface="Cambria Math"/>
                        <a:ea typeface="Cambria Math"/>
                      </a:rPr>
                      <m:t>×</m:t>
                    </m:r>
                  </m:oMath>
                </a14:m>
                <a:endParaRPr lang="en-GB" dirty="0"/>
              </a:p>
              <a:p>
                <a:r>
                  <a:rPr lang="en-GB" dirty="0"/>
                  <a:t>S-A-C (4) </a:t>
                </a:r>
                <a14:m>
                  <m:oMath xmlns:m="http://schemas.openxmlformats.org/officeDocument/2006/math">
                    <m:r>
                      <a:rPr lang="en-GB" i="1">
                        <a:solidFill>
                          <a:srgbClr val="FF0000"/>
                        </a:solidFill>
                        <a:latin typeface="Cambria Math"/>
                        <a:ea typeface="Cambria Math"/>
                      </a:rPr>
                      <m:t>×</m:t>
                    </m:r>
                  </m:oMath>
                </a14:m>
                <a:endParaRPr lang="en-GB" dirty="0"/>
              </a:p>
              <a:p>
                <a:r>
                  <a:rPr lang="en-GB" dirty="0"/>
                  <a:t>S-A-D (5) </a:t>
                </a:r>
                <a14:m>
                  <m:oMath xmlns:m="http://schemas.openxmlformats.org/officeDocument/2006/math">
                    <m:r>
                      <a:rPr lang="en-GB" i="1">
                        <a:solidFill>
                          <a:srgbClr val="FF0000"/>
                        </a:solidFill>
                        <a:latin typeface="Cambria Math"/>
                        <a:ea typeface="Cambria Math"/>
                      </a:rPr>
                      <m:t>×</m:t>
                    </m:r>
                  </m:oMath>
                </a14:m>
                <a:endParaRPr lang="en-GB" dirty="0"/>
              </a:p>
              <a:p>
                <a:r>
                  <a:rPr lang="en-GB" dirty="0"/>
                  <a:t>S-A-B-D (6) </a:t>
                </a:r>
                <a14:m>
                  <m:oMath xmlns:m="http://schemas.openxmlformats.org/officeDocument/2006/math">
                    <m:r>
                      <a:rPr lang="en-GB" i="1">
                        <a:solidFill>
                          <a:srgbClr val="FF0000"/>
                        </a:solidFill>
                        <a:latin typeface="Cambria Math"/>
                        <a:ea typeface="Cambria Math"/>
                      </a:rPr>
                      <m:t>×</m:t>
                    </m:r>
                  </m:oMath>
                </a14:m>
                <a:endParaRPr lang="en-GB" dirty="0"/>
              </a:p>
              <a:p>
                <a:r>
                  <a:rPr lang="en-GB" dirty="0"/>
                  <a:t>S-A-B-E (6) </a:t>
                </a:r>
                <a14:m>
                  <m:oMath xmlns:m="http://schemas.openxmlformats.org/officeDocument/2006/math">
                    <m:r>
                      <a:rPr lang="en-GB" i="1">
                        <a:solidFill>
                          <a:srgbClr val="FF0000"/>
                        </a:solidFill>
                        <a:latin typeface="Cambria Math"/>
                        <a:ea typeface="Cambria Math"/>
                      </a:rPr>
                      <m:t>×</m:t>
                    </m:r>
                  </m:oMath>
                </a14:m>
                <a:endParaRPr lang="en-GB" dirty="0"/>
              </a:p>
              <a:p>
                <a:r>
                  <a:rPr lang="en-GB" dirty="0"/>
                  <a:t>S-A-C-F (9)</a:t>
                </a:r>
              </a:p>
              <a:p>
                <a:r>
                  <a:rPr lang="en-GB" dirty="0"/>
                  <a:t>S-A-D-F (11)</a:t>
                </a:r>
              </a:p>
              <a:p>
                <a:r>
                  <a:rPr lang="en-GB" dirty="0"/>
                  <a:t>S-A-B-E-G (16)</a:t>
                </a:r>
              </a:p>
            </p:txBody>
          </p:sp>
        </mc:Choice>
        <mc:Fallback xmlns="">
          <p:sp>
            <p:nvSpPr>
              <p:cNvPr id="5" name="TextBox 4">
                <a:extLst>
                  <a:ext uri="{FF2B5EF4-FFF2-40B4-BE49-F238E27FC236}">
                    <a16:creationId xmlns="" xmlns:a16="http://schemas.microsoft.com/office/drawing/2014/main" xmlns:a14="http://schemas.microsoft.com/office/drawing/2010/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3416320"/>
              </a:xfrm>
              <a:prstGeom prst="rect">
                <a:avLst/>
              </a:prstGeom>
              <a:blipFill rotWithShape="1">
                <a:blip r:embed="rId3"/>
                <a:stretch>
                  <a:fillRect l="-1980" t="-893" b="-196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C, D, E</a:t>
            </a:r>
          </a:p>
        </p:txBody>
      </p:sp>
      <p:sp>
        <p:nvSpPr>
          <p:cNvPr id="7" name="Oval 6">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S,0</a:t>
            </a:r>
          </a:p>
        </p:txBody>
      </p:sp>
      <p:sp>
        <p:nvSpPr>
          <p:cNvPr id="9" name="Oval 8">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A,1</a:t>
            </a:r>
          </a:p>
        </p:txBody>
      </p:sp>
      <p:cxnSp>
        <p:nvCxnSpPr>
          <p:cNvPr id="11" name="Straight Arrow Connector 10">
            <a:extLst>
              <a:ext uri="{FF2B5EF4-FFF2-40B4-BE49-F238E27FC236}">
                <a16:creationId xmlns:a16="http://schemas.microsoft.com/office/drawing/2014/main" id="{72CDCD8E-6858-87C6-C1ED-04AC98D66B3E}"/>
              </a:ext>
            </a:extLst>
          </p:cNvPr>
          <p:cNvCxnSpPr>
            <a:stCxn id="7" idx="3"/>
            <a:endCxn id="9"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7" idx="5"/>
            <a:endCxn id="26"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0566576-83EE-B24A-F34D-BBA3E7D9849D}"/>
              </a:ext>
            </a:extLst>
          </p:cNvPr>
          <p:cNvSpPr txBox="1"/>
          <p:nvPr/>
        </p:nvSpPr>
        <p:spPr>
          <a:xfrm>
            <a:off x="2118342" y="4608508"/>
            <a:ext cx="6747676" cy="2031325"/>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Similarly, </a:t>
            </a:r>
            <a:r>
              <a:rPr lang="en-US" dirty="0">
                <a:solidFill>
                  <a:srgbClr val="FF0000"/>
                </a:solidFill>
              </a:rPr>
              <a:t>S-A-B-D</a:t>
            </a:r>
            <a:r>
              <a:rPr lang="en-US" dirty="0"/>
              <a:t> was selected but could not be expanded because the node D had already been expanded.</a:t>
            </a:r>
          </a:p>
          <a:p>
            <a:pPr algn="just"/>
            <a:endParaRPr lang="en-US" dirty="0"/>
          </a:p>
          <a:p>
            <a:pPr algn="just"/>
            <a:r>
              <a:rPr lang="en-US" dirty="0"/>
              <a:t>Next, </a:t>
            </a:r>
            <a:r>
              <a:rPr lang="en-US" dirty="0">
                <a:solidFill>
                  <a:srgbClr val="FF0000"/>
                </a:solidFill>
              </a:rPr>
              <a:t>S-A-B-E</a:t>
            </a:r>
            <a:r>
              <a:rPr lang="en-US" dirty="0"/>
              <a:t> was selected and expanded. During this expansion, the goal node </a:t>
            </a:r>
            <a:r>
              <a:rPr lang="en-US" dirty="0">
                <a:solidFill>
                  <a:srgbClr val="FF0000"/>
                </a:solidFill>
              </a:rPr>
              <a:t>G</a:t>
            </a:r>
            <a:r>
              <a:rPr lang="en-US" dirty="0"/>
              <a:t> was generated. However, we do not stop here because the algorithm continues until the goal node </a:t>
            </a:r>
            <a:r>
              <a:rPr lang="en-US" dirty="0">
                <a:solidFill>
                  <a:srgbClr val="FF0000"/>
                </a:solidFill>
              </a:rPr>
              <a:t>G</a:t>
            </a:r>
            <a:r>
              <a:rPr lang="en-US" dirty="0"/>
              <a:t> is selected for expansion.</a:t>
            </a:r>
          </a:p>
        </p:txBody>
      </p:sp>
      <p:sp>
        <p:nvSpPr>
          <p:cNvPr id="26" name="Oval 25">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B,5</a:t>
            </a:r>
          </a:p>
        </p:txBody>
      </p:sp>
      <p:sp>
        <p:nvSpPr>
          <p:cNvPr id="14" name="Oval 13">
            <a:extLst>
              <a:ext uri="{FF2B5EF4-FFF2-40B4-BE49-F238E27FC236}">
                <a16:creationId xmlns:a16="http://schemas.microsoft.com/office/drawing/2014/main" id="{E0CB1BAA-4C17-BA46-2398-7CC8918DC493}"/>
              </a:ext>
            </a:extLst>
          </p:cNvPr>
          <p:cNvSpPr/>
          <p:nvPr/>
        </p:nvSpPr>
        <p:spPr>
          <a:xfrm>
            <a:off x="2895599"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B,3</a:t>
            </a:r>
          </a:p>
        </p:txBody>
      </p:sp>
      <p:sp>
        <p:nvSpPr>
          <p:cNvPr id="15" name="Oval 14">
            <a:extLst>
              <a:ext uri="{FF2B5EF4-FFF2-40B4-BE49-F238E27FC236}">
                <a16:creationId xmlns:a16="http://schemas.microsoft.com/office/drawing/2014/main" id="{E0CB1BAA-4C17-BA46-2398-7CC8918DC493}"/>
              </a:ext>
            </a:extLst>
          </p:cNvPr>
          <p:cNvSpPr/>
          <p:nvPr/>
        </p:nvSpPr>
        <p:spPr>
          <a:xfrm>
            <a:off x="398824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C,4</a:t>
            </a:r>
          </a:p>
        </p:txBody>
      </p:sp>
      <p:sp>
        <p:nvSpPr>
          <p:cNvPr id="16" name="Oval 15">
            <a:extLst>
              <a:ext uri="{FF2B5EF4-FFF2-40B4-BE49-F238E27FC236}">
                <a16:creationId xmlns:a16="http://schemas.microsoft.com/office/drawing/2014/main" id="{E0CB1BAA-4C17-BA46-2398-7CC8918DC493}"/>
              </a:ext>
            </a:extLst>
          </p:cNvPr>
          <p:cNvSpPr/>
          <p:nvPr/>
        </p:nvSpPr>
        <p:spPr>
          <a:xfrm>
            <a:off x="5022606"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D,5</a:t>
            </a:r>
          </a:p>
        </p:txBody>
      </p:sp>
      <p:cxnSp>
        <p:nvCxnSpPr>
          <p:cNvPr id="17" name="Straight Arrow Connector 16">
            <a:extLst>
              <a:ext uri="{FF2B5EF4-FFF2-40B4-BE49-F238E27FC236}">
                <a16:creationId xmlns:a16="http://schemas.microsoft.com/office/drawing/2014/main" id="{931944F7-B4E0-6080-A196-C031CF8080C9}"/>
              </a:ext>
            </a:extLst>
          </p:cNvPr>
          <p:cNvCxnSpPr>
            <a:cxnSpLocks/>
            <a:stCxn id="9" idx="5"/>
            <a:endCxn id="16" idx="0"/>
          </p:cNvCxnSpPr>
          <p:nvPr/>
        </p:nvCxnSpPr>
        <p:spPr>
          <a:xfrm>
            <a:off x="5018429" y="2389654"/>
            <a:ext cx="470936" cy="221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31944F7-B4E0-6080-A196-C031CF8080C9}"/>
              </a:ext>
            </a:extLst>
          </p:cNvPr>
          <p:cNvCxnSpPr>
            <a:cxnSpLocks/>
            <a:stCxn id="9" idx="3"/>
            <a:endCxn id="14" idx="7"/>
          </p:cNvCxnSpPr>
          <p:nvPr/>
        </p:nvCxnSpPr>
        <p:spPr>
          <a:xfrm flipH="1">
            <a:off x="3692406" y="2389654"/>
            <a:ext cx="665927"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31944F7-B4E0-6080-A196-C031CF8080C9}"/>
              </a:ext>
            </a:extLst>
          </p:cNvPr>
          <p:cNvCxnSpPr>
            <a:cxnSpLocks/>
            <a:stCxn id="9" idx="4"/>
            <a:endCxn id="15" idx="0"/>
          </p:cNvCxnSpPr>
          <p:nvPr/>
        </p:nvCxnSpPr>
        <p:spPr>
          <a:xfrm flipH="1">
            <a:off x="4455001" y="2458685"/>
            <a:ext cx="23338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E0CB1BAA-4C17-BA46-2398-7CC8918DC493}"/>
              </a:ext>
            </a:extLst>
          </p:cNvPr>
          <p:cNvSpPr/>
          <p:nvPr/>
        </p:nvSpPr>
        <p:spPr>
          <a:xfrm>
            <a:off x="2118342" y="3239400"/>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D,6</a:t>
            </a:r>
          </a:p>
        </p:txBody>
      </p:sp>
      <p:sp>
        <p:nvSpPr>
          <p:cNvPr id="20" name="Oval 19">
            <a:extLst>
              <a:ext uri="{FF2B5EF4-FFF2-40B4-BE49-F238E27FC236}">
                <a16:creationId xmlns:a16="http://schemas.microsoft.com/office/drawing/2014/main" id="{E0CB1BAA-4C17-BA46-2398-7CC8918DC493}"/>
              </a:ext>
            </a:extLst>
          </p:cNvPr>
          <p:cNvSpPr/>
          <p:nvPr/>
        </p:nvSpPr>
        <p:spPr>
          <a:xfrm>
            <a:off x="3225647" y="3239400"/>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E,6</a:t>
            </a:r>
          </a:p>
        </p:txBody>
      </p:sp>
      <p:cxnSp>
        <p:nvCxnSpPr>
          <p:cNvPr id="22" name="Straight Arrow Connector 21">
            <a:extLst>
              <a:ext uri="{FF2B5EF4-FFF2-40B4-BE49-F238E27FC236}">
                <a16:creationId xmlns:a16="http://schemas.microsoft.com/office/drawing/2014/main" id="{931944F7-B4E0-6080-A196-C031CF8080C9}"/>
              </a:ext>
            </a:extLst>
          </p:cNvPr>
          <p:cNvCxnSpPr>
            <a:cxnSpLocks/>
            <a:stCxn id="14" idx="3"/>
          </p:cNvCxnSpPr>
          <p:nvPr/>
        </p:nvCxnSpPr>
        <p:spPr>
          <a:xfrm flipH="1">
            <a:off x="2795664" y="3013424"/>
            <a:ext cx="236646" cy="22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31944F7-B4E0-6080-A196-C031CF8080C9}"/>
              </a:ext>
            </a:extLst>
          </p:cNvPr>
          <p:cNvCxnSpPr>
            <a:cxnSpLocks/>
            <a:stCxn id="14" idx="5"/>
            <a:endCxn id="20" idx="0"/>
          </p:cNvCxnSpPr>
          <p:nvPr/>
        </p:nvCxnSpPr>
        <p:spPr>
          <a:xfrm>
            <a:off x="3692406" y="3013424"/>
            <a:ext cx="0" cy="22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0CB1BAA-4C17-BA46-2398-7CC8918DC493}"/>
              </a:ext>
            </a:extLst>
          </p:cNvPr>
          <p:cNvSpPr/>
          <p:nvPr/>
        </p:nvSpPr>
        <p:spPr>
          <a:xfrm>
            <a:off x="4320379" y="324706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F,9</a:t>
            </a:r>
          </a:p>
        </p:txBody>
      </p:sp>
      <p:cxnSp>
        <p:nvCxnSpPr>
          <p:cNvPr id="25" name="Straight Arrow Connector 24">
            <a:extLst>
              <a:ext uri="{FF2B5EF4-FFF2-40B4-BE49-F238E27FC236}">
                <a16:creationId xmlns:a16="http://schemas.microsoft.com/office/drawing/2014/main" id="{931944F7-B4E0-6080-A196-C031CF8080C9}"/>
              </a:ext>
            </a:extLst>
          </p:cNvPr>
          <p:cNvCxnSpPr>
            <a:cxnSpLocks/>
            <a:stCxn id="15" idx="5"/>
            <a:endCxn id="24" idx="0"/>
          </p:cNvCxnSpPr>
          <p:nvPr/>
        </p:nvCxnSpPr>
        <p:spPr>
          <a:xfrm>
            <a:off x="4785049" y="3013424"/>
            <a:ext cx="2089" cy="233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E0CB1BAA-4C17-BA46-2398-7CC8918DC493}"/>
              </a:ext>
            </a:extLst>
          </p:cNvPr>
          <p:cNvSpPr/>
          <p:nvPr/>
        </p:nvSpPr>
        <p:spPr>
          <a:xfrm>
            <a:off x="5419490" y="3239063"/>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F,11</a:t>
            </a:r>
          </a:p>
        </p:txBody>
      </p:sp>
      <p:cxnSp>
        <p:nvCxnSpPr>
          <p:cNvPr id="28" name="Straight Arrow Connector 27">
            <a:extLst>
              <a:ext uri="{FF2B5EF4-FFF2-40B4-BE49-F238E27FC236}">
                <a16:creationId xmlns:a16="http://schemas.microsoft.com/office/drawing/2014/main" id="{931944F7-B4E0-6080-A196-C031CF8080C9}"/>
              </a:ext>
            </a:extLst>
          </p:cNvPr>
          <p:cNvCxnSpPr>
            <a:cxnSpLocks/>
            <a:stCxn id="16" idx="5"/>
            <a:endCxn id="27" idx="0"/>
          </p:cNvCxnSpPr>
          <p:nvPr/>
        </p:nvCxnSpPr>
        <p:spPr>
          <a:xfrm>
            <a:off x="5819413" y="3013424"/>
            <a:ext cx="66836" cy="225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Oval 28">
            <a:extLst>
              <a:ext uri="{FF2B5EF4-FFF2-40B4-BE49-F238E27FC236}">
                <a16:creationId xmlns:a16="http://schemas.microsoft.com/office/drawing/2014/main" id="{E0CB1BAA-4C17-BA46-2398-7CC8918DC493}"/>
              </a:ext>
            </a:extLst>
          </p:cNvPr>
          <p:cNvSpPr/>
          <p:nvPr/>
        </p:nvSpPr>
        <p:spPr>
          <a:xfrm>
            <a:off x="3225647" y="397291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G,16</a:t>
            </a:r>
          </a:p>
        </p:txBody>
      </p:sp>
      <p:cxnSp>
        <p:nvCxnSpPr>
          <p:cNvPr id="30" name="Straight Arrow Connector 29">
            <a:extLst>
              <a:ext uri="{FF2B5EF4-FFF2-40B4-BE49-F238E27FC236}">
                <a16:creationId xmlns:a16="http://schemas.microsoft.com/office/drawing/2014/main" id="{931944F7-B4E0-6080-A196-C031CF8080C9}"/>
              </a:ext>
            </a:extLst>
          </p:cNvPr>
          <p:cNvCxnSpPr>
            <a:cxnSpLocks/>
            <a:stCxn id="20" idx="4"/>
            <a:endCxn id="29" idx="0"/>
          </p:cNvCxnSpPr>
          <p:nvPr/>
        </p:nvCxnSpPr>
        <p:spPr>
          <a:xfrm>
            <a:off x="3692406" y="3710770"/>
            <a:ext cx="0" cy="262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93589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(UCS)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3693319"/>
              </a:xfrm>
              <a:prstGeom prst="rect">
                <a:avLst/>
              </a:prstGeom>
              <a:noFill/>
            </p:spPr>
            <p:txBody>
              <a:bodyPr wrap="square" rtlCol="0">
                <a:spAutoFit/>
              </a:bodyPr>
              <a:lstStyle/>
              <a:p>
                <a:r>
                  <a:rPr lang="en-GB" b="1" dirty="0"/>
                  <a:t>Priority Queue</a:t>
                </a:r>
              </a:p>
              <a:p>
                <a:r>
                  <a:rPr lang="en-GB" dirty="0"/>
                  <a:t>S (0) </a:t>
                </a:r>
                <a14:m>
                  <m:oMath xmlns:m="http://schemas.openxmlformats.org/officeDocument/2006/math">
                    <m:r>
                      <a:rPr lang="en-GB" i="1" smtClean="0">
                        <a:solidFill>
                          <a:srgbClr val="FF0000"/>
                        </a:solidFill>
                        <a:latin typeface="Cambria Math"/>
                        <a:ea typeface="Cambria Math"/>
                      </a:rPr>
                      <m:t>×</m:t>
                    </m:r>
                  </m:oMath>
                </a14:m>
                <a:endParaRPr lang="en-US" dirty="0">
                  <a:ea typeface="Cambria Math"/>
                </a:endParaRPr>
              </a:p>
              <a:p>
                <a:r>
                  <a:rPr lang="en-GB" dirty="0"/>
                  <a:t>S-A (1) </a:t>
                </a:r>
                <a14:m>
                  <m:oMath xmlns:m="http://schemas.openxmlformats.org/officeDocument/2006/math">
                    <m:r>
                      <a:rPr lang="en-GB" i="1">
                        <a:solidFill>
                          <a:srgbClr val="FF0000"/>
                        </a:solidFill>
                        <a:latin typeface="Cambria Math"/>
                        <a:ea typeface="Cambria Math"/>
                      </a:rPr>
                      <m:t>×</m:t>
                    </m:r>
                  </m:oMath>
                </a14:m>
                <a:endParaRPr lang="en-GB" dirty="0"/>
              </a:p>
              <a:p>
                <a:r>
                  <a:rPr lang="en-GB" dirty="0"/>
                  <a:t>S-B (5) </a:t>
                </a:r>
                <a14:m>
                  <m:oMath xmlns:m="http://schemas.openxmlformats.org/officeDocument/2006/math">
                    <m:r>
                      <a:rPr lang="en-GB" i="1">
                        <a:solidFill>
                          <a:srgbClr val="FF0000"/>
                        </a:solidFill>
                        <a:latin typeface="Cambria Math"/>
                        <a:ea typeface="Cambria Math"/>
                      </a:rPr>
                      <m:t>×</m:t>
                    </m:r>
                  </m:oMath>
                </a14:m>
                <a:endParaRPr lang="en-GB" dirty="0"/>
              </a:p>
              <a:p>
                <a:r>
                  <a:rPr lang="en-GB" dirty="0"/>
                  <a:t>S-A-B (3) </a:t>
                </a:r>
                <a14:m>
                  <m:oMath xmlns:m="http://schemas.openxmlformats.org/officeDocument/2006/math">
                    <m:r>
                      <a:rPr lang="en-GB" i="1">
                        <a:solidFill>
                          <a:srgbClr val="FF0000"/>
                        </a:solidFill>
                        <a:latin typeface="Cambria Math"/>
                        <a:ea typeface="Cambria Math"/>
                      </a:rPr>
                      <m:t>×</m:t>
                    </m:r>
                  </m:oMath>
                </a14:m>
                <a:endParaRPr lang="en-GB" dirty="0"/>
              </a:p>
              <a:p>
                <a:r>
                  <a:rPr lang="en-GB" dirty="0"/>
                  <a:t>S-A-C (4) </a:t>
                </a:r>
                <a14:m>
                  <m:oMath xmlns:m="http://schemas.openxmlformats.org/officeDocument/2006/math">
                    <m:r>
                      <a:rPr lang="en-GB" i="1">
                        <a:solidFill>
                          <a:srgbClr val="FF0000"/>
                        </a:solidFill>
                        <a:latin typeface="Cambria Math"/>
                        <a:ea typeface="Cambria Math"/>
                      </a:rPr>
                      <m:t>×</m:t>
                    </m:r>
                  </m:oMath>
                </a14:m>
                <a:endParaRPr lang="en-GB" dirty="0"/>
              </a:p>
              <a:p>
                <a:r>
                  <a:rPr lang="en-GB" dirty="0"/>
                  <a:t>S-A-D (5) </a:t>
                </a:r>
                <a14:m>
                  <m:oMath xmlns:m="http://schemas.openxmlformats.org/officeDocument/2006/math">
                    <m:r>
                      <a:rPr lang="en-GB" i="1">
                        <a:solidFill>
                          <a:srgbClr val="FF0000"/>
                        </a:solidFill>
                        <a:latin typeface="Cambria Math"/>
                        <a:ea typeface="Cambria Math"/>
                      </a:rPr>
                      <m:t>×</m:t>
                    </m:r>
                  </m:oMath>
                </a14:m>
                <a:endParaRPr lang="en-GB" dirty="0"/>
              </a:p>
              <a:p>
                <a:r>
                  <a:rPr lang="en-GB" dirty="0"/>
                  <a:t>S-A-B-D (6) </a:t>
                </a:r>
                <a14:m>
                  <m:oMath xmlns:m="http://schemas.openxmlformats.org/officeDocument/2006/math">
                    <m:r>
                      <a:rPr lang="en-GB" i="1">
                        <a:solidFill>
                          <a:srgbClr val="FF0000"/>
                        </a:solidFill>
                        <a:latin typeface="Cambria Math"/>
                        <a:ea typeface="Cambria Math"/>
                      </a:rPr>
                      <m:t>×</m:t>
                    </m:r>
                  </m:oMath>
                </a14:m>
                <a:endParaRPr lang="en-GB" dirty="0"/>
              </a:p>
              <a:p>
                <a:r>
                  <a:rPr lang="en-GB" dirty="0"/>
                  <a:t>S-A-B-E (6) </a:t>
                </a:r>
                <a14:m>
                  <m:oMath xmlns:m="http://schemas.openxmlformats.org/officeDocument/2006/math">
                    <m:r>
                      <a:rPr lang="en-GB" i="1">
                        <a:solidFill>
                          <a:srgbClr val="FF0000"/>
                        </a:solidFill>
                        <a:latin typeface="Cambria Math"/>
                        <a:ea typeface="Cambria Math"/>
                      </a:rPr>
                      <m:t>×</m:t>
                    </m:r>
                  </m:oMath>
                </a14:m>
                <a:endParaRPr lang="en-GB" dirty="0"/>
              </a:p>
              <a:p>
                <a:r>
                  <a:rPr lang="en-GB" dirty="0"/>
                  <a:t>S-A-C-F (9) </a:t>
                </a:r>
                <a14:m>
                  <m:oMath xmlns:m="http://schemas.openxmlformats.org/officeDocument/2006/math">
                    <m:r>
                      <a:rPr lang="en-GB" i="1">
                        <a:solidFill>
                          <a:srgbClr val="FF0000"/>
                        </a:solidFill>
                        <a:latin typeface="Cambria Math"/>
                        <a:ea typeface="Cambria Math"/>
                      </a:rPr>
                      <m:t>×</m:t>
                    </m:r>
                  </m:oMath>
                </a14:m>
                <a:endParaRPr lang="en-GB" dirty="0"/>
              </a:p>
              <a:p>
                <a:r>
                  <a:rPr lang="en-GB" dirty="0"/>
                  <a:t>S-A-D-F (11)</a:t>
                </a:r>
              </a:p>
              <a:p>
                <a:r>
                  <a:rPr lang="en-GB" dirty="0"/>
                  <a:t>S-A-B-E-G (16)</a:t>
                </a:r>
              </a:p>
              <a:p>
                <a:r>
                  <a:rPr lang="en-GB" dirty="0"/>
                  <a:t>S-A-C-F-G (14)</a:t>
                </a:r>
              </a:p>
            </p:txBody>
          </p:sp>
        </mc:Choice>
        <mc:Fallback xmlns="">
          <p:sp>
            <p:nvSpPr>
              <p:cNvPr id="5" name="TextBox 4">
                <a:extLst>
                  <a:ext uri="{FF2B5EF4-FFF2-40B4-BE49-F238E27FC236}">
                    <a16:creationId xmlns="" xmlns:a16="http://schemas.microsoft.com/office/drawing/2014/main" xmlns:a14="http://schemas.microsoft.com/office/drawing/2010/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3693319"/>
              </a:xfrm>
              <a:prstGeom prst="rect">
                <a:avLst/>
              </a:prstGeom>
              <a:blipFill rotWithShape="1">
                <a:blip r:embed="rId3"/>
                <a:stretch>
                  <a:fillRect l="-1980" t="-825" b="-165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C, D, E, F</a:t>
            </a:r>
          </a:p>
        </p:txBody>
      </p:sp>
      <p:sp>
        <p:nvSpPr>
          <p:cNvPr id="7" name="Oval 6">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S,0</a:t>
            </a:r>
          </a:p>
        </p:txBody>
      </p:sp>
      <p:sp>
        <p:nvSpPr>
          <p:cNvPr id="9" name="Oval 8">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A,1</a:t>
            </a:r>
          </a:p>
        </p:txBody>
      </p:sp>
      <p:cxnSp>
        <p:nvCxnSpPr>
          <p:cNvPr id="11" name="Straight Arrow Connector 10">
            <a:extLst>
              <a:ext uri="{FF2B5EF4-FFF2-40B4-BE49-F238E27FC236}">
                <a16:creationId xmlns:a16="http://schemas.microsoft.com/office/drawing/2014/main" id="{72CDCD8E-6858-87C6-C1ED-04AC98D66B3E}"/>
              </a:ext>
            </a:extLst>
          </p:cNvPr>
          <p:cNvCxnSpPr>
            <a:stCxn id="7" idx="3"/>
            <a:endCxn id="9"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7" idx="5"/>
            <a:endCxn id="26"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0566576-83EE-B24A-F34D-BBA3E7D9849D}"/>
              </a:ext>
            </a:extLst>
          </p:cNvPr>
          <p:cNvSpPr txBox="1"/>
          <p:nvPr/>
        </p:nvSpPr>
        <p:spPr>
          <a:xfrm>
            <a:off x="2079526" y="5198168"/>
            <a:ext cx="6747676" cy="369332"/>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Similarly, we have selected </a:t>
            </a:r>
            <a:r>
              <a:rPr lang="en-US" dirty="0">
                <a:solidFill>
                  <a:srgbClr val="FF0000"/>
                </a:solidFill>
              </a:rPr>
              <a:t>S-A-C-F</a:t>
            </a:r>
            <a:r>
              <a:rPr lang="en-US" dirty="0"/>
              <a:t> and expanded it.</a:t>
            </a:r>
          </a:p>
        </p:txBody>
      </p:sp>
      <p:sp>
        <p:nvSpPr>
          <p:cNvPr id="26" name="Oval 25">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B,5</a:t>
            </a:r>
          </a:p>
        </p:txBody>
      </p:sp>
      <p:sp>
        <p:nvSpPr>
          <p:cNvPr id="14" name="Oval 13">
            <a:extLst>
              <a:ext uri="{FF2B5EF4-FFF2-40B4-BE49-F238E27FC236}">
                <a16:creationId xmlns:a16="http://schemas.microsoft.com/office/drawing/2014/main" id="{E0CB1BAA-4C17-BA46-2398-7CC8918DC493}"/>
              </a:ext>
            </a:extLst>
          </p:cNvPr>
          <p:cNvSpPr/>
          <p:nvPr/>
        </p:nvSpPr>
        <p:spPr>
          <a:xfrm>
            <a:off x="2895599"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B,3</a:t>
            </a:r>
          </a:p>
        </p:txBody>
      </p:sp>
      <p:sp>
        <p:nvSpPr>
          <p:cNvPr id="15" name="Oval 14">
            <a:extLst>
              <a:ext uri="{FF2B5EF4-FFF2-40B4-BE49-F238E27FC236}">
                <a16:creationId xmlns:a16="http://schemas.microsoft.com/office/drawing/2014/main" id="{E0CB1BAA-4C17-BA46-2398-7CC8918DC493}"/>
              </a:ext>
            </a:extLst>
          </p:cNvPr>
          <p:cNvSpPr/>
          <p:nvPr/>
        </p:nvSpPr>
        <p:spPr>
          <a:xfrm>
            <a:off x="398824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C,4</a:t>
            </a:r>
          </a:p>
        </p:txBody>
      </p:sp>
      <p:sp>
        <p:nvSpPr>
          <p:cNvPr id="16" name="Oval 15">
            <a:extLst>
              <a:ext uri="{FF2B5EF4-FFF2-40B4-BE49-F238E27FC236}">
                <a16:creationId xmlns:a16="http://schemas.microsoft.com/office/drawing/2014/main" id="{E0CB1BAA-4C17-BA46-2398-7CC8918DC493}"/>
              </a:ext>
            </a:extLst>
          </p:cNvPr>
          <p:cNvSpPr/>
          <p:nvPr/>
        </p:nvSpPr>
        <p:spPr>
          <a:xfrm>
            <a:off x="5022606"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D,5</a:t>
            </a:r>
          </a:p>
        </p:txBody>
      </p:sp>
      <p:cxnSp>
        <p:nvCxnSpPr>
          <p:cNvPr id="17" name="Straight Arrow Connector 16">
            <a:extLst>
              <a:ext uri="{FF2B5EF4-FFF2-40B4-BE49-F238E27FC236}">
                <a16:creationId xmlns:a16="http://schemas.microsoft.com/office/drawing/2014/main" id="{931944F7-B4E0-6080-A196-C031CF8080C9}"/>
              </a:ext>
            </a:extLst>
          </p:cNvPr>
          <p:cNvCxnSpPr>
            <a:cxnSpLocks/>
            <a:stCxn id="9" idx="5"/>
            <a:endCxn id="16" idx="0"/>
          </p:cNvCxnSpPr>
          <p:nvPr/>
        </p:nvCxnSpPr>
        <p:spPr>
          <a:xfrm>
            <a:off x="5018429" y="2389654"/>
            <a:ext cx="470936" cy="221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31944F7-B4E0-6080-A196-C031CF8080C9}"/>
              </a:ext>
            </a:extLst>
          </p:cNvPr>
          <p:cNvCxnSpPr>
            <a:cxnSpLocks/>
            <a:stCxn id="9" idx="3"/>
            <a:endCxn id="14" idx="7"/>
          </p:cNvCxnSpPr>
          <p:nvPr/>
        </p:nvCxnSpPr>
        <p:spPr>
          <a:xfrm flipH="1">
            <a:off x="3692406" y="2389654"/>
            <a:ext cx="665927"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31944F7-B4E0-6080-A196-C031CF8080C9}"/>
              </a:ext>
            </a:extLst>
          </p:cNvPr>
          <p:cNvCxnSpPr>
            <a:cxnSpLocks/>
            <a:stCxn id="9" idx="4"/>
            <a:endCxn id="15" idx="0"/>
          </p:cNvCxnSpPr>
          <p:nvPr/>
        </p:nvCxnSpPr>
        <p:spPr>
          <a:xfrm flipH="1">
            <a:off x="4455001" y="2458685"/>
            <a:ext cx="23338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E0CB1BAA-4C17-BA46-2398-7CC8918DC493}"/>
              </a:ext>
            </a:extLst>
          </p:cNvPr>
          <p:cNvSpPr/>
          <p:nvPr/>
        </p:nvSpPr>
        <p:spPr>
          <a:xfrm>
            <a:off x="2118342" y="3239400"/>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D,6</a:t>
            </a:r>
          </a:p>
        </p:txBody>
      </p:sp>
      <p:sp>
        <p:nvSpPr>
          <p:cNvPr id="20" name="Oval 19">
            <a:extLst>
              <a:ext uri="{FF2B5EF4-FFF2-40B4-BE49-F238E27FC236}">
                <a16:creationId xmlns:a16="http://schemas.microsoft.com/office/drawing/2014/main" id="{E0CB1BAA-4C17-BA46-2398-7CC8918DC493}"/>
              </a:ext>
            </a:extLst>
          </p:cNvPr>
          <p:cNvSpPr/>
          <p:nvPr/>
        </p:nvSpPr>
        <p:spPr>
          <a:xfrm>
            <a:off x="3225647" y="3239400"/>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E,6</a:t>
            </a:r>
          </a:p>
        </p:txBody>
      </p:sp>
      <p:cxnSp>
        <p:nvCxnSpPr>
          <p:cNvPr id="22" name="Straight Arrow Connector 21">
            <a:extLst>
              <a:ext uri="{FF2B5EF4-FFF2-40B4-BE49-F238E27FC236}">
                <a16:creationId xmlns:a16="http://schemas.microsoft.com/office/drawing/2014/main" id="{931944F7-B4E0-6080-A196-C031CF8080C9}"/>
              </a:ext>
            </a:extLst>
          </p:cNvPr>
          <p:cNvCxnSpPr>
            <a:cxnSpLocks/>
            <a:stCxn id="14" idx="3"/>
          </p:cNvCxnSpPr>
          <p:nvPr/>
        </p:nvCxnSpPr>
        <p:spPr>
          <a:xfrm flipH="1">
            <a:off x="2795664" y="3013424"/>
            <a:ext cx="236646" cy="22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31944F7-B4E0-6080-A196-C031CF8080C9}"/>
              </a:ext>
            </a:extLst>
          </p:cNvPr>
          <p:cNvCxnSpPr>
            <a:cxnSpLocks/>
            <a:stCxn id="14" idx="5"/>
            <a:endCxn id="20" idx="0"/>
          </p:cNvCxnSpPr>
          <p:nvPr/>
        </p:nvCxnSpPr>
        <p:spPr>
          <a:xfrm>
            <a:off x="3692406" y="3013424"/>
            <a:ext cx="0" cy="22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0CB1BAA-4C17-BA46-2398-7CC8918DC493}"/>
              </a:ext>
            </a:extLst>
          </p:cNvPr>
          <p:cNvSpPr/>
          <p:nvPr/>
        </p:nvSpPr>
        <p:spPr>
          <a:xfrm>
            <a:off x="4320379" y="324706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F,9</a:t>
            </a:r>
          </a:p>
        </p:txBody>
      </p:sp>
      <p:cxnSp>
        <p:nvCxnSpPr>
          <p:cNvPr id="25" name="Straight Arrow Connector 24">
            <a:extLst>
              <a:ext uri="{FF2B5EF4-FFF2-40B4-BE49-F238E27FC236}">
                <a16:creationId xmlns:a16="http://schemas.microsoft.com/office/drawing/2014/main" id="{931944F7-B4E0-6080-A196-C031CF8080C9}"/>
              </a:ext>
            </a:extLst>
          </p:cNvPr>
          <p:cNvCxnSpPr>
            <a:cxnSpLocks/>
            <a:stCxn id="15" idx="5"/>
            <a:endCxn id="24" idx="0"/>
          </p:cNvCxnSpPr>
          <p:nvPr/>
        </p:nvCxnSpPr>
        <p:spPr>
          <a:xfrm>
            <a:off x="4785049" y="3013424"/>
            <a:ext cx="2089" cy="233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E0CB1BAA-4C17-BA46-2398-7CC8918DC493}"/>
              </a:ext>
            </a:extLst>
          </p:cNvPr>
          <p:cNvSpPr/>
          <p:nvPr/>
        </p:nvSpPr>
        <p:spPr>
          <a:xfrm>
            <a:off x="5419490" y="3239063"/>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F,11</a:t>
            </a:r>
          </a:p>
        </p:txBody>
      </p:sp>
      <p:cxnSp>
        <p:nvCxnSpPr>
          <p:cNvPr id="28" name="Straight Arrow Connector 27">
            <a:extLst>
              <a:ext uri="{FF2B5EF4-FFF2-40B4-BE49-F238E27FC236}">
                <a16:creationId xmlns:a16="http://schemas.microsoft.com/office/drawing/2014/main" id="{931944F7-B4E0-6080-A196-C031CF8080C9}"/>
              </a:ext>
            </a:extLst>
          </p:cNvPr>
          <p:cNvCxnSpPr>
            <a:cxnSpLocks/>
            <a:stCxn id="16" idx="5"/>
            <a:endCxn id="27" idx="0"/>
          </p:cNvCxnSpPr>
          <p:nvPr/>
        </p:nvCxnSpPr>
        <p:spPr>
          <a:xfrm>
            <a:off x="5819413" y="3013424"/>
            <a:ext cx="66836" cy="225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Oval 28">
            <a:extLst>
              <a:ext uri="{FF2B5EF4-FFF2-40B4-BE49-F238E27FC236}">
                <a16:creationId xmlns:a16="http://schemas.microsoft.com/office/drawing/2014/main" id="{E0CB1BAA-4C17-BA46-2398-7CC8918DC493}"/>
              </a:ext>
            </a:extLst>
          </p:cNvPr>
          <p:cNvSpPr/>
          <p:nvPr/>
        </p:nvSpPr>
        <p:spPr>
          <a:xfrm>
            <a:off x="3225647" y="397291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G,16</a:t>
            </a:r>
          </a:p>
        </p:txBody>
      </p:sp>
      <p:cxnSp>
        <p:nvCxnSpPr>
          <p:cNvPr id="30" name="Straight Arrow Connector 29">
            <a:extLst>
              <a:ext uri="{FF2B5EF4-FFF2-40B4-BE49-F238E27FC236}">
                <a16:creationId xmlns:a16="http://schemas.microsoft.com/office/drawing/2014/main" id="{931944F7-B4E0-6080-A196-C031CF8080C9}"/>
              </a:ext>
            </a:extLst>
          </p:cNvPr>
          <p:cNvCxnSpPr>
            <a:cxnSpLocks/>
            <a:stCxn id="20" idx="4"/>
            <a:endCxn id="29" idx="0"/>
          </p:cNvCxnSpPr>
          <p:nvPr/>
        </p:nvCxnSpPr>
        <p:spPr>
          <a:xfrm>
            <a:off x="3692406" y="3710770"/>
            <a:ext cx="0" cy="262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0CB1BAA-4C17-BA46-2398-7CC8918DC493}"/>
              </a:ext>
            </a:extLst>
          </p:cNvPr>
          <p:cNvSpPr/>
          <p:nvPr/>
        </p:nvSpPr>
        <p:spPr>
          <a:xfrm>
            <a:off x="4330059" y="397291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G,14</a:t>
            </a:r>
          </a:p>
        </p:txBody>
      </p:sp>
      <p:cxnSp>
        <p:nvCxnSpPr>
          <p:cNvPr id="32" name="Straight Arrow Connector 31">
            <a:extLst>
              <a:ext uri="{FF2B5EF4-FFF2-40B4-BE49-F238E27FC236}">
                <a16:creationId xmlns:a16="http://schemas.microsoft.com/office/drawing/2014/main" id="{931944F7-B4E0-6080-A196-C031CF8080C9}"/>
              </a:ext>
            </a:extLst>
          </p:cNvPr>
          <p:cNvCxnSpPr>
            <a:cxnSpLocks/>
            <a:stCxn id="24" idx="4"/>
            <a:endCxn id="31" idx="0"/>
          </p:cNvCxnSpPr>
          <p:nvPr/>
        </p:nvCxnSpPr>
        <p:spPr>
          <a:xfrm>
            <a:off x="4787138" y="3718435"/>
            <a:ext cx="9680" cy="2544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27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EAD80-4F6C-00BB-6C6A-321350AE9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C77E74-75DD-16EA-1C1E-F573E205C211}"/>
              </a:ext>
            </a:extLst>
          </p:cNvPr>
          <p:cNvSpPr>
            <a:spLocks noGrp="1"/>
          </p:cNvSpPr>
          <p:nvPr>
            <p:ph type="ctrTitle"/>
          </p:nvPr>
        </p:nvSpPr>
        <p:spPr/>
        <p:txBody>
          <a:bodyPr/>
          <a:lstStyle/>
          <a:p>
            <a:r>
              <a:rPr lang="en-US" dirty="0"/>
              <a:t>Problem Solving Steps</a:t>
            </a:r>
          </a:p>
        </p:txBody>
      </p:sp>
      <p:sp>
        <p:nvSpPr>
          <p:cNvPr id="7" name="Content Placeholder 2">
            <a:extLst>
              <a:ext uri="{FF2B5EF4-FFF2-40B4-BE49-F238E27FC236}">
                <a16:creationId xmlns:a16="http://schemas.microsoft.com/office/drawing/2014/main" id="{10B11F55-CC9E-A78E-28C6-F0D0275ABBDF}"/>
              </a:ext>
            </a:extLst>
          </p:cNvPr>
          <p:cNvSpPr txBox="1">
            <a:spLocks/>
          </p:cNvSpPr>
          <p:nvPr/>
        </p:nvSpPr>
        <p:spPr>
          <a:xfrm>
            <a:off x="210670" y="2011680"/>
            <a:ext cx="8722659" cy="3987338"/>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0" lvl="2" algn="just"/>
            <a:r>
              <a:rPr lang="en-US" sz="2400" dirty="0">
                <a:solidFill>
                  <a:schemeClr val="tx1"/>
                </a:solidFill>
                <a:latin typeface="Times New Roman" panose="02020603050405020304" pitchFamily="18" charset="0"/>
                <a:cs typeface="Times New Roman" panose="02020603050405020304" pitchFamily="18" charset="0"/>
              </a:rPr>
              <a:t>Assume our agents always have access to information about the world, such as the map in </a:t>
            </a:r>
            <a:r>
              <a:rPr lang="en-US" sz="2400" b="1" dirty="0">
                <a:solidFill>
                  <a:schemeClr val="tx1"/>
                </a:solidFill>
                <a:latin typeface="Times New Roman" panose="02020603050405020304" pitchFamily="18" charset="0"/>
                <a:cs typeface="Times New Roman" panose="02020603050405020304" pitchFamily="18" charset="0"/>
              </a:rPr>
              <a:t>Figure 3.1</a:t>
            </a:r>
            <a:r>
              <a:rPr lang="en-US" sz="2400" dirty="0">
                <a:solidFill>
                  <a:schemeClr val="tx1"/>
                </a:solidFill>
                <a:latin typeface="Times New Roman" panose="02020603050405020304" pitchFamily="18" charset="0"/>
                <a:cs typeface="Times New Roman" panose="02020603050405020304" pitchFamily="18" charset="0"/>
              </a:rPr>
              <a:t>. With that information, the agent can follow this four-phase problem-solving process:</a:t>
            </a:r>
          </a:p>
          <a:p>
            <a:pPr marL="0" lvl="2" algn="just"/>
            <a:endParaRPr lang="en-US" sz="2400" dirty="0">
              <a:solidFill>
                <a:schemeClr val="tx1"/>
              </a:solidFill>
              <a:latin typeface="Times New Roman" panose="02020603050405020304" pitchFamily="18" charset="0"/>
              <a:cs typeface="Times New Roman" panose="02020603050405020304" pitchFamily="18" charset="0"/>
            </a:endParaRPr>
          </a:p>
          <a:p>
            <a:pPr marL="0" lvl="2" algn="just"/>
            <a:r>
              <a:rPr lang="en-US" sz="2400" b="1" dirty="0">
                <a:solidFill>
                  <a:schemeClr val="tx1"/>
                </a:solidFill>
                <a:latin typeface="Times New Roman" panose="02020603050405020304" pitchFamily="18" charset="0"/>
                <a:cs typeface="Times New Roman" panose="02020603050405020304" pitchFamily="18" charset="0"/>
              </a:rPr>
              <a:t>Goal formulation: </a:t>
            </a:r>
            <a:r>
              <a:rPr lang="en-US" sz="2400" dirty="0">
                <a:solidFill>
                  <a:schemeClr val="tx1"/>
                </a:solidFill>
                <a:latin typeface="Times New Roman" panose="02020603050405020304" pitchFamily="18" charset="0"/>
                <a:cs typeface="Times New Roman" panose="02020603050405020304" pitchFamily="18" charset="0"/>
              </a:rPr>
              <a:t>Goals organize behavior by limiting the objectives and hence the actions to be considered.</a:t>
            </a:r>
          </a:p>
          <a:p>
            <a:pPr marL="0" lvl="2" algn="just"/>
            <a:endParaRPr lang="en-US" sz="2400" dirty="0">
              <a:solidFill>
                <a:schemeClr val="tx1"/>
              </a:solidFill>
              <a:latin typeface="Times New Roman" panose="02020603050405020304" pitchFamily="18" charset="0"/>
              <a:cs typeface="Times New Roman" panose="02020603050405020304" pitchFamily="18" charset="0"/>
            </a:endParaRPr>
          </a:p>
          <a:p>
            <a:pPr marL="0" lvl="2" algn="just"/>
            <a:r>
              <a:rPr lang="en-US" sz="2400" b="1" dirty="0">
                <a:solidFill>
                  <a:schemeClr val="tx1"/>
                </a:solidFill>
                <a:latin typeface="Times New Roman" panose="02020603050405020304" pitchFamily="18" charset="0"/>
                <a:cs typeface="Times New Roman" panose="02020603050405020304" pitchFamily="18" charset="0"/>
              </a:rPr>
              <a:t>Problem formulation: </a:t>
            </a:r>
            <a:r>
              <a:rPr lang="en-US" sz="2400" dirty="0">
                <a:solidFill>
                  <a:schemeClr val="tx1"/>
                </a:solidFill>
                <a:latin typeface="Times New Roman" panose="02020603050405020304" pitchFamily="18" charset="0"/>
                <a:cs typeface="Times New Roman" panose="02020603050405020304" pitchFamily="18" charset="0"/>
              </a:rPr>
              <a:t>The agent devises a description of the states and actions necessary to reach the goal—an abstract model of the relevant part of the world. For our agent, one good model is to consider the actions of traveling from one city to an adjacent city, and therefore the only fact about the state of the world that will change due to an action is the current city.</a:t>
            </a:r>
          </a:p>
        </p:txBody>
      </p:sp>
    </p:spTree>
    <p:extLst>
      <p:ext uri="{BB962C8B-B14F-4D97-AF65-F5344CB8AC3E}">
        <p14:creationId xmlns:p14="http://schemas.microsoft.com/office/powerpoint/2010/main" val="34249279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(UCS)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1103" y="11524"/>
            <a:ext cx="3232897" cy="215398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3693319"/>
              </a:xfrm>
              <a:prstGeom prst="rect">
                <a:avLst/>
              </a:prstGeom>
              <a:noFill/>
            </p:spPr>
            <p:txBody>
              <a:bodyPr wrap="square" rtlCol="0">
                <a:spAutoFit/>
              </a:bodyPr>
              <a:lstStyle/>
              <a:p>
                <a:r>
                  <a:rPr lang="en-GB" b="1" dirty="0"/>
                  <a:t>Priority Queue</a:t>
                </a:r>
              </a:p>
              <a:p>
                <a:r>
                  <a:rPr lang="en-GB" dirty="0"/>
                  <a:t>S (0) </a:t>
                </a:r>
                <a14:m>
                  <m:oMath xmlns:m="http://schemas.openxmlformats.org/officeDocument/2006/math">
                    <m:r>
                      <a:rPr lang="en-GB" i="1" smtClean="0">
                        <a:solidFill>
                          <a:srgbClr val="FF0000"/>
                        </a:solidFill>
                        <a:latin typeface="Cambria Math"/>
                        <a:ea typeface="Cambria Math"/>
                      </a:rPr>
                      <m:t>×</m:t>
                    </m:r>
                  </m:oMath>
                </a14:m>
                <a:endParaRPr lang="en-US" dirty="0">
                  <a:ea typeface="Cambria Math"/>
                </a:endParaRPr>
              </a:p>
              <a:p>
                <a:r>
                  <a:rPr lang="en-GB" dirty="0"/>
                  <a:t>S-A (1) </a:t>
                </a:r>
                <a14:m>
                  <m:oMath xmlns:m="http://schemas.openxmlformats.org/officeDocument/2006/math">
                    <m:r>
                      <a:rPr lang="en-GB" i="1">
                        <a:solidFill>
                          <a:srgbClr val="FF0000"/>
                        </a:solidFill>
                        <a:latin typeface="Cambria Math"/>
                        <a:ea typeface="Cambria Math"/>
                      </a:rPr>
                      <m:t>×</m:t>
                    </m:r>
                  </m:oMath>
                </a14:m>
                <a:endParaRPr lang="en-GB" dirty="0"/>
              </a:p>
              <a:p>
                <a:r>
                  <a:rPr lang="en-GB" dirty="0"/>
                  <a:t>S-B (5) </a:t>
                </a:r>
                <a14:m>
                  <m:oMath xmlns:m="http://schemas.openxmlformats.org/officeDocument/2006/math">
                    <m:r>
                      <a:rPr lang="en-GB" i="1">
                        <a:solidFill>
                          <a:srgbClr val="FF0000"/>
                        </a:solidFill>
                        <a:latin typeface="Cambria Math"/>
                        <a:ea typeface="Cambria Math"/>
                      </a:rPr>
                      <m:t>×</m:t>
                    </m:r>
                  </m:oMath>
                </a14:m>
                <a:endParaRPr lang="en-GB" dirty="0"/>
              </a:p>
              <a:p>
                <a:r>
                  <a:rPr lang="en-GB" dirty="0"/>
                  <a:t>S-A-B (3) </a:t>
                </a:r>
                <a14:m>
                  <m:oMath xmlns:m="http://schemas.openxmlformats.org/officeDocument/2006/math">
                    <m:r>
                      <a:rPr lang="en-GB" i="1">
                        <a:solidFill>
                          <a:srgbClr val="FF0000"/>
                        </a:solidFill>
                        <a:latin typeface="Cambria Math"/>
                        <a:ea typeface="Cambria Math"/>
                      </a:rPr>
                      <m:t>×</m:t>
                    </m:r>
                  </m:oMath>
                </a14:m>
                <a:endParaRPr lang="en-GB" dirty="0"/>
              </a:p>
              <a:p>
                <a:r>
                  <a:rPr lang="en-GB" dirty="0"/>
                  <a:t>S-A-C (4) </a:t>
                </a:r>
                <a14:m>
                  <m:oMath xmlns:m="http://schemas.openxmlformats.org/officeDocument/2006/math">
                    <m:r>
                      <a:rPr lang="en-GB" i="1">
                        <a:solidFill>
                          <a:srgbClr val="FF0000"/>
                        </a:solidFill>
                        <a:latin typeface="Cambria Math"/>
                        <a:ea typeface="Cambria Math"/>
                      </a:rPr>
                      <m:t>×</m:t>
                    </m:r>
                  </m:oMath>
                </a14:m>
                <a:endParaRPr lang="en-GB" dirty="0"/>
              </a:p>
              <a:p>
                <a:r>
                  <a:rPr lang="en-GB" dirty="0"/>
                  <a:t>S-A-D (5) </a:t>
                </a:r>
                <a14:m>
                  <m:oMath xmlns:m="http://schemas.openxmlformats.org/officeDocument/2006/math">
                    <m:r>
                      <a:rPr lang="en-GB" i="1">
                        <a:solidFill>
                          <a:srgbClr val="FF0000"/>
                        </a:solidFill>
                        <a:latin typeface="Cambria Math"/>
                        <a:ea typeface="Cambria Math"/>
                      </a:rPr>
                      <m:t>×</m:t>
                    </m:r>
                  </m:oMath>
                </a14:m>
                <a:endParaRPr lang="en-GB" dirty="0"/>
              </a:p>
              <a:p>
                <a:r>
                  <a:rPr lang="en-GB" dirty="0"/>
                  <a:t>S-A-B-D (6) </a:t>
                </a:r>
                <a14:m>
                  <m:oMath xmlns:m="http://schemas.openxmlformats.org/officeDocument/2006/math">
                    <m:r>
                      <a:rPr lang="en-GB" i="1">
                        <a:solidFill>
                          <a:srgbClr val="FF0000"/>
                        </a:solidFill>
                        <a:latin typeface="Cambria Math"/>
                        <a:ea typeface="Cambria Math"/>
                      </a:rPr>
                      <m:t>×</m:t>
                    </m:r>
                  </m:oMath>
                </a14:m>
                <a:endParaRPr lang="en-GB" dirty="0"/>
              </a:p>
              <a:p>
                <a:r>
                  <a:rPr lang="en-GB" dirty="0"/>
                  <a:t>S-A-B-E (6) </a:t>
                </a:r>
                <a14:m>
                  <m:oMath xmlns:m="http://schemas.openxmlformats.org/officeDocument/2006/math">
                    <m:r>
                      <a:rPr lang="en-GB" i="1">
                        <a:solidFill>
                          <a:srgbClr val="FF0000"/>
                        </a:solidFill>
                        <a:latin typeface="Cambria Math"/>
                        <a:ea typeface="Cambria Math"/>
                      </a:rPr>
                      <m:t>×</m:t>
                    </m:r>
                  </m:oMath>
                </a14:m>
                <a:endParaRPr lang="en-GB" dirty="0"/>
              </a:p>
              <a:p>
                <a:r>
                  <a:rPr lang="en-GB" dirty="0"/>
                  <a:t>S-A-C-F (9) </a:t>
                </a:r>
                <a14:m>
                  <m:oMath xmlns:m="http://schemas.openxmlformats.org/officeDocument/2006/math">
                    <m:r>
                      <a:rPr lang="en-GB" i="1">
                        <a:solidFill>
                          <a:srgbClr val="FF0000"/>
                        </a:solidFill>
                        <a:latin typeface="Cambria Math"/>
                        <a:ea typeface="Cambria Math"/>
                      </a:rPr>
                      <m:t>×</m:t>
                    </m:r>
                  </m:oMath>
                </a14:m>
                <a:endParaRPr lang="en-GB" dirty="0"/>
              </a:p>
              <a:p>
                <a:r>
                  <a:rPr lang="en-GB" dirty="0"/>
                  <a:t>S-A-D-F (11) </a:t>
                </a:r>
                <a14:m>
                  <m:oMath xmlns:m="http://schemas.openxmlformats.org/officeDocument/2006/math">
                    <m:r>
                      <a:rPr lang="en-GB" i="1">
                        <a:solidFill>
                          <a:srgbClr val="FF0000"/>
                        </a:solidFill>
                        <a:latin typeface="Cambria Math"/>
                        <a:ea typeface="Cambria Math"/>
                      </a:rPr>
                      <m:t>×</m:t>
                    </m:r>
                  </m:oMath>
                </a14:m>
                <a:endParaRPr lang="en-GB" dirty="0"/>
              </a:p>
              <a:p>
                <a:r>
                  <a:rPr lang="en-GB" dirty="0"/>
                  <a:t>S-A-B-E-G (16)</a:t>
                </a:r>
              </a:p>
              <a:p>
                <a:r>
                  <a:rPr lang="en-GB" dirty="0"/>
                  <a:t>S-A-C-F-G (14) </a:t>
                </a:r>
                <a14:m>
                  <m:oMath xmlns:m="http://schemas.openxmlformats.org/officeDocument/2006/math">
                    <m:r>
                      <a:rPr lang="en-GB" i="1">
                        <a:solidFill>
                          <a:srgbClr val="FF0000"/>
                        </a:solidFill>
                        <a:latin typeface="Cambria Math"/>
                        <a:ea typeface="Cambria Math"/>
                      </a:rPr>
                      <m:t>×</m:t>
                    </m:r>
                  </m:oMath>
                </a14:m>
                <a:endParaRPr lang="en-GB" dirty="0"/>
              </a:p>
            </p:txBody>
          </p:sp>
        </mc:Choice>
        <mc:Fallback xmlns="">
          <p:sp>
            <p:nvSpPr>
              <p:cNvPr id="5" name="TextBox 4">
                <a:extLst>
                  <a:ext uri="{FF2B5EF4-FFF2-40B4-BE49-F238E27FC236}">
                    <a16:creationId xmlns="" xmlns:a16="http://schemas.microsoft.com/office/drawing/2014/main" xmlns:a14="http://schemas.microsoft.com/office/drawing/2010/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3693319"/>
              </a:xfrm>
              <a:prstGeom prst="rect">
                <a:avLst/>
              </a:prstGeom>
              <a:blipFill rotWithShape="1">
                <a:blip r:embed="rId3"/>
                <a:stretch>
                  <a:fillRect l="-1980" t="-825" b="-165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C, D, E, F</a:t>
            </a:r>
          </a:p>
        </p:txBody>
      </p:sp>
      <p:sp>
        <p:nvSpPr>
          <p:cNvPr id="7" name="Oval 6">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S,0</a:t>
            </a:r>
          </a:p>
        </p:txBody>
      </p:sp>
      <p:sp>
        <p:nvSpPr>
          <p:cNvPr id="9" name="Oval 8">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A,1</a:t>
            </a:r>
          </a:p>
        </p:txBody>
      </p:sp>
      <p:cxnSp>
        <p:nvCxnSpPr>
          <p:cNvPr id="11" name="Straight Arrow Connector 10">
            <a:extLst>
              <a:ext uri="{FF2B5EF4-FFF2-40B4-BE49-F238E27FC236}">
                <a16:creationId xmlns:a16="http://schemas.microsoft.com/office/drawing/2014/main" id="{72CDCD8E-6858-87C6-C1ED-04AC98D66B3E}"/>
              </a:ext>
            </a:extLst>
          </p:cNvPr>
          <p:cNvCxnSpPr>
            <a:stCxn id="7" idx="3"/>
            <a:endCxn id="9"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7" idx="5"/>
            <a:endCxn id="26"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0566576-83EE-B24A-F34D-BBA3E7D9849D}"/>
              </a:ext>
            </a:extLst>
          </p:cNvPr>
          <p:cNvSpPr txBox="1"/>
          <p:nvPr/>
        </p:nvSpPr>
        <p:spPr>
          <a:xfrm>
            <a:off x="3080970" y="4990190"/>
            <a:ext cx="5134796" cy="1477328"/>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Now, </a:t>
            </a:r>
            <a:r>
              <a:rPr lang="en-US" dirty="0">
                <a:solidFill>
                  <a:srgbClr val="FF0000"/>
                </a:solidFill>
              </a:rPr>
              <a:t>S-A-D-F</a:t>
            </a:r>
            <a:r>
              <a:rPr lang="en-US" dirty="0"/>
              <a:t> was selected but could not be expanded as node F had already been expanded. </a:t>
            </a:r>
          </a:p>
          <a:p>
            <a:pPr algn="just"/>
            <a:endParaRPr lang="en-US" dirty="0"/>
          </a:p>
          <a:p>
            <a:pPr algn="just"/>
            <a:r>
              <a:rPr lang="en-US" dirty="0"/>
              <a:t>Next, </a:t>
            </a:r>
            <a:r>
              <a:rPr lang="en-US" dirty="0">
                <a:solidFill>
                  <a:srgbClr val="FF0000"/>
                </a:solidFill>
              </a:rPr>
              <a:t>S-A-C-F-G</a:t>
            </a:r>
            <a:r>
              <a:rPr lang="en-US" dirty="0"/>
              <a:t> was selected. The goal test is satisfied, so the search stops here.</a:t>
            </a:r>
          </a:p>
        </p:txBody>
      </p:sp>
      <p:sp>
        <p:nvSpPr>
          <p:cNvPr id="26" name="Oval 25">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B,5</a:t>
            </a:r>
          </a:p>
        </p:txBody>
      </p:sp>
      <p:sp>
        <p:nvSpPr>
          <p:cNvPr id="14" name="Oval 13">
            <a:extLst>
              <a:ext uri="{FF2B5EF4-FFF2-40B4-BE49-F238E27FC236}">
                <a16:creationId xmlns:a16="http://schemas.microsoft.com/office/drawing/2014/main" id="{E0CB1BAA-4C17-BA46-2398-7CC8918DC493}"/>
              </a:ext>
            </a:extLst>
          </p:cNvPr>
          <p:cNvSpPr/>
          <p:nvPr/>
        </p:nvSpPr>
        <p:spPr>
          <a:xfrm>
            <a:off x="2895599"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B,3</a:t>
            </a:r>
          </a:p>
        </p:txBody>
      </p:sp>
      <p:sp>
        <p:nvSpPr>
          <p:cNvPr id="15" name="Oval 14">
            <a:extLst>
              <a:ext uri="{FF2B5EF4-FFF2-40B4-BE49-F238E27FC236}">
                <a16:creationId xmlns:a16="http://schemas.microsoft.com/office/drawing/2014/main" id="{E0CB1BAA-4C17-BA46-2398-7CC8918DC493}"/>
              </a:ext>
            </a:extLst>
          </p:cNvPr>
          <p:cNvSpPr/>
          <p:nvPr/>
        </p:nvSpPr>
        <p:spPr>
          <a:xfrm>
            <a:off x="398824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C,4</a:t>
            </a:r>
          </a:p>
        </p:txBody>
      </p:sp>
      <p:sp>
        <p:nvSpPr>
          <p:cNvPr id="16" name="Oval 15">
            <a:extLst>
              <a:ext uri="{FF2B5EF4-FFF2-40B4-BE49-F238E27FC236}">
                <a16:creationId xmlns:a16="http://schemas.microsoft.com/office/drawing/2014/main" id="{E0CB1BAA-4C17-BA46-2398-7CC8918DC493}"/>
              </a:ext>
            </a:extLst>
          </p:cNvPr>
          <p:cNvSpPr/>
          <p:nvPr/>
        </p:nvSpPr>
        <p:spPr>
          <a:xfrm>
            <a:off x="5022606"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D,5</a:t>
            </a:r>
          </a:p>
        </p:txBody>
      </p:sp>
      <p:cxnSp>
        <p:nvCxnSpPr>
          <p:cNvPr id="17" name="Straight Arrow Connector 16">
            <a:extLst>
              <a:ext uri="{FF2B5EF4-FFF2-40B4-BE49-F238E27FC236}">
                <a16:creationId xmlns:a16="http://schemas.microsoft.com/office/drawing/2014/main" id="{931944F7-B4E0-6080-A196-C031CF8080C9}"/>
              </a:ext>
            </a:extLst>
          </p:cNvPr>
          <p:cNvCxnSpPr>
            <a:cxnSpLocks/>
            <a:stCxn id="9" idx="5"/>
            <a:endCxn id="16" idx="0"/>
          </p:cNvCxnSpPr>
          <p:nvPr/>
        </p:nvCxnSpPr>
        <p:spPr>
          <a:xfrm>
            <a:off x="5018429" y="2389654"/>
            <a:ext cx="470936" cy="221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31944F7-B4E0-6080-A196-C031CF8080C9}"/>
              </a:ext>
            </a:extLst>
          </p:cNvPr>
          <p:cNvCxnSpPr>
            <a:cxnSpLocks/>
            <a:stCxn id="9" idx="3"/>
            <a:endCxn id="14" idx="7"/>
          </p:cNvCxnSpPr>
          <p:nvPr/>
        </p:nvCxnSpPr>
        <p:spPr>
          <a:xfrm flipH="1">
            <a:off x="3692406" y="2389654"/>
            <a:ext cx="665927"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31944F7-B4E0-6080-A196-C031CF8080C9}"/>
              </a:ext>
            </a:extLst>
          </p:cNvPr>
          <p:cNvCxnSpPr>
            <a:cxnSpLocks/>
            <a:stCxn id="9" idx="4"/>
            <a:endCxn id="15" idx="0"/>
          </p:cNvCxnSpPr>
          <p:nvPr/>
        </p:nvCxnSpPr>
        <p:spPr>
          <a:xfrm flipH="1">
            <a:off x="4455001" y="2458685"/>
            <a:ext cx="23338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E0CB1BAA-4C17-BA46-2398-7CC8918DC493}"/>
              </a:ext>
            </a:extLst>
          </p:cNvPr>
          <p:cNvSpPr/>
          <p:nvPr/>
        </p:nvSpPr>
        <p:spPr>
          <a:xfrm>
            <a:off x="2118342" y="3239400"/>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D,6</a:t>
            </a:r>
          </a:p>
        </p:txBody>
      </p:sp>
      <p:sp>
        <p:nvSpPr>
          <p:cNvPr id="20" name="Oval 19">
            <a:extLst>
              <a:ext uri="{FF2B5EF4-FFF2-40B4-BE49-F238E27FC236}">
                <a16:creationId xmlns:a16="http://schemas.microsoft.com/office/drawing/2014/main" id="{E0CB1BAA-4C17-BA46-2398-7CC8918DC493}"/>
              </a:ext>
            </a:extLst>
          </p:cNvPr>
          <p:cNvSpPr/>
          <p:nvPr/>
        </p:nvSpPr>
        <p:spPr>
          <a:xfrm>
            <a:off x="3225647" y="3239400"/>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E,6</a:t>
            </a:r>
          </a:p>
        </p:txBody>
      </p:sp>
      <p:cxnSp>
        <p:nvCxnSpPr>
          <p:cNvPr id="22" name="Straight Arrow Connector 21">
            <a:extLst>
              <a:ext uri="{FF2B5EF4-FFF2-40B4-BE49-F238E27FC236}">
                <a16:creationId xmlns:a16="http://schemas.microsoft.com/office/drawing/2014/main" id="{931944F7-B4E0-6080-A196-C031CF8080C9}"/>
              </a:ext>
            </a:extLst>
          </p:cNvPr>
          <p:cNvCxnSpPr>
            <a:cxnSpLocks/>
            <a:stCxn id="14" idx="3"/>
          </p:cNvCxnSpPr>
          <p:nvPr/>
        </p:nvCxnSpPr>
        <p:spPr>
          <a:xfrm flipH="1">
            <a:off x="2795664" y="3013424"/>
            <a:ext cx="236646" cy="22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31944F7-B4E0-6080-A196-C031CF8080C9}"/>
              </a:ext>
            </a:extLst>
          </p:cNvPr>
          <p:cNvCxnSpPr>
            <a:cxnSpLocks/>
            <a:stCxn id="14" idx="5"/>
            <a:endCxn id="20" idx="0"/>
          </p:cNvCxnSpPr>
          <p:nvPr/>
        </p:nvCxnSpPr>
        <p:spPr>
          <a:xfrm>
            <a:off x="3692406" y="3013424"/>
            <a:ext cx="0" cy="22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0CB1BAA-4C17-BA46-2398-7CC8918DC493}"/>
              </a:ext>
            </a:extLst>
          </p:cNvPr>
          <p:cNvSpPr/>
          <p:nvPr/>
        </p:nvSpPr>
        <p:spPr>
          <a:xfrm>
            <a:off x="4320379" y="324706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F,9</a:t>
            </a:r>
          </a:p>
        </p:txBody>
      </p:sp>
      <p:cxnSp>
        <p:nvCxnSpPr>
          <p:cNvPr id="25" name="Straight Arrow Connector 24">
            <a:extLst>
              <a:ext uri="{FF2B5EF4-FFF2-40B4-BE49-F238E27FC236}">
                <a16:creationId xmlns:a16="http://schemas.microsoft.com/office/drawing/2014/main" id="{931944F7-B4E0-6080-A196-C031CF8080C9}"/>
              </a:ext>
            </a:extLst>
          </p:cNvPr>
          <p:cNvCxnSpPr>
            <a:cxnSpLocks/>
            <a:stCxn id="15" idx="5"/>
            <a:endCxn id="24" idx="0"/>
          </p:cNvCxnSpPr>
          <p:nvPr/>
        </p:nvCxnSpPr>
        <p:spPr>
          <a:xfrm>
            <a:off x="4785049" y="3013424"/>
            <a:ext cx="2089" cy="233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E0CB1BAA-4C17-BA46-2398-7CC8918DC493}"/>
              </a:ext>
            </a:extLst>
          </p:cNvPr>
          <p:cNvSpPr/>
          <p:nvPr/>
        </p:nvSpPr>
        <p:spPr>
          <a:xfrm>
            <a:off x="5419490" y="3239063"/>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F,11</a:t>
            </a:r>
          </a:p>
        </p:txBody>
      </p:sp>
      <p:cxnSp>
        <p:nvCxnSpPr>
          <p:cNvPr id="28" name="Straight Arrow Connector 27">
            <a:extLst>
              <a:ext uri="{FF2B5EF4-FFF2-40B4-BE49-F238E27FC236}">
                <a16:creationId xmlns:a16="http://schemas.microsoft.com/office/drawing/2014/main" id="{931944F7-B4E0-6080-A196-C031CF8080C9}"/>
              </a:ext>
            </a:extLst>
          </p:cNvPr>
          <p:cNvCxnSpPr>
            <a:cxnSpLocks/>
            <a:stCxn id="16" idx="5"/>
            <a:endCxn id="27" idx="0"/>
          </p:cNvCxnSpPr>
          <p:nvPr/>
        </p:nvCxnSpPr>
        <p:spPr>
          <a:xfrm>
            <a:off x="5819413" y="3013424"/>
            <a:ext cx="66836" cy="225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Oval 28">
            <a:extLst>
              <a:ext uri="{FF2B5EF4-FFF2-40B4-BE49-F238E27FC236}">
                <a16:creationId xmlns:a16="http://schemas.microsoft.com/office/drawing/2014/main" id="{E0CB1BAA-4C17-BA46-2398-7CC8918DC493}"/>
              </a:ext>
            </a:extLst>
          </p:cNvPr>
          <p:cNvSpPr/>
          <p:nvPr/>
        </p:nvSpPr>
        <p:spPr>
          <a:xfrm>
            <a:off x="3225647" y="397291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G,16</a:t>
            </a:r>
          </a:p>
        </p:txBody>
      </p:sp>
      <p:cxnSp>
        <p:nvCxnSpPr>
          <p:cNvPr id="30" name="Straight Arrow Connector 29">
            <a:extLst>
              <a:ext uri="{FF2B5EF4-FFF2-40B4-BE49-F238E27FC236}">
                <a16:creationId xmlns:a16="http://schemas.microsoft.com/office/drawing/2014/main" id="{931944F7-B4E0-6080-A196-C031CF8080C9}"/>
              </a:ext>
            </a:extLst>
          </p:cNvPr>
          <p:cNvCxnSpPr>
            <a:cxnSpLocks/>
            <a:stCxn id="20" idx="4"/>
            <a:endCxn id="29" idx="0"/>
          </p:cNvCxnSpPr>
          <p:nvPr/>
        </p:nvCxnSpPr>
        <p:spPr>
          <a:xfrm>
            <a:off x="3692406" y="3710770"/>
            <a:ext cx="0" cy="262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0CB1BAA-4C17-BA46-2398-7CC8918DC493}"/>
              </a:ext>
            </a:extLst>
          </p:cNvPr>
          <p:cNvSpPr/>
          <p:nvPr/>
        </p:nvSpPr>
        <p:spPr>
          <a:xfrm>
            <a:off x="4330059" y="3972914"/>
            <a:ext cx="933518" cy="471370"/>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G,14</a:t>
            </a:r>
          </a:p>
        </p:txBody>
      </p:sp>
      <p:cxnSp>
        <p:nvCxnSpPr>
          <p:cNvPr id="32" name="Straight Arrow Connector 31">
            <a:extLst>
              <a:ext uri="{FF2B5EF4-FFF2-40B4-BE49-F238E27FC236}">
                <a16:creationId xmlns:a16="http://schemas.microsoft.com/office/drawing/2014/main" id="{931944F7-B4E0-6080-A196-C031CF8080C9}"/>
              </a:ext>
            </a:extLst>
          </p:cNvPr>
          <p:cNvCxnSpPr>
            <a:cxnSpLocks/>
            <a:stCxn id="24" idx="4"/>
            <a:endCxn id="31" idx="0"/>
          </p:cNvCxnSpPr>
          <p:nvPr/>
        </p:nvCxnSpPr>
        <p:spPr>
          <a:xfrm>
            <a:off x="4787138" y="3718435"/>
            <a:ext cx="9680" cy="2544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570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3" name="Freeform 2"/>
          <p:cNvSpPr/>
          <p:nvPr/>
        </p:nvSpPr>
        <p:spPr>
          <a:xfrm>
            <a:off x="3956703" y="1196411"/>
            <a:ext cx="2151050" cy="3341406"/>
          </a:xfrm>
          <a:custGeom>
            <a:avLst/>
            <a:gdLst>
              <a:gd name="connsiteX0" fmla="*/ 1538243 w 2151050"/>
              <a:gd name="connsiteY0" fmla="*/ 692210 h 3341406"/>
              <a:gd name="connsiteX1" fmla="*/ 1580972 w 2151050"/>
              <a:gd name="connsiteY1" fmla="*/ 683664 h 3341406"/>
              <a:gd name="connsiteX2" fmla="*/ 1649338 w 2151050"/>
              <a:gd name="connsiteY2" fmla="*/ 675118 h 3341406"/>
              <a:gd name="connsiteX3" fmla="*/ 1700613 w 2151050"/>
              <a:gd name="connsiteY3" fmla="*/ 658026 h 3341406"/>
              <a:gd name="connsiteX4" fmla="*/ 1751888 w 2151050"/>
              <a:gd name="connsiteY4" fmla="*/ 640935 h 3341406"/>
              <a:gd name="connsiteX5" fmla="*/ 1777525 w 2151050"/>
              <a:gd name="connsiteY5" fmla="*/ 632389 h 3341406"/>
              <a:gd name="connsiteX6" fmla="*/ 1845891 w 2151050"/>
              <a:gd name="connsiteY6" fmla="*/ 598206 h 3341406"/>
              <a:gd name="connsiteX7" fmla="*/ 1922804 w 2151050"/>
              <a:gd name="connsiteY7" fmla="*/ 572568 h 3341406"/>
              <a:gd name="connsiteX8" fmla="*/ 1948441 w 2151050"/>
              <a:gd name="connsiteY8" fmla="*/ 564023 h 3341406"/>
              <a:gd name="connsiteX9" fmla="*/ 1999716 w 2151050"/>
              <a:gd name="connsiteY9" fmla="*/ 529839 h 3341406"/>
              <a:gd name="connsiteX10" fmla="*/ 2059536 w 2151050"/>
              <a:gd name="connsiteY10" fmla="*/ 495656 h 3341406"/>
              <a:gd name="connsiteX11" fmla="*/ 2093719 w 2151050"/>
              <a:gd name="connsiteY11" fmla="*/ 487110 h 3341406"/>
              <a:gd name="connsiteX12" fmla="*/ 2119357 w 2151050"/>
              <a:gd name="connsiteY12" fmla="*/ 478565 h 3341406"/>
              <a:gd name="connsiteX13" fmla="*/ 2136448 w 2151050"/>
              <a:gd name="connsiteY13" fmla="*/ 350378 h 3341406"/>
              <a:gd name="connsiteX14" fmla="*/ 2127903 w 2151050"/>
              <a:gd name="connsiteY14" fmla="*/ 307649 h 3341406"/>
              <a:gd name="connsiteX15" fmla="*/ 2110811 w 2151050"/>
              <a:gd name="connsiteY15" fmla="*/ 256374 h 3341406"/>
              <a:gd name="connsiteX16" fmla="*/ 2033899 w 2151050"/>
              <a:gd name="connsiteY16" fmla="*/ 205099 h 3341406"/>
              <a:gd name="connsiteX17" fmla="*/ 2008261 w 2151050"/>
              <a:gd name="connsiteY17" fmla="*/ 188008 h 3341406"/>
              <a:gd name="connsiteX18" fmla="*/ 1982624 w 2151050"/>
              <a:gd name="connsiteY18" fmla="*/ 170916 h 3341406"/>
              <a:gd name="connsiteX19" fmla="*/ 1931349 w 2151050"/>
              <a:gd name="connsiteY19" fmla="*/ 145279 h 3341406"/>
              <a:gd name="connsiteX20" fmla="*/ 1897166 w 2151050"/>
              <a:gd name="connsiteY20" fmla="*/ 136733 h 3341406"/>
              <a:gd name="connsiteX21" fmla="*/ 1845891 w 2151050"/>
              <a:gd name="connsiteY21" fmla="*/ 119641 h 3341406"/>
              <a:gd name="connsiteX22" fmla="*/ 1820254 w 2151050"/>
              <a:gd name="connsiteY22" fmla="*/ 111096 h 3341406"/>
              <a:gd name="connsiteX23" fmla="*/ 1794617 w 2151050"/>
              <a:gd name="connsiteY23" fmla="*/ 94004 h 3341406"/>
              <a:gd name="connsiteX24" fmla="*/ 1743342 w 2151050"/>
              <a:gd name="connsiteY24" fmla="*/ 76912 h 3341406"/>
              <a:gd name="connsiteX25" fmla="*/ 1717704 w 2151050"/>
              <a:gd name="connsiteY25" fmla="*/ 59821 h 3341406"/>
              <a:gd name="connsiteX26" fmla="*/ 1615155 w 2151050"/>
              <a:gd name="connsiteY26" fmla="*/ 34183 h 3341406"/>
              <a:gd name="connsiteX27" fmla="*/ 1486968 w 2151050"/>
              <a:gd name="connsiteY27" fmla="*/ 17092 h 3341406"/>
              <a:gd name="connsiteX28" fmla="*/ 1410056 w 2151050"/>
              <a:gd name="connsiteY28" fmla="*/ 0 h 3341406"/>
              <a:gd name="connsiteX29" fmla="*/ 1324598 w 2151050"/>
              <a:gd name="connsiteY29" fmla="*/ 8546 h 3341406"/>
              <a:gd name="connsiteX30" fmla="*/ 1273323 w 2151050"/>
              <a:gd name="connsiteY30" fmla="*/ 25638 h 3341406"/>
              <a:gd name="connsiteX31" fmla="*/ 1247686 w 2151050"/>
              <a:gd name="connsiteY31" fmla="*/ 34183 h 3341406"/>
              <a:gd name="connsiteX32" fmla="*/ 1196411 w 2151050"/>
              <a:gd name="connsiteY32" fmla="*/ 76912 h 3341406"/>
              <a:gd name="connsiteX33" fmla="*/ 1170774 w 2151050"/>
              <a:gd name="connsiteY33" fmla="*/ 102550 h 3341406"/>
              <a:gd name="connsiteX34" fmla="*/ 1119499 w 2151050"/>
              <a:gd name="connsiteY34" fmla="*/ 136733 h 3341406"/>
              <a:gd name="connsiteX35" fmla="*/ 1093861 w 2151050"/>
              <a:gd name="connsiteY35" fmla="*/ 162370 h 3341406"/>
              <a:gd name="connsiteX36" fmla="*/ 1068224 w 2151050"/>
              <a:gd name="connsiteY36" fmla="*/ 179462 h 3341406"/>
              <a:gd name="connsiteX37" fmla="*/ 1016949 w 2151050"/>
              <a:gd name="connsiteY37" fmla="*/ 230737 h 3341406"/>
              <a:gd name="connsiteX38" fmla="*/ 940037 w 2151050"/>
              <a:gd name="connsiteY38" fmla="*/ 290557 h 3341406"/>
              <a:gd name="connsiteX39" fmla="*/ 914400 w 2151050"/>
              <a:gd name="connsiteY39" fmla="*/ 307649 h 3341406"/>
              <a:gd name="connsiteX40" fmla="*/ 854579 w 2151050"/>
              <a:gd name="connsiteY40" fmla="*/ 384561 h 3341406"/>
              <a:gd name="connsiteX41" fmla="*/ 837488 w 2151050"/>
              <a:gd name="connsiteY41" fmla="*/ 410198 h 3341406"/>
              <a:gd name="connsiteX42" fmla="*/ 820396 w 2151050"/>
              <a:gd name="connsiteY42" fmla="*/ 435836 h 3341406"/>
              <a:gd name="connsiteX43" fmla="*/ 769121 w 2151050"/>
              <a:gd name="connsiteY43" fmla="*/ 478565 h 3341406"/>
              <a:gd name="connsiteX44" fmla="*/ 726392 w 2151050"/>
              <a:gd name="connsiteY44" fmla="*/ 529839 h 3341406"/>
              <a:gd name="connsiteX45" fmla="*/ 700755 w 2151050"/>
              <a:gd name="connsiteY45" fmla="*/ 538385 h 3341406"/>
              <a:gd name="connsiteX46" fmla="*/ 649480 w 2151050"/>
              <a:gd name="connsiteY46" fmla="*/ 572568 h 3341406"/>
              <a:gd name="connsiteX47" fmla="*/ 598205 w 2151050"/>
              <a:gd name="connsiteY47" fmla="*/ 606752 h 3341406"/>
              <a:gd name="connsiteX48" fmla="*/ 572568 w 2151050"/>
              <a:gd name="connsiteY48" fmla="*/ 623843 h 3341406"/>
              <a:gd name="connsiteX49" fmla="*/ 546931 w 2151050"/>
              <a:gd name="connsiteY49" fmla="*/ 632389 h 3341406"/>
              <a:gd name="connsiteX50" fmla="*/ 495656 w 2151050"/>
              <a:gd name="connsiteY50" fmla="*/ 666572 h 3341406"/>
              <a:gd name="connsiteX51" fmla="*/ 435835 w 2151050"/>
              <a:gd name="connsiteY51" fmla="*/ 692210 h 3341406"/>
              <a:gd name="connsiteX52" fmla="*/ 401652 w 2151050"/>
              <a:gd name="connsiteY52" fmla="*/ 717847 h 3341406"/>
              <a:gd name="connsiteX53" fmla="*/ 350377 w 2151050"/>
              <a:gd name="connsiteY53" fmla="*/ 743484 h 3341406"/>
              <a:gd name="connsiteX54" fmla="*/ 299103 w 2151050"/>
              <a:gd name="connsiteY54" fmla="*/ 794759 h 3341406"/>
              <a:gd name="connsiteX55" fmla="*/ 264919 w 2151050"/>
              <a:gd name="connsiteY55" fmla="*/ 820396 h 3341406"/>
              <a:gd name="connsiteX56" fmla="*/ 213645 w 2151050"/>
              <a:gd name="connsiteY56" fmla="*/ 854580 h 3341406"/>
              <a:gd name="connsiteX57" fmla="*/ 196553 w 2151050"/>
              <a:gd name="connsiteY57" fmla="*/ 880217 h 3341406"/>
              <a:gd name="connsiteX58" fmla="*/ 170916 w 2151050"/>
              <a:gd name="connsiteY58" fmla="*/ 897309 h 3341406"/>
              <a:gd name="connsiteX59" fmla="*/ 136733 w 2151050"/>
              <a:gd name="connsiteY59" fmla="*/ 948583 h 3341406"/>
              <a:gd name="connsiteX60" fmla="*/ 111095 w 2151050"/>
              <a:gd name="connsiteY60" fmla="*/ 974221 h 3341406"/>
              <a:gd name="connsiteX61" fmla="*/ 102549 w 2151050"/>
              <a:gd name="connsiteY61" fmla="*/ 999858 h 3341406"/>
              <a:gd name="connsiteX62" fmla="*/ 85458 w 2151050"/>
              <a:gd name="connsiteY62" fmla="*/ 1059679 h 3341406"/>
              <a:gd name="connsiteX63" fmla="*/ 68366 w 2151050"/>
              <a:gd name="connsiteY63" fmla="*/ 1213503 h 3341406"/>
              <a:gd name="connsiteX64" fmla="*/ 59820 w 2151050"/>
              <a:gd name="connsiteY64" fmla="*/ 1316053 h 3341406"/>
              <a:gd name="connsiteX65" fmla="*/ 42729 w 2151050"/>
              <a:gd name="connsiteY65" fmla="*/ 1341690 h 3341406"/>
              <a:gd name="connsiteX66" fmla="*/ 17091 w 2151050"/>
              <a:gd name="connsiteY66" fmla="*/ 1392965 h 3341406"/>
              <a:gd name="connsiteX67" fmla="*/ 8546 w 2151050"/>
              <a:gd name="connsiteY67" fmla="*/ 1427148 h 3341406"/>
              <a:gd name="connsiteX68" fmla="*/ 0 w 2151050"/>
              <a:gd name="connsiteY68" fmla="*/ 1452785 h 3341406"/>
              <a:gd name="connsiteX69" fmla="*/ 8546 w 2151050"/>
              <a:gd name="connsiteY69" fmla="*/ 1700613 h 3341406"/>
              <a:gd name="connsiteX70" fmla="*/ 34183 w 2151050"/>
              <a:gd name="connsiteY70" fmla="*/ 1751888 h 3341406"/>
              <a:gd name="connsiteX71" fmla="*/ 42729 w 2151050"/>
              <a:gd name="connsiteY71" fmla="*/ 1777525 h 3341406"/>
              <a:gd name="connsiteX72" fmla="*/ 59820 w 2151050"/>
              <a:gd name="connsiteY72" fmla="*/ 1803163 h 3341406"/>
              <a:gd name="connsiteX73" fmla="*/ 94004 w 2151050"/>
              <a:gd name="connsiteY73" fmla="*/ 1862983 h 3341406"/>
              <a:gd name="connsiteX74" fmla="*/ 119641 w 2151050"/>
              <a:gd name="connsiteY74" fmla="*/ 1922804 h 3341406"/>
              <a:gd name="connsiteX75" fmla="*/ 170916 w 2151050"/>
              <a:gd name="connsiteY75" fmla="*/ 1999716 h 3341406"/>
              <a:gd name="connsiteX76" fmla="*/ 205099 w 2151050"/>
              <a:gd name="connsiteY76" fmla="*/ 2050991 h 3341406"/>
              <a:gd name="connsiteX77" fmla="*/ 230736 w 2151050"/>
              <a:gd name="connsiteY77" fmla="*/ 2076628 h 3341406"/>
              <a:gd name="connsiteX78" fmla="*/ 256374 w 2151050"/>
              <a:gd name="connsiteY78" fmla="*/ 2127903 h 3341406"/>
              <a:gd name="connsiteX79" fmla="*/ 273465 w 2151050"/>
              <a:gd name="connsiteY79" fmla="*/ 2153540 h 3341406"/>
              <a:gd name="connsiteX80" fmla="*/ 299103 w 2151050"/>
              <a:gd name="connsiteY80" fmla="*/ 2204815 h 3341406"/>
              <a:gd name="connsiteX81" fmla="*/ 316194 w 2151050"/>
              <a:gd name="connsiteY81" fmla="*/ 2264636 h 3341406"/>
              <a:gd name="connsiteX82" fmla="*/ 341832 w 2151050"/>
              <a:gd name="connsiteY82" fmla="*/ 2358639 h 3341406"/>
              <a:gd name="connsiteX83" fmla="*/ 350377 w 2151050"/>
              <a:gd name="connsiteY83" fmla="*/ 2837204 h 3341406"/>
              <a:gd name="connsiteX84" fmla="*/ 350377 w 2151050"/>
              <a:gd name="connsiteY84" fmla="*/ 3196127 h 3341406"/>
              <a:gd name="connsiteX85" fmla="*/ 358923 w 2151050"/>
              <a:gd name="connsiteY85" fmla="*/ 3221765 h 3341406"/>
              <a:gd name="connsiteX86" fmla="*/ 384561 w 2151050"/>
              <a:gd name="connsiteY86" fmla="*/ 3238856 h 3341406"/>
              <a:gd name="connsiteX87" fmla="*/ 410198 w 2151050"/>
              <a:gd name="connsiteY87" fmla="*/ 3247402 h 3341406"/>
              <a:gd name="connsiteX88" fmla="*/ 495656 w 2151050"/>
              <a:gd name="connsiteY88" fmla="*/ 3264494 h 3341406"/>
              <a:gd name="connsiteX89" fmla="*/ 606751 w 2151050"/>
              <a:gd name="connsiteY89" fmla="*/ 3281585 h 3341406"/>
              <a:gd name="connsiteX90" fmla="*/ 700755 w 2151050"/>
              <a:gd name="connsiteY90" fmla="*/ 3298677 h 3341406"/>
              <a:gd name="connsiteX91" fmla="*/ 1016949 w 2151050"/>
              <a:gd name="connsiteY91" fmla="*/ 3315768 h 3341406"/>
              <a:gd name="connsiteX92" fmla="*/ 1051133 w 2151050"/>
              <a:gd name="connsiteY92" fmla="*/ 3324314 h 3341406"/>
              <a:gd name="connsiteX93" fmla="*/ 1076770 w 2151050"/>
              <a:gd name="connsiteY93" fmla="*/ 3332860 h 3341406"/>
              <a:gd name="connsiteX94" fmla="*/ 1128045 w 2151050"/>
              <a:gd name="connsiteY94" fmla="*/ 3341406 h 3341406"/>
              <a:gd name="connsiteX95" fmla="*/ 1333144 w 2151050"/>
              <a:gd name="connsiteY95" fmla="*/ 3332860 h 3341406"/>
              <a:gd name="connsiteX96" fmla="*/ 1384418 w 2151050"/>
              <a:gd name="connsiteY96" fmla="*/ 3298677 h 3341406"/>
              <a:gd name="connsiteX97" fmla="*/ 1401510 w 2151050"/>
              <a:gd name="connsiteY97" fmla="*/ 3273039 h 3341406"/>
              <a:gd name="connsiteX98" fmla="*/ 1427147 w 2151050"/>
              <a:gd name="connsiteY98" fmla="*/ 3238856 h 3341406"/>
              <a:gd name="connsiteX99" fmla="*/ 1444239 w 2151050"/>
              <a:gd name="connsiteY99" fmla="*/ 3187582 h 3341406"/>
              <a:gd name="connsiteX100" fmla="*/ 1461331 w 2151050"/>
              <a:gd name="connsiteY100" fmla="*/ 3127761 h 3341406"/>
              <a:gd name="connsiteX101" fmla="*/ 1444239 w 2151050"/>
              <a:gd name="connsiteY101" fmla="*/ 3059395 h 3341406"/>
              <a:gd name="connsiteX102" fmla="*/ 1410056 w 2151050"/>
              <a:gd name="connsiteY102" fmla="*/ 3008120 h 3341406"/>
              <a:gd name="connsiteX103" fmla="*/ 1392964 w 2151050"/>
              <a:gd name="connsiteY103" fmla="*/ 2956845 h 3341406"/>
              <a:gd name="connsiteX104" fmla="*/ 1401510 w 2151050"/>
              <a:gd name="connsiteY104" fmla="*/ 2734654 h 3341406"/>
              <a:gd name="connsiteX105" fmla="*/ 1410056 w 2151050"/>
              <a:gd name="connsiteY105" fmla="*/ 2700471 h 3341406"/>
              <a:gd name="connsiteX106" fmla="*/ 1418602 w 2151050"/>
              <a:gd name="connsiteY106" fmla="*/ 2649196 h 3341406"/>
              <a:gd name="connsiteX107" fmla="*/ 1410056 w 2151050"/>
              <a:gd name="connsiteY107" fmla="*/ 2538101 h 3341406"/>
              <a:gd name="connsiteX108" fmla="*/ 1392964 w 2151050"/>
              <a:gd name="connsiteY108" fmla="*/ 2427006 h 3341406"/>
              <a:gd name="connsiteX109" fmla="*/ 1375873 w 2151050"/>
              <a:gd name="connsiteY109" fmla="*/ 2333002 h 3341406"/>
              <a:gd name="connsiteX110" fmla="*/ 1358781 w 2151050"/>
              <a:gd name="connsiteY110" fmla="*/ 2281727 h 3341406"/>
              <a:gd name="connsiteX111" fmla="*/ 1341690 w 2151050"/>
              <a:gd name="connsiteY111" fmla="*/ 2221907 h 3341406"/>
              <a:gd name="connsiteX112" fmla="*/ 1324598 w 2151050"/>
              <a:gd name="connsiteY112" fmla="*/ 2196269 h 3341406"/>
              <a:gd name="connsiteX113" fmla="*/ 1316052 w 2151050"/>
              <a:gd name="connsiteY113" fmla="*/ 2170632 h 3341406"/>
              <a:gd name="connsiteX114" fmla="*/ 1290415 w 2151050"/>
              <a:gd name="connsiteY114" fmla="*/ 2144995 h 3341406"/>
              <a:gd name="connsiteX115" fmla="*/ 1213503 w 2151050"/>
              <a:gd name="connsiteY115" fmla="*/ 2102266 h 3341406"/>
              <a:gd name="connsiteX116" fmla="*/ 1187865 w 2151050"/>
              <a:gd name="connsiteY116" fmla="*/ 2085174 h 3341406"/>
              <a:gd name="connsiteX117" fmla="*/ 1136590 w 2151050"/>
              <a:gd name="connsiteY117" fmla="*/ 2068082 h 3341406"/>
              <a:gd name="connsiteX118" fmla="*/ 1110953 w 2151050"/>
              <a:gd name="connsiteY118" fmla="*/ 2050991 h 3341406"/>
              <a:gd name="connsiteX119" fmla="*/ 1085316 w 2151050"/>
              <a:gd name="connsiteY119" fmla="*/ 2042445 h 3341406"/>
              <a:gd name="connsiteX120" fmla="*/ 1034041 w 2151050"/>
              <a:gd name="connsiteY120" fmla="*/ 2008262 h 3341406"/>
              <a:gd name="connsiteX121" fmla="*/ 1016949 w 2151050"/>
              <a:gd name="connsiteY121" fmla="*/ 1982625 h 3341406"/>
              <a:gd name="connsiteX122" fmla="*/ 991312 w 2151050"/>
              <a:gd name="connsiteY122" fmla="*/ 1965533 h 3341406"/>
              <a:gd name="connsiteX123" fmla="*/ 948583 w 2151050"/>
              <a:gd name="connsiteY123" fmla="*/ 1888621 h 3341406"/>
              <a:gd name="connsiteX124" fmla="*/ 931491 w 2151050"/>
              <a:gd name="connsiteY124" fmla="*/ 1862983 h 3341406"/>
              <a:gd name="connsiteX125" fmla="*/ 940037 w 2151050"/>
              <a:gd name="connsiteY125" fmla="*/ 1794617 h 3341406"/>
              <a:gd name="connsiteX126" fmla="*/ 948583 w 2151050"/>
              <a:gd name="connsiteY126" fmla="*/ 1768980 h 3341406"/>
              <a:gd name="connsiteX127" fmla="*/ 957129 w 2151050"/>
              <a:gd name="connsiteY127" fmla="*/ 1734796 h 3341406"/>
              <a:gd name="connsiteX128" fmla="*/ 974220 w 2151050"/>
              <a:gd name="connsiteY128" fmla="*/ 1683522 h 3341406"/>
              <a:gd name="connsiteX129" fmla="*/ 991312 w 2151050"/>
              <a:gd name="connsiteY129" fmla="*/ 1615155 h 3341406"/>
              <a:gd name="connsiteX130" fmla="*/ 1008404 w 2151050"/>
              <a:gd name="connsiteY130" fmla="*/ 1546789 h 3341406"/>
              <a:gd name="connsiteX131" fmla="*/ 1016949 w 2151050"/>
              <a:gd name="connsiteY131" fmla="*/ 1478423 h 3341406"/>
              <a:gd name="connsiteX132" fmla="*/ 1034041 w 2151050"/>
              <a:gd name="connsiteY132" fmla="*/ 1427148 h 3341406"/>
              <a:gd name="connsiteX133" fmla="*/ 1042587 w 2151050"/>
              <a:gd name="connsiteY133" fmla="*/ 1401510 h 3341406"/>
              <a:gd name="connsiteX134" fmla="*/ 1068224 w 2151050"/>
              <a:gd name="connsiteY134" fmla="*/ 1350236 h 3341406"/>
              <a:gd name="connsiteX135" fmla="*/ 1093861 w 2151050"/>
              <a:gd name="connsiteY135" fmla="*/ 1333144 h 3341406"/>
              <a:gd name="connsiteX136" fmla="*/ 1153682 w 2151050"/>
              <a:gd name="connsiteY136" fmla="*/ 1264778 h 3341406"/>
              <a:gd name="connsiteX137" fmla="*/ 1187865 w 2151050"/>
              <a:gd name="connsiteY137" fmla="*/ 1213503 h 3341406"/>
              <a:gd name="connsiteX138" fmla="*/ 1222048 w 2151050"/>
              <a:gd name="connsiteY138" fmla="*/ 1162228 h 3341406"/>
              <a:gd name="connsiteX139" fmla="*/ 1239140 w 2151050"/>
              <a:gd name="connsiteY139" fmla="*/ 1136591 h 3341406"/>
              <a:gd name="connsiteX140" fmla="*/ 1273323 w 2151050"/>
              <a:gd name="connsiteY140" fmla="*/ 1085316 h 3341406"/>
              <a:gd name="connsiteX141" fmla="*/ 1290415 w 2151050"/>
              <a:gd name="connsiteY141" fmla="*/ 1059679 h 3341406"/>
              <a:gd name="connsiteX142" fmla="*/ 1298961 w 2151050"/>
              <a:gd name="connsiteY142" fmla="*/ 1034041 h 3341406"/>
              <a:gd name="connsiteX143" fmla="*/ 1333144 w 2151050"/>
              <a:gd name="connsiteY143" fmla="*/ 982767 h 3341406"/>
              <a:gd name="connsiteX144" fmla="*/ 1367327 w 2151050"/>
              <a:gd name="connsiteY144" fmla="*/ 931492 h 3341406"/>
              <a:gd name="connsiteX145" fmla="*/ 1384418 w 2151050"/>
              <a:gd name="connsiteY145" fmla="*/ 905854 h 3341406"/>
              <a:gd name="connsiteX146" fmla="*/ 1418602 w 2151050"/>
              <a:gd name="connsiteY146" fmla="*/ 846034 h 3341406"/>
              <a:gd name="connsiteX147" fmla="*/ 1469876 w 2151050"/>
              <a:gd name="connsiteY147" fmla="*/ 794759 h 3341406"/>
              <a:gd name="connsiteX148" fmla="*/ 1495514 w 2151050"/>
              <a:gd name="connsiteY148" fmla="*/ 769122 h 3341406"/>
              <a:gd name="connsiteX149" fmla="*/ 1512605 w 2151050"/>
              <a:gd name="connsiteY149" fmla="*/ 743484 h 3341406"/>
              <a:gd name="connsiteX150" fmla="*/ 1563880 w 2151050"/>
              <a:gd name="connsiteY150" fmla="*/ 700755 h 3341406"/>
              <a:gd name="connsiteX151" fmla="*/ 1580972 w 2151050"/>
              <a:gd name="connsiteY151" fmla="*/ 675118 h 3341406"/>
              <a:gd name="connsiteX152" fmla="*/ 1606609 w 2151050"/>
              <a:gd name="connsiteY152" fmla="*/ 666572 h 3341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151050" h="3341406">
                <a:moveTo>
                  <a:pt x="1538243" y="692210"/>
                </a:moveTo>
                <a:cubicBezTo>
                  <a:pt x="1552486" y="689361"/>
                  <a:pt x="1566616" y="685873"/>
                  <a:pt x="1580972" y="683664"/>
                </a:cubicBezTo>
                <a:cubicBezTo>
                  <a:pt x="1603671" y="680172"/>
                  <a:pt x="1626882" y="679930"/>
                  <a:pt x="1649338" y="675118"/>
                </a:cubicBezTo>
                <a:cubicBezTo>
                  <a:pt x="1666954" y="671343"/>
                  <a:pt x="1683521" y="663723"/>
                  <a:pt x="1700613" y="658026"/>
                </a:cubicBezTo>
                <a:lnTo>
                  <a:pt x="1751888" y="640935"/>
                </a:lnTo>
                <a:cubicBezTo>
                  <a:pt x="1760434" y="638086"/>
                  <a:pt x="1769468" y="636417"/>
                  <a:pt x="1777525" y="632389"/>
                </a:cubicBezTo>
                <a:cubicBezTo>
                  <a:pt x="1800314" y="620995"/>
                  <a:pt x="1821720" y="606263"/>
                  <a:pt x="1845891" y="598206"/>
                </a:cubicBezTo>
                <a:lnTo>
                  <a:pt x="1922804" y="572568"/>
                </a:lnTo>
                <a:lnTo>
                  <a:pt x="1948441" y="564023"/>
                </a:lnTo>
                <a:lnTo>
                  <a:pt x="1999716" y="529839"/>
                </a:lnTo>
                <a:cubicBezTo>
                  <a:pt x="2020965" y="515673"/>
                  <a:pt x="2034757" y="504948"/>
                  <a:pt x="2059536" y="495656"/>
                </a:cubicBezTo>
                <a:cubicBezTo>
                  <a:pt x="2070533" y="491532"/>
                  <a:pt x="2082426" y="490336"/>
                  <a:pt x="2093719" y="487110"/>
                </a:cubicBezTo>
                <a:cubicBezTo>
                  <a:pt x="2102381" y="484635"/>
                  <a:pt x="2110811" y="481413"/>
                  <a:pt x="2119357" y="478565"/>
                </a:cubicBezTo>
                <a:cubicBezTo>
                  <a:pt x="2168009" y="429911"/>
                  <a:pt x="2149515" y="461453"/>
                  <a:pt x="2136448" y="350378"/>
                </a:cubicBezTo>
                <a:cubicBezTo>
                  <a:pt x="2134751" y="335952"/>
                  <a:pt x="2131725" y="321662"/>
                  <a:pt x="2127903" y="307649"/>
                </a:cubicBezTo>
                <a:cubicBezTo>
                  <a:pt x="2123163" y="290268"/>
                  <a:pt x="2125801" y="266368"/>
                  <a:pt x="2110811" y="256374"/>
                </a:cubicBezTo>
                <a:lnTo>
                  <a:pt x="2033899" y="205099"/>
                </a:lnTo>
                <a:lnTo>
                  <a:pt x="2008261" y="188008"/>
                </a:lnTo>
                <a:cubicBezTo>
                  <a:pt x="1999715" y="182311"/>
                  <a:pt x="1992368" y="174164"/>
                  <a:pt x="1982624" y="170916"/>
                </a:cubicBezTo>
                <a:cubicBezTo>
                  <a:pt x="1874587" y="134902"/>
                  <a:pt x="2047325" y="194982"/>
                  <a:pt x="1931349" y="145279"/>
                </a:cubicBezTo>
                <a:cubicBezTo>
                  <a:pt x="1920554" y="140652"/>
                  <a:pt x="1908416" y="140108"/>
                  <a:pt x="1897166" y="136733"/>
                </a:cubicBezTo>
                <a:cubicBezTo>
                  <a:pt x="1879910" y="131556"/>
                  <a:pt x="1862983" y="125338"/>
                  <a:pt x="1845891" y="119641"/>
                </a:cubicBezTo>
                <a:lnTo>
                  <a:pt x="1820254" y="111096"/>
                </a:lnTo>
                <a:cubicBezTo>
                  <a:pt x="1811708" y="105399"/>
                  <a:pt x="1804002" y="98175"/>
                  <a:pt x="1794617" y="94004"/>
                </a:cubicBezTo>
                <a:cubicBezTo>
                  <a:pt x="1778154" y="86687"/>
                  <a:pt x="1758333" y="86905"/>
                  <a:pt x="1743342" y="76912"/>
                </a:cubicBezTo>
                <a:cubicBezTo>
                  <a:pt x="1734796" y="71215"/>
                  <a:pt x="1727090" y="63992"/>
                  <a:pt x="1717704" y="59821"/>
                </a:cubicBezTo>
                <a:cubicBezTo>
                  <a:pt x="1670979" y="39054"/>
                  <a:pt x="1664015" y="43955"/>
                  <a:pt x="1615155" y="34183"/>
                </a:cubicBezTo>
                <a:cubicBezTo>
                  <a:pt x="1520796" y="15312"/>
                  <a:pt x="1672102" y="33923"/>
                  <a:pt x="1486968" y="17092"/>
                </a:cubicBezTo>
                <a:cubicBezTo>
                  <a:pt x="1473784" y="13796"/>
                  <a:pt x="1420905" y="0"/>
                  <a:pt x="1410056" y="0"/>
                </a:cubicBezTo>
                <a:cubicBezTo>
                  <a:pt x="1381428" y="0"/>
                  <a:pt x="1353084" y="5697"/>
                  <a:pt x="1324598" y="8546"/>
                </a:cubicBezTo>
                <a:lnTo>
                  <a:pt x="1273323" y="25638"/>
                </a:lnTo>
                <a:lnTo>
                  <a:pt x="1247686" y="34183"/>
                </a:lnTo>
                <a:cubicBezTo>
                  <a:pt x="1172774" y="109095"/>
                  <a:pt x="1267806" y="17416"/>
                  <a:pt x="1196411" y="76912"/>
                </a:cubicBezTo>
                <a:cubicBezTo>
                  <a:pt x="1187127" y="84649"/>
                  <a:pt x="1180314" y="95130"/>
                  <a:pt x="1170774" y="102550"/>
                </a:cubicBezTo>
                <a:cubicBezTo>
                  <a:pt x="1154560" y="115161"/>
                  <a:pt x="1134024" y="122208"/>
                  <a:pt x="1119499" y="136733"/>
                </a:cubicBezTo>
                <a:cubicBezTo>
                  <a:pt x="1110953" y="145279"/>
                  <a:pt x="1103145" y="154633"/>
                  <a:pt x="1093861" y="162370"/>
                </a:cubicBezTo>
                <a:cubicBezTo>
                  <a:pt x="1085971" y="168945"/>
                  <a:pt x="1075900" y="172638"/>
                  <a:pt x="1068224" y="179462"/>
                </a:cubicBezTo>
                <a:cubicBezTo>
                  <a:pt x="1050158" y="195521"/>
                  <a:pt x="1037061" y="217329"/>
                  <a:pt x="1016949" y="230737"/>
                </a:cubicBezTo>
                <a:cubicBezTo>
                  <a:pt x="887367" y="317126"/>
                  <a:pt x="1020357" y="223624"/>
                  <a:pt x="940037" y="290557"/>
                </a:cubicBezTo>
                <a:cubicBezTo>
                  <a:pt x="932147" y="297132"/>
                  <a:pt x="922290" y="301074"/>
                  <a:pt x="914400" y="307649"/>
                </a:cubicBezTo>
                <a:cubicBezTo>
                  <a:pt x="884275" y="332753"/>
                  <a:pt x="878404" y="348823"/>
                  <a:pt x="854579" y="384561"/>
                </a:cubicBezTo>
                <a:lnTo>
                  <a:pt x="837488" y="410198"/>
                </a:lnTo>
                <a:cubicBezTo>
                  <a:pt x="831791" y="418744"/>
                  <a:pt x="827659" y="428573"/>
                  <a:pt x="820396" y="435836"/>
                </a:cubicBezTo>
                <a:cubicBezTo>
                  <a:pt x="787496" y="468736"/>
                  <a:pt x="804815" y="454769"/>
                  <a:pt x="769121" y="478565"/>
                </a:cubicBezTo>
                <a:cubicBezTo>
                  <a:pt x="756508" y="497484"/>
                  <a:pt x="746134" y="516678"/>
                  <a:pt x="726392" y="529839"/>
                </a:cubicBezTo>
                <a:cubicBezTo>
                  <a:pt x="718897" y="534836"/>
                  <a:pt x="709301" y="535536"/>
                  <a:pt x="700755" y="538385"/>
                </a:cubicBezTo>
                <a:cubicBezTo>
                  <a:pt x="643858" y="595285"/>
                  <a:pt x="705136" y="541648"/>
                  <a:pt x="649480" y="572568"/>
                </a:cubicBezTo>
                <a:cubicBezTo>
                  <a:pt x="631523" y="582544"/>
                  <a:pt x="615297" y="595357"/>
                  <a:pt x="598205" y="606752"/>
                </a:cubicBezTo>
                <a:cubicBezTo>
                  <a:pt x="589659" y="612449"/>
                  <a:pt x="582311" y="620595"/>
                  <a:pt x="572568" y="623843"/>
                </a:cubicBezTo>
                <a:cubicBezTo>
                  <a:pt x="564022" y="626692"/>
                  <a:pt x="554805" y="628014"/>
                  <a:pt x="546931" y="632389"/>
                </a:cubicBezTo>
                <a:cubicBezTo>
                  <a:pt x="528974" y="642365"/>
                  <a:pt x="514029" y="657385"/>
                  <a:pt x="495656" y="666572"/>
                </a:cubicBezTo>
                <a:cubicBezTo>
                  <a:pt x="453416" y="687693"/>
                  <a:pt x="473559" y="679635"/>
                  <a:pt x="435835" y="692210"/>
                </a:cubicBezTo>
                <a:cubicBezTo>
                  <a:pt x="424441" y="700756"/>
                  <a:pt x="414018" y="710781"/>
                  <a:pt x="401652" y="717847"/>
                </a:cubicBezTo>
                <a:cubicBezTo>
                  <a:pt x="360082" y="741602"/>
                  <a:pt x="390568" y="707759"/>
                  <a:pt x="350377" y="743484"/>
                </a:cubicBezTo>
                <a:cubicBezTo>
                  <a:pt x="332311" y="759542"/>
                  <a:pt x="318440" y="780257"/>
                  <a:pt x="299103" y="794759"/>
                </a:cubicBezTo>
                <a:cubicBezTo>
                  <a:pt x="287708" y="803305"/>
                  <a:pt x="276587" y="812228"/>
                  <a:pt x="264919" y="820396"/>
                </a:cubicBezTo>
                <a:cubicBezTo>
                  <a:pt x="248091" y="832176"/>
                  <a:pt x="213645" y="854580"/>
                  <a:pt x="213645" y="854580"/>
                </a:cubicBezTo>
                <a:cubicBezTo>
                  <a:pt x="207948" y="863126"/>
                  <a:pt x="203816" y="872954"/>
                  <a:pt x="196553" y="880217"/>
                </a:cubicBezTo>
                <a:cubicBezTo>
                  <a:pt x="189290" y="887480"/>
                  <a:pt x="177679" y="889579"/>
                  <a:pt x="170916" y="897309"/>
                </a:cubicBezTo>
                <a:cubicBezTo>
                  <a:pt x="157389" y="912768"/>
                  <a:pt x="151258" y="934058"/>
                  <a:pt x="136733" y="948583"/>
                </a:cubicBezTo>
                <a:lnTo>
                  <a:pt x="111095" y="974221"/>
                </a:lnTo>
                <a:cubicBezTo>
                  <a:pt x="108246" y="982767"/>
                  <a:pt x="105024" y="991197"/>
                  <a:pt x="102549" y="999858"/>
                </a:cubicBezTo>
                <a:cubicBezTo>
                  <a:pt x="81086" y="1074981"/>
                  <a:pt x="105951" y="998201"/>
                  <a:pt x="85458" y="1059679"/>
                </a:cubicBezTo>
                <a:cubicBezTo>
                  <a:pt x="79761" y="1110954"/>
                  <a:pt x="72650" y="1162091"/>
                  <a:pt x="68366" y="1213503"/>
                </a:cubicBezTo>
                <a:cubicBezTo>
                  <a:pt x="65517" y="1247686"/>
                  <a:pt x="66547" y="1282417"/>
                  <a:pt x="59820" y="1316053"/>
                </a:cubicBezTo>
                <a:cubicBezTo>
                  <a:pt x="57806" y="1326124"/>
                  <a:pt x="47322" y="1332504"/>
                  <a:pt x="42729" y="1341690"/>
                </a:cubicBezTo>
                <a:cubicBezTo>
                  <a:pt x="7349" y="1412449"/>
                  <a:pt x="66072" y="1319493"/>
                  <a:pt x="17091" y="1392965"/>
                </a:cubicBezTo>
                <a:cubicBezTo>
                  <a:pt x="14243" y="1404359"/>
                  <a:pt x="11773" y="1415855"/>
                  <a:pt x="8546" y="1427148"/>
                </a:cubicBezTo>
                <a:cubicBezTo>
                  <a:pt x="6071" y="1435809"/>
                  <a:pt x="0" y="1443777"/>
                  <a:pt x="0" y="1452785"/>
                </a:cubicBezTo>
                <a:cubicBezTo>
                  <a:pt x="0" y="1535443"/>
                  <a:pt x="3390" y="1618116"/>
                  <a:pt x="8546" y="1700613"/>
                </a:cubicBezTo>
                <a:cubicBezTo>
                  <a:pt x="10081" y="1725166"/>
                  <a:pt x="23790" y="1731102"/>
                  <a:pt x="34183" y="1751888"/>
                </a:cubicBezTo>
                <a:cubicBezTo>
                  <a:pt x="38212" y="1759945"/>
                  <a:pt x="38701" y="1769468"/>
                  <a:pt x="42729" y="1777525"/>
                </a:cubicBezTo>
                <a:cubicBezTo>
                  <a:pt x="47322" y="1786712"/>
                  <a:pt x="55227" y="1793976"/>
                  <a:pt x="59820" y="1803163"/>
                </a:cubicBezTo>
                <a:cubicBezTo>
                  <a:pt x="92440" y="1868405"/>
                  <a:pt x="32018" y="1780337"/>
                  <a:pt x="94004" y="1862983"/>
                </a:cubicBezTo>
                <a:cubicBezTo>
                  <a:pt x="102845" y="1889509"/>
                  <a:pt x="103798" y="1896400"/>
                  <a:pt x="119641" y="1922804"/>
                </a:cubicBezTo>
                <a:cubicBezTo>
                  <a:pt x="119663" y="1922841"/>
                  <a:pt x="162358" y="1986880"/>
                  <a:pt x="170916" y="1999716"/>
                </a:cubicBezTo>
                <a:cubicBezTo>
                  <a:pt x="170918" y="1999718"/>
                  <a:pt x="205098" y="2050990"/>
                  <a:pt x="205099" y="2050991"/>
                </a:cubicBezTo>
                <a:cubicBezTo>
                  <a:pt x="213645" y="2059537"/>
                  <a:pt x="222999" y="2067344"/>
                  <a:pt x="230736" y="2076628"/>
                </a:cubicBezTo>
                <a:cubicBezTo>
                  <a:pt x="261349" y="2113364"/>
                  <a:pt x="237104" y="2089362"/>
                  <a:pt x="256374" y="2127903"/>
                </a:cubicBezTo>
                <a:cubicBezTo>
                  <a:pt x="260967" y="2137089"/>
                  <a:pt x="268872" y="2144354"/>
                  <a:pt x="273465" y="2153540"/>
                </a:cubicBezTo>
                <a:cubicBezTo>
                  <a:pt x="308841" y="2224294"/>
                  <a:pt x="250127" y="2131354"/>
                  <a:pt x="299103" y="2204815"/>
                </a:cubicBezTo>
                <a:cubicBezTo>
                  <a:pt x="327846" y="2291053"/>
                  <a:pt x="283971" y="2157231"/>
                  <a:pt x="316194" y="2264636"/>
                </a:cubicBezTo>
                <a:cubicBezTo>
                  <a:pt x="342216" y="2351375"/>
                  <a:pt x="326256" y="2280761"/>
                  <a:pt x="341832" y="2358639"/>
                </a:cubicBezTo>
                <a:cubicBezTo>
                  <a:pt x="344680" y="2518161"/>
                  <a:pt x="350377" y="2677657"/>
                  <a:pt x="350377" y="2837204"/>
                </a:cubicBezTo>
                <a:cubicBezTo>
                  <a:pt x="350377" y="3101073"/>
                  <a:pt x="328575" y="2945390"/>
                  <a:pt x="350377" y="3196127"/>
                </a:cubicBezTo>
                <a:cubicBezTo>
                  <a:pt x="351157" y="3205101"/>
                  <a:pt x="353295" y="3214731"/>
                  <a:pt x="358923" y="3221765"/>
                </a:cubicBezTo>
                <a:cubicBezTo>
                  <a:pt x="365339" y="3229785"/>
                  <a:pt x="375374" y="3234263"/>
                  <a:pt x="384561" y="3238856"/>
                </a:cubicBezTo>
                <a:cubicBezTo>
                  <a:pt x="392618" y="3242884"/>
                  <a:pt x="401537" y="3244927"/>
                  <a:pt x="410198" y="3247402"/>
                </a:cubicBezTo>
                <a:cubicBezTo>
                  <a:pt x="443236" y="3256842"/>
                  <a:pt x="459284" y="3258899"/>
                  <a:pt x="495656" y="3264494"/>
                </a:cubicBezTo>
                <a:cubicBezTo>
                  <a:pt x="531246" y="3269969"/>
                  <a:pt x="571208" y="3274476"/>
                  <a:pt x="606751" y="3281585"/>
                </a:cubicBezTo>
                <a:cubicBezTo>
                  <a:pt x="675818" y="3295399"/>
                  <a:pt x="602995" y="3287815"/>
                  <a:pt x="700755" y="3298677"/>
                </a:cubicBezTo>
                <a:cubicBezTo>
                  <a:pt x="821910" y="3312139"/>
                  <a:pt x="873240" y="3310241"/>
                  <a:pt x="1016949" y="3315768"/>
                </a:cubicBezTo>
                <a:cubicBezTo>
                  <a:pt x="1028344" y="3318617"/>
                  <a:pt x="1039840" y="3321087"/>
                  <a:pt x="1051133" y="3324314"/>
                </a:cubicBezTo>
                <a:cubicBezTo>
                  <a:pt x="1059794" y="3326789"/>
                  <a:pt x="1067977" y="3330906"/>
                  <a:pt x="1076770" y="3332860"/>
                </a:cubicBezTo>
                <a:cubicBezTo>
                  <a:pt x="1093685" y="3336619"/>
                  <a:pt x="1110953" y="3338557"/>
                  <a:pt x="1128045" y="3341406"/>
                </a:cubicBezTo>
                <a:cubicBezTo>
                  <a:pt x="1196411" y="3338557"/>
                  <a:pt x="1265649" y="3344109"/>
                  <a:pt x="1333144" y="3332860"/>
                </a:cubicBezTo>
                <a:cubicBezTo>
                  <a:pt x="1353406" y="3329483"/>
                  <a:pt x="1384418" y="3298677"/>
                  <a:pt x="1384418" y="3298677"/>
                </a:cubicBezTo>
                <a:cubicBezTo>
                  <a:pt x="1390115" y="3290131"/>
                  <a:pt x="1395540" y="3281397"/>
                  <a:pt x="1401510" y="3273039"/>
                </a:cubicBezTo>
                <a:cubicBezTo>
                  <a:pt x="1409788" y="3261449"/>
                  <a:pt x="1420777" y="3251595"/>
                  <a:pt x="1427147" y="3238856"/>
                </a:cubicBezTo>
                <a:cubicBezTo>
                  <a:pt x="1435204" y="3222742"/>
                  <a:pt x="1438542" y="3204673"/>
                  <a:pt x="1444239" y="3187582"/>
                </a:cubicBezTo>
                <a:cubicBezTo>
                  <a:pt x="1456498" y="3150806"/>
                  <a:pt x="1450601" y="3170678"/>
                  <a:pt x="1461331" y="3127761"/>
                </a:cubicBezTo>
                <a:cubicBezTo>
                  <a:pt x="1458963" y="3115921"/>
                  <a:pt x="1452451" y="3074177"/>
                  <a:pt x="1444239" y="3059395"/>
                </a:cubicBezTo>
                <a:cubicBezTo>
                  <a:pt x="1434263" y="3041438"/>
                  <a:pt x="1416552" y="3027607"/>
                  <a:pt x="1410056" y="3008120"/>
                </a:cubicBezTo>
                <a:lnTo>
                  <a:pt x="1392964" y="2956845"/>
                </a:lnTo>
                <a:cubicBezTo>
                  <a:pt x="1395813" y="2882781"/>
                  <a:pt x="1396580" y="2808608"/>
                  <a:pt x="1401510" y="2734654"/>
                </a:cubicBezTo>
                <a:cubicBezTo>
                  <a:pt x="1402291" y="2722935"/>
                  <a:pt x="1407753" y="2711988"/>
                  <a:pt x="1410056" y="2700471"/>
                </a:cubicBezTo>
                <a:cubicBezTo>
                  <a:pt x="1413454" y="2683480"/>
                  <a:pt x="1415753" y="2666288"/>
                  <a:pt x="1418602" y="2649196"/>
                </a:cubicBezTo>
                <a:cubicBezTo>
                  <a:pt x="1415753" y="2612164"/>
                  <a:pt x="1413752" y="2575058"/>
                  <a:pt x="1410056" y="2538101"/>
                </a:cubicBezTo>
                <a:cubicBezTo>
                  <a:pt x="1406516" y="2502703"/>
                  <a:pt x="1398407" y="2462384"/>
                  <a:pt x="1392964" y="2427006"/>
                </a:cubicBezTo>
                <a:cubicBezTo>
                  <a:pt x="1385997" y="2381719"/>
                  <a:pt x="1387414" y="2371472"/>
                  <a:pt x="1375873" y="2333002"/>
                </a:cubicBezTo>
                <a:cubicBezTo>
                  <a:pt x="1370696" y="2315746"/>
                  <a:pt x="1363151" y="2299205"/>
                  <a:pt x="1358781" y="2281727"/>
                </a:cubicBezTo>
                <a:cubicBezTo>
                  <a:pt x="1356044" y="2270781"/>
                  <a:pt x="1347818" y="2234163"/>
                  <a:pt x="1341690" y="2221907"/>
                </a:cubicBezTo>
                <a:cubicBezTo>
                  <a:pt x="1337097" y="2212720"/>
                  <a:pt x="1329191" y="2205456"/>
                  <a:pt x="1324598" y="2196269"/>
                </a:cubicBezTo>
                <a:cubicBezTo>
                  <a:pt x="1320569" y="2188212"/>
                  <a:pt x="1321049" y="2178127"/>
                  <a:pt x="1316052" y="2170632"/>
                </a:cubicBezTo>
                <a:cubicBezTo>
                  <a:pt x="1309348" y="2160576"/>
                  <a:pt x="1299955" y="2152415"/>
                  <a:pt x="1290415" y="2144995"/>
                </a:cubicBezTo>
                <a:cubicBezTo>
                  <a:pt x="1246336" y="2110711"/>
                  <a:pt x="1252186" y="2115159"/>
                  <a:pt x="1213503" y="2102266"/>
                </a:cubicBezTo>
                <a:cubicBezTo>
                  <a:pt x="1204957" y="2096569"/>
                  <a:pt x="1197251" y="2089345"/>
                  <a:pt x="1187865" y="2085174"/>
                </a:cubicBezTo>
                <a:cubicBezTo>
                  <a:pt x="1171402" y="2077857"/>
                  <a:pt x="1151581" y="2078075"/>
                  <a:pt x="1136590" y="2068082"/>
                </a:cubicBezTo>
                <a:cubicBezTo>
                  <a:pt x="1128044" y="2062385"/>
                  <a:pt x="1120139" y="2055584"/>
                  <a:pt x="1110953" y="2050991"/>
                </a:cubicBezTo>
                <a:cubicBezTo>
                  <a:pt x="1102896" y="2046963"/>
                  <a:pt x="1093190" y="2046820"/>
                  <a:pt x="1085316" y="2042445"/>
                </a:cubicBezTo>
                <a:cubicBezTo>
                  <a:pt x="1067359" y="2032469"/>
                  <a:pt x="1034041" y="2008262"/>
                  <a:pt x="1034041" y="2008262"/>
                </a:cubicBezTo>
                <a:cubicBezTo>
                  <a:pt x="1028344" y="1999716"/>
                  <a:pt x="1024212" y="1989888"/>
                  <a:pt x="1016949" y="1982625"/>
                </a:cubicBezTo>
                <a:cubicBezTo>
                  <a:pt x="1009686" y="1975362"/>
                  <a:pt x="998075" y="1973263"/>
                  <a:pt x="991312" y="1965533"/>
                </a:cubicBezTo>
                <a:cubicBezTo>
                  <a:pt x="928440" y="1893678"/>
                  <a:pt x="974015" y="1939484"/>
                  <a:pt x="948583" y="1888621"/>
                </a:cubicBezTo>
                <a:cubicBezTo>
                  <a:pt x="943990" y="1879434"/>
                  <a:pt x="937188" y="1871529"/>
                  <a:pt x="931491" y="1862983"/>
                </a:cubicBezTo>
                <a:cubicBezTo>
                  <a:pt x="934340" y="1840194"/>
                  <a:pt x="935929" y="1817213"/>
                  <a:pt x="940037" y="1794617"/>
                </a:cubicBezTo>
                <a:cubicBezTo>
                  <a:pt x="941648" y="1785754"/>
                  <a:pt x="946108" y="1777641"/>
                  <a:pt x="948583" y="1768980"/>
                </a:cubicBezTo>
                <a:cubicBezTo>
                  <a:pt x="951810" y="1757687"/>
                  <a:pt x="953754" y="1746046"/>
                  <a:pt x="957129" y="1734796"/>
                </a:cubicBezTo>
                <a:cubicBezTo>
                  <a:pt x="962306" y="1717540"/>
                  <a:pt x="969850" y="1701000"/>
                  <a:pt x="974220" y="1683522"/>
                </a:cubicBezTo>
                <a:cubicBezTo>
                  <a:pt x="979917" y="1660733"/>
                  <a:pt x="983883" y="1637440"/>
                  <a:pt x="991312" y="1615155"/>
                </a:cubicBezTo>
                <a:cubicBezTo>
                  <a:pt x="1001710" y="1583962"/>
                  <a:pt x="1002512" y="1585091"/>
                  <a:pt x="1008404" y="1546789"/>
                </a:cubicBezTo>
                <a:cubicBezTo>
                  <a:pt x="1011896" y="1524090"/>
                  <a:pt x="1012137" y="1500879"/>
                  <a:pt x="1016949" y="1478423"/>
                </a:cubicBezTo>
                <a:cubicBezTo>
                  <a:pt x="1020724" y="1460807"/>
                  <a:pt x="1028344" y="1444240"/>
                  <a:pt x="1034041" y="1427148"/>
                </a:cubicBezTo>
                <a:lnTo>
                  <a:pt x="1042587" y="1401510"/>
                </a:lnTo>
                <a:cubicBezTo>
                  <a:pt x="1049537" y="1380660"/>
                  <a:pt x="1051659" y="1366801"/>
                  <a:pt x="1068224" y="1350236"/>
                </a:cubicBezTo>
                <a:cubicBezTo>
                  <a:pt x="1075486" y="1342973"/>
                  <a:pt x="1085315" y="1338841"/>
                  <a:pt x="1093861" y="1333144"/>
                </a:cubicBezTo>
                <a:cubicBezTo>
                  <a:pt x="1133742" y="1273323"/>
                  <a:pt x="1110953" y="1293263"/>
                  <a:pt x="1153682" y="1264778"/>
                </a:cubicBezTo>
                <a:cubicBezTo>
                  <a:pt x="1170026" y="1215746"/>
                  <a:pt x="1150524" y="1261514"/>
                  <a:pt x="1187865" y="1213503"/>
                </a:cubicBezTo>
                <a:cubicBezTo>
                  <a:pt x="1200476" y="1197288"/>
                  <a:pt x="1210654" y="1179320"/>
                  <a:pt x="1222048" y="1162228"/>
                </a:cubicBezTo>
                <a:lnTo>
                  <a:pt x="1239140" y="1136591"/>
                </a:lnTo>
                <a:lnTo>
                  <a:pt x="1273323" y="1085316"/>
                </a:lnTo>
                <a:lnTo>
                  <a:pt x="1290415" y="1059679"/>
                </a:lnTo>
                <a:cubicBezTo>
                  <a:pt x="1293264" y="1051133"/>
                  <a:pt x="1294586" y="1041916"/>
                  <a:pt x="1298961" y="1034041"/>
                </a:cubicBezTo>
                <a:cubicBezTo>
                  <a:pt x="1308937" y="1016085"/>
                  <a:pt x="1321750" y="999858"/>
                  <a:pt x="1333144" y="982767"/>
                </a:cubicBezTo>
                <a:lnTo>
                  <a:pt x="1367327" y="931492"/>
                </a:lnTo>
                <a:cubicBezTo>
                  <a:pt x="1373024" y="922946"/>
                  <a:pt x="1379825" y="915040"/>
                  <a:pt x="1384418" y="905854"/>
                </a:cubicBezTo>
                <a:cubicBezTo>
                  <a:pt x="1393262" y="888166"/>
                  <a:pt x="1404796" y="861566"/>
                  <a:pt x="1418602" y="846034"/>
                </a:cubicBezTo>
                <a:cubicBezTo>
                  <a:pt x="1434660" y="827968"/>
                  <a:pt x="1452784" y="811851"/>
                  <a:pt x="1469876" y="794759"/>
                </a:cubicBezTo>
                <a:cubicBezTo>
                  <a:pt x="1478422" y="786213"/>
                  <a:pt x="1488810" y="779178"/>
                  <a:pt x="1495514" y="769122"/>
                </a:cubicBezTo>
                <a:cubicBezTo>
                  <a:pt x="1501211" y="760576"/>
                  <a:pt x="1505342" y="750747"/>
                  <a:pt x="1512605" y="743484"/>
                </a:cubicBezTo>
                <a:cubicBezTo>
                  <a:pt x="1579841" y="676248"/>
                  <a:pt x="1493865" y="784773"/>
                  <a:pt x="1563880" y="700755"/>
                </a:cubicBezTo>
                <a:cubicBezTo>
                  <a:pt x="1570455" y="692865"/>
                  <a:pt x="1572952" y="681534"/>
                  <a:pt x="1580972" y="675118"/>
                </a:cubicBezTo>
                <a:cubicBezTo>
                  <a:pt x="1588006" y="669491"/>
                  <a:pt x="1606609" y="666572"/>
                  <a:pt x="1606609" y="666572"/>
                </a:cubicBezTo>
              </a:path>
            </a:pathLst>
          </a:custGeom>
          <a:solidFill>
            <a:schemeClr val="accent2">
              <a:lumMod val="60000"/>
              <a:lumOff val="40000"/>
            </a:schemeClr>
          </a:soli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(UCS)</a:t>
            </a:r>
          </a:p>
        </p:txBody>
      </p:sp>
      <p:pic>
        <p:nvPicPr>
          <p:cNvPr id="2" name="Picture 1">
            <a:extLst>
              <a:ext uri="{FF2B5EF4-FFF2-40B4-BE49-F238E27FC236}">
                <a16:creationId xmlns:a16="http://schemas.microsoft.com/office/drawing/2014/main" id="{5D7CE361-F690-9C48-DF67-B96CF0DCAEC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6411891" y="11524"/>
            <a:ext cx="2732109" cy="1820320"/>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3693319"/>
              </a:xfrm>
              <a:prstGeom prst="rect">
                <a:avLst/>
              </a:prstGeom>
              <a:noFill/>
            </p:spPr>
            <p:txBody>
              <a:bodyPr wrap="square" rtlCol="0">
                <a:spAutoFit/>
              </a:bodyPr>
              <a:lstStyle/>
              <a:p>
                <a:r>
                  <a:rPr lang="en-GB" b="1" dirty="0"/>
                  <a:t>Priority Queue</a:t>
                </a:r>
              </a:p>
              <a:p>
                <a:r>
                  <a:rPr lang="en-GB" dirty="0"/>
                  <a:t>S (0) </a:t>
                </a:r>
                <a14:m>
                  <m:oMath xmlns:m="http://schemas.openxmlformats.org/officeDocument/2006/math">
                    <m:r>
                      <a:rPr lang="en-GB" i="1" smtClean="0">
                        <a:solidFill>
                          <a:srgbClr val="FF0000"/>
                        </a:solidFill>
                        <a:latin typeface="Cambria Math"/>
                        <a:ea typeface="Cambria Math"/>
                      </a:rPr>
                      <m:t>×</m:t>
                    </m:r>
                  </m:oMath>
                </a14:m>
                <a:endParaRPr lang="en-US" dirty="0">
                  <a:ea typeface="Cambria Math"/>
                </a:endParaRPr>
              </a:p>
              <a:p>
                <a:r>
                  <a:rPr lang="en-GB" dirty="0"/>
                  <a:t>S-A (1) </a:t>
                </a:r>
                <a14:m>
                  <m:oMath xmlns:m="http://schemas.openxmlformats.org/officeDocument/2006/math">
                    <m:r>
                      <a:rPr lang="en-GB" i="1">
                        <a:solidFill>
                          <a:srgbClr val="FF0000"/>
                        </a:solidFill>
                        <a:latin typeface="Cambria Math"/>
                        <a:ea typeface="Cambria Math"/>
                      </a:rPr>
                      <m:t>×</m:t>
                    </m:r>
                  </m:oMath>
                </a14:m>
                <a:endParaRPr lang="en-GB" dirty="0"/>
              </a:p>
              <a:p>
                <a:r>
                  <a:rPr lang="en-GB" dirty="0"/>
                  <a:t>S-B (5) </a:t>
                </a:r>
                <a14:m>
                  <m:oMath xmlns:m="http://schemas.openxmlformats.org/officeDocument/2006/math">
                    <m:r>
                      <a:rPr lang="en-GB" i="1">
                        <a:solidFill>
                          <a:srgbClr val="FF0000"/>
                        </a:solidFill>
                        <a:latin typeface="Cambria Math"/>
                        <a:ea typeface="Cambria Math"/>
                      </a:rPr>
                      <m:t>×</m:t>
                    </m:r>
                  </m:oMath>
                </a14:m>
                <a:endParaRPr lang="en-GB" dirty="0"/>
              </a:p>
              <a:p>
                <a:r>
                  <a:rPr lang="en-GB" dirty="0"/>
                  <a:t>S-A-B (3) </a:t>
                </a:r>
                <a14:m>
                  <m:oMath xmlns:m="http://schemas.openxmlformats.org/officeDocument/2006/math">
                    <m:r>
                      <a:rPr lang="en-GB" i="1">
                        <a:solidFill>
                          <a:srgbClr val="FF0000"/>
                        </a:solidFill>
                        <a:latin typeface="Cambria Math"/>
                        <a:ea typeface="Cambria Math"/>
                      </a:rPr>
                      <m:t>×</m:t>
                    </m:r>
                  </m:oMath>
                </a14:m>
                <a:endParaRPr lang="en-GB" dirty="0"/>
              </a:p>
              <a:p>
                <a:r>
                  <a:rPr lang="en-GB" dirty="0"/>
                  <a:t>S-A-C (4) </a:t>
                </a:r>
                <a14:m>
                  <m:oMath xmlns:m="http://schemas.openxmlformats.org/officeDocument/2006/math">
                    <m:r>
                      <a:rPr lang="en-GB" i="1">
                        <a:solidFill>
                          <a:srgbClr val="FF0000"/>
                        </a:solidFill>
                        <a:latin typeface="Cambria Math"/>
                        <a:ea typeface="Cambria Math"/>
                      </a:rPr>
                      <m:t>×</m:t>
                    </m:r>
                  </m:oMath>
                </a14:m>
                <a:endParaRPr lang="en-GB" dirty="0"/>
              </a:p>
              <a:p>
                <a:r>
                  <a:rPr lang="en-GB" dirty="0"/>
                  <a:t>S-A-D (5) </a:t>
                </a:r>
                <a14:m>
                  <m:oMath xmlns:m="http://schemas.openxmlformats.org/officeDocument/2006/math">
                    <m:r>
                      <a:rPr lang="en-GB" i="1">
                        <a:solidFill>
                          <a:srgbClr val="FF0000"/>
                        </a:solidFill>
                        <a:latin typeface="Cambria Math"/>
                        <a:ea typeface="Cambria Math"/>
                      </a:rPr>
                      <m:t>×</m:t>
                    </m:r>
                  </m:oMath>
                </a14:m>
                <a:endParaRPr lang="en-GB" dirty="0"/>
              </a:p>
              <a:p>
                <a:r>
                  <a:rPr lang="en-GB" dirty="0"/>
                  <a:t>S-A-B-D (6) </a:t>
                </a:r>
                <a14:m>
                  <m:oMath xmlns:m="http://schemas.openxmlformats.org/officeDocument/2006/math">
                    <m:r>
                      <a:rPr lang="en-GB" i="1">
                        <a:solidFill>
                          <a:srgbClr val="FF0000"/>
                        </a:solidFill>
                        <a:latin typeface="Cambria Math"/>
                        <a:ea typeface="Cambria Math"/>
                      </a:rPr>
                      <m:t>×</m:t>
                    </m:r>
                  </m:oMath>
                </a14:m>
                <a:endParaRPr lang="en-GB" dirty="0"/>
              </a:p>
              <a:p>
                <a:r>
                  <a:rPr lang="en-GB" dirty="0"/>
                  <a:t>S-A-B-E (6) </a:t>
                </a:r>
                <a14:m>
                  <m:oMath xmlns:m="http://schemas.openxmlformats.org/officeDocument/2006/math">
                    <m:r>
                      <a:rPr lang="en-GB" i="1">
                        <a:solidFill>
                          <a:srgbClr val="FF0000"/>
                        </a:solidFill>
                        <a:latin typeface="Cambria Math"/>
                        <a:ea typeface="Cambria Math"/>
                      </a:rPr>
                      <m:t>×</m:t>
                    </m:r>
                  </m:oMath>
                </a14:m>
                <a:endParaRPr lang="en-GB" dirty="0"/>
              </a:p>
              <a:p>
                <a:r>
                  <a:rPr lang="en-GB" dirty="0"/>
                  <a:t>S-A-C-F (9) </a:t>
                </a:r>
                <a14:m>
                  <m:oMath xmlns:m="http://schemas.openxmlformats.org/officeDocument/2006/math">
                    <m:r>
                      <a:rPr lang="en-GB" i="1">
                        <a:solidFill>
                          <a:srgbClr val="FF0000"/>
                        </a:solidFill>
                        <a:latin typeface="Cambria Math"/>
                        <a:ea typeface="Cambria Math"/>
                      </a:rPr>
                      <m:t>×</m:t>
                    </m:r>
                  </m:oMath>
                </a14:m>
                <a:endParaRPr lang="en-GB" dirty="0"/>
              </a:p>
              <a:p>
                <a:r>
                  <a:rPr lang="en-GB" dirty="0"/>
                  <a:t>S-A-D-F (11) </a:t>
                </a:r>
                <a14:m>
                  <m:oMath xmlns:m="http://schemas.openxmlformats.org/officeDocument/2006/math">
                    <m:r>
                      <a:rPr lang="en-GB" i="1">
                        <a:solidFill>
                          <a:srgbClr val="FF0000"/>
                        </a:solidFill>
                        <a:latin typeface="Cambria Math"/>
                        <a:ea typeface="Cambria Math"/>
                      </a:rPr>
                      <m:t>×</m:t>
                    </m:r>
                  </m:oMath>
                </a14:m>
                <a:endParaRPr lang="en-GB" dirty="0"/>
              </a:p>
              <a:p>
                <a:r>
                  <a:rPr lang="en-GB" dirty="0"/>
                  <a:t>S-A-B-E-G (16)</a:t>
                </a:r>
              </a:p>
              <a:p>
                <a:r>
                  <a:rPr lang="en-GB" dirty="0"/>
                  <a:t>S-A-C-F-G (14) </a:t>
                </a:r>
                <a14:m>
                  <m:oMath xmlns:m="http://schemas.openxmlformats.org/officeDocument/2006/math">
                    <m:r>
                      <a:rPr lang="en-GB" i="1">
                        <a:solidFill>
                          <a:srgbClr val="FF0000"/>
                        </a:solidFill>
                        <a:latin typeface="Cambria Math"/>
                        <a:ea typeface="Cambria Math"/>
                      </a:rPr>
                      <m:t>×</m:t>
                    </m:r>
                  </m:oMath>
                </a14:m>
                <a:endParaRPr lang="en-GB" dirty="0"/>
              </a:p>
            </p:txBody>
          </p:sp>
        </mc:Choice>
        <mc:Fallback xmlns="">
          <p:sp>
            <p:nvSpPr>
              <p:cNvPr id="5" name="TextBox 4">
                <a:extLst>
                  <a:ext uri="{FF2B5EF4-FFF2-40B4-BE49-F238E27FC236}">
                    <a16:creationId xmlns="" xmlns:a16="http://schemas.microsoft.com/office/drawing/2014/main" xmlns:a14="http://schemas.microsoft.com/office/drawing/2010/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3693319"/>
              </a:xfrm>
              <a:prstGeom prst="rect">
                <a:avLst/>
              </a:prstGeom>
              <a:blipFill rotWithShape="1">
                <a:blip r:embed="rId3"/>
                <a:stretch>
                  <a:fillRect l="-1980" t="-825" b="-165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C, D, E, F</a:t>
            </a:r>
          </a:p>
        </p:txBody>
      </p:sp>
      <p:sp>
        <p:nvSpPr>
          <p:cNvPr id="7" name="Oval 6">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S,0</a:t>
            </a:r>
          </a:p>
        </p:txBody>
      </p:sp>
      <p:sp>
        <p:nvSpPr>
          <p:cNvPr id="9" name="Oval 8">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A,1</a:t>
            </a:r>
          </a:p>
        </p:txBody>
      </p:sp>
      <p:cxnSp>
        <p:nvCxnSpPr>
          <p:cNvPr id="11" name="Straight Arrow Connector 10">
            <a:extLst>
              <a:ext uri="{FF2B5EF4-FFF2-40B4-BE49-F238E27FC236}">
                <a16:creationId xmlns:a16="http://schemas.microsoft.com/office/drawing/2014/main" id="{72CDCD8E-6858-87C6-C1ED-04AC98D66B3E}"/>
              </a:ext>
            </a:extLst>
          </p:cNvPr>
          <p:cNvCxnSpPr>
            <a:stCxn id="7" idx="3"/>
            <a:endCxn id="9"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7" idx="5"/>
            <a:endCxn id="26"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0566576-83EE-B24A-F34D-BBA3E7D9849D}"/>
              </a:ext>
            </a:extLst>
          </p:cNvPr>
          <p:cNvSpPr txBox="1"/>
          <p:nvPr/>
        </p:nvSpPr>
        <p:spPr>
          <a:xfrm>
            <a:off x="2204815" y="4990190"/>
            <a:ext cx="6443529" cy="1477328"/>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It can be observed that UCS (Uniform Cost Search) has successfully found the optimal path, which is the path with the lowest cost. </a:t>
            </a:r>
          </a:p>
          <a:p>
            <a:pPr algn="just"/>
            <a:endParaRPr lang="en-US" dirty="0"/>
          </a:p>
          <a:p>
            <a:pPr algn="just"/>
            <a:r>
              <a:rPr lang="en-US" dirty="0"/>
              <a:t>This is because UCS expands nodes in order of their path cost, ensuring that the goal node selected first is on the least-cost path.</a:t>
            </a:r>
          </a:p>
        </p:txBody>
      </p:sp>
      <p:sp>
        <p:nvSpPr>
          <p:cNvPr id="26" name="Oval 25">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B,5</a:t>
            </a:r>
          </a:p>
        </p:txBody>
      </p:sp>
      <p:sp>
        <p:nvSpPr>
          <p:cNvPr id="14" name="Oval 13">
            <a:extLst>
              <a:ext uri="{FF2B5EF4-FFF2-40B4-BE49-F238E27FC236}">
                <a16:creationId xmlns:a16="http://schemas.microsoft.com/office/drawing/2014/main" id="{E0CB1BAA-4C17-BA46-2398-7CC8918DC493}"/>
              </a:ext>
            </a:extLst>
          </p:cNvPr>
          <p:cNvSpPr/>
          <p:nvPr/>
        </p:nvSpPr>
        <p:spPr>
          <a:xfrm>
            <a:off x="2895599"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B,3</a:t>
            </a:r>
          </a:p>
        </p:txBody>
      </p:sp>
      <p:sp>
        <p:nvSpPr>
          <p:cNvPr id="15" name="Oval 14">
            <a:extLst>
              <a:ext uri="{FF2B5EF4-FFF2-40B4-BE49-F238E27FC236}">
                <a16:creationId xmlns:a16="http://schemas.microsoft.com/office/drawing/2014/main" id="{E0CB1BAA-4C17-BA46-2398-7CC8918DC493}"/>
              </a:ext>
            </a:extLst>
          </p:cNvPr>
          <p:cNvSpPr/>
          <p:nvPr/>
        </p:nvSpPr>
        <p:spPr>
          <a:xfrm>
            <a:off x="398824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C,4</a:t>
            </a:r>
          </a:p>
        </p:txBody>
      </p:sp>
      <p:sp>
        <p:nvSpPr>
          <p:cNvPr id="16" name="Oval 15">
            <a:extLst>
              <a:ext uri="{FF2B5EF4-FFF2-40B4-BE49-F238E27FC236}">
                <a16:creationId xmlns:a16="http://schemas.microsoft.com/office/drawing/2014/main" id="{E0CB1BAA-4C17-BA46-2398-7CC8918DC493}"/>
              </a:ext>
            </a:extLst>
          </p:cNvPr>
          <p:cNvSpPr/>
          <p:nvPr/>
        </p:nvSpPr>
        <p:spPr>
          <a:xfrm>
            <a:off x="5022606"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D,5</a:t>
            </a:r>
          </a:p>
        </p:txBody>
      </p:sp>
      <p:cxnSp>
        <p:nvCxnSpPr>
          <p:cNvPr id="17" name="Straight Arrow Connector 16">
            <a:extLst>
              <a:ext uri="{FF2B5EF4-FFF2-40B4-BE49-F238E27FC236}">
                <a16:creationId xmlns:a16="http://schemas.microsoft.com/office/drawing/2014/main" id="{931944F7-B4E0-6080-A196-C031CF8080C9}"/>
              </a:ext>
            </a:extLst>
          </p:cNvPr>
          <p:cNvCxnSpPr>
            <a:cxnSpLocks/>
            <a:stCxn id="9" idx="5"/>
            <a:endCxn id="16" idx="0"/>
          </p:cNvCxnSpPr>
          <p:nvPr/>
        </p:nvCxnSpPr>
        <p:spPr>
          <a:xfrm>
            <a:off x="5018429" y="2389654"/>
            <a:ext cx="470936" cy="221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31944F7-B4E0-6080-A196-C031CF8080C9}"/>
              </a:ext>
            </a:extLst>
          </p:cNvPr>
          <p:cNvCxnSpPr>
            <a:cxnSpLocks/>
            <a:stCxn id="9" idx="3"/>
            <a:endCxn id="14" idx="7"/>
          </p:cNvCxnSpPr>
          <p:nvPr/>
        </p:nvCxnSpPr>
        <p:spPr>
          <a:xfrm flipH="1">
            <a:off x="3692406" y="2389654"/>
            <a:ext cx="665927"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31944F7-B4E0-6080-A196-C031CF8080C9}"/>
              </a:ext>
            </a:extLst>
          </p:cNvPr>
          <p:cNvCxnSpPr>
            <a:cxnSpLocks/>
            <a:stCxn id="9" idx="4"/>
            <a:endCxn id="15" idx="0"/>
          </p:cNvCxnSpPr>
          <p:nvPr/>
        </p:nvCxnSpPr>
        <p:spPr>
          <a:xfrm flipH="1">
            <a:off x="4455001" y="2458685"/>
            <a:ext cx="23338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E0CB1BAA-4C17-BA46-2398-7CC8918DC493}"/>
              </a:ext>
            </a:extLst>
          </p:cNvPr>
          <p:cNvSpPr/>
          <p:nvPr/>
        </p:nvSpPr>
        <p:spPr>
          <a:xfrm>
            <a:off x="2118342" y="3239400"/>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D,6</a:t>
            </a:r>
          </a:p>
        </p:txBody>
      </p:sp>
      <p:sp>
        <p:nvSpPr>
          <p:cNvPr id="20" name="Oval 19">
            <a:extLst>
              <a:ext uri="{FF2B5EF4-FFF2-40B4-BE49-F238E27FC236}">
                <a16:creationId xmlns:a16="http://schemas.microsoft.com/office/drawing/2014/main" id="{E0CB1BAA-4C17-BA46-2398-7CC8918DC493}"/>
              </a:ext>
            </a:extLst>
          </p:cNvPr>
          <p:cNvSpPr/>
          <p:nvPr/>
        </p:nvSpPr>
        <p:spPr>
          <a:xfrm>
            <a:off x="3225647" y="3239400"/>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E,6</a:t>
            </a:r>
          </a:p>
        </p:txBody>
      </p:sp>
      <p:cxnSp>
        <p:nvCxnSpPr>
          <p:cNvPr id="22" name="Straight Arrow Connector 21">
            <a:extLst>
              <a:ext uri="{FF2B5EF4-FFF2-40B4-BE49-F238E27FC236}">
                <a16:creationId xmlns:a16="http://schemas.microsoft.com/office/drawing/2014/main" id="{931944F7-B4E0-6080-A196-C031CF8080C9}"/>
              </a:ext>
            </a:extLst>
          </p:cNvPr>
          <p:cNvCxnSpPr>
            <a:cxnSpLocks/>
            <a:stCxn id="14" idx="3"/>
          </p:cNvCxnSpPr>
          <p:nvPr/>
        </p:nvCxnSpPr>
        <p:spPr>
          <a:xfrm flipH="1">
            <a:off x="2795664" y="3013424"/>
            <a:ext cx="236646" cy="22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31944F7-B4E0-6080-A196-C031CF8080C9}"/>
              </a:ext>
            </a:extLst>
          </p:cNvPr>
          <p:cNvCxnSpPr>
            <a:cxnSpLocks/>
            <a:stCxn id="14" idx="5"/>
            <a:endCxn id="20" idx="0"/>
          </p:cNvCxnSpPr>
          <p:nvPr/>
        </p:nvCxnSpPr>
        <p:spPr>
          <a:xfrm>
            <a:off x="3692406" y="3013424"/>
            <a:ext cx="0" cy="22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0CB1BAA-4C17-BA46-2398-7CC8918DC493}"/>
              </a:ext>
            </a:extLst>
          </p:cNvPr>
          <p:cNvSpPr/>
          <p:nvPr/>
        </p:nvSpPr>
        <p:spPr>
          <a:xfrm>
            <a:off x="4320379" y="324706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F,9</a:t>
            </a:r>
          </a:p>
        </p:txBody>
      </p:sp>
      <p:cxnSp>
        <p:nvCxnSpPr>
          <p:cNvPr id="25" name="Straight Arrow Connector 24">
            <a:extLst>
              <a:ext uri="{FF2B5EF4-FFF2-40B4-BE49-F238E27FC236}">
                <a16:creationId xmlns:a16="http://schemas.microsoft.com/office/drawing/2014/main" id="{931944F7-B4E0-6080-A196-C031CF8080C9}"/>
              </a:ext>
            </a:extLst>
          </p:cNvPr>
          <p:cNvCxnSpPr>
            <a:cxnSpLocks/>
            <a:stCxn id="15" idx="5"/>
            <a:endCxn id="24" idx="0"/>
          </p:cNvCxnSpPr>
          <p:nvPr/>
        </p:nvCxnSpPr>
        <p:spPr>
          <a:xfrm>
            <a:off x="4785049" y="3013424"/>
            <a:ext cx="2089" cy="233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E0CB1BAA-4C17-BA46-2398-7CC8918DC493}"/>
              </a:ext>
            </a:extLst>
          </p:cNvPr>
          <p:cNvSpPr/>
          <p:nvPr/>
        </p:nvSpPr>
        <p:spPr>
          <a:xfrm>
            <a:off x="5419490" y="3239063"/>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F,11</a:t>
            </a:r>
          </a:p>
        </p:txBody>
      </p:sp>
      <p:cxnSp>
        <p:nvCxnSpPr>
          <p:cNvPr id="28" name="Straight Arrow Connector 27">
            <a:extLst>
              <a:ext uri="{FF2B5EF4-FFF2-40B4-BE49-F238E27FC236}">
                <a16:creationId xmlns:a16="http://schemas.microsoft.com/office/drawing/2014/main" id="{931944F7-B4E0-6080-A196-C031CF8080C9}"/>
              </a:ext>
            </a:extLst>
          </p:cNvPr>
          <p:cNvCxnSpPr>
            <a:cxnSpLocks/>
            <a:stCxn id="16" idx="5"/>
            <a:endCxn id="27" idx="0"/>
          </p:cNvCxnSpPr>
          <p:nvPr/>
        </p:nvCxnSpPr>
        <p:spPr>
          <a:xfrm>
            <a:off x="5819413" y="3013424"/>
            <a:ext cx="66836" cy="225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Oval 28">
            <a:extLst>
              <a:ext uri="{FF2B5EF4-FFF2-40B4-BE49-F238E27FC236}">
                <a16:creationId xmlns:a16="http://schemas.microsoft.com/office/drawing/2014/main" id="{E0CB1BAA-4C17-BA46-2398-7CC8918DC493}"/>
              </a:ext>
            </a:extLst>
          </p:cNvPr>
          <p:cNvSpPr/>
          <p:nvPr/>
        </p:nvSpPr>
        <p:spPr>
          <a:xfrm>
            <a:off x="3225647" y="397291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G,16</a:t>
            </a:r>
          </a:p>
        </p:txBody>
      </p:sp>
      <p:cxnSp>
        <p:nvCxnSpPr>
          <p:cNvPr id="30" name="Straight Arrow Connector 29">
            <a:extLst>
              <a:ext uri="{FF2B5EF4-FFF2-40B4-BE49-F238E27FC236}">
                <a16:creationId xmlns:a16="http://schemas.microsoft.com/office/drawing/2014/main" id="{931944F7-B4E0-6080-A196-C031CF8080C9}"/>
              </a:ext>
            </a:extLst>
          </p:cNvPr>
          <p:cNvCxnSpPr>
            <a:cxnSpLocks/>
            <a:stCxn id="20" idx="4"/>
            <a:endCxn id="29" idx="0"/>
          </p:cNvCxnSpPr>
          <p:nvPr/>
        </p:nvCxnSpPr>
        <p:spPr>
          <a:xfrm>
            <a:off x="3692406" y="3710770"/>
            <a:ext cx="0" cy="262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0CB1BAA-4C17-BA46-2398-7CC8918DC493}"/>
              </a:ext>
            </a:extLst>
          </p:cNvPr>
          <p:cNvSpPr/>
          <p:nvPr/>
        </p:nvSpPr>
        <p:spPr>
          <a:xfrm>
            <a:off x="4330059" y="3972914"/>
            <a:ext cx="933518" cy="471370"/>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G,14</a:t>
            </a:r>
          </a:p>
        </p:txBody>
      </p:sp>
      <p:cxnSp>
        <p:nvCxnSpPr>
          <p:cNvPr id="32" name="Straight Arrow Connector 31">
            <a:extLst>
              <a:ext uri="{FF2B5EF4-FFF2-40B4-BE49-F238E27FC236}">
                <a16:creationId xmlns:a16="http://schemas.microsoft.com/office/drawing/2014/main" id="{931944F7-B4E0-6080-A196-C031CF8080C9}"/>
              </a:ext>
            </a:extLst>
          </p:cNvPr>
          <p:cNvCxnSpPr>
            <a:cxnSpLocks/>
            <a:stCxn id="24" idx="4"/>
            <a:endCxn id="31" idx="0"/>
          </p:cNvCxnSpPr>
          <p:nvPr/>
        </p:nvCxnSpPr>
        <p:spPr>
          <a:xfrm>
            <a:off x="4787138" y="3718435"/>
            <a:ext cx="9680" cy="2544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16332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4D9B0-0B93-7270-3D57-A0A6084F19CB}"/>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0B7AC48B-B9D2-A88A-444B-E7CB3DAD097E}"/>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3" name="TextBox 2">
            <a:extLst>
              <a:ext uri="{FF2B5EF4-FFF2-40B4-BE49-F238E27FC236}">
                <a16:creationId xmlns:a16="http://schemas.microsoft.com/office/drawing/2014/main" id="{B733B146-1FF5-F64B-52A3-6A24A8A5DD5E}"/>
              </a:ext>
            </a:extLst>
          </p:cNvPr>
          <p:cNvSpPr txBox="1"/>
          <p:nvPr/>
        </p:nvSpPr>
        <p:spPr>
          <a:xfrm>
            <a:off x="267321" y="1220662"/>
            <a:ext cx="8625626" cy="2031325"/>
          </a:xfrm>
          <a:prstGeom prst="rect">
            <a:avLst/>
          </a:prstGeom>
          <a:noFill/>
        </p:spPr>
        <p:txBody>
          <a:bodyPr wrap="square" rtlCol="0">
            <a:spAutoFit/>
          </a:bodyPr>
          <a:lstStyle/>
          <a:p>
            <a:r>
              <a:rPr lang="en-US" dirty="0"/>
              <a:t>Consider </a:t>
            </a:r>
            <a:r>
              <a:rPr lang="en-US" b="1" dirty="0"/>
              <a:t>S</a:t>
            </a:r>
            <a:r>
              <a:rPr lang="en-US" dirty="0"/>
              <a:t> is the starting state, and </a:t>
            </a:r>
            <a:r>
              <a:rPr lang="en-US" b="1" dirty="0"/>
              <a:t>G</a:t>
            </a:r>
            <a:r>
              <a:rPr lang="en-US" dirty="0"/>
              <a:t> is the goal state in the graph. The step costs are given in the edges. </a:t>
            </a:r>
          </a:p>
          <a:p>
            <a:endParaRPr lang="en-US" dirty="0"/>
          </a:p>
          <a:p>
            <a:r>
              <a:rPr lang="en-US" dirty="0"/>
              <a:t>Construct the search tree to find a path from the start state </a:t>
            </a:r>
            <a:r>
              <a:rPr lang="en-US" b="1" dirty="0"/>
              <a:t>S </a:t>
            </a:r>
            <a:r>
              <a:rPr lang="en-US" dirty="0"/>
              <a:t>to the goal state </a:t>
            </a:r>
            <a:r>
              <a:rPr lang="en-US" b="1" dirty="0"/>
              <a:t>G</a:t>
            </a:r>
            <a:r>
              <a:rPr lang="en-US" dirty="0"/>
              <a:t> using </a:t>
            </a:r>
            <a:r>
              <a:rPr lang="en-US" b="1" dirty="0"/>
              <a:t>BFS, DFS </a:t>
            </a:r>
            <a:r>
              <a:rPr lang="en-US" dirty="0"/>
              <a:t>and</a:t>
            </a:r>
            <a:r>
              <a:rPr lang="en-US" b="1" dirty="0"/>
              <a:t> IDS </a:t>
            </a:r>
            <a:r>
              <a:rPr lang="en-US" dirty="0"/>
              <a:t>search for the given graph. </a:t>
            </a:r>
          </a:p>
          <a:p>
            <a:endParaRPr lang="en-US" dirty="0"/>
          </a:p>
          <a:p>
            <a:r>
              <a:rPr lang="en-US" dirty="0"/>
              <a:t>Clearly mention the expand sequence and, path with the path cost.</a:t>
            </a:r>
            <a:endParaRPr lang="x-none" dirty="0"/>
          </a:p>
        </p:txBody>
      </p:sp>
      <p:pic>
        <p:nvPicPr>
          <p:cNvPr id="2" name="Picture 1">
            <a:extLst>
              <a:ext uri="{FF2B5EF4-FFF2-40B4-BE49-F238E27FC236}">
                <a16:creationId xmlns:a16="http://schemas.microsoft.com/office/drawing/2014/main" id="{7FEF4217-0943-CE73-10C6-69581B6A6E4F}"/>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1018222" y="3429500"/>
            <a:ext cx="5012464" cy="3329446"/>
          </a:xfrm>
          <a:prstGeom prst="rect">
            <a:avLst/>
          </a:prstGeom>
          <a:noFill/>
        </p:spPr>
      </p:pic>
    </p:spTree>
    <p:extLst>
      <p:ext uri="{BB962C8B-B14F-4D97-AF65-F5344CB8AC3E}">
        <p14:creationId xmlns:p14="http://schemas.microsoft.com/office/powerpoint/2010/main" val="37156617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3: Solving Problem by Searching ,  Pages 64-91</a:t>
            </a:r>
          </a:p>
          <a:p>
            <a:r>
              <a:rPr lang="en-US" dirty="0"/>
              <a:t>“Artificial Intelligence: A Modern Approach,” by Stuart J. Russell and Peter </a:t>
            </a:r>
            <a:r>
              <a:rPr lang="en-US" dirty="0" err="1"/>
              <a:t>Norvig</a:t>
            </a:r>
            <a:r>
              <a:rPr lang="en-US" dirty="0"/>
              <a:t>,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EAD80-4F6C-00BB-6C6A-321350AE9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C77E74-75DD-16EA-1C1E-F573E205C211}"/>
              </a:ext>
            </a:extLst>
          </p:cNvPr>
          <p:cNvSpPr>
            <a:spLocks noGrp="1"/>
          </p:cNvSpPr>
          <p:nvPr>
            <p:ph type="ctrTitle"/>
          </p:nvPr>
        </p:nvSpPr>
        <p:spPr/>
        <p:txBody>
          <a:bodyPr/>
          <a:lstStyle/>
          <a:p>
            <a:r>
              <a:rPr lang="en-US" dirty="0"/>
              <a:t>Problem Solving Steps</a:t>
            </a:r>
          </a:p>
        </p:txBody>
      </p:sp>
      <p:sp>
        <p:nvSpPr>
          <p:cNvPr id="7" name="Content Placeholder 2">
            <a:extLst>
              <a:ext uri="{FF2B5EF4-FFF2-40B4-BE49-F238E27FC236}">
                <a16:creationId xmlns:a16="http://schemas.microsoft.com/office/drawing/2014/main" id="{10B11F55-CC9E-A78E-28C6-F0D0275ABBDF}"/>
              </a:ext>
            </a:extLst>
          </p:cNvPr>
          <p:cNvSpPr txBox="1">
            <a:spLocks/>
          </p:cNvSpPr>
          <p:nvPr/>
        </p:nvSpPr>
        <p:spPr>
          <a:xfrm>
            <a:off x="210670" y="2011680"/>
            <a:ext cx="8722659" cy="3987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0" lvl="2" algn="just"/>
            <a:r>
              <a:rPr lang="en-US" sz="2400" b="1" dirty="0">
                <a:solidFill>
                  <a:schemeClr val="tx1"/>
                </a:solidFill>
                <a:latin typeface="Times New Roman" panose="02020603050405020304" pitchFamily="18" charset="0"/>
                <a:cs typeface="Times New Roman" panose="02020603050405020304" pitchFamily="18" charset="0"/>
              </a:rPr>
              <a:t>Search: </a:t>
            </a:r>
            <a:r>
              <a:rPr lang="en-US" sz="2400" dirty="0">
                <a:solidFill>
                  <a:schemeClr val="tx1"/>
                </a:solidFill>
                <a:latin typeface="Times New Roman" panose="02020603050405020304" pitchFamily="18" charset="0"/>
                <a:cs typeface="Times New Roman" panose="02020603050405020304" pitchFamily="18" charset="0"/>
              </a:rPr>
              <a:t>Before taking any action in the real world, the agent simulates sequences of actions in its model, searching until it finds a sequence of actions that reaches the goal. Such a sequence is called a </a:t>
            </a:r>
            <a:r>
              <a:rPr lang="en-US" sz="2400" b="1" dirty="0">
                <a:solidFill>
                  <a:schemeClr val="tx1"/>
                </a:solidFill>
                <a:latin typeface="Times New Roman" panose="02020603050405020304" pitchFamily="18" charset="0"/>
                <a:cs typeface="Times New Roman" panose="02020603050405020304" pitchFamily="18" charset="0"/>
              </a:rPr>
              <a:t>solution</a:t>
            </a:r>
            <a:r>
              <a:rPr lang="en-US" sz="2400" dirty="0">
                <a:solidFill>
                  <a:schemeClr val="tx1"/>
                </a:solidFill>
                <a:latin typeface="Times New Roman" panose="02020603050405020304" pitchFamily="18" charset="0"/>
                <a:cs typeface="Times New Roman" panose="02020603050405020304" pitchFamily="18" charset="0"/>
              </a:rPr>
              <a:t>. The agent might have to simulate multiple sequences that do not reach the goal, but eventually it will find a solution (such as going from Arad to Sibiu to </a:t>
            </a:r>
            <a:r>
              <a:rPr lang="en-US" sz="2400" dirty="0" err="1">
                <a:solidFill>
                  <a:schemeClr val="tx1"/>
                </a:solidFill>
                <a:latin typeface="Times New Roman" panose="02020603050405020304" pitchFamily="18" charset="0"/>
                <a:cs typeface="Times New Roman" panose="02020603050405020304" pitchFamily="18" charset="0"/>
              </a:rPr>
              <a:t>Fagaras</a:t>
            </a:r>
            <a:r>
              <a:rPr lang="en-US" sz="2400" dirty="0">
                <a:solidFill>
                  <a:schemeClr val="tx1"/>
                </a:solidFill>
                <a:latin typeface="Times New Roman" panose="02020603050405020304" pitchFamily="18" charset="0"/>
                <a:cs typeface="Times New Roman" panose="02020603050405020304" pitchFamily="18" charset="0"/>
              </a:rPr>
              <a:t> to Bucharest), or it will find that no solution is possible..</a:t>
            </a:r>
          </a:p>
          <a:p>
            <a:pPr marL="0" lvl="2" algn="just"/>
            <a:endParaRPr lang="en-US" sz="2400" dirty="0">
              <a:solidFill>
                <a:schemeClr val="tx1"/>
              </a:solidFill>
              <a:latin typeface="Times New Roman" panose="02020603050405020304" pitchFamily="18" charset="0"/>
              <a:cs typeface="Times New Roman" panose="02020603050405020304" pitchFamily="18" charset="0"/>
            </a:endParaRPr>
          </a:p>
          <a:p>
            <a:pPr marL="0" lvl="2" algn="just"/>
            <a:r>
              <a:rPr lang="en-US" sz="2400" b="1" dirty="0">
                <a:solidFill>
                  <a:schemeClr val="tx1"/>
                </a:solidFill>
                <a:latin typeface="Times New Roman" panose="02020603050405020304" pitchFamily="18" charset="0"/>
                <a:cs typeface="Times New Roman" panose="02020603050405020304" pitchFamily="18" charset="0"/>
              </a:rPr>
              <a:t>Execution: </a:t>
            </a:r>
            <a:r>
              <a:rPr lang="en-US" sz="2400" dirty="0">
                <a:solidFill>
                  <a:schemeClr val="tx1"/>
                </a:solidFill>
                <a:latin typeface="Times New Roman" panose="02020603050405020304" pitchFamily="18" charset="0"/>
                <a:cs typeface="Times New Roman" panose="02020603050405020304" pitchFamily="18" charset="0"/>
              </a:rPr>
              <a:t>The agent can now execute the actions in the solution, one at a time.</a:t>
            </a:r>
          </a:p>
        </p:txBody>
      </p:sp>
    </p:spTree>
    <p:extLst>
      <p:ext uri="{BB962C8B-B14F-4D97-AF65-F5344CB8AC3E}">
        <p14:creationId xmlns:p14="http://schemas.microsoft.com/office/powerpoint/2010/main" val="416897999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535829-AEF6-4504-A0F1-86B0570A9509}">
  <ds:schemaRefs>
    <ds:schemaRef ds:uri="http://schemas.microsoft.com/sharepoint/v3/contenttype/forms"/>
  </ds:schemaRefs>
</ds:datastoreItem>
</file>

<file path=customXml/itemProps2.xml><?xml version="1.0" encoding="utf-8"?>
<ds:datastoreItem xmlns:ds="http://schemas.openxmlformats.org/officeDocument/2006/customXml" ds:itemID="{D210A0F1-6DAE-4064-BF10-FE76C61874A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7BF5235-ACB2-4168-AA8E-EDF4072F82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2153</TotalTime>
  <Words>6647</Words>
  <Application>Microsoft Office PowerPoint</Application>
  <PresentationFormat>On-screen Show (4:3)</PresentationFormat>
  <Paragraphs>812</Paragraphs>
  <Slides>84</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8" baseType="lpstr">
      <vt:lpstr>CMMI10</vt:lpstr>
      <vt:lpstr>CMR10</vt:lpstr>
      <vt:lpstr>NimbusRomNo9L-Regu</vt:lpstr>
      <vt:lpstr>Times-Bold</vt:lpstr>
      <vt:lpstr>Times-Roman</vt:lpstr>
      <vt:lpstr>Arial</vt:lpstr>
      <vt:lpstr>Calibri</vt:lpstr>
      <vt:lpstr>Cambria Math</vt:lpstr>
      <vt:lpstr>Corbel</vt:lpstr>
      <vt:lpstr>Forte</vt:lpstr>
      <vt:lpstr>Times New Roman</vt:lpstr>
      <vt:lpstr>Wingdings</vt:lpstr>
      <vt:lpstr>Spectrum</vt:lpstr>
      <vt:lpstr>Bitmap Image</vt:lpstr>
      <vt:lpstr>   Solving Problem by Searching : Uninformed Search</vt:lpstr>
      <vt:lpstr>Lecture Outline</vt:lpstr>
      <vt:lpstr>SOLVING PROBLEMS BY SEARCHING</vt:lpstr>
      <vt:lpstr>PROBLEM SOLVING AGENTS</vt:lpstr>
      <vt:lpstr>PROBLEM SOLVING AGENTS</vt:lpstr>
      <vt:lpstr>PROBLEM SOLVING AGENTS</vt:lpstr>
      <vt:lpstr>PROBLEM SOLVING AGENTS</vt:lpstr>
      <vt:lpstr>Problem Solving Steps</vt:lpstr>
      <vt:lpstr>Problem Solving Steps</vt:lpstr>
      <vt:lpstr>Open Loop vs Closed Loop</vt:lpstr>
      <vt:lpstr>ROMANIAN MAP</vt:lpstr>
      <vt:lpstr>Search problems and solutions</vt:lpstr>
      <vt:lpstr>Search problems and solutions</vt:lpstr>
      <vt:lpstr>Search problems and solutions</vt:lpstr>
      <vt:lpstr>Search problems and solutions</vt:lpstr>
      <vt:lpstr>SEARCH-SOLUTION-EXECUTE</vt:lpstr>
      <vt:lpstr>WELL-DEFINED PROBLEMS</vt:lpstr>
      <vt:lpstr>8-PUZZLE: PROBLEM FORMULATION</vt:lpstr>
      <vt:lpstr>8-PUZZLE: PROBLEM FORMULATION</vt:lpstr>
      <vt:lpstr>8-PUZZLE: PROBLEM FORMULATION</vt:lpstr>
      <vt:lpstr>SEARCHING FOR SOLUTIONS</vt:lpstr>
      <vt:lpstr>8-PUZZLE: Search Tree</vt:lpstr>
      <vt:lpstr>SEARCH TREE</vt:lpstr>
      <vt:lpstr>SEARCH TREE</vt:lpstr>
      <vt:lpstr>SEARCH STRATEGY</vt:lpstr>
      <vt:lpstr>TREE SEARCH / GRAPH SEARCH</vt:lpstr>
      <vt:lpstr>INFRASTRUCTURE  FOR SEARCH ALGORITHMS</vt:lpstr>
      <vt:lpstr>FRONTIER [FRINGE]</vt:lpstr>
      <vt:lpstr>MEASURING PROBLEM-SOLVING PERFORMANCE</vt:lpstr>
      <vt:lpstr>SEARCH ALGORITHMS</vt:lpstr>
      <vt:lpstr>UNINFORMED  SEARCH STRATEGIES</vt:lpstr>
      <vt:lpstr>BREADTH-FIRST SEARCH</vt:lpstr>
      <vt:lpstr>BREADTH-FIRST SEARCH: PSEUDOCODE</vt:lpstr>
      <vt:lpstr>BREADTH-FIRST SEARCH:  FOUR CRITERIA</vt:lpstr>
      <vt:lpstr>BREADTH-FIRST SEARCH: MEMORY REQUIREMENTS</vt:lpstr>
      <vt:lpstr>DEPTH-FIRST SEARCH</vt:lpstr>
      <vt:lpstr>DEPTH-FIRST SEARCH: SEARCH TREE</vt:lpstr>
      <vt:lpstr>DEPTH-FIRST SEARCH: SEARCH TREE</vt:lpstr>
      <vt:lpstr>DEPTH-FIRST SEARCH: Optimality, Complexity, Completeness</vt:lpstr>
      <vt:lpstr>DFS v/s BFS</vt:lpstr>
      <vt:lpstr>DFS v/s BFS</vt:lpstr>
      <vt:lpstr>DEPTH-LIMITED SEARCH</vt:lpstr>
      <vt:lpstr>DEPTH-LIMITED SEARCH: PSEUDOCODE</vt:lpstr>
      <vt:lpstr>ITERATIVE DEEPENING  DEPTH-FIRST SEARCH</vt:lpstr>
      <vt:lpstr>ITERATIVE DEEPENING  DEPTH-FIRST SEARCH TREE</vt:lpstr>
      <vt:lpstr>ITERATIVE DEEPENING  DEPTH-FIRST SEARCH TREE</vt:lpstr>
      <vt:lpstr>IDP: COMPLEXITY</vt:lpstr>
      <vt:lpstr>UNIFORM-COST SEARCH</vt:lpstr>
      <vt:lpstr>UNIFORM-COST SEARCH: PSEUDOCODE</vt:lpstr>
      <vt:lpstr>UNIFORM-COST SEARCH: PSEUDOCODE</vt:lpstr>
      <vt:lpstr>UNIFORM-COST SEARCH: Arad  Bucharest</vt:lpstr>
      <vt:lpstr>UNIFORM-COST SEARCH: ILLUSTRATION</vt:lpstr>
      <vt:lpstr>UNIFORM-COST SEARCH: OPTIMALITY</vt:lpstr>
      <vt:lpstr>UNIFORM-COST SEARCH: COMPLETENESS &amp; COMPLEXITY</vt:lpstr>
      <vt:lpstr>BIDIRECTIONAL SEARCH</vt:lpstr>
      <vt:lpstr>COMPARING  UNINFORMED SEARCH STRATEGIES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Ashraf Uddin</cp:lastModifiedBy>
  <cp:revision>386</cp:revision>
  <dcterms:created xsi:type="dcterms:W3CDTF">2018-12-10T17:20:29Z</dcterms:created>
  <dcterms:modified xsi:type="dcterms:W3CDTF">2024-11-27T05:24:46Z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