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8" r:id="rId5"/>
    <p:sldId id="257" r:id="rId6"/>
    <p:sldId id="266" r:id="rId7"/>
    <p:sldId id="269" r:id="rId8"/>
    <p:sldId id="270" r:id="rId9"/>
    <p:sldId id="271" r:id="rId10"/>
    <p:sldId id="272" r:id="rId11"/>
    <p:sldId id="273" r:id="rId12"/>
    <p:sldId id="353" r:id="rId13"/>
    <p:sldId id="274" r:id="rId14"/>
    <p:sldId id="294" r:id="rId15"/>
    <p:sldId id="275" r:id="rId16"/>
    <p:sldId id="276" r:id="rId17"/>
    <p:sldId id="295" r:id="rId18"/>
    <p:sldId id="296" r:id="rId19"/>
    <p:sldId id="277" r:id="rId20"/>
    <p:sldId id="278" r:id="rId21"/>
    <p:sldId id="279" r:id="rId22"/>
    <p:sldId id="280" r:id="rId23"/>
    <p:sldId id="292" r:id="rId24"/>
    <p:sldId id="352" r:id="rId25"/>
    <p:sldId id="354" r:id="rId26"/>
    <p:sldId id="355" r:id="rId27"/>
    <p:sldId id="356" r:id="rId28"/>
    <p:sldId id="357" r:id="rId29"/>
    <p:sldId id="358" r:id="rId30"/>
    <p:sldId id="359" r:id="rId31"/>
    <p:sldId id="360" r:id="rId32"/>
    <p:sldId id="361" r:id="rId33"/>
    <p:sldId id="363" r:id="rId34"/>
    <p:sldId id="362" r:id="rId35"/>
    <p:sldId id="364" r:id="rId36"/>
    <p:sldId id="365" r:id="rId37"/>
    <p:sldId id="367" r:id="rId38"/>
    <p:sldId id="368" r:id="rId39"/>
    <p:sldId id="369" r:id="rId40"/>
    <p:sldId id="370" r:id="rId41"/>
    <p:sldId id="371" r:id="rId42"/>
    <p:sldId id="351" r:id="rId43"/>
    <p:sldId id="265" r:id="rId44"/>
    <p:sldId id="264"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11/28/2024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6.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99704"/>
            <a:ext cx="7808976" cy="1088136"/>
          </a:xfrm>
        </p:spPr>
        <p:txBody>
          <a:bodyPr>
            <a:noAutofit/>
          </a:bodyPr>
          <a:lstStyle/>
          <a:p>
            <a:r>
              <a:rPr lang="en-US" sz="4000" dirty="0"/>
              <a:t>INFORMED (HEURISTIC) </a:t>
            </a:r>
            <a:br>
              <a:rPr lang="en-US" sz="4000" dirty="0"/>
            </a:br>
            <a:r>
              <a:rPr lang="en-US" sz="4000" dirty="0"/>
              <a:t>SEARCH STRATEGIES</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32761553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Four (4)</a:t>
                      </a:r>
                    </a:p>
                  </a:txBody>
                  <a:tcPr/>
                </a:tc>
                <a:tc>
                  <a:txBody>
                    <a:bodyPr/>
                    <a:lstStyle/>
                    <a:p>
                      <a:r>
                        <a:rPr lang="en-US" dirty="0"/>
                        <a:t>Week No:</a:t>
                      </a:r>
                    </a:p>
                  </a:txBody>
                  <a:tcPr/>
                </a:tc>
                <a:tc>
                  <a:txBody>
                    <a:bodyPr/>
                    <a:lstStyle/>
                    <a:p>
                      <a:r>
                        <a:rPr lang="en-US" dirty="0"/>
                        <a:t>Four (4)</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Ashraf </a:t>
                      </a:r>
                      <a:r>
                        <a:rPr lang="en-US" i="1" dirty="0" err="1"/>
                        <a:t>Uddin</a:t>
                      </a:r>
                      <a:r>
                        <a:rPr lang="en-US" i="1" dirty="0"/>
                        <a:t>				dr.ashraf@aiub.edu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16291"/>
            <a:ext cx="7808976" cy="1088136"/>
          </a:xfrm>
        </p:spPr>
        <p:txBody>
          <a:bodyPr>
            <a:normAutofit fontScale="90000"/>
          </a:bodyPr>
          <a:lstStyle/>
          <a:p>
            <a:r>
              <a:rPr lang="en-US" dirty="0"/>
              <a:t>GREEDY BEST-FIRST </a:t>
            </a:r>
            <a:br>
              <a:rPr lang="en-US" dirty="0"/>
            </a:br>
            <a:r>
              <a:rPr lang="en-US" dirty="0"/>
              <a:t>TREE SEARCH</a:t>
            </a:r>
          </a:p>
        </p:txBody>
      </p:sp>
      <p:pic>
        <p:nvPicPr>
          <p:cNvPr id="205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1054" y="2133598"/>
            <a:ext cx="8444779" cy="41914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076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16291"/>
            <a:ext cx="7808976" cy="1088136"/>
          </a:xfrm>
        </p:spPr>
        <p:txBody>
          <a:bodyPr>
            <a:normAutofit fontScale="90000"/>
          </a:bodyPr>
          <a:lstStyle/>
          <a:p>
            <a:r>
              <a:rPr lang="en-US" dirty="0"/>
              <a:t>GREEDY BEST-FIRST </a:t>
            </a:r>
            <a:br>
              <a:rPr lang="en-US" dirty="0"/>
            </a:br>
            <a:r>
              <a:rPr lang="en-US" dirty="0"/>
              <a:t>TREE SEARCH</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50" y="2178500"/>
            <a:ext cx="8724900"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3590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72562"/>
            <a:ext cx="8300628" cy="1088136"/>
          </a:xfrm>
        </p:spPr>
        <p:txBody>
          <a:bodyPr>
            <a:normAutofit fontScale="90000"/>
          </a:bodyPr>
          <a:lstStyle/>
          <a:p>
            <a:r>
              <a:rPr lang="en-US" b="1" dirty="0"/>
              <a:t>A* SEARCH: </a:t>
            </a:r>
            <a:br>
              <a:rPr lang="en-US" b="1" dirty="0"/>
            </a:br>
            <a:r>
              <a:rPr lang="en-US" sz="2700" b="1" dirty="0"/>
              <a:t>MINIMIZING THE TOTAL ESTIMATED SOLUTION COST</a:t>
            </a:r>
            <a:endParaRPr lang="en-US" dirty="0"/>
          </a:p>
        </p:txBody>
      </p:sp>
      <p:sp>
        <p:nvSpPr>
          <p:cNvPr id="3" name="Rectangle 2">
            <a:extLst>
              <a:ext uri="{FF2B5EF4-FFF2-40B4-BE49-F238E27FC236}">
                <a16:creationId xmlns:a16="http://schemas.microsoft.com/office/drawing/2014/main" id="{5BD43F9B-087A-4583-8566-9287E4CA9F50}"/>
              </a:ext>
            </a:extLst>
          </p:cNvPr>
          <p:cNvSpPr/>
          <p:nvPr/>
        </p:nvSpPr>
        <p:spPr>
          <a:xfrm>
            <a:off x="189913" y="2008555"/>
            <a:ext cx="8813409" cy="400110"/>
          </a:xfrm>
          <a:prstGeom prst="rect">
            <a:avLst/>
          </a:prstGeom>
        </p:spPr>
        <p:txBody>
          <a:bodyPr wrap="square">
            <a:spAutoFit/>
          </a:bodyPr>
          <a:lstStyle/>
          <a:p>
            <a:r>
              <a:rPr lang="en-US" sz="2000" dirty="0"/>
              <a:t>The most widely known form of best-first search is called </a:t>
            </a:r>
            <a:r>
              <a:rPr lang="en-US" sz="2000" b="1" dirty="0"/>
              <a:t>A</a:t>
            </a:r>
            <a:r>
              <a:rPr lang="en-US" sz="2000" b="1" baseline="30000" dirty="0"/>
              <a:t>*</a:t>
            </a:r>
            <a:r>
              <a:rPr lang="en-US" sz="2000" b="1" dirty="0"/>
              <a:t>search</a:t>
            </a:r>
            <a:endParaRPr lang="en-US" sz="2000" dirty="0"/>
          </a:p>
        </p:txBody>
      </p:sp>
      <p:sp>
        <p:nvSpPr>
          <p:cNvPr id="4" name="Rectangle 3">
            <a:extLst>
              <a:ext uri="{FF2B5EF4-FFF2-40B4-BE49-F238E27FC236}">
                <a16:creationId xmlns:a16="http://schemas.microsoft.com/office/drawing/2014/main" id="{FCC634B2-C65C-4041-A403-3959BDA0DCC4}"/>
              </a:ext>
            </a:extLst>
          </p:cNvPr>
          <p:cNvSpPr/>
          <p:nvPr/>
        </p:nvSpPr>
        <p:spPr>
          <a:xfrm>
            <a:off x="189912" y="2387706"/>
            <a:ext cx="8672733" cy="1323439"/>
          </a:xfrm>
          <a:prstGeom prst="rect">
            <a:avLst/>
          </a:prstGeom>
        </p:spPr>
        <p:txBody>
          <a:bodyPr wrap="square">
            <a:spAutoFit/>
          </a:bodyPr>
          <a:lstStyle/>
          <a:p>
            <a:pPr algn="just"/>
            <a:r>
              <a:rPr lang="en-US" sz="2000" dirty="0"/>
              <a:t>It evaluates nodes by combining </a:t>
            </a:r>
          </a:p>
          <a:p>
            <a:pPr algn="just"/>
            <a:r>
              <a:rPr lang="en-US" sz="2000" b="1" dirty="0"/>
              <a:t>	g(n), the cost to reach the node</a:t>
            </a:r>
            <a:r>
              <a:rPr lang="en-US" sz="2000" dirty="0"/>
              <a:t>, and </a:t>
            </a:r>
          </a:p>
          <a:p>
            <a:pPr algn="just"/>
            <a:r>
              <a:rPr lang="en-US" sz="2000" b="1" dirty="0"/>
              <a:t>	h(n), the cost to get from the node to the goal</a:t>
            </a:r>
            <a:r>
              <a:rPr lang="en-US" sz="2000" dirty="0"/>
              <a:t>:</a:t>
            </a:r>
            <a:r>
              <a:rPr lang="en-US" sz="2000" b="1" i="1" dirty="0"/>
              <a:t> </a:t>
            </a:r>
          </a:p>
          <a:p>
            <a:pPr algn="just"/>
            <a:r>
              <a:rPr lang="en-US" sz="2000" b="1" i="1" dirty="0"/>
              <a:t>	</a:t>
            </a:r>
            <a:r>
              <a:rPr lang="pt-BR" sz="2000" b="1" i="1" dirty="0"/>
              <a:t>f(n) = g(n) + h(n) .</a:t>
            </a:r>
            <a:endParaRPr lang="en-US" sz="2000" b="1" i="1" dirty="0"/>
          </a:p>
        </p:txBody>
      </p:sp>
      <p:sp>
        <p:nvSpPr>
          <p:cNvPr id="5" name="Rectangle 4">
            <a:extLst>
              <a:ext uri="{FF2B5EF4-FFF2-40B4-BE49-F238E27FC236}">
                <a16:creationId xmlns:a16="http://schemas.microsoft.com/office/drawing/2014/main" id="{E2D68619-E8D8-4642-84E0-F66983D613CE}"/>
              </a:ext>
            </a:extLst>
          </p:cNvPr>
          <p:cNvSpPr/>
          <p:nvPr/>
        </p:nvSpPr>
        <p:spPr>
          <a:xfrm>
            <a:off x="189912" y="3612669"/>
            <a:ext cx="8954088" cy="1323439"/>
          </a:xfrm>
          <a:prstGeom prst="rect">
            <a:avLst/>
          </a:prstGeom>
        </p:spPr>
        <p:txBody>
          <a:bodyPr wrap="square">
            <a:spAutoFit/>
          </a:bodyPr>
          <a:lstStyle/>
          <a:p>
            <a:pPr algn="just"/>
            <a:r>
              <a:rPr lang="en-US" sz="2000" dirty="0"/>
              <a:t>Since </a:t>
            </a:r>
          </a:p>
          <a:p>
            <a:pPr algn="just"/>
            <a:r>
              <a:rPr lang="en-US" sz="2000" dirty="0"/>
              <a:t>	g(n) gives the path cost from the start node to node n, and </a:t>
            </a:r>
          </a:p>
          <a:p>
            <a:pPr algn="just"/>
            <a:r>
              <a:rPr lang="en-US" sz="2000" dirty="0"/>
              <a:t>	h(n) is the estimated cost of the cheapest path from n to the goal, </a:t>
            </a:r>
          </a:p>
          <a:p>
            <a:pPr algn="just"/>
            <a:r>
              <a:rPr lang="en-US" sz="2000" dirty="0"/>
              <a:t>we have f(n) = estimated cost of the cheapest solution through n .</a:t>
            </a:r>
          </a:p>
        </p:txBody>
      </p:sp>
      <p:sp>
        <p:nvSpPr>
          <p:cNvPr id="6" name="Rectangle 5">
            <a:extLst>
              <a:ext uri="{FF2B5EF4-FFF2-40B4-BE49-F238E27FC236}">
                <a16:creationId xmlns:a16="http://schemas.microsoft.com/office/drawing/2014/main" id="{51EB2000-6CE5-4DA5-975C-B180B7426674}"/>
              </a:ext>
            </a:extLst>
          </p:cNvPr>
          <p:cNvSpPr/>
          <p:nvPr/>
        </p:nvSpPr>
        <p:spPr>
          <a:xfrm>
            <a:off x="189913" y="4920324"/>
            <a:ext cx="8672732" cy="1323439"/>
          </a:xfrm>
          <a:prstGeom prst="rect">
            <a:avLst/>
          </a:prstGeom>
        </p:spPr>
        <p:txBody>
          <a:bodyPr wrap="square">
            <a:spAutoFit/>
          </a:bodyPr>
          <a:lstStyle/>
          <a:p>
            <a:pPr algn="just"/>
            <a:r>
              <a:rPr lang="en-US" sz="2000" dirty="0"/>
              <a:t>A∗ search is both </a:t>
            </a:r>
            <a:r>
              <a:rPr lang="en-US" sz="2000" dirty="0">
                <a:solidFill>
                  <a:srgbClr val="FF0000"/>
                </a:solidFill>
              </a:rPr>
              <a:t>complete and optimal</a:t>
            </a:r>
            <a:r>
              <a:rPr lang="en-US" sz="2000" dirty="0"/>
              <a:t>. </a:t>
            </a:r>
          </a:p>
          <a:p>
            <a:pPr algn="just"/>
            <a:endParaRPr lang="en-US" sz="2000" dirty="0"/>
          </a:p>
          <a:p>
            <a:pPr algn="just"/>
            <a:r>
              <a:rPr lang="en-US" sz="2000" dirty="0"/>
              <a:t>The algorithm is identical to UNIFORM-COST-SEARCH except that </a:t>
            </a:r>
          </a:p>
          <a:p>
            <a:pPr algn="just"/>
            <a:r>
              <a:rPr lang="en-US" sz="2000" dirty="0"/>
              <a:t>	A∗ uses </a:t>
            </a:r>
            <a:r>
              <a:rPr lang="en-US" sz="2000" b="1" dirty="0"/>
              <a:t>g + h </a:t>
            </a:r>
            <a:r>
              <a:rPr lang="en-US" sz="2000" dirty="0"/>
              <a:t>instead of </a:t>
            </a:r>
            <a:r>
              <a:rPr lang="en-US" sz="2000" b="1" dirty="0"/>
              <a:t>g</a:t>
            </a:r>
            <a:r>
              <a:rPr lang="en-US" sz="2000" dirty="0"/>
              <a:t>.</a:t>
            </a:r>
          </a:p>
        </p:txBody>
      </p:sp>
    </p:spTree>
    <p:extLst>
      <p:ext uri="{BB962C8B-B14F-4D97-AF65-F5344CB8AC3E}">
        <p14:creationId xmlns:p14="http://schemas.microsoft.com/office/powerpoint/2010/main" val="312018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SEARCH FOR BUCHAREST</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392" y="2142693"/>
            <a:ext cx="7400925"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1454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SEARCH FOR BUCHAREST</a:t>
            </a:r>
          </a:p>
        </p:txBody>
      </p:sp>
      <p:pic>
        <p:nvPicPr>
          <p:cNvPr id="6146"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0342" y="2092038"/>
            <a:ext cx="7419975" cy="4482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0957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SEARCH FOR BUCHAREST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40" y="2154815"/>
            <a:ext cx="8822765" cy="38996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056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3437" y="793805"/>
            <a:ext cx="7808976" cy="1088136"/>
          </a:xfrm>
        </p:spPr>
        <p:txBody>
          <a:bodyPr>
            <a:normAutofit fontScale="90000"/>
          </a:bodyPr>
          <a:lstStyle/>
          <a:p>
            <a:r>
              <a:rPr lang="en-US" b="1" dirty="0"/>
              <a:t>CONDITIONS FOR OPTIMALITY: </a:t>
            </a:r>
            <a:r>
              <a:rPr lang="en-US" sz="4000" b="1" dirty="0"/>
              <a:t>ADMISSIBILITY AND CONSISTENCY</a:t>
            </a:r>
            <a:endParaRPr lang="en-US" dirty="0"/>
          </a:p>
        </p:txBody>
      </p:sp>
      <p:sp>
        <p:nvSpPr>
          <p:cNvPr id="3" name="Rectangle 2">
            <a:extLst>
              <a:ext uri="{FF2B5EF4-FFF2-40B4-BE49-F238E27FC236}">
                <a16:creationId xmlns:a16="http://schemas.microsoft.com/office/drawing/2014/main" id="{524EC9BD-8FB1-4F10-8408-3766633FBD2D}"/>
              </a:ext>
            </a:extLst>
          </p:cNvPr>
          <p:cNvSpPr/>
          <p:nvPr/>
        </p:nvSpPr>
        <p:spPr>
          <a:xfrm>
            <a:off x="154054" y="2064826"/>
            <a:ext cx="8694523" cy="830997"/>
          </a:xfrm>
          <a:prstGeom prst="rect">
            <a:avLst/>
          </a:prstGeom>
        </p:spPr>
        <p:txBody>
          <a:bodyPr wrap="square">
            <a:spAutoFit/>
          </a:bodyPr>
          <a:lstStyle/>
          <a:p>
            <a:pPr marL="342900" indent="-342900" algn="just">
              <a:buFont typeface="Arial" panose="020B0604020202020204" pitchFamily="34" charset="0"/>
              <a:buChar char="•"/>
            </a:pPr>
            <a:r>
              <a:rPr lang="en-US" sz="2400" dirty="0"/>
              <a:t>The first condition we require for optimality is that h(n) be an </a:t>
            </a:r>
            <a:r>
              <a:rPr lang="en-US" sz="2400" b="1" dirty="0"/>
              <a:t>admissible heuristic</a:t>
            </a:r>
            <a:endParaRPr lang="en-US" sz="2400" dirty="0"/>
          </a:p>
        </p:txBody>
      </p:sp>
      <p:sp>
        <p:nvSpPr>
          <p:cNvPr id="4" name="Rectangle 3">
            <a:extLst>
              <a:ext uri="{FF2B5EF4-FFF2-40B4-BE49-F238E27FC236}">
                <a16:creationId xmlns:a16="http://schemas.microsoft.com/office/drawing/2014/main" id="{D6A34A38-CC11-4077-B304-F076B8B994E9}"/>
              </a:ext>
            </a:extLst>
          </p:cNvPr>
          <p:cNvSpPr/>
          <p:nvPr/>
        </p:nvSpPr>
        <p:spPr>
          <a:xfrm>
            <a:off x="175501" y="2819946"/>
            <a:ext cx="8694522" cy="830997"/>
          </a:xfrm>
          <a:prstGeom prst="rect">
            <a:avLst/>
          </a:prstGeom>
        </p:spPr>
        <p:txBody>
          <a:bodyPr wrap="square">
            <a:spAutoFit/>
          </a:bodyPr>
          <a:lstStyle/>
          <a:p>
            <a:pPr marL="342900" indent="-342900" algn="just">
              <a:buFont typeface="Arial" panose="020B0604020202020204" pitchFamily="34" charset="0"/>
              <a:buChar char="•"/>
            </a:pPr>
            <a:r>
              <a:rPr lang="en-US" sz="2400" dirty="0"/>
              <a:t>An admissible heuristic is one that </a:t>
            </a:r>
            <a:r>
              <a:rPr lang="en-US" sz="2400" i="1" dirty="0"/>
              <a:t>never overestimates </a:t>
            </a:r>
            <a:r>
              <a:rPr lang="en-US" sz="2400" dirty="0"/>
              <a:t>the cost to reach the goal</a:t>
            </a:r>
          </a:p>
        </p:txBody>
      </p:sp>
      <p:sp>
        <p:nvSpPr>
          <p:cNvPr id="5" name="Rectangle 4">
            <a:extLst>
              <a:ext uri="{FF2B5EF4-FFF2-40B4-BE49-F238E27FC236}">
                <a16:creationId xmlns:a16="http://schemas.microsoft.com/office/drawing/2014/main" id="{B834004F-D711-422D-AEA4-7C991F714EE8}"/>
              </a:ext>
            </a:extLst>
          </p:cNvPr>
          <p:cNvSpPr/>
          <p:nvPr/>
        </p:nvSpPr>
        <p:spPr>
          <a:xfrm>
            <a:off x="175501" y="3764320"/>
            <a:ext cx="8792997" cy="1569660"/>
          </a:xfrm>
          <a:prstGeom prst="rect">
            <a:avLst/>
          </a:prstGeom>
        </p:spPr>
        <p:txBody>
          <a:bodyPr wrap="square">
            <a:spAutoFit/>
          </a:bodyPr>
          <a:lstStyle/>
          <a:p>
            <a:pPr marL="342900" indent="-342900" algn="just">
              <a:buFont typeface="Arial" panose="020B0604020202020204" pitchFamily="34" charset="0"/>
              <a:buChar char="•"/>
            </a:pPr>
            <a:r>
              <a:rPr lang="en-US" sz="2400" dirty="0"/>
              <a:t>Because g(n) is the actual cost to reach n along the current path, and f(n)=g(n) + h(n), we have as an immediate consequence that f(n) never overestimates the true cost of a solution along the current path through n.</a:t>
            </a:r>
          </a:p>
        </p:txBody>
      </p:sp>
      <p:sp>
        <p:nvSpPr>
          <p:cNvPr id="6" name="Rectangle 5">
            <a:extLst>
              <a:ext uri="{FF2B5EF4-FFF2-40B4-BE49-F238E27FC236}">
                <a16:creationId xmlns:a16="http://schemas.microsoft.com/office/drawing/2014/main" id="{F040508E-BB66-4BAE-90E0-B7C469E36DD0}"/>
              </a:ext>
            </a:extLst>
          </p:cNvPr>
          <p:cNvSpPr/>
          <p:nvPr/>
        </p:nvSpPr>
        <p:spPr>
          <a:xfrm>
            <a:off x="175501" y="5333980"/>
            <a:ext cx="8694523" cy="830997"/>
          </a:xfrm>
          <a:prstGeom prst="rect">
            <a:avLst/>
          </a:prstGeom>
        </p:spPr>
        <p:txBody>
          <a:bodyPr wrap="square">
            <a:spAutoFit/>
          </a:bodyPr>
          <a:lstStyle/>
          <a:p>
            <a:pPr marL="342900" indent="-342900" algn="just">
              <a:buFont typeface="Arial" panose="020B0604020202020204" pitchFamily="34" charset="0"/>
              <a:buChar char="•"/>
            </a:pPr>
            <a:r>
              <a:rPr lang="en-US" sz="2400" dirty="0"/>
              <a:t>Admissible heuristics are by nature optimistic because they think the cost of solving the problem is less than it actually is.</a:t>
            </a:r>
          </a:p>
        </p:txBody>
      </p:sp>
    </p:spTree>
    <p:extLst>
      <p:ext uri="{BB962C8B-B14F-4D97-AF65-F5344CB8AC3E}">
        <p14:creationId xmlns:p14="http://schemas.microsoft.com/office/powerpoint/2010/main" val="24650025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ADMISSIBILITY</a:t>
            </a:r>
          </a:p>
        </p:txBody>
      </p:sp>
      <p:pic>
        <p:nvPicPr>
          <p:cNvPr id="3" name="Picture 2">
            <a:extLst>
              <a:ext uri="{FF2B5EF4-FFF2-40B4-BE49-F238E27FC236}">
                <a16:creationId xmlns:a16="http://schemas.microsoft.com/office/drawing/2014/main" id="{F642BB0C-BE37-4DA7-B9CF-0805E45240C9}"/>
              </a:ext>
            </a:extLst>
          </p:cNvPr>
          <p:cNvPicPr>
            <a:picLocks noChangeAspect="1"/>
          </p:cNvPicPr>
          <p:nvPr/>
        </p:nvPicPr>
        <p:blipFill>
          <a:blip r:embed="rId2"/>
          <a:stretch>
            <a:fillRect/>
          </a:stretch>
        </p:blipFill>
        <p:spPr>
          <a:xfrm>
            <a:off x="211016" y="2128035"/>
            <a:ext cx="8834510" cy="4337232"/>
          </a:xfrm>
          <a:prstGeom prst="rect">
            <a:avLst/>
          </a:prstGeom>
        </p:spPr>
      </p:pic>
    </p:spTree>
    <p:extLst>
      <p:ext uri="{BB962C8B-B14F-4D97-AF65-F5344CB8AC3E}">
        <p14:creationId xmlns:p14="http://schemas.microsoft.com/office/powerpoint/2010/main" val="3033745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Bold"/>
              </a:rPr>
              <a:t>CONSISTENCY</a:t>
            </a:r>
            <a:endParaRPr lang="en-US" dirty="0"/>
          </a:p>
        </p:txBody>
      </p:sp>
      <p:sp>
        <p:nvSpPr>
          <p:cNvPr id="3" name="Rectangle 2">
            <a:extLst>
              <a:ext uri="{FF2B5EF4-FFF2-40B4-BE49-F238E27FC236}">
                <a16:creationId xmlns:a16="http://schemas.microsoft.com/office/drawing/2014/main" id="{85A547FC-1AF7-444D-8CD7-829C1294E1FB}"/>
              </a:ext>
            </a:extLst>
          </p:cNvPr>
          <p:cNvSpPr/>
          <p:nvPr/>
        </p:nvSpPr>
        <p:spPr>
          <a:xfrm>
            <a:off x="232116" y="1972880"/>
            <a:ext cx="8729003" cy="1200329"/>
          </a:xfrm>
          <a:prstGeom prst="rect">
            <a:avLst/>
          </a:prstGeom>
        </p:spPr>
        <p:txBody>
          <a:bodyPr wrap="square">
            <a:spAutoFit/>
          </a:bodyPr>
          <a:lstStyle/>
          <a:p>
            <a:pPr marL="342900" indent="-342900" algn="just">
              <a:buFont typeface="Arial" panose="020B0604020202020204" pitchFamily="34" charset="0"/>
              <a:buChar char="•"/>
            </a:pPr>
            <a:r>
              <a:rPr lang="en-US" sz="2400" dirty="0"/>
              <a:t>A second, slightly stronger condition  called </a:t>
            </a:r>
            <a:r>
              <a:rPr lang="en-US" sz="2400" b="1" dirty="0"/>
              <a:t>consistency </a:t>
            </a:r>
            <a:r>
              <a:rPr lang="en-US" sz="2400" dirty="0"/>
              <a:t>(or sometimes </a:t>
            </a:r>
            <a:r>
              <a:rPr lang="en-US" sz="2400" b="1" dirty="0"/>
              <a:t>monotonicity</a:t>
            </a:r>
            <a:r>
              <a:rPr lang="en-US" sz="2400" dirty="0"/>
              <a:t>) is required only for applications of A</a:t>
            </a:r>
            <a:r>
              <a:rPr lang="en-US" sz="2400" baseline="30000" dirty="0"/>
              <a:t>∗</a:t>
            </a:r>
            <a:r>
              <a:rPr lang="en-US" sz="2400" dirty="0"/>
              <a:t> to graph search.</a:t>
            </a:r>
          </a:p>
        </p:txBody>
      </p:sp>
      <p:sp>
        <p:nvSpPr>
          <p:cNvPr id="4" name="Rectangle 3">
            <a:extLst>
              <a:ext uri="{FF2B5EF4-FFF2-40B4-BE49-F238E27FC236}">
                <a16:creationId xmlns:a16="http://schemas.microsoft.com/office/drawing/2014/main" id="{30345533-F091-465C-8856-B0F1735C058D}"/>
              </a:ext>
            </a:extLst>
          </p:cNvPr>
          <p:cNvSpPr/>
          <p:nvPr/>
        </p:nvSpPr>
        <p:spPr>
          <a:xfrm>
            <a:off x="232115" y="3176058"/>
            <a:ext cx="8729003" cy="1938992"/>
          </a:xfrm>
          <a:prstGeom prst="rect">
            <a:avLst/>
          </a:prstGeom>
        </p:spPr>
        <p:txBody>
          <a:bodyPr wrap="square">
            <a:spAutoFit/>
          </a:bodyPr>
          <a:lstStyle/>
          <a:p>
            <a:pPr marL="342900" indent="-342900" algn="just">
              <a:buFont typeface="Arial" panose="020B0604020202020204" pitchFamily="34" charset="0"/>
              <a:buChar char="•"/>
            </a:pPr>
            <a:r>
              <a:rPr lang="en-US" sz="2400" dirty="0"/>
              <a:t>A heuristic h(n) is consistent if, for every node n and every successor n’ of n generated by any action a, the estimated cost of reaching the goal from n is no greater than the step cost of getting to n’ plus the estimated cost of reaching the goal from n’ :</a:t>
            </a:r>
            <a:r>
              <a:rPr lang="en-US" sz="2400" b="1" dirty="0"/>
              <a:t>   </a:t>
            </a:r>
          </a:p>
          <a:p>
            <a:pPr algn="ctr"/>
            <a:r>
              <a:rPr lang="pt-BR" sz="2400" b="1" dirty="0"/>
              <a:t>h(n) ≤ c(n, a, n’</a:t>
            </a:r>
            <a:r>
              <a:rPr lang="en-US" sz="2400" b="1" dirty="0"/>
              <a:t>) + h(n’).</a:t>
            </a:r>
          </a:p>
        </p:txBody>
      </p:sp>
      <p:sp>
        <p:nvSpPr>
          <p:cNvPr id="5" name="Rectangle 4">
            <a:extLst>
              <a:ext uri="{FF2B5EF4-FFF2-40B4-BE49-F238E27FC236}">
                <a16:creationId xmlns:a16="http://schemas.microsoft.com/office/drawing/2014/main" id="{9F42D9CE-C3FF-4ADF-9683-E37D204CAEFD}"/>
              </a:ext>
            </a:extLst>
          </p:cNvPr>
          <p:cNvSpPr/>
          <p:nvPr/>
        </p:nvSpPr>
        <p:spPr>
          <a:xfrm>
            <a:off x="232117" y="5152773"/>
            <a:ext cx="8729002" cy="1200329"/>
          </a:xfrm>
          <a:prstGeom prst="rect">
            <a:avLst/>
          </a:prstGeom>
        </p:spPr>
        <p:txBody>
          <a:bodyPr wrap="square">
            <a:spAutoFit/>
          </a:bodyPr>
          <a:lstStyle/>
          <a:p>
            <a:pPr marL="342900" indent="-342900" algn="just">
              <a:buFont typeface="Arial" panose="020B0604020202020204" pitchFamily="34" charset="0"/>
              <a:buChar char="•"/>
            </a:pPr>
            <a:r>
              <a:rPr lang="en-US" sz="2400" dirty="0"/>
              <a:t>This is a form of the general </a:t>
            </a:r>
            <a:r>
              <a:rPr lang="en-US" sz="2400" b="1" dirty="0"/>
              <a:t>triangle inequality</a:t>
            </a:r>
            <a:r>
              <a:rPr lang="en-US" sz="2400" dirty="0"/>
              <a:t>, which stipulates that each side of a triangle cannot be longer than the sum of the other two sides</a:t>
            </a:r>
          </a:p>
        </p:txBody>
      </p:sp>
    </p:spTree>
    <p:extLst>
      <p:ext uri="{BB962C8B-B14F-4D97-AF65-F5344CB8AC3E}">
        <p14:creationId xmlns:p14="http://schemas.microsoft.com/office/powerpoint/2010/main" val="712136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OPTIMALITY OF A*</a:t>
            </a:r>
            <a:endParaRPr lang="en-US" dirty="0"/>
          </a:p>
        </p:txBody>
      </p:sp>
      <p:sp>
        <p:nvSpPr>
          <p:cNvPr id="3" name="Rectangle 2">
            <a:extLst>
              <a:ext uri="{FF2B5EF4-FFF2-40B4-BE49-F238E27FC236}">
                <a16:creationId xmlns:a16="http://schemas.microsoft.com/office/drawing/2014/main" id="{A312B7AA-2078-4106-A41D-5C4861EE92CD}"/>
              </a:ext>
            </a:extLst>
          </p:cNvPr>
          <p:cNvSpPr/>
          <p:nvPr/>
        </p:nvSpPr>
        <p:spPr>
          <a:xfrm>
            <a:off x="147711" y="2043222"/>
            <a:ext cx="8855612" cy="707886"/>
          </a:xfrm>
          <a:prstGeom prst="rect">
            <a:avLst/>
          </a:prstGeom>
        </p:spPr>
        <p:txBody>
          <a:bodyPr wrap="square">
            <a:spAutoFit/>
          </a:bodyPr>
          <a:lstStyle/>
          <a:p>
            <a:pPr algn="just"/>
            <a:r>
              <a:rPr lang="en-US" sz="2000" dirty="0"/>
              <a:t>A∗ has the following properties: </a:t>
            </a:r>
            <a:r>
              <a:rPr lang="en-US" sz="2000" i="1" dirty="0"/>
              <a:t>the tree-search version of </a:t>
            </a:r>
            <a:r>
              <a:rPr lang="en-US" sz="2000" dirty="0"/>
              <a:t>A</a:t>
            </a:r>
            <a:r>
              <a:rPr lang="en-US" sz="2000" baseline="30000" dirty="0"/>
              <a:t>∗</a:t>
            </a:r>
            <a:r>
              <a:rPr lang="en-US" sz="2000" dirty="0"/>
              <a:t> </a:t>
            </a:r>
            <a:r>
              <a:rPr lang="en-US" sz="2000" i="1" dirty="0"/>
              <a:t>is optimal if </a:t>
            </a:r>
            <a:r>
              <a:rPr lang="en-US" sz="2000" dirty="0"/>
              <a:t>h(n) </a:t>
            </a:r>
            <a:r>
              <a:rPr lang="en-US" sz="2000" i="1" dirty="0"/>
              <a:t>is admissible, while the graph-search version is optimal if </a:t>
            </a:r>
            <a:r>
              <a:rPr lang="en-US" sz="2000" dirty="0"/>
              <a:t>h(n) </a:t>
            </a:r>
            <a:r>
              <a:rPr lang="en-US" sz="2000" i="1" dirty="0"/>
              <a:t>is consistent.</a:t>
            </a:r>
            <a:endParaRPr lang="en-US" sz="2000" dirty="0"/>
          </a:p>
        </p:txBody>
      </p:sp>
      <p:sp>
        <p:nvSpPr>
          <p:cNvPr id="4" name="Rectangle 3">
            <a:extLst>
              <a:ext uri="{FF2B5EF4-FFF2-40B4-BE49-F238E27FC236}">
                <a16:creationId xmlns:a16="http://schemas.microsoft.com/office/drawing/2014/main" id="{210ADD01-A3A0-4698-A110-5A7A027BF378}"/>
              </a:ext>
            </a:extLst>
          </p:cNvPr>
          <p:cNvSpPr/>
          <p:nvPr/>
        </p:nvSpPr>
        <p:spPr>
          <a:xfrm>
            <a:off x="147710" y="2977853"/>
            <a:ext cx="8996289" cy="2554545"/>
          </a:xfrm>
          <a:prstGeom prst="rect">
            <a:avLst/>
          </a:prstGeom>
        </p:spPr>
        <p:txBody>
          <a:bodyPr wrap="square">
            <a:spAutoFit/>
          </a:bodyPr>
          <a:lstStyle/>
          <a:p>
            <a:pPr algn="just"/>
            <a:r>
              <a:rPr lang="en-US" sz="2000" i="1" dirty="0"/>
              <a:t>if </a:t>
            </a:r>
            <a:r>
              <a:rPr lang="en-US" sz="2000" dirty="0"/>
              <a:t>h(n) </a:t>
            </a:r>
            <a:r>
              <a:rPr lang="en-US" sz="2000" i="1" dirty="0"/>
              <a:t>is consistent, then the values of </a:t>
            </a:r>
            <a:r>
              <a:rPr lang="en-US" sz="2000" dirty="0"/>
              <a:t>f(n) </a:t>
            </a:r>
            <a:r>
              <a:rPr lang="en-US" sz="2000" i="1" dirty="0"/>
              <a:t>along any path are nondecreasing. </a:t>
            </a:r>
          </a:p>
          <a:p>
            <a:pPr algn="just"/>
            <a:r>
              <a:rPr lang="en-US" sz="2000" dirty="0"/>
              <a:t>The proof follows directly from the definition of consistency. Suppose n  is a successor of n; then g(n’</a:t>
            </a:r>
            <a:r>
              <a:rPr lang="pt-BR" sz="2000" dirty="0"/>
              <a:t>)=g(n) + c(n, a, n’</a:t>
            </a:r>
            <a:r>
              <a:rPr lang="en-US" sz="2000" dirty="0"/>
              <a:t>) for some action a, and we have</a:t>
            </a:r>
          </a:p>
          <a:p>
            <a:pPr algn="just"/>
            <a:r>
              <a:rPr lang="en-US" sz="2000" b="1" dirty="0"/>
              <a:t>f(n’) = g(n’) + h(n’</a:t>
            </a:r>
            <a:r>
              <a:rPr lang="pt-BR" sz="2000" b="1" dirty="0"/>
              <a:t>) </a:t>
            </a:r>
          </a:p>
          <a:p>
            <a:pPr algn="just"/>
            <a:r>
              <a:rPr lang="pt-BR" sz="2000" b="1" dirty="0"/>
              <a:t>	</a:t>
            </a:r>
            <a:r>
              <a:rPr lang="en-US" sz="2000" b="1" dirty="0"/>
              <a:t> f(n’) </a:t>
            </a:r>
            <a:r>
              <a:rPr lang="pt-BR" sz="2000" b="1" dirty="0"/>
              <a:t>= </a:t>
            </a:r>
            <a:r>
              <a:rPr lang="pt-BR" sz="2000" b="1" dirty="0">
                <a:solidFill>
                  <a:srgbClr val="00B050"/>
                </a:solidFill>
              </a:rPr>
              <a:t>g(n) + c(n, a, n’</a:t>
            </a:r>
            <a:r>
              <a:rPr lang="en-US" sz="2000" b="1" dirty="0">
                <a:solidFill>
                  <a:srgbClr val="00B050"/>
                </a:solidFill>
              </a:rPr>
              <a:t>) </a:t>
            </a:r>
            <a:r>
              <a:rPr lang="en-US" sz="2000" b="1" dirty="0"/>
              <a:t>+ h(n’</a:t>
            </a:r>
            <a:r>
              <a:rPr lang="pt-BR" sz="2000" b="1" dirty="0"/>
              <a:t>) because g(n’) = </a:t>
            </a:r>
            <a:r>
              <a:rPr lang="pt-BR" sz="2000" b="1" dirty="0">
                <a:solidFill>
                  <a:srgbClr val="00B050"/>
                </a:solidFill>
              </a:rPr>
              <a:t>g(n) + c(n, a, n’</a:t>
            </a:r>
            <a:r>
              <a:rPr lang="en-US" sz="2000" b="1" dirty="0">
                <a:solidFill>
                  <a:srgbClr val="00B050"/>
                </a:solidFill>
              </a:rPr>
              <a:t>)</a:t>
            </a:r>
            <a:endParaRPr lang="pt-BR" sz="2000" b="1" dirty="0"/>
          </a:p>
          <a:p>
            <a:pPr algn="just"/>
            <a:r>
              <a:rPr lang="pt-BR" sz="2000" b="1" dirty="0"/>
              <a:t>	</a:t>
            </a:r>
            <a:r>
              <a:rPr lang="en-US" sz="2000" b="1" dirty="0"/>
              <a:t> f(n’) </a:t>
            </a:r>
            <a:r>
              <a:rPr lang="pt-BR" sz="2000" b="1" dirty="0"/>
              <a:t>≥ g(n) + h(n)   because </a:t>
            </a:r>
            <a:r>
              <a:rPr lang="pt-BR" sz="2000" b="1" dirty="0">
                <a:solidFill>
                  <a:srgbClr val="00B050"/>
                </a:solidFill>
              </a:rPr>
              <a:t>c(n, a, n’</a:t>
            </a:r>
            <a:r>
              <a:rPr lang="en-US" sz="2000" b="1" dirty="0">
                <a:solidFill>
                  <a:srgbClr val="00B050"/>
                </a:solidFill>
              </a:rPr>
              <a:t>) </a:t>
            </a:r>
            <a:r>
              <a:rPr lang="en-US" sz="2000" b="1" dirty="0"/>
              <a:t>+ h(n’</a:t>
            </a:r>
            <a:r>
              <a:rPr lang="pt-BR" sz="2000" b="1" dirty="0"/>
              <a:t>) &gt;= h(n)</a:t>
            </a:r>
          </a:p>
          <a:p>
            <a:pPr algn="just"/>
            <a:r>
              <a:rPr lang="pt-BR" sz="2000" b="1" dirty="0"/>
              <a:t>	</a:t>
            </a:r>
            <a:r>
              <a:rPr lang="en-US" sz="2000" b="1" dirty="0"/>
              <a:t> f(n’) </a:t>
            </a:r>
            <a:r>
              <a:rPr lang="pt-BR" sz="2000" b="1" dirty="0"/>
              <a:t>= f(n) </a:t>
            </a:r>
          </a:p>
          <a:p>
            <a:pPr algn="just"/>
            <a:r>
              <a:rPr lang="pt-BR" sz="2000" b="1" dirty="0"/>
              <a:t>So, f(n’) &gt;= f(n)</a:t>
            </a:r>
            <a:endParaRPr lang="en-US" sz="2000" b="1" dirty="0"/>
          </a:p>
        </p:txBody>
      </p:sp>
    </p:spTree>
    <p:extLst>
      <p:ext uri="{BB962C8B-B14F-4D97-AF65-F5344CB8AC3E}">
        <p14:creationId xmlns:p14="http://schemas.microsoft.com/office/powerpoint/2010/main" val="99389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000" b="1" dirty="0">
                <a:solidFill>
                  <a:schemeClr val="tx1"/>
                </a:solidFill>
              </a:rPr>
              <a:t>BEST-FIRST SEARCH</a:t>
            </a:r>
          </a:p>
          <a:p>
            <a:pPr marL="342900" indent="-342900">
              <a:buAutoNum type="arabicPeriod"/>
            </a:pPr>
            <a:endParaRPr lang="en-US" b="1" dirty="0">
              <a:solidFill>
                <a:schemeClr val="tx1"/>
              </a:solidFill>
            </a:endParaRPr>
          </a:p>
          <a:p>
            <a:pPr marL="342900" indent="-342900">
              <a:buAutoNum type="arabicPeriod"/>
            </a:pPr>
            <a:r>
              <a:rPr lang="en-US" b="1" dirty="0">
                <a:solidFill>
                  <a:schemeClr val="tx1"/>
                </a:solidFill>
              </a:rPr>
              <a:t>GREEDY BEST-FIRST SEARCH</a:t>
            </a:r>
          </a:p>
          <a:p>
            <a:pPr marL="342900" indent="-342900">
              <a:buAutoNum type="arabicPeriod"/>
            </a:pPr>
            <a:endParaRPr lang="en-US" b="1" dirty="0">
              <a:solidFill>
                <a:schemeClr val="tx1"/>
              </a:solidFill>
            </a:endParaRPr>
          </a:p>
          <a:p>
            <a:pPr marL="342900" indent="-342900">
              <a:buAutoNum type="arabicPeriod"/>
            </a:pPr>
            <a:r>
              <a:rPr lang="en-US" sz="2000" b="1" dirty="0">
                <a:solidFill>
                  <a:schemeClr val="tx1"/>
                </a:solidFill>
              </a:rPr>
              <a:t>A* SEARCH</a:t>
            </a:r>
          </a:p>
          <a:p>
            <a:pPr marL="342900" indent="-342900">
              <a:buAutoNum type="arabicPeriod"/>
            </a:pPr>
            <a:endParaRPr lang="en-US" sz="2000" dirty="0">
              <a:solidFill>
                <a:schemeClr val="tx1"/>
              </a:solidFill>
            </a:endParaRPr>
          </a:p>
          <a:p>
            <a:pPr marL="342900" indent="-342900">
              <a:buAutoNum type="arabicPeriod"/>
            </a:pPr>
            <a:r>
              <a:rPr lang="en-US" sz="2000" b="1" dirty="0">
                <a:solidFill>
                  <a:schemeClr val="tx1"/>
                </a:solidFill>
              </a:rPr>
              <a:t>CONDITIONS FOR OPTIMALITY</a:t>
            </a:r>
          </a:p>
          <a:p>
            <a:pPr marL="342900" indent="-342900">
              <a:buAutoNum type="arabicPeriod"/>
            </a:pPr>
            <a:endParaRPr lang="en-US" sz="2000" b="1" dirty="0">
              <a:solidFill>
                <a:schemeClr val="tx1"/>
              </a:solidFill>
            </a:endParaRPr>
          </a:p>
          <a:p>
            <a:pPr marL="342900" indent="-342900">
              <a:buAutoNum type="arabicPeriod"/>
            </a:pPr>
            <a:r>
              <a:rPr lang="en-US" sz="2000" b="1" dirty="0">
                <a:solidFill>
                  <a:schemeClr val="tx1"/>
                </a:solidFill>
              </a:rPr>
              <a:t>OPTIMALITY OF A*</a:t>
            </a:r>
            <a:endParaRPr lang="en-US" sz="2000"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OPTIMALITY OF A*</a:t>
            </a:r>
            <a:endParaRPr lang="en-US" dirty="0"/>
          </a:p>
        </p:txBody>
      </p:sp>
      <p:sp>
        <p:nvSpPr>
          <p:cNvPr id="5" name="Rectangle 4">
            <a:extLst>
              <a:ext uri="{FF2B5EF4-FFF2-40B4-BE49-F238E27FC236}">
                <a16:creationId xmlns:a16="http://schemas.microsoft.com/office/drawing/2014/main" id="{64ED39EB-58C7-4A2B-8BA6-4EBC2456F32E}"/>
              </a:ext>
            </a:extLst>
          </p:cNvPr>
          <p:cNvSpPr/>
          <p:nvPr/>
        </p:nvSpPr>
        <p:spPr>
          <a:xfrm>
            <a:off x="688039" y="2854296"/>
            <a:ext cx="7098216" cy="1938992"/>
          </a:xfrm>
          <a:prstGeom prst="rect">
            <a:avLst/>
          </a:prstGeom>
        </p:spPr>
        <p:txBody>
          <a:bodyPr wrap="square">
            <a:spAutoFit/>
          </a:bodyPr>
          <a:lstStyle/>
          <a:p>
            <a:pPr algn="just"/>
            <a:r>
              <a:rPr lang="en-US" sz="2000" dirty="0"/>
              <a:t>The next step is to prove that </a:t>
            </a:r>
            <a:r>
              <a:rPr lang="en-US" sz="2000" i="1" dirty="0"/>
              <a:t>whenever </a:t>
            </a:r>
            <a:r>
              <a:rPr lang="en-US" sz="2000" dirty="0"/>
              <a:t>A</a:t>
            </a:r>
            <a:r>
              <a:rPr lang="en-US" sz="2000" baseline="30000" dirty="0"/>
              <a:t>∗</a:t>
            </a:r>
            <a:r>
              <a:rPr lang="en-US" sz="2000" dirty="0"/>
              <a:t> </a:t>
            </a:r>
            <a:r>
              <a:rPr lang="en-US" sz="2000" i="1" dirty="0"/>
              <a:t>selects a node </a:t>
            </a:r>
            <a:r>
              <a:rPr lang="en-US" sz="2000" dirty="0"/>
              <a:t>n </a:t>
            </a:r>
            <a:r>
              <a:rPr lang="en-US" sz="2000" i="1" dirty="0"/>
              <a:t>for expansion, the optimal path to that node has been found. </a:t>
            </a:r>
            <a:r>
              <a:rPr lang="en-US" sz="2000" dirty="0"/>
              <a:t>Were this not the case, there would have to be another frontier node n’ on the optimal path from the start node to n; because f is nondecreasing along any path, n’  would have lower f-cost than n and would have been selected first.</a:t>
            </a:r>
          </a:p>
        </p:txBody>
      </p:sp>
    </p:spTree>
    <p:extLst>
      <p:ext uri="{BB962C8B-B14F-4D97-AF65-F5344CB8AC3E}">
        <p14:creationId xmlns:p14="http://schemas.microsoft.com/office/powerpoint/2010/main" val="1159664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00943-5FA8-CCE8-070E-32C9221C6518}"/>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99845F21-E557-B3B1-D291-55547F2FACF5}"/>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(Simulation)</a:t>
            </a:r>
          </a:p>
        </p:txBody>
      </p:sp>
      <p:sp>
        <p:nvSpPr>
          <p:cNvPr id="3" name="TextBox 2">
            <a:extLst>
              <a:ext uri="{FF2B5EF4-FFF2-40B4-BE49-F238E27FC236}">
                <a16:creationId xmlns:a16="http://schemas.microsoft.com/office/drawing/2014/main" id="{C96CB360-7999-DE42-6FD5-FDF8E252485F}"/>
              </a:ext>
            </a:extLst>
          </p:cNvPr>
          <p:cNvSpPr txBox="1"/>
          <p:nvPr/>
        </p:nvSpPr>
        <p:spPr>
          <a:xfrm>
            <a:off x="267321" y="1220662"/>
            <a:ext cx="8625626" cy="2031325"/>
          </a:xfrm>
          <a:prstGeom prst="rect">
            <a:avLst/>
          </a:prstGeom>
          <a:noFill/>
        </p:spPr>
        <p:txBody>
          <a:bodyPr wrap="square" rtlCol="0">
            <a:spAutoFit/>
          </a:bodyPr>
          <a:lstStyle/>
          <a:p>
            <a:r>
              <a:rPr lang="en-US" dirty="0"/>
              <a:t>Consider </a:t>
            </a:r>
            <a:r>
              <a:rPr lang="en-US" b="1" dirty="0"/>
              <a:t>S</a:t>
            </a:r>
            <a:r>
              <a:rPr lang="en-US" dirty="0"/>
              <a:t> is the starting state, and </a:t>
            </a:r>
            <a:r>
              <a:rPr lang="en-US" b="1" dirty="0"/>
              <a:t>G</a:t>
            </a:r>
            <a:r>
              <a:rPr lang="en-US" dirty="0"/>
              <a:t> is the goal state in the graph. The heuristic value </a:t>
            </a:r>
            <a:r>
              <a:rPr lang="en-US" b="1" dirty="0"/>
              <a:t>h(n)</a:t>
            </a:r>
            <a:r>
              <a:rPr lang="en-US" dirty="0"/>
              <a:t> is given in square boxes and the step costs are given in the edges. </a:t>
            </a:r>
          </a:p>
          <a:p>
            <a:endParaRPr lang="en-US" dirty="0"/>
          </a:p>
          <a:p>
            <a:r>
              <a:rPr lang="en-US" dirty="0"/>
              <a:t>Construct the search tree to find the least cost path from the start state </a:t>
            </a:r>
            <a:r>
              <a:rPr lang="en-US" b="1" dirty="0"/>
              <a:t>S </a:t>
            </a:r>
            <a:r>
              <a:rPr lang="en-US" dirty="0"/>
              <a:t>to the goal state </a:t>
            </a:r>
            <a:r>
              <a:rPr lang="en-US" b="1" dirty="0"/>
              <a:t>G</a:t>
            </a:r>
            <a:r>
              <a:rPr lang="en-US" dirty="0"/>
              <a:t> using</a:t>
            </a:r>
            <a:r>
              <a:rPr lang="en-US" b="1" dirty="0"/>
              <a:t> GBFS </a:t>
            </a:r>
            <a:r>
              <a:rPr lang="en-US" dirty="0"/>
              <a:t>and</a:t>
            </a:r>
            <a:r>
              <a:rPr lang="en-US" b="1" dirty="0"/>
              <a:t> A* </a:t>
            </a:r>
            <a:r>
              <a:rPr lang="en-US" dirty="0"/>
              <a:t>search for the given graph. </a:t>
            </a:r>
          </a:p>
          <a:p>
            <a:endParaRPr lang="en-US" dirty="0"/>
          </a:p>
          <a:p>
            <a:r>
              <a:rPr lang="en-US" dirty="0"/>
              <a:t>Clearly mention the expand sequence and, path with the path cost.</a:t>
            </a:r>
            <a:endParaRPr lang="x-none" dirty="0"/>
          </a:p>
        </p:txBody>
      </p:sp>
      <p:pic>
        <p:nvPicPr>
          <p:cNvPr id="2" name="Picture 1">
            <a:extLst>
              <a:ext uri="{FF2B5EF4-FFF2-40B4-BE49-F238E27FC236}">
                <a16:creationId xmlns:a16="http://schemas.microsoft.com/office/drawing/2014/main" id="{52A14F18-71D0-92BD-2CE2-7A44019D206C}"/>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1025129" y="3429000"/>
            <a:ext cx="4998650" cy="3330447"/>
          </a:xfrm>
          <a:prstGeom prst="rect">
            <a:avLst/>
          </a:prstGeom>
          <a:noFill/>
        </p:spPr>
      </p:pic>
    </p:spTree>
    <p:extLst>
      <p:ext uri="{BB962C8B-B14F-4D97-AF65-F5344CB8AC3E}">
        <p14:creationId xmlns:p14="http://schemas.microsoft.com/office/powerpoint/2010/main" val="2458408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(GBFS)</a:t>
            </a:r>
          </a:p>
        </p:txBody>
      </p:sp>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646331"/>
          </a:xfrm>
          <a:prstGeom prst="rect">
            <a:avLst/>
          </a:prstGeom>
          <a:noFill/>
        </p:spPr>
        <p:txBody>
          <a:bodyPr wrap="square" rtlCol="0">
            <a:spAutoFit/>
          </a:bodyPr>
          <a:lstStyle/>
          <a:p>
            <a:r>
              <a:rPr lang="en-GB" b="1" dirty="0"/>
              <a:t>Priority Queue</a:t>
            </a:r>
          </a:p>
          <a:p>
            <a:r>
              <a:rPr lang="en-GB" dirty="0"/>
              <a:t>S (9)</a:t>
            </a:r>
          </a:p>
        </p:txBody>
      </p:sp>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Empty</a:t>
            </a:r>
          </a:p>
        </p:txBody>
      </p:sp>
      <p:sp>
        <p:nvSpPr>
          <p:cNvPr id="8" name="TextBox 7">
            <a:extLst>
              <a:ext uri="{FF2B5EF4-FFF2-40B4-BE49-F238E27FC236}">
                <a16:creationId xmlns:a16="http://schemas.microsoft.com/office/drawing/2014/main" id="{4B7C0ED3-8722-048A-6617-BD655D05B07F}"/>
              </a:ext>
            </a:extLst>
          </p:cNvPr>
          <p:cNvSpPr txBox="1"/>
          <p:nvPr/>
        </p:nvSpPr>
        <p:spPr>
          <a:xfrm>
            <a:off x="1678477" y="3891755"/>
            <a:ext cx="6977309" cy="2308324"/>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Greedy Best-First Search (GBFS) also uses a priority queue, but the priority value is based on a heuristic function </a:t>
            </a:r>
            <a:r>
              <a:rPr lang="en-US" dirty="0">
                <a:solidFill>
                  <a:srgbClr val="FF0000"/>
                </a:solidFill>
              </a:rPr>
              <a:t>h(n)</a:t>
            </a:r>
            <a:r>
              <a:rPr lang="en-US" dirty="0"/>
              <a:t>, which estimates the cost from the current node </a:t>
            </a:r>
            <a:r>
              <a:rPr lang="en-US" dirty="0">
                <a:solidFill>
                  <a:srgbClr val="FF0000"/>
                </a:solidFill>
              </a:rPr>
              <a:t>n</a:t>
            </a:r>
            <a:r>
              <a:rPr lang="en-US" dirty="0"/>
              <a:t> to the goal node.</a:t>
            </a:r>
          </a:p>
          <a:p>
            <a:pPr algn="just"/>
            <a:endParaRPr lang="en-US" dirty="0"/>
          </a:p>
          <a:p>
            <a:pPr algn="just"/>
            <a:r>
              <a:rPr lang="en-US" dirty="0"/>
              <a:t>The heuristic values are additional information provided beyond the problem definition to guide the search. GBFS selects the path that appears closest to the goal based on the heuristic value, without considering the actual cost from the start node.</a:t>
            </a:r>
            <a:endParaRPr lang="en-GB" dirty="0"/>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Tree>
    <p:extLst>
      <p:ext uri="{BB962C8B-B14F-4D97-AF65-F5344CB8AC3E}">
        <p14:creationId xmlns:p14="http://schemas.microsoft.com/office/powerpoint/2010/main" val="2128281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(GBFS)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1200329"/>
              </a:xfrm>
              <a:prstGeom prst="rect">
                <a:avLst/>
              </a:prstGeom>
              <a:noFill/>
            </p:spPr>
            <p:txBody>
              <a:bodyPr wrap="square" rtlCol="0">
                <a:spAutoFit/>
              </a:bodyPr>
              <a:lstStyle/>
              <a:p>
                <a:r>
                  <a:rPr lang="en-GB" b="1" dirty="0"/>
                  <a:t>Priority Queue</a:t>
                </a:r>
              </a:p>
              <a:p>
                <a:r>
                  <a:rPr lang="en-GB" dirty="0"/>
                  <a:t>S (9)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(8)</a:t>
                </a:r>
              </a:p>
              <a:p>
                <a:r>
                  <a:rPr lang="en-GB" dirty="0"/>
                  <a:t>S-B (6)</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1200329"/>
              </a:xfrm>
              <a:prstGeom prst="rect">
                <a:avLst/>
              </a:prstGeom>
              <a:blipFill rotWithShape="1">
                <a:blip r:embed="rId2"/>
                <a:stretch>
                  <a:fillRect l="-1980" t="-2538" b="-71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a:t>
            </a:r>
          </a:p>
        </p:txBody>
      </p:sp>
      <p:sp>
        <p:nvSpPr>
          <p:cNvPr id="8" name="TextBox 7">
            <a:extLst>
              <a:ext uri="{FF2B5EF4-FFF2-40B4-BE49-F238E27FC236}">
                <a16:creationId xmlns:a16="http://schemas.microsoft.com/office/drawing/2014/main" id="{4B7C0ED3-8722-048A-6617-BD655D05B07F}"/>
              </a:ext>
            </a:extLst>
          </p:cNvPr>
          <p:cNvSpPr txBox="1"/>
          <p:nvPr/>
        </p:nvSpPr>
        <p:spPr>
          <a:xfrm>
            <a:off x="1678477" y="3891755"/>
            <a:ext cx="6977309" cy="2585323"/>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Unlike UCS, Greedy Best-First Search (GBFS) uses only the heuristic value as the priority value, ignoring the actual path cost from the start node.</a:t>
            </a:r>
          </a:p>
          <a:p>
            <a:pPr algn="just"/>
            <a:endParaRPr lang="en-US" dirty="0"/>
          </a:p>
          <a:p>
            <a:pPr algn="just"/>
            <a:r>
              <a:rPr lang="en-US" dirty="0"/>
              <a:t>For example, in the case of the path </a:t>
            </a:r>
            <a:r>
              <a:rPr lang="en-US" dirty="0">
                <a:solidFill>
                  <a:srgbClr val="FF0000"/>
                </a:solidFill>
              </a:rPr>
              <a:t>S-A</a:t>
            </a:r>
            <a:r>
              <a:rPr lang="en-US" dirty="0"/>
              <a:t>, the actual path cost is 1, but the heuristic value for node </a:t>
            </a:r>
            <a:r>
              <a:rPr lang="en-US" dirty="0">
                <a:solidFill>
                  <a:srgbClr val="FF0000"/>
                </a:solidFill>
              </a:rPr>
              <a:t>A</a:t>
            </a:r>
            <a:r>
              <a:rPr lang="en-US" dirty="0"/>
              <a:t> is used as the priority value. Similarly, for the path </a:t>
            </a:r>
            <a:r>
              <a:rPr lang="en-US" dirty="0">
                <a:solidFill>
                  <a:srgbClr val="FF0000"/>
                </a:solidFill>
              </a:rPr>
              <a:t>S-B</a:t>
            </a:r>
            <a:r>
              <a:rPr lang="en-US" dirty="0"/>
              <a:t>, the priority value is set to 6 based on the heuristic for </a:t>
            </a:r>
            <a:r>
              <a:rPr lang="en-US" dirty="0">
                <a:solidFill>
                  <a:srgbClr val="FF0000"/>
                </a:solidFill>
              </a:rPr>
              <a:t>B</a:t>
            </a:r>
            <a:r>
              <a:rPr lang="en-US" dirty="0"/>
              <a:t>.</a:t>
            </a:r>
          </a:p>
          <a:p>
            <a:pPr algn="just"/>
            <a:endParaRPr lang="en-US" dirty="0"/>
          </a:p>
          <a:p>
            <a:pPr algn="just"/>
            <a:r>
              <a:rPr lang="en-US" dirty="0"/>
              <a:t>Since GBFS selects the path with the lowest heuristic value, the path </a:t>
            </a:r>
            <a:r>
              <a:rPr lang="en-US" dirty="0">
                <a:solidFill>
                  <a:srgbClr val="FF0000"/>
                </a:solidFill>
              </a:rPr>
              <a:t>S-B</a:t>
            </a:r>
            <a:r>
              <a:rPr lang="en-US" dirty="0"/>
              <a:t> will be selected next.</a:t>
            </a:r>
            <a:endParaRPr lang="en-GB" dirty="0"/>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A,8</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B,6</a:t>
            </a:r>
          </a:p>
        </p:txBody>
      </p:sp>
    </p:spTree>
    <p:extLst>
      <p:ext uri="{BB962C8B-B14F-4D97-AF65-F5344CB8AC3E}">
        <p14:creationId xmlns:p14="http://schemas.microsoft.com/office/powerpoint/2010/main" val="2667567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(GBFS)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1754326"/>
              </a:xfrm>
              <a:prstGeom prst="rect">
                <a:avLst/>
              </a:prstGeom>
              <a:noFill/>
            </p:spPr>
            <p:txBody>
              <a:bodyPr wrap="square" rtlCol="0">
                <a:spAutoFit/>
              </a:bodyPr>
              <a:lstStyle/>
              <a:p>
                <a:r>
                  <a:rPr lang="en-GB" b="1" dirty="0"/>
                  <a:t>Priority Queue</a:t>
                </a:r>
              </a:p>
              <a:p>
                <a:r>
                  <a:rPr lang="en-GB" dirty="0"/>
                  <a:t>S (9)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(8)</a:t>
                </a:r>
              </a:p>
              <a:p>
                <a:r>
                  <a:rPr lang="en-GB" dirty="0"/>
                  <a:t>S-B (6) </a:t>
                </a:r>
                <a14:m>
                  <m:oMath xmlns:m="http://schemas.openxmlformats.org/officeDocument/2006/math">
                    <m:r>
                      <a:rPr lang="en-GB" i="1">
                        <a:solidFill>
                          <a:srgbClr val="FF0000"/>
                        </a:solidFill>
                        <a:latin typeface="Cambria Math"/>
                        <a:ea typeface="Cambria Math"/>
                      </a:rPr>
                      <m:t>×</m:t>
                    </m:r>
                  </m:oMath>
                </a14:m>
                <a:endParaRPr lang="en-GB" dirty="0"/>
              </a:p>
              <a:p>
                <a:r>
                  <a:rPr lang="en-GB" dirty="0"/>
                  <a:t>S-B-D (4)</a:t>
                </a:r>
              </a:p>
              <a:p>
                <a:r>
                  <a:rPr lang="en-GB" dirty="0"/>
                  <a:t>S-B-E (6)</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1754326"/>
              </a:xfrm>
              <a:prstGeom prst="rect">
                <a:avLst/>
              </a:prstGeom>
              <a:blipFill rotWithShape="1">
                <a:blip r:embed="rId2"/>
                <a:stretch>
                  <a:fillRect l="-1980" t="-1736" b="-451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a:t>
            </a:r>
          </a:p>
        </p:txBody>
      </p:sp>
      <p:sp>
        <p:nvSpPr>
          <p:cNvPr id="8" name="TextBox 7">
            <a:extLst>
              <a:ext uri="{FF2B5EF4-FFF2-40B4-BE49-F238E27FC236}">
                <a16:creationId xmlns:a16="http://schemas.microsoft.com/office/drawing/2014/main" id="{4B7C0ED3-8722-048A-6617-BD655D05B07F}"/>
              </a:ext>
            </a:extLst>
          </p:cNvPr>
          <p:cNvSpPr txBox="1"/>
          <p:nvPr/>
        </p:nvSpPr>
        <p:spPr>
          <a:xfrm>
            <a:off x="1678477" y="3891755"/>
            <a:ext cx="6977309" cy="1754326"/>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After expanding the path S-B, the queue contains three paths: </a:t>
            </a:r>
            <a:r>
              <a:rPr lang="en-US" dirty="0">
                <a:solidFill>
                  <a:srgbClr val="FF0000"/>
                </a:solidFill>
              </a:rPr>
              <a:t>S-A</a:t>
            </a:r>
            <a:r>
              <a:rPr lang="en-US" dirty="0"/>
              <a:t>, </a:t>
            </a:r>
            <a:r>
              <a:rPr lang="en-US" dirty="0">
                <a:solidFill>
                  <a:srgbClr val="FF0000"/>
                </a:solidFill>
              </a:rPr>
              <a:t>S-B-D</a:t>
            </a:r>
            <a:r>
              <a:rPr lang="en-US" dirty="0"/>
              <a:t>, and </a:t>
            </a:r>
            <a:r>
              <a:rPr lang="en-US" dirty="0">
                <a:solidFill>
                  <a:srgbClr val="FF0000"/>
                </a:solidFill>
              </a:rPr>
              <a:t>S-B-E</a:t>
            </a:r>
            <a:r>
              <a:rPr lang="en-US" dirty="0"/>
              <a:t>. </a:t>
            </a:r>
          </a:p>
          <a:p>
            <a:pPr algn="just"/>
            <a:endParaRPr lang="en-US" dirty="0"/>
          </a:p>
          <a:p>
            <a:pPr algn="just"/>
            <a:r>
              <a:rPr lang="en-US" dirty="0"/>
              <a:t>In Greedy Best-First Search (GBFS), the path with the lowest heuristic value is selected next. Therefore, the path </a:t>
            </a:r>
            <a:r>
              <a:rPr lang="en-US" dirty="0">
                <a:solidFill>
                  <a:srgbClr val="FF0000"/>
                </a:solidFill>
              </a:rPr>
              <a:t>S-B-D</a:t>
            </a:r>
            <a:r>
              <a:rPr lang="en-US" dirty="0"/>
              <a:t> will be selected for expansion as it has the lowest heuristic value among the three.</a:t>
            </a:r>
            <a:endParaRPr lang="en-GB" dirty="0"/>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A,8</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B,6</a:t>
            </a:r>
          </a:p>
        </p:txBody>
      </p:sp>
      <p:sp>
        <p:nvSpPr>
          <p:cNvPr id="14" name="Oval 13">
            <a:extLst>
              <a:ext uri="{FF2B5EF4-FFF2-40B4-BE49-F238E27FC236}">
                <a16:creationId xmlns:a16="http://schemas.microsoft.com/office/drawing/2014/main" id="{E0CB1BAA-4C17-BA46-2398-7CC8918DC493}"/>
              </a:ext>
            </a:extLst>
          </p:cNvPr>
          <p:cNvSpPr/>
          <p:nvPr/>
        </p:nvSpPr>
        <p:spPr>
          <a:xfrm>
            <a:off x="7063184" y="258883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sp>
        <p:nvSpPr>
          <p:cNvPr id="15" name="Oval 14">
            <a:extLst>
              <a:ext uri="{FF2B5EF4-FFF2-40B4-BE49-F238E27FC236}">
                <a16:creationId xmlns:a16="http://schemas.microsoft.com/office/drawing/2014/main" id="{E0CB1BAA-4C17-BA46-2398-7CC8918DC493}"/>
              </a:ext>
            </a:extLst>
          </p:cNvPr>
          <p:cNvSpPr/>
          <p:nvPr/>
        </p:nvSpPr>
        <p:spPr>
          <a:xfrm>
            <a:off x="5915886" y="262879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D,4</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13" idx="6"/>
            <a:endCxn id="14" idx="1"/>
          </p:cNvCxnSpPr>
          <p:nvPr/>
        </p:nvCxnSpPr>
        <p:spPr>
          <a:xfrm>
            <a:off x="6750960" y="2200749"/>
            <a:ext cx="448935" cy="457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31944F7-B4E0-6080-A196-C031CF8080C9}"/>
              </a:ext>
            </a:extLst>
          </p:cNvPr>
          <p:cNvCxnSpPr>
            <a:cxnSpLocks/>
            <a:stCxn id="13" idx="4"/>
            <a:endCxn id="15" idx="0"/>
          </p:cNvCxnSpPr>
          <p:nvPr/>
        </p:nvCxnSpPr>
        <p:spPr>
          <a:xfrm>
            <a:off x="6284201" y="2436434"/>
            <a:ext cx="98444" cy="1923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0717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(GBFS)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031325"/>
              </a:xfrm>
              <a:prstGeom prst="rect">
                <a:avLst/>
              </a:prstGeom>
              <a:noFill/>
            </p:spPr>
            <p:txBody>
              <a:bodyPr wrap="square" rtlCol="0">
                <a:spAutoFit/>
              </a:bodyPr>
              <a:lstStyle/>
              <a:p>
                <a:r>
                  <a:rPr lang="en-GB" b="1" dirty="0"/>
                  <a:t>Priority Queue</a:t>
                </a:r>
              </a:p>
              <a:p>
                <a:r>
                  <a:rPr lang="en-GB" dirty="0"/>
                  <a:t>S (9)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(8)</a:t>
                </a:r>
              </a:p>
              <a:p>
                <a:r>
                  <a:rPr lang="en-GB" dirty="0"/>
                  <a:t>S-B (6) </a:t>
                </a:r>
                <a14:m>
                  <m:oMath xmlns:m="http://schemas.openxmlformats.org/officeDocument/2006/math">
                    <m:r>
                      <a:rPr lang="en-GB" i="1">
                        <a:solidFill>
                          <a:srgbClr val="FF0000"/>
                        </a:solidFill>
                        <a:latin typeface="Cambria Math"/>
                        <a:ea typeface="Cambria Math"/>
                      </a:rPr>
                      <m:t>×</m:t>
                    </m:r>
                  </m:oMath>
                </a14:m>
                <a:endParaRPr lang="en-GB" dirty="0"/>
              </a:p>
              <a:p>
                <a:r>
                  <a:rPr lang="en-GB" dirty="0"/>
                  <a:t>S-B-D (4) </a:t>
                </a:r>
                <a14:m>
                  <m:oMath xmlns:m="http://schemas.openxmlformats.org/officeDocument/2006/math">
                    <m:r>
                      <a:rPr lang="en-GB" i="1">
                        <a:solidFill>
                          <a:srgbClr val="FF0000"/>
                        </a:solidFill>
                        <a:latin typeface="Cambria Math"/>
                        <a:ea typeface="Cambria Math"/>
                      </a:rPr>
                      <m:t>×</m:t>
                    </m:r>
                  </m:oMath>
                </a14:m>
                <a:endParaRPr lang="en-GB" dirty="0"/>
              </a:p>
              <a:p>
                <a:r>
                  <a:rPr lang="en-GB" dirty="0"/>
                  <a:t>S-B-E (6)</a:t>
                </a:r>
              </a:p>
              <a:p>
                <a:r>
                  <a:rPr lang="en-GB" dirty="0"/>
                  <a:t>S-B-D-F (3)</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031325"/>
              </a:xfrm>
              <a:prstGeom prst="rect">
                <a:avLst/>
              </a:prstGeom>
              <a:blipFill rotWithShape="1">
                <a:blip r:embed="rId2"/>
                <a:stretch>
                  <a:fillRect l="-1980" t="-1502" b="-39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 D</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A,8</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B,6</a:t>
            </a:r>
          </a:p>
        </p:txBody>
      </p:sp>
      <p:sp>
        <p:nvSpPr>
          <p:cNvPr id="14" name="Oval 13">
            <a:extLst>
              <a:ext uri="{FF2B5EF4-FFF2-40B4-BE49-F238E27FC236}">
                <a16:creationId xmlns:a16="http://schemas.microsoft.com/office/drawing/2014/main" id="{E0CB1BAA-4C17-BA46-2398-7CC8918DC493}"/>
              </a:ext>
            </a:extLst>
          </p:cNvPr>
          <p:cNvSpPr/>
          <p:nvPr/>
        </p:nvSpPr>
        <p:spPr>
          <a:xfrm>
            <a:off x="7063184" y="258883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sp>
        <p:nvSpPr>
          <p:cNvPr id="15" name="Oval 14">
            <a:extLst>
              <a:ext uri="{FF2B5EF4-FFF2-40B4-BE49-F238E27FC236}">
                <a16:creationId xmlns:a16="http://schemas.microsoft.com/office/drawing/2014/main" id="{E0CB1BAA-4C17-BA46-2398-7CC8918DC493}"/>
              </a:ext>
            </a:extLst>
          </p:cNvPr>
          <p:cNvSpPr/>
          <p:nvPr/>
        </p:nvSpPr>
        <p:spPr>
          <a:xfrm>
            <a:off x="5817442" y="265786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D,4</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13" idx="6"/>
            <a:endCxn id="14" idx="1"/>
          </p:cNvCxnSpPr>
          <p:nvPr/>
        </p:nvCxnSpPr>
        <p:spPr>
          <a:xfrm>
            <a:off x="6750960" y="2200749"/>
            <a:ext cx="448935" cy="457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31944F7-B4E0-6080-A196-C031CF8080C9}"/>
              </a:ext>
            </a:extLst>
          </p:cNvPr>
          <p:cNvCxnSpPr>
            <a:cxnSpLocks/>
            <a:stCxn id="13" idx="4"/>
            <a:endCxn id="15" idx="0"/>
          </p:cNvCxnSpPr>
          <p:nvPr/>
        </p:nvCxnSpPr>
        <p:spPr>
          <a:xfrm>
            <a:off x="6284201" y="2436434"/>
            <a:ext cx="0"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E0CB1BAA-4C17-BA46-2398-7CC8918DC493}"/>
              </a:ext>
            </a:extLst>
          </p:cNvPr>
          <p:cNvSpPr/>
          <p:nvPr/>
        </p:nvSpPr>
        <p:spPr>
          <a:xfrm>
            <a:off x="5823590" y="3422340"/>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F,3</a:t>
            </a:r>
          </a:p>
        </p:txBody>
      </p:sp>
      <p:cxnSp>
        <p:nvCxnSpPr>
          <p:cNvPr id="18" name="Straight Arrow Connector 17">
            <a:extLst>
              <a:ext uri="{FF2B5EF4-FFF2-40B4-BE49-F238E27FC236}">
                <a16:creationId xmlns:a16="http://schemas.microsoft.com/office/drawing/2014/main" id="{931944F7-B4E0-6080-A196-C031CF8080C9}"/>
              </a:ext>
            </a:extLst>
          </p:cNvPr>
          <p:cNvCxnSpPr>
            <a:cxnSpLocks/>
            <a:stCxn id="15" idx="4"/>
            <a:endCxn id="16" idx="0"/>
          </p:cNvCxnSpPr>
          <p:nvPr/>
        </p:nvCxnSpPr>
        <p:spPr>
          <a:xfrm>
            <a:off x="6284201" y="3129235"/>
            <a:ext cx="6148" cy="293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2646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(GBFS)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308324"/>
              </a:xfrm>
              <a:prstGeom prst="rect">
                <a:avLst/>
              </a:prstGeom>
              <a:noFill/>
            </p:spPr>
            <p:txBody>
              <a:bodyPr wrap="square" rtlCol="0">
                <a:spAutoFit/>
              </a:bodyPr>
              <a:lstStyle/>
              <a:p>
                <a:r>
                  <a:rPr lang="en-GB" b="1" dirty="0"/>
                  <a:t>Priority Queue</a:t>
                </a:r>
              </a:p>
              <a:p>
                <a:r>
                  <a:rPr lang="en-GB" dirty="0"/>
                  <a:t>S (9)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(8)</a:t>
                </a:r>
              </a:p>
              <a:p>
                <a:r>
                  <a:rPr lang="en-GB" dirty="0"/>
                  <a:t>S-B (6) </a:t>
                </a:r>
                <a14:m>
                  <m:oMath xmlns:m="http://schemas.openxmlformats.org/officeDocument/2006/math">
                    <m:r>
                      <a:rPr lang="en-GB" i="1">
                        <a:solidFill>
                          <a:srgbClr val="FF0000"/>
                        </a:solidFill>
                        <a:latin typeface="Cambria Math"/>
                        <a:ea typeface="Cambria Math"/>
                      </a:rPr>
                      <m:t>×</m:t>
                    </m:r>
                  </m:oMath>
                </a14:m>
                <a:endParaRPr lang="en-GB" dirty="0"/>
              </a:p>
              <a:p>
                <a:r>
                  <a:rPr lang="en-GB" dirty="0"/>
                  <a:t>S-B-D (4) </a:t>
                </a:r>
                <a14:m>
                  <m:oMath xmlns:m="http://schemas.openxmlformats.org/officeDocument/2006/math">
                    <m:r>
                      <a:rPr lang="en-GB" i="1">
                        <a:solidFill>
                          <a:srgbClr val="FF0000"/>
                        </a:solidFill>
                        <a:latin typeface="Cambria Math"/>
                        <a:ea typeface="Cambria Math"/>
                      </a:rPr>
                      <m:t>×</m:t>
                    </m:r>
                  </m:oMath>
                </a14:m>
                <a:endParaRPr lang="en-GB" dirty="0"/>
              </a:p>
              <a:p>
                <a:r>
                  <a:rPr lang="en-GB" dirty="0"/>
                  <a:t>S-B-E (6)</a:t>
                </a:r>
              </a:p>
              <a:p>
                <a:r>
                  <a:rPr lang="en-GB" dirty="0"/>
                  <a:t>S-B-D-F (3) </a:t>
                </a:r>
                <a14:m>
                  <m:oMath xmlns:m="http://schemas.openxmlformats.org/officeDocument/2006/math">
                    <m:r>
                      <a:rPr lang="en-GB" i="1">
                        <a:solidFill>
                          <a:srgbClr val="FF0000"/>
                        </a:solidFill>
                        <a:latin typeface="Cambria Math"/>
                        <a:ea typeface="Cambria Math"/>
                      </a:rPr>
                      <m:t>×</m:t>
                    </m:r>
                  </m:oMath>
                </a14:m>
                <a:endParaRPr lang="en-GB" dirty="0"/>
              </a:p>
              <a:p>
                <a:r>
                  <a:rPr lang="en-GB" dirty="0"/>
                  <a:t>S-B-D-F-G (0)</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308324"/>
              </a:xfrm>
              <a:prstGeom prst="rect">
                <a:avLst/>
              </a:prstGeom>
              <a:blipFill rotWithShape="1">
                <a:blip r:embed="rId2"/>
                <a:stretch>
                  <a:fillRect l="-1980" t="-1319" b="-316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 D, F</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A,8</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B,6</a:t>
            </a:r>
          </a:p>
        </p:txBody>
      </p:sp>
      <p:sp>
        <p:nvSpPr>
          <p:cNvPr id="14" name="Oval 13">
            <a:extLst>
              <a:ext uri="{FF2B5EF4-FFF2-40B4-BE49-F238E27FC236}">
                <a16:creationId xmlns:a16="http://schemas.microsoft.com/office/drawing/2014/main" id="{E0CB1BAA-4C17-BA46-2398-7CC8918DC493}"/>
              </a:ext>
            </a:extLst>
          </p:cNvPr>
          <p:cNvSpPr/>
          <p:nvPr/>
        </p:nvSpPr>
        <p:spPr>
          <a:xfrm>
            <a:off x="7063184" y="258883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sp>
        <p:nvSpPr>
          <p:cNvPr id="15" name="Oval 14">
            <a:extLst>
              <a:ext uri="{FF2B5EF4-FFF2-40B4-BE49-F238E27FC236}">
                <a16:creationId xmlns:a16="http://schemas.microsoft.com/office/drawing/2014/main" id="{E0CB1BAA-4C17-BA46-2398-7CC8918DC493}"/>
              </a:ext>
            </a:extLst>
          </p:cNvPr>
          <p:cNvSpPr/>
          <p:nvPr/>
        </p:nvSpPr>
        <p:spPr>
          <a:xfrm>
            <a:off x="5817442" y="265786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D,4</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13" idx="6"/>
            <a:endCxn id="14" idx="1"/>
          </p:cNvCxnSpPr>
          <p:nvPr/>
        </p:nvCxnSpPr>
        <p:spPr>
          <a:xfrm>
            <a:off x="6750960" y="2200749"/>
            <a:ext cx="448935" cy="457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31944F7-B4E0-6080-A196-C031CF8080C9}"/>
              </a:ext>
            </a:extLst>
          </p:cNvPr>
          <p:cNvCxnSpPr>
            <a:cxnSpLocks/>
            <a:stCxn id="13" idx="4"/>
            <a:endCxn id="15" idx="0"/>
          </p:cNvCxnSpPr>
          <p:nvPr/>
        </p:nvCxnSpPr>
        <p:spPr>
          <a:xfrm>
            <a:off x="6284201" y="2436434"/>
            <a:ext cx="0"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E0CB1BAA-4C17-BA46-2398-7CC8918DC493}"/>
              </a:ext>
            </a:extLst>
          </p:cNvPr>
          <p:cNvSpPr/>
          <p:nvPr/>
        </p:nvSpPr>
        <p:spPr>
          <a:xfrm>
            <a:off x="5823590" y="3422340"/>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F,3</a:t>
            </a:r>
          </a:p>
        </p:txBody>
      </p:sp>
      <p:cxnSp>
        <p:nvCxnSpPr>
          <p:cNvPr id="18" name="Straight Arrow Connector 17">
            <a:extLst>
              <a:ext uri="{FF2B5EF4-FFF2-40B4-BE49-F238E27FC236}">
                <a16:creationId xmlns:a16="http://schemas.microsoft.com/office/drawing/2014/main" id="{931944F7-B4E0-6080-A196-C031CF8080C9}"/>
              </a:ext>
            </a:extLst>
          </p:cNvPr>
          <p:cNvCxnSpPr>
            <a:cxnSpLocks/>
            <a:stCxn id="15" idx="4"/>
            <a:endCxn id="16" idx="0"/>
          </p:cNvCxnSpPr>
          <p:nvPr/>
        </p:nvCxnSpPr>
        <p:spPr>
          <a:xfrm>
            <a:off x="6284201" y="3129235"/>
            <a:ext cx="6148" cy="293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5817224" y="4172946"/>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G,0</a:t>
            </a:r>
          </a:p>
        </p:txBody>
      </p:sp>
      <p:cxnSp>
        <p:nvCxnSpPr>
          <p:cNvPr id="21" name="Straight Arrow Connector 20">
            <a:extLst>
              <a:ext uri="{FF2B5EF4-FFF2-40B4-BE49-F238E27FC236}">
                <a16:creationId xmlns:a16="http://schemas.microsoft.com/office/drawing/2014/main" id="{931944F7-B4E0-6080-A196-C031CF8080C9}"/>
              </a:ext>
            </a:extLst>
          </p:cNvPr>
          <p:cNvCxnSpPr>
            <a:cxnSpLocks/>
            <a:stCxn id="16" idx="4"/>
            <a:endCxn id="19" idx="0"/>
          </p:cNvCxnSpPr>
          <p:nvPr/>
        </p:nvCxnSpPr>
        <p:spPr>
          <a:xfrm flipH="1">
            <a:off x="6283983" y="3893710"/>
            <a:ext cx="6366" cy="279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063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2" name="Freeform 1"/>
          <p:cNvSpPr/>
          <p:nvPr/>
        </p:nvSpPr>
        <p:spPr>
          <a:xfrm>
            <a:off x="4810319" y="1025495"/>
            <a:ext cx="2069045" cy="3720442"/>
          </a:xfrm>
          <a:custGeom>
            <a:avLst/>
            <a:gdLst>
              <a:gd name="connsiteX0" fmla="*/ 60784 w 2069045"/>
              <a:gd name="connsiteY0" fmla="*/ 470019 h 3720442"/>
              <a:gd name="connsiteX1" fmla="*/ 120604 w 2069045"/>
              <a:gd name="connsiteY1" fmla="*/ 401653 h 3720442"/>
              <a:gd name="connsiteX2" fmla="*/ 146242 w 2069045"/>
              <a:gd name="connsiteY2" fmla="*/ 384561 h 3720442"/>
              <a:gd name="connsiteX3" fmla="*/ 223154 w 2069045"/>
              <a:gd name="connsiteY3" fmla="*/ 316195 h 3720442"/>
              <a:gd name="connsiteX4" fmla="*/ 240245 w 2069045"/>
              <a:gd name="connsiteY4" fmla="*/ 290557 h 3720442"/>
              <a:gd name="connsiteX5" fmla="*/ 291520 w 2069045"/>
              <a:gd name="connsiteY5" fmla="*/ 239283 h 3720442"/>
              <a:gd name="connsiteX6" fmla="*/ 359887 w 2069045"/>
              <a:gd name="connsiteY6" fmla="*/ 162370 h 3720442"/>
              <a:gd name="connsiteX7" fmla="*/ 385524 w 2069045"/>
              <a:gd name="connsiteY7" fmla="*/ 153825 h 3720442"/>
              <a:gd name="connsiteX8" fmla="*/ 411161 w 2069045"/>
              <a:gd name="connsiteY8" fmla="*/ 128187 h 3720442"/>
              <a:gd name="connsiteX9" fmla="*/ 470982 w 2069045"/>
              <a:gd name="connsiteY9" fmla="*/ 111096 h 3720442"/>
              <a:gd name="connsiteX10" fmla="*/ 564986 w 2069045"/>
              <a:gd name="connsiteY10" fmla="*/ 68367 h 3720442"/>
              <a:gd name="connsiteX11" fmla="*/ 641898 w 2069045"/>
              <a:gd name="connsiteY11" fmla="*/ 17092 h 3720442"/>
              <a:gd name="connsiteX12" fmla="*/ 667535 w 2069045"/>
              <a:gd name="connsiteY12" fmla="*/ 0 h 3720442"/>
              <a:gd name="connsiteX13" fmla="*/ 727356 w 2069045"/>
              <a:gd name="connsiteY13" fmla="*/ 76912 h 3720442"/>
              <a:gd name="connsiteX14" fmla="*/ 770085 w 2069045"/>
              <a:gd name="connsiteY14" fmla="*/ 128187 h 3720442"/>
              <a:gd name="connsiteX15" fmla="*/ 821360 w 2069045"/>
              <a:gd name="connsiteY15" fmla="*/ 162370 h 3720442"/>
              <a:gd name="connsiteX16" fmla="*/ 881180 w 2069045"/>
              <a:gd name="connsiteY16" fmla="*/ 205099 h 3720442"/>
              <a:gd name="connsiteX17" fmla="*/ 898272 w 2069045"/>
              <a:gd name="connsiteY17" fmla="*/ 230737 h 3720442"/>
              <a:gd name="connsiteX18" fmla="*/ 923909 w 2069045"/>
              <a:gd name="connsiteY18" fmla="*/ 239283 h 3720442"/>
              <a:gd name="connsiteX19" fmla="*/ 975184 w 2069045"/>
              <a:gd name="connsiteY19" fmla="*/ 264920 h 3720442"/>
              <a:gd name="connsiteX20" fmla="*/ 1026459 w 2069045"/>
              <a:gd name="connsiteY20" fmla="*/ 299103 h 3720442"/>
              <a:gd name="connsiteX21" fmla="*/ 1077733 w 2069045"/>
              <a:gd name="connsiteY21" fmla="*/ 333286 h 3720442"/>
              <a:gd name="connsiteX22" fmla="*/ 1120462 w 2069045"/>
              <a:gd name="connsiteY22" fmla="*/ 367469 h 3720442"/>
              <a:gd name="connsiteX23" fmla="*/ 1146100 w 2069045"/>
              <a:gd name="connsiteY23" fmla="*/ 393107 h 3720442"/>
              <a:gd name="connsiteX24" fmla="*/ 1197374 w 2069045"/>
              <a:gd name="connsiteY24" fmla="*/ 427290 h 3720442"/>
              <a:gd name="connsiteX25" fmla="*/ 1214466 w 2069045"/>
              <a:gd name="connsiteY25" fmla="*/ 452927 h 3720442"/>
              <a:gd name="connsiteX26" fmla="*/ 1265741 w 2069045"/>
              <a:gd name="connsiteY26" fmla="*/ 487111 h 3720442"/>
              <a:gd name="connsiteX27" fmla="*/ 1291378 w 2069045"/>
              <a:gd name="connsiteY27" fmla="*/ 504202 h 3720442"/>
              <a:gd name="connsiteX28" fmla="*/ 1317016 w 2069045"/>
              <a:gd name="connsiteY28" fmla="*/ 521294 h 3720442"/>
              <a:gd name="connsiteX29" fmla="*/ 1359745 w 2069045"/>
              <a:gd name="connsiteY29" fmla="*/ 546931 h 3720442"/>
              <a:gd name="connsiteX30" fmla="*/ 1385382 w 2069045"/>
              <a:gd name="connsiteY30" fmla="*/ 572569 h 3720442"/>
              <a:gd name="connsiteX31" fmla="*/ 1436657 w 2069045"/>
              <a:gd name="connsiteY31" fmla="*/ 598206 h 3720442"/>
              <a:gd name="connsiteX32" fmla="*/ 1462294 w 2069045"/>
              <a:gd name="connsiteY32" fmla="*/ 615298 h 3720442"/>
              <a:gd name="connsiteX33" fmla="*/ 1487931 w 2069045"/>
              <a:gd name="connsiteY33" fmla="*/ 640935 h 3720442"/>
              <a:gd name="connsiteX34" fmla="*/ 1522115 w 2069045"/>
              <a:gd name="connsiteY34" fmla="*/ 649481 h 3720442"/>
              <a:gd name="connsiteX35" fmla="*/ 1564844 w 2069045"/>
              <a:gd name="connsiteY35" fmla="*/ 666572 h 3720442"/>
              <a:gd name="connsiteX36" fmla="*/ 1590481 w 2069045"/>
              <a:gd name="connsiteY36" fmla="*/ 683664 h 3720442"/>
              <a:gd name="connsiteX37" fmla="*/ 1650302 w 2069045"/>
              <a:gd name="connsiteY37" fmla="*/ 709301 h 3720442"/>
              <a:gd name="connsiteX38" fmla="*/ 1701576 w 2069045"/>
              <a:gd name="connsiteY38" fmla="*/ 743484 h 3720442"/>
              <a:gd name="connsiteX39" fmla="*/ 1727214 w 2069045"/>
              <a:gd name="connsiteY39" fmla="*/ 769122 h 3720442"/>
              <a:gd name="connsiteX40" fmla="*/ 1752851 w 2069045"/>
              <a:gd name="connsiteY40" fmla="*/ 786213 h 3720442"/>
              <a:gd name="connsiteX41" fmla="*/ 1769943 w 2069045"/>
              <a:gd name="connsiteY41" fmla="*/ 811851 h 3720442"/>
              <a:gd name="connsiteX42" fmla="*/ 1795580 w 2069045"/>
              <a:gd name="connsiteY42" fmla="*/ 820397 h 3720442"/>
              <a:gd name="connsiteX43" fmla="*/ 1846855 w 2069045"/>
              <a:gd name="connsiteY43" fmla="*/ 854580 h 3720442"/>
              <a:gd name="connsiteX44" fmla="*/ 1872492 w 2069045"/>
              <a:gd name="connsiteY44" fmla="*/ 871671 h 3720442"/>
              <a:gd name="connsiteX45" fmla="*/ 1915221 w 2069045"/>
              <a:gd name="connsiteY45" fmla="*/ 905855 h 3720442"/>
              <a:gd name="connsiteX46" fmla="*/ 1966496 w 2069045"/>
              <a:gd name="connsiteY46" fmla="*/ 957129 h 3720442"/>
              <a:gd name="connsiteX47" fmla="*/ 1992133 w 2069045"/>
              <a:gd name="connsiteY47" fmla="*/ 974221 h 3720442"/>
              <a:gd name="connsiteX48" fmla="*/ 2009225 w 2069045"/>
              <a:gd name="connsiteY48" fmla="*/ 1025496 h 3720442"/>
              <a:gd name="connsiteX49" fmla="*/ 2017771 w 2069045"/>
              <a:gd name="connsiteY49" fmla="*/ 1051133 h 3720442"/>
              <a:gd name="connsiteX50" fmla="*/ 2026317 w 2069045"/>
              <a:gd name="connsiteY50" fmla="*/ 1145137 h 3720442"/>
              <a:gd name="connsiteX51" fmla="*/ 2034862 w 2069045"/>
              <a:gd name="connsiteY51" fmla="*/ 1170774 h 3720442"/>
              <a:gd name="connsiteX52" fmla="*/ 2043408 w 2069045"/>
              <a:gd name="connsiteY52" fmla="*/ 1213503 h 3720442"/>
              <a:gd name="connsiteX53" fmla="*/ 2051954 w 2069045"/>
              <a:gd name="connsiteY53" fmla="*/ 1384419 h 3720442"/>
              <a:gd name="connsiteX54" fmla="*/ 2060500 w 2069045"/>
              <a:gd name="connsiteY54" fmla="*/ 1504060 h 3720442"/>
              <a:gd name="connsiteX55" fmla="*/ 2051954 w 2069045"/>
              <a:gd name="connsiteY55" fmla="*/ 1666430 h 3720442"/>
              <a:gd name="connsiteX56" fmla="*/ 2060500 w 2069045"/>
              <a:gd name="connsiteY56" fmla="*/ 1965533 h 3720442"/>
              <a:gd name="connsiteX57" fmla="*/ 2069045 w 2069045"/>
              <a:gd name="connsiteY57" fmla="*/ 2127903 h 3720442"/>
              <a:gd name="connsiteX58" fmla="*/ 2051954 w 2069045"/>
              <a:gd name="connsiteY58" fmla="*/ 2486826 h 3720442"/>
              <a:gd name="connsiteX59" fmla="*/ 2043408 w 2069045"/>
              <a:gd name="connsiteY59" fmla="*/ 2657742 h 3720442"/>
              <a:gd name="connsiteX60" fmla="*/ 2034862 w 2069045"/>
              <a:gd name="connsiteY60" fmla="*/ 2743200 h 3720442"/>
              <a:gd name="connsiteX61" fmla="*/ 2026317 w 2069045"/>
              <a:gd name="connsiteY61" fmla="*/ 2794475 h 3720442"/>
              <a:gd name="connsiteX62" fmla="*/ 2017771 w 2069045"/>
              <a:gd name="connsiteY62" fmla="*/ 2854296 h 3720442"/>
              <a:gd name="connsiteX63" fmla="*/ 2009225 w 2069045"/>
              <a:gd name="connsiteY63" fmla="*/ 3025212 h 3720442"/>
              <a:gd name="connsiteX64" fmla="*/ 2009225 w 2069045"/>
              <a:gd name="connsiteY64" fmla="*/ 3170490 h 3720442"/>
              <a:gd name="connsiteX65" fmla="*/ 2017771 w 2069045"/>
              <a:gd name="connsiteY65" fmla="*/ 3255948 h 3720442"/>
              <a:gd name="connsiteX66" fmla="*/ 2026317 w 2069045"/>
              <a:gd name="connsiteY66" fmla="*/ 3315769 h 3720442"/>
              <a:gd name="connsiteX67" fmla="*/ 2043408 w 2069045"/>
              <a:gd name="connsiteY67" fmla="*/ 3503776 h 3720442"/>
              <a:gd name="connsiteX68" fmla="*/ 2051954 w 2069045"/>
              <a:gd name="connsiteY68" fmla="*/ 3717421 h 3720442"/>
              <a:gd name="connsiteX69" fmla="*/ 2026317 w 2069045"/>
              <a:gd name="connsiteY69" fmla="*/ 3708875 h 3720442"/>
              <a:gd name="connsiteX70" fmla="*/ 2000679 w 2069045"/>
              <a:gd name="connsiteY70" fmla="*/ 3691784 h 3720442"/>
              <a:gd name="connsiteX71" fmla="*/ 1975042 w 2069045"/>
              <a:gd name="connsiteY71" fmla="*/ 3683238 h 3720442"/>
              <a:gd name="connsiteX72" fmla="*/ 1949404 w 2069045"/>
              <a:gd name="connsiteY72" fmla="*/ 3666146 h 3720442"/>
              <a:gd name="connsiteX73" fmla="*/ 1744305 w 2069045"/>
              <a:gd name="connsiteY73" fmla="*/ 3657600 h 3720442"/>
              <a:gd name="connsiteX74" fmla="*/ 1684485 w 2069045"/>
              <a:gd name="connsiteY74" fmla="*/ 3649055 h 3720442"/>
              <a:gd name="connsiteX75" fmla="*/ 1282832 w 2069045"/>
              <a:gd name="connsiteY75" fmla="*/ 3623417 h 3720442"/>
              <a:gd name="connsiteX76" fmla="*/ 1069188 w 2069045"/>
              <a:gd name="connsiteY76" fmla="*/ 3597780 h 3720442"/>
              <a:gd name="connsiteX77" fmla="*/ 923909 w 2069045"/>
              <a:gd name="connsiteY77" fmla="*/ 3589234 h 3720442"/>
              <a:gd name="connsiteX78" fmla="*/ 915363 w 2069045"/>
              <a:gd name="connsiteY78" fmla="*/ 3161944 h 3720442"/>
              <a:gd name="connsiteX79" fmla="*/ 898272 w 2069045"/>
              <a:gd name="connsiteY79" fmla="*/ 3042303 h 3720442"/>
              <a:gd name="connsiteX80" fmla="*/ 906817 w 2069045"/>
              <a:gd name="connsiteY80" fmla="*/ 2768838 h 3720442"/>
              <a:gd name="connsiteX81" fmla="*/ 923909 w 2069045"/>
              <a:gd name="connsiteY81" fmla="*/ 2640651 h 3720442"/>
              <a:gd name="connsiteX82" fmla="*/ 932455 w 2069045"/>
              <a:gd name="connsiteY82" fmla="*/ 2580830 h 3720442"/>
              <a:gd name="connsiteX83" fmla="*/ 941001 w 2069045"/>
              <a:gd name="connsiteY83" fmla="*/ 2512464 h 3720442"/>
              <a:gd name="connsiteX84" fmla="*/ 949546 w 2069045"/>
              <a:gd name="connsiteY84" fmla="*/ 2486826 h 3720442"/>
              <a:gd name="connsiteX85" fmla="*/ 958092 w 2069045"/>
              <a:gd name="connsiteY85" fmla="*/ 2452643 h 3720442"/>
              <a:gd name="connsiteX86" fmla="*/ 949546 w 2069045"/>
              <a:gd name="connsiteY86" fmla="*/ 2179178 h 3720442"/>
              <a:gd name="connsiteX87" fmla="*/ 941001 w 2069045"/>
              <a:gd name="connsiteY87" fmla="*/ 2127903 h 3720442"/>
              <a:gd name="connsiteX88" fmla="*/ 932455 w 2069045"/>
              <a:gd name="connsiteY88" fmla="*/ 2025354 h 3720442"/>
              <a:gd name="connsiteX89" fmla="*/ 923909 w 2069045"/>
              <a:gd name="connsiteY89" fmla="*/ 1880075 h 3720442"/>
              <a:gd name="connsiteX90" fmla="*/ 898272 w 2069045"/>
              <a:gd name="connsiteY90" fmla="*/ 1674976 h 3720442"/>
              <a:gd name="connsiteX91" fmla="*/ 889726 w 2069045"/>
              <a:gd name="connsiteY91" fmla="*/ 965675 h 3720442"/>
              <a:gd name="connsiteX92" fmla="*/ 838451 w 2069045"/>
              <a:gd name="connsiteY92" fmla="*/ 948584 h 3720442"/>
              <a:gd name="connsiteX93" fmla="*/ 718810 w 2069045"/>
              <a:gd name="connsiteY93" fmla="*/ 931492 h 3720442"/>
              <a:gd name="connsiteX94" fmla="*/ 693173 w 2069045"/>
              <a:gd name="connsiteY94" fmla="*/ 922946 h 3720442"/>
              <a:gd name="connsiteX95" fmla="*/ 641898 w 2069045"/>
              <a:gd name="connsiteY95" fmla="*/ 888763 h 3720442"/>
              <a:gd name="connsiteX96" fmla="*/ 616260 w 2069045"/>
              <a:gd name="connsiteY96" fmla="*/ 880217 h 3720442"/>
              <a:gd name="connsiteX97" fmla="*/ 590623 w 2069045"/>
              <a:gd name="connsiteY97" fmla="*/ 863126 h 3720442"/>
              <a:gd name="connsiteX98" fmla="*/ 505165 w 2069045"/>
              <a:gd name="connsiteY98" fmla="*/ 837488 h 3720442"/>
              <a:gd name="connsiteX99" fmla="*/ 453890 w 2069045"/>
              <a:gd name="connsiteY99" fmla="*/ 820397 h 3720442"/>
              <a:gd name="connsiteX100" fmla="*/ 402616 w 2069045"/>
              <a:gd name="connsiteY100" fmla="*/ 803305 h 3720442"/>
              <a:gd name="connsiteX101" fmla="*/ 351341 w 2069045"/>
              <a:gd name="connsiteY101" fmla="*/ 786213 h 3720442"/>
              <a:gd name="connsiteX102" fmla="*/ 325703 w 2069045"/>
              <a:gd name="connsiteY102" fmla="*/ 769122 h 3720442"/>
              <a:gd name="connsiteX103" fmla="*/ 274429 w 2069045"/>
              <a:gd name="connsiteY103" fmla="*/ 752030 h 3720442"/>
              <a:gd name="connsiteX104" fmla="*/ 223154 w 2069045"/>
              <a:gd name="connsiteY104" fmla="*/ 717847 h 3720442"/>
              <a:gd name="connsiteX105" fmla="*/ 171879 w 2069045"/>
              <a:gd name="connsiteY105" fmla="*/ 675118 h 3720442"/>
              <a:gd name="connsiteX106" fmla="*/ 129150 w 2069045"/>
              <a:gd name="connsiteY106" fmla="*/ 640935 h 3720442"/>
              <a:gd name="connsiteX107" fmla="*/ 112059 w 2069045"/>
              <a:gd name="connsiteY107" fmla="*/ 615298 h 3720442"/>
              <a:gd name="connsiteX108" fmla="*/ 86421 w 2069045"/>
              <a:gd name="connsiteY108" fmla="*/ 598206 h 3720442"/>
              <a:gd name="connsiteX109" fmla="*/ 35146 w 2069045"/>
              <a:gd name="connsiteY109" fmla="*/ 546931 h 3720442"/>
              <a:gd name="connsiteX110" fmla="*/ 9509 w 2069045"/>
              <a:gd name="connsiteY110" fmla="*/ 521294 h 3720442"/>
              <a:gd name="connsiteX111" fmla="*/ 963 w 2069045"/>
              <a:gd name="connsiteY111" fmla="*/ 495656 h 3720442"/>
              <a:gd name="connsiteX112" fmla="*/ 26601 w 2069045"/>
              <a:gd name="connsiteY112" fmla="*/ 487111 h 3720442"/>
              <a:gd name="connsiteX113" fmla="*/ 77875 w 2069045"/>
              <a:gd name="connsiteY113" fmla="*/ 461473 h 3720442"/>
              <a:gd name="connsiteX114" fmla="*/ 112059 w 2069045"/>
              <a:gd name="connsiteY114" fmla="*/ 452927 h 3720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2069045" h="3720442">
                <a:moveTo>
                  <a:pt x="60784" y="470019"/>
                </a:moveTo>
                <a:cubicBezTo>
                  <a:pt x="79253" y="446932"/>
                  <a:pt x="97483" y="420920"/>
                  <a:pt x="120604" y="401653"/>
                </a:cubicBezTo>
                <a:cubicBezTo>
                  <a:pt x="128494" y="395078"/>
                  <a:pt x="138565" y="391385"/>
                  <a:pt x="146242" y="384561"/>
                </a:cubicBezTo>
                <a:cubicBezTo>
                  <a:pt x="234047" y="306512"/>
                  <a:pt x="164969" y="354984"/>
                  <a:pt x="223154" y="316195"/>
                </a:cubicBezTo>
                <a:cubicBezTo>
                  <a:pt x="228851" y="307649"/>
                  <a:pt x="233421" y="298234"/>
                  <a:pt x="240245" y="290557"/>
                </a:cubicBezTo>
                <a:cubicBezTo>
                  <a:pt x="256303" y="272491"/>
                  <a:pt x="278112" y="259395"/>
                  <a:pt x="291520" y="239283"/>
                </a:cubicBezTo>
                <a:cubicBezTo>
                  <a:pt x="307806" y="214854"/>
                  <a:pt x="334800" y="170732"/>
                  <a:pt x="359887" y="162370"/>
                </a:cubicBezTo>
                <a:lnTo>
                  <a:pt x="385524" y="153825"/>
                </a:lnTo>
                <a:cubicBezTo>
                  <a:pt x="394070" y="145279"/>
                  <a:pt x="401105" y="134891"/>
                  <a:pt x="411161" y="128187"/>
                </a:cubicBezTo>
                <a:cubicBezTo>
                  <a:pt x="418846" y="123063"/>
                  <a:pt x="465993" y="112521"/>
                  <a:pt x="470982" y="111096"/>
                </a:cubicBezTo>
                <a:cubicBezTo>
                  <a:pt x="502740" y="102022"/>
                  <a:pt x="539616" y="85280"/>
                  <a:pt x="564986" y="68367"/>
                </a:cubicBezTo>
                <a:lnTo>
                  <a:pt x="641898" y="17092"/>
                </a:lnTo>
                <a:lnTo>
                  <a:pt x="667535" y="0"/>
                </a:lnTo>
                <a:cubicBezTo>
                  <a:pt x="690888" y="70058"/>
                  <a:pt x="650491" y="-38392"/>
                  <a:pt x="727356" y="76912"/>
                </a:cubicBezTo>
                <a:cubicBezTo>
                  <a:pt x="742550" y="99704"/>
                  <a:pt x="747305" y="110470"/>
                  <a:pt x="770085" y="128187"/>
                </a:cubicBezTo>
                <a:cubicBezTo>
                  <a:pt x="786300" y="140798"/>
                  <a:pt x="806835" y="147845"/>
                  <a:pt x="821360" y="162370"/>
                </a:cubicBezTo>
                <a:cubicBezTo>
                  <a:pt x="856005" y="197016"/>
                  <a:pt x="836187" y="182603"/>
                  <a:pt x="881180" y="205099"/>
                </a:cubicBezTo>
                <a:cubicBezTo>
                  <a:pt x="886877" y="213645"/>
                  <a:pt x="890252" y="224321"/>
                  <a:pt x="898272" y="230737"/>
                </a:cubicBezTo>
                <a:cubicBezTo>
                  <a:pt x="905306" y="236364"/>
                  <a:pt x="915852" y="235255"/>
                  <a:pt x="923909" y="239283"/>
                </a:cubicBezTo>
                <a:cubicBezTo>
                  <a:pt x="990171" y="272414"/>
                  <a:pt x="910744" y="243440"/>
                  <a:pt x="975184" y="264920"/>
                </a:cubicBezTo>
                <a:cubicBezTo>
                  <a:pt x="1032080" y="321816"/>
                  <a:pt x="970804" y="268183"/>
                  <a:pt x="1026459" y="299103"/>
                </a:cubicBezTo>
                <a:cubicBezTo>
                  <a:pt x="1044415" y="309079"/>
                  <a:pt x="1077733" y="333286"/>
                  <a:pt x="1077733" y="333286"/>
                </a:cubicBezTo>
                <a:cubicBezTo>
                  <a:pt x="1115959" y="390626"/>
                  <a:pt x="1070928" y="334447"/>
                  <a:pt x="1120462" y="367469"/>
                </a:cubicBezTo>
                <a:cubicBezTo>
                  <a:pt x="1130518" y="374173"/>
                  <a:pt x="1136560" y="385687"/>
                  <a:pt x="1146100" y="393107"/>
                </a:cubicBezTo>
                <a:cubicBezTo>
                  <a:pt x="1162314" y="405718"/>
                  <a:pt x="1197374" y="427290"/>
                  <a:pt x="1197374" y="427290"/>
                </a:cubicBezTo>
                <a:cubicBezTo>
                  <a:pt x="1203071" y="435836"/>
                  <a:pt x="1206736" y="446164"/>
                  <a:pt x="1214466" y="452927"/>
                </a:cubicBezTo>
                <a:cubicBezTo>
                  <a:pt x="1229925" y="466454"/>
                  <a:pt x="1248649" y="475716"/>
                  <a:pt x="1265741" y="487111"/>
                </a:cubicBezTo>
                <a:lnTo>
                  <a:pt x="1291378" y="504202"/>
                </a:lnTo>
                <a:cubicBezTo>
                  <a:pt x="1299924" y="509899"/>
                  <a:pt x="1308209" y="516010"/>
                  <a:pt x="1317016" y="521294"/>
                </a:cubicBezTo>
                <a:cubicBezTo>
                  <a:pt x="1331259" y="529840"/>
                  <a:pt x="1346457" y="536965"/>
                  <a:pt x="1359745" y="546931"/>
                </a:cubicBezTo>
                <a:cubicBezTo>
                  <a:pt x="1369413" y="554182"/>
                  <a:pt x="1376098" y="564832"/>
                  <a:pt x="1385382" y="572569"/>
                </a:cubicBezTo>
                <a:cubicBezTo>
                  <a:pt x="1407469" y="590975"/>
                  <a:pt x="1410964" y="589642"/>
                  <a:pt x="1436657" y="598206"/>
                </a:cubicBezTo>
                <a:cubicBezTo>
                  <a:pt x="1445203" y="603903"/>
                  <a:pt x="1454404" y="608723"/>
                  <a:pt x="1462294" y="615298"/>
                </a:cubicBezTo>
                <a:cubicBezTo>
                  <a:pt x="1471578" y="623035"/>
                  <a:pt x="1477438" y="634939"/>
                  <a:pt x="1487931" y="640935"/>
                </a:cubicBezTo>
                <a:cubicBezTo>
                  <a:pt x="1498129" y="646762"/>
                  <a:pt x="1510972" y="645767"/>
                  <a:pt x="1522115" y="649481"/>
                </a:cubicBezTo>
                <a:cubicBezTo>
                  <a:pt x="1536668" y="654332"/>
                  <a:pt x="1551123" y="659712"/>
                  <a:pt x="1564844" y="666572"/>
                </a:cubicBezTo>
                <a:cubicBezTo>
                  <a:pt x="1574030" y="671165"/>
                  <a:pt x="1581564" y="678568"/>
                  <a:pt x="1590481" y="683664"/>
                </a:cubicBezTo>
                <a:cubicBezTo>
                  <a:pt x="1620046" y="700559"/>
                  <a:pt x="1621541" y="699714"/>
                  <a:pt x="1650302" y="709301"/>
                </a:cubicBezTo>
                <a:cubicBezTo>
                  <a:pt x="1732084" y="791086"/>
                  <a:pt x="1627374" y="694016"/>
                  <a:pt x="1701576" y="743484"/>
                </a:cubicBezTo>
                <a:cubicBezTo>
                  <a:pt x="1711632" y="750188"/>
                  <a:pt x="1717929" y="761385"/>
                  <a:pt x="1727214" y="769122"/>
                </a:cubicBezTo>
                <a:cubicBezTo>
                  <a:pt x="1735104" y="775697"/>
                  <a:pt x="1744305" y="780516"/>
                  <a:pt x="1752851" y="786213"/>
                </a:cubicBezTo>
                <a:cubicBezTo>
                  <a:pt x="1758548" y="794759"/>
                  <a:pt x="1761923" y="805435"/>
                  <a:pt x="1769943" y="811851"/>
                </a:cubicBezTo>
                <a:cubicBezTo>
                  <a:pt x="1776977" y="817478"/>
                  <a:pt x="1787706" y="816022"/>
                  <a:pt x="1795580" y="820397"/>
                </a:cubicBezTo>
                <a:cubicBezTo>
                  <a:pt x="1813537" y="830373"/>
                  <a:pt x="1829763" y="843186"/>
                  <a:pt x="1846855" y="854580"/>
                </a:cubicBezTo>
                <a:lnTo>
                  <a:pt x="1872492" y="871671"/>
                </a:lnTo>
                <a:cubicBezTo>
                  <a:pt x="1919405" y="942041"/>
                  <a:pt x="1858068" y="861403"/>
                  <a:pt x="1915221" y="905855"/>
                </a:cubicBezTo>
                <a:cubicBezTo>
                  <a:pt x="1934301" y="920695"/>
                  <a:pt x="1946385" y="943721"/>
                  <a:pt x="1966496" y="957129"/>
                </a:cubicBezTo>
                <a:lnTo>
                  <a:pt x="1992133" y="974221"/>
                </a:lnTo>
                <a:lnTo>
                  <a:pt x="2009225" y="1025496"/>
                </a:lnTo>
                <a:lnTo>
                  <a:pt x="2017771" y="1051133"/>
                </a:lnTo>
                <a:cubicBezTo>
                  <a:pt x="2020620" y="1082468"/>
                  <a:pt x="2021867" y="1113989"/>
                  <a:pt x="2026317" y="1145137"/>
                </a:cubicBezTo>
                <a:cubicBezTo>
                  <a:pt x="2027591" y="1154054"/>
                  <a:pt x="2032677" y="1162035"/>
                  <a:pt x="2034862" y="1170774"/>
                </a:cubicBezTo>
                <a:cubicBezTo>
                  <a:pt x="2038385" y="1184865"/>
                  <a:pt x="2040559" y="1199260"/>
                  <a:pt x="2043408" y="1213503"/>
                </a:cubicBezTo>
                <a:cubicBezTo>
                  <a:pt x="2046257" y="1270475"/>
                  <a:pt x="2048604" y="1327474"/>
                  <a:pt x="2051954" y="1384419"/>
                </a:cubicBezTo>
                <a:cubicBezTo>
                  <a:pt x="2054302" y="1424332"/>
                  <a:pt x="2060500" y="1464078"/>
                  <a:pt x="2060500" y="1504060"/>
                </a:cubicBezTo>
                <a:cubicBezTo>
                  <a:pt x="2060500" y="1558258"/>
                  <a:pt x="2054803" y="1612307"/>
                  <a:pt x="2051954" y="1666430"/>
                </a:cubicBezTo>
                <a:cubicBezTo>
                  <a:pt x="2054803" y="1766131"/>
                  <a:pt x="2056809" y="1865860"/>
                  <a:pt x="2060500" y="1965533"/>
                </a:cubicBezTo>
                <a:cubicBezTo>
                  <a:pt x="2062506" y="2019694"/>
                  <a:pt x="2069045" y="2073705"/>
                  <a:pt x="2069045" y="2127903"/>
                </a:cubicBezTo>
                <a:cubicBezTo>
                  <a:pt x="2069045" y="2366693"/>
                  <a:pt x="2062425" y="2314056"/>
                  <a:pt x="2051954" y="2486826"/>
                </a:cubicBezTo>
                <a:cubicBezTo>
                  <a:pt x="2048503" y="2543765"/>
                  <a:pt x="2047203" y="2600825"/>
                  <a:pt x="2043408" y="2657742"/>
                </a:cubicBezTo>
                <a:cubicBezTo>
                  <a:pt x="2041504" y="2686307"/>
                  <a:pt x="2038413" y="2714793"/>
                  <a:pt x="2034862" y="2743200"/>
                </a:cubicBezTo>
                <a:cubicBezTo>
                  <a:pt x="2032713" y="2760394"/>
                  <a:pt x="2028952" y="2777349"/>
                  <a:pt x="2026317" y="2794475"/>
                </a:cubicBezTo>
                <a:cubicBezTo>
                  <a:pt x="2023254" y="2814384"/>
                  <a:pt x="2020620" y="2834356"/>
                  <a:pt x="2017771" y="2854296"/>
                </a:cubicBezTo>
                <a:cubicBezTo>
                  <a:pt x="2014922" y="2911268"/>
                  <a:pt x="2009225" y="2968169"/>
                  <a:pt x="2009225" y="3025212"/>
                </a:cubicBezTo>
                <a:cubicBezTo>
                  <a:pt x="2009225" y="3239317"/>
                  <a:pt x="2037676" y="2885987"/>
                  <a:pt x="2009225" y="3170490"/>
                </a:cubicBezTo>
                <a:cubicBezTo>
                  <a:pt x="2012074" y="3198976"/>
                  <a:pt x="2014426" y="3227516"/>
                  <a:pt x="2017771" y="3255948"/>
                </a:cubicBezTo>
                <a:cubicBezTo>
                  <a:pt x="2020125" y="3275953"/>
                  <a:pt x="2024493" y="3295709"/>
                  <a:pt x="2026317" y="3315769"/>
                </a:cubicBezTo>
                <a:cubicBezTo>
                  <a:pt x="2046088" y="3533253"/>
                  <a:pt x="2024156" y="3369012"/>
                  <a:pt x="2043408" y="3503776"/>
                </a:cubicBezTo>
                <a:cubicBezTo>
                  <a:pt x="2046257" y="3574991"/>
                  <a:pt x="2057873" y="3646395"/>
                  <a:pt x="2051954" y="3717421"/>
                </a:cubicBezTo>
                <a:cubicBezTo>
                  <a:pt x="2051206" y="3726398"/>
                  <a:pt x="2034374" y="3712903"/>
                  <a:pt x="2026317" y="3708875"/>
                </a:cubicBezTo>
                <a:cubicBezTo>
                  <a:pt x="2017130" y="3704282"/>
                  <a:pt x="2009866" y="3696377"/>
                  <a:pt x="2000679" y="3691784"/>
                </a:cubicBezTo>
                <a:cubicBezTo>
                  <a:pt x="1992622" y="3687756"/>
                  <a:pt x="1983099" y="3687267"/>
                  <a:pt x="1975042" y="3683238"/>
                </a:cubicBezTo>
                <a:cubicBezTo>
                  <a:pt x="1965855" y="3678645"/>
                  <a:pt x="1959612" y="3667280"/>
                  <a:pt x="1949404" y="3666146"/>
                </a:cubicBezTo>
                <a:cubicBezTo>
                  <a:pt x="1881397" y="3658589"/>
                  <a:pt x="1812671" y="3660449"/>
                  <a:pt x="1744305" y="3657600"/>
                </a:cubicBezTo>
                <a:cubicBezTo>
                  <a:pt x="1724365" y="3654752"/>
                  <a:pt x="1704554" y="3650775"/>
                  <a:pt x="1684485" y="3649055"/>
                </a:cubicBezTo>
                <a:cubicBezTo>
                  <a:pt x="1517798" y="3634768"/>
                  <a:pt x="1439211" y="3631648"/>
                  <a:pt x="1282832" y="3623417"/>
                </a:cubicBezTo>
                <a:cubicBezTo>
                  <a:pt x="1200792" y="3596069"/>
                  <a:pt x="1243147" y="3608013"/>
                  <a:pt x="1069188" y="3597780"/>
                </a:cubicBezTo>
                <a:lnTo>
                  <a:pt x="923909" y="3589234"/>
                </a:lnTo>
                <a:cubicBezTo>
                  <a:pt x="921060" y="3446804"/>
                  <a:pt x="920273" y="3304318"/>
                  <a:pt x="915363" y="3161944"/>
                </a:cubicBezTo>
                <a:cubicBezTo>
                  <a:pt x="914433" y="3134984"/>
                  <a:pt x="903224" y="3072020"/>
                  <a:pt x="898272" y="3042303"/>
                </a:cubicBezTo>
                <a:cubicBezTo>
                  <a:pt x="901120" y="2951148"/>
                  <a:pt x="902374" y="2859929"/>
                  <a:pt x="906817" y="2768838"/>
                </a:cubicBezTo>
                <a:cubicBezTo>
                  <a:pt x="909364" y="2716615"/>
                  <a:pt x="916437" y="2689218"/>
                  <a:pt x="923909" y="2640651"/>
                </a:cubicBezTo>
                <a:cubicBezTo>
                  <a:pt x="926972" y="2620742"/>
                  <a:pt x="929793" y="2600796"/>
                  <a:pt x="932455" y="2580830"/>
                </a:cubicBezTo>
                <a:cubicBezTo>
                  <a:pt x="935490" y="2558065"/>
                  <a:pt x="936893" y="2535060"/>
                  <a:pt x="941001" y="2512464"/>
                </a:cubicBezTo>
                <a:cubicBezTo>
                  <a:pt x="942612" y="2503601"/>
                  <a:pt x="947071" y="2495488"/>
                  <a:pt x="949546" y="2486826"/>
                </a:cubicBezTo>
                <a:cubicBezTo>
                  <a:pt x="952772" y="2475533"/>
                  <a:pt x="955243" y="2464037"/>
                  <a:pt x="958092" y="2452643"/>
                </a:cubicBezTo>
                <a:cubicBezTo>
                  <a:pt x="955243" y="2361488"/>
                  <a:pt x="954339" y="2270251"/>
                  <a:pt x="949546" y="2179178"/>
                </a:cubicBezTo>
                <a:cubicBezTo>
                  <a:pt x="948635" y="2161875"/>
                  <a:pt x="942914" y="2145124"/>
                  <a:pt x="941001" y="2127903"/>
                </a:cubicBezTo>
                <a:cubicBezTo>
                  <a:pt x="937213" y="2093811"/>
                  <a:pt x="934815" y="2059574"/>
                  <a:pt x="932455" y="2025354"/>
                </a:cubicBezTo>
                <a:cubicBezTo>
                  <a:pt x="929117" y="1976959"/>
                  <a:pt x="928052" y="1928408"/>
                  <a:pt x="923909" y="1880075"/>
                </a:cubicBezTo>
                <a:cubicBezTo>
                  <a:pt x="913848" y="1762705"/>
                  <a:pt x="912293" y="1759112"/>
                  <a:pt x="898272" y="1674976"/>
                </a:cubicBezTo>
                <a:cubicBezTo>
                  <a:pt x="895423" y="1438542"/>
                  <a:pt x="909133" y="1201328"/>
                  <a:pt x="889726" y="965675"/>
                </a:cubicBezTo>
                <a:cubicBezTo>
                  <a:pt x="888247" y="947720"/>
                  <a:pt x="856357" y="950574"/>
                  <a:pt x="838451" y="948584"/>
                </a:cubicBezTo>
                <a:cubicBezTo>
                  <a:pt x="790593" y="943266"/>
                  <a:pt x="762344" y="942376"/>
                  <a:pt x="718810" y="931492"/>
                </a:cubicBezTo>
                <a:cubicBezTo>
                  <a:pt x="710071" y="929307"/>
                  <a:pt x="701047" y="927321"/>
                  <a:pt x="693173" y="922946"/>
                </a:cubicBezTo>
                <a:cubicBezTo>
                  <a:pt x="675216" y="912970"/>
                  <a:pt x="661385" y="895259"/>
                  <a:pt x="641898" y="888763"/>
                </a:cubicBezTo>
                <a:cubicBezTo>
                  <a:pt x="633352" y="885914"/>
                  <a:pt x="624317" y="884246"/>
                  <a:pt x="616260" y="880217"/>
                </a:cubicBezTo>
                <a:cubicBezTo>
                  <a:pt x="607074" y="875624"/>
                  <a:pt x="600008" y="867297"/>
                  <a:pt x="590623" y="863126"/>
                </a:cubicBezTo>
                <a:cubicBezTo>
                  <a:pt x="548791" y="844534"/>
                  <a:pt x="543407" y="848960"/>
                  <a:pt x="505165" y="837488"/>
                </a:cubicBezTo>
                <a:cubicBezTo>
                  <a:pt x="487909" y="832311"/>
                  <a:pt x="470982" y="826094"/>
                  <a:pt x="453890" y="820397"/>
                </a:cubicBezTo>
                <a:lnTo>
                  <a:pt x="402616" y="803305"/>
                </a:lnTo>
                <a:cubicBezTo>
                  <a:pt x="402615" y="803305"/>
                  <a:pt x="351342" y="786214"/>
                  <a:pt x="351341" y="786213"/>
                </a:cubicBezTo>
                <a:cubicBezTo>
                  <a:pt x="342795" y="780516"/>
                  <a:pt x="335089" y="773293"/>
                  <a:pt x="325703" y="769122"/>
                </a:cubicBezTo>
                <a:cubicBezTo>
                  <a:pt x="309240" y="761805"/>
                  <a:pt x="289419" y="762023"/>
                  <a:pt x="274429" y="752030"/>
                </a:cubicBezTo>
                <a:cubicBezTo>
                  <a:pt x="257337" y="740636"/>
                  <a:pt x="237679" y="732372"/>
                  <a:pt x="223154" y="717847"/>
                </a:cubicBezTo>
                <a:cubicBezTo>
                  <a:pt x="190254" y="684947"/>
                  <a:pt x="207573" y="698914"/>
                  <a:pt x="171879" y="675118"/>
                </a:cubicBezTo>
                <a:cubicBezTo>
                  <a:pt x="122900" y="601648"/>
                  <a:pt x="188118" y="688109"/>
                  <a:pt x="129150" y="640935"/>
                </a:cubicBezTo>
                <a:cubicBezTo>
                  <a:pt x="121130" y="634519"/>
                  <a:pt x="119321" y="622560"/>
                  <a:pt x="112059" y="615298"/>
                </a:cubicBezTo>
                <a:cubicBezTo>
                  <a:pt x="104796" y="608035"/>
                  <a:pt x="94098" y="605030"/>
                  <a:pt x="86421" y="598206"/>
                </a:cubicBezTo>
                <a:cubicBezTo>
                  <a:pt x="68355" y="582147"/>
                  <a:pt x="52238" y="564023"/>
                  <a:pt x="35146" y="546931"/>
                </a:cubicBezTo>
                <a:lnTo>
                  <a:pt x="9509" y="521294"/>
                </a:lnTo>
                <a:cubicBezTo>
                  <a:pt x="6660" y="512748"/>
                  <a:pt x="-3066" y="503713"/>
                  <a:pt x="963" y="495656"/>
                </a:cubicBezTo>
                <a:cubicBezTo>
                  <a:pt x="4992" y="487599"/>
                  <a:pt x="18544" y="491140"/>
                  <a:pt x="26601" y="487111"/>
                </a:cubicBezTo>
                <a:cubicBezTo>
                  <a:pt x="76543" y="462141"/>
                  <a:pt x="27751" y="475794"/>
                  <a:pt x="77875" y="461473"/>
                </a:cubicBezTo>
                <a:cubicBezTo>
                  <a:pt x="89168" y="458246"/>
                  <a:pt x="112059" y="452927"/>
                  <a:pt x="112059" y="452927"/>
                </a:cubicBezTo>
              </a:path>
            </a:pathLst>
          </a:custGeom>
          <a:solidFill>
            <a:schemeClr val="accent6"/>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(GBFS)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308324"/>
              </a:xfrm>
              <a:prstGeom prst="rect">
                <a:avLst/>
              </a:prstGeom>
              <a:noFill/>
            </p:spPr>
            <p:txBody>
              <a:bodyPr wrap="square" rtlCol="0">
                <a:spAutoFit/>
              </a:bodyPr>
              <a:lstStyle/>
              <a:p>
                <a:r>
                  <a:rPr lang="en-GB" b="1" dirty="0"/>
                  <a:t>Priority Queue</a:t>
                </a:r>
              </a:p>
              <a:p>
                <a:r>
                  <a:rPr lang="en-GB" dirty="0"/>
                  <a:t>S (9)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(8)</a:t>
                </a:r>
              </a:p>
              <a:p>
                <a:r>
                  <a:rPr lang="en-GB" dirty="0"/>
                  <a:t>S-B (6) </a:t>
                </a:r>
                <a14:m>
                  <m:oMath xmlns:m="http://schemas.openxmlformats.org/officeDocument/2006/math">
                    <m:r>
                      <a:rPr lang="en-GB" i="1">
                        <a:solidFill>
                          <a:srgbClr val="FF0000"/>
                        </a:solidFill>
                        <a:latin typeface="Cambria Math"/>
                        <a:ea typeface="Cambria Math"/>
                      </a:rPr>
                      <m:t>×</m:t>
                    </m:r>
                  </m:oMath>
                </a14:m>
                <a:endParaRPr lang="en-GB" dirty="0"/>
              </a:p>
              <a:p>
                <a:r>
                  <a:rPr lang="en-GB" dirty="0"/>
                  <a:t>S-B-D (4) </a:t>
                </a:r>
                <a14:m>
                  <m:oMath xmlns:m="http://schemas.openxmlformats.org/officeDocument/2006/math">
                    <m:r>
                      <a:rPr lang="en-GB" i="1">
                        <a:solidFill>
                          <a:srgbClr val="FF0000"/>
                        </a:solidFill>
                        <a:latin typeface="Cambria Math"/>
                        <a:ea typeface="Cambria Math"/>
                      </a:rPr>
                      <m:t>×</m:t>
                    </m:r>
                  </m:oMath>
                </a14:m>
                <a:endParaRPr lang="en-GB" dirty="0"/>
              </a:p>
              <a:p>
                <a:r>
                  <a:rPr lang="en-GB" dirty="0"/>
                  <a:t>S-B-E (6)</a:t>
                </a:r>
              </a:p>
              <a:p>
                <a:r>
                  <a:rPr lang="en-GB" dirty="0"/>
                  <a:t>S-B-D-F (3) </a:t>
                </a:r>
                <a14:m>
                  <m:oMath xmlns:m="http://schemas.openxmlformats.org/officeDocument/2006/math">
                    <m:r>
                      <a:rPr lang="en-GB" i="1">
                        <a:solidFill>
                          <a:srgbClr val="FF0000"/>
                        </a:solidFill>
                        <a:latin typeface="Cambria Math"/>
                        <a:ea typeface="Cambria Math"/>
                      </a:rPr>
                      <m:t>×</m:t>
                    </m:r>
                  </m:oMath>
                </a14:m>
                <a:endParaRPr lang="en-GB" dirty="0"/>
              </a:p>
              <a:p>
                <a:r>
                  <a:rPr lang="en-GB" dirty="0"/>
                  <a:t>S-B-D-F-G (0) </a:t>
                </a:r>
                <a14:m>
                  <m:oMath xmlns:m="http://schemas.openxmlformats.org/officeDocument/2006/math">
                    <m:r>
                      <a:rPr lang="en-GB" i="1">
                        <a:solidFill>
                          <a:srgbClr val="FF0000"/>
                        </a:solidFill>
                        <a:latin typeface="Cambria Math"/>
                        <a:ea typeface="Cambria Math"/>
                      </a:rPr>
                      <m:t>×</m:t>
                    </m:r>
                  </m:oMath>
                </a14:m>
                <a:endParaRPr lang="en-GB" dirty="0"/>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308324"/>
              </a:xfrm>
              <a:prstGeom prst="rect">
                <a:avLst/>
              </a:prstGeom>
              <a:blipFill rotWithShape="1">
                <a:blip r:embed="rId2"/>
                <a:stretch>
                  <a:fillRect l="-1980" t="-1319" b="-316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B, D, F</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6594542" y="0"/>
            <a:ext cx="2549457" cy="1698625"/>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A,8</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B,6</a:t>
            </a:r>
          </a:p>
        </p:txBody>
      </p:sp>
      <p:sp>
        <p:nvSpPr>
          <p:cNvPr id="14" name="Oval 13">
            <a:extLst>
              <a:ext uri="{FF2B5EF4-FFF2-40B4-BE49-F238E27FC236}">
                <a16:creationId xmlns:a16="http://schemas.microsoft.com/office/drawing/2014/main" id="{E0CB1BAA-4C17-BA46-2398-7CC8918DC493}"/>
              </a:ext>
            </a:extLst>
          </p:cNvPr>
          <p:cNvSpPr/>
          <p:nvPr/>
        </p:nvSpPr>
        <p:spPr>
          <a:xfrm>
            <a:off x="7063184" y="258883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E,6</a:t>
            </a:r>
          </a:p>
        </p:txBody>
      </p:sp>
      <p:sp>
        <p:nvSpPr>
          <p:cNvPr id="15" name="Oval 14">
            <a:extLst>
              <a:ext uri="{FF2B5EF4-FFF2-40B4-BE49-F238E27FC236}">
                <a16:creationId xmlns:a16="http://schemas.microsoft.com/office/drawing/2014/main" id="{E0CB1BAA-4C17-BA46-2398-7CC8918DC493}"/>
              </a:ext>
            </a:extLst>
          </p:cNvPr>
          <p:cNvSpPr/>
          <p:nvPr/>
        </p:nvSpPr>
        <p:spPr>
          <a:xfrm>
            <a:off x="5817442" y="265786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D,4</a:t>
            </a:r>
          </a:p>
        </p:txBody>
      </p:sp>
      <p:cxnSp>
        <p:nvCxnSpPr>
          <p:cNvPr id="17" name="Straight Arrow Connector 16">
            <a:extLst>
              <a:ext uri="{FF2B5EF4-FFF2-40B4-BE49-F238E27FC236}">
                <a16:creationId xmlns:a16="http://schemas.microsoft.com/office/drawing/2014/main" id="{931944F7-B4E0-6080-A196-C031CF8080C9}"/>
              </a:ext>
            </a:extLst>
          </p:cNvPr>
          <p:cNvCxnSpPr>
            <a:cxnSpLocks/>
            <a:stCxn id="13" idx="6"/>
            <a:endCxn id="14" idx="1"/>
          </p:cNvCxnSpPr>
          <p:nvPr/>
        </p:nvCxnSpPr>
        <p:spPr>
          <a:xfrm>
            <a:off x="6750960" y="2200749"/>
            <a:ext cx="448935" cy="4571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31944F7-B4E0-6080-A196-C031CF8080C9}"/>
              </a:ext>
            </a:extLst>
          </p:cNvPr>
          <p:cNvCxnSpPr>
            <a:cxnSpLocks/>
            <a:stCxn id="13" idx="4"/>
            <a:endCxn id="15" idx="0"/>
          </p:cNvCxnSpPr>
          <p:nvPr/>
        </p:nvCxnSpPr>
        <p:spPr>
          <a:xfrm>
            <a:off x="6284201" y="2436434"/>
            <a:ext cx="0" cy="221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E0CB1BAA-4C17-BA46-2398-7CC8918DC493}"/>
              </a:ext>
            </a:extLst>
          </p:cNvPr>
          <p:cNvSpPr/>
          <p:nvPr/>
        </p:nvSpPr>
        <p:spPr>
          <a:xfrm>
            <a:off x="5823590" y="3422340"/>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F,3</a:t>
            </a:r>
          </a:p>
        </p:txBody>
      </p:sp>
      <p:cxnSp>
        <p:nvCxnSpPr>
          <p:cNvPr id="18" name="Straight Arrow Connector 17">
            <a:extLst>
              <a:ext uri="{FF2B5EF4-FFF2-40B4-BE49-F238E27FC236}">
                <a16:creationId xmlns:a16="http://schemas.microsoft.com/office/drawing/2014/main" id="{931944F7-B4E0-6080-A196-C031CF8080C9}"/>
              </a:ext>
            </a:extLst>
          </p:cNvPr>
          <p:cNvCxnSpPr>
            <a:cxnSpLocks/>
            <a:stCxn id="15" idx="4"/>
            <a:endCxn id="16" idx="0"/>
          </p:cNvCxnSpPr>
          <p:nvPr/>
        </p:nvCxnSpPr>
        <p:spPr>
          <a:xfrm>
            <a:off x="6284201" y="3129235"/>
            <a:ext cx="6148" cy="2931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E0CB1BAA-4C17-BA46-2398-7CC8918DC493}"/>
              </a:ext>
            </a:extLst>
          </p:cNvPr>
          <p:cNvSpPr/>
          <p:nvPr/>
        </p:nvSpPr>
        <p:spPr>
          <a:xfrm>
            <a:off x="5817224" y="4172946"/>
            <a:ext cx="933518" cy="47137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G,0</a:t>
            </a:r>
          </a:p>
        </p:txBody>
      </p:sp>
      <p:cxnSp>
        <p:nvCxnSpPr>
          <p:cNvPr id="21" name="Straight Arrow Connector 20">
            <a:extLst>
              <a:ext uri="{FF2B5EF4-FFF2-40B4-BE49-F238E27FC236}">
                <a16:creationId xmlns:a16="http://schemas.microsoft.com/office/drawing/2014/main" id="{931944F7-B4E0-6080-A196-C031CF8080C9}"/>
              </a:ext>
            </a:extLst>
          </p:cNvPr>
          <p:cNvCxnSpPr>
            <a:cxnSpLocks/>
            <a:stCxn id="16" idx="4"/>
            <a:endCxn id="19" idx="0"/>
          </p:cNvCxnSpPr>
          <p:nvPr/>
        </p:nvCxnSpPr>
        <p:spPr>
          <a:xfrm flipH="1">
            <a:off x="6283983" y="3893710"/>
            <a:ext cx="6366" cy="2792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B7C0ED3-8722-048A-6617-BD655D05B07F}"/>
              </a:ext>
            </a:extLst>
          </p:cNvPr>
          <p:cNvSpPr txBox="1"/>
          <p:nvPr/>
        </p:nvSpPr>
        <p:spPr>
          <a:xfrm>
            <a:off x="1433105" y="4768918"/>
            <a:ext cx="6977309" cy="369332"/>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The node </a:t>
            </a:r>
            <a:r>
              <a:rPr lang="en-US" dirty="0">
                <a:solidFill>
                  <a:srgbClr val="FF0000"/>
                </a:solidFill>
              </a:rPr>
              <a:t>G</a:t>
            </a:r>
            <a:r>
              <a:rPr lang="en-US" dirty="0"/>
              <a:t> is selected and the goal test is satisfied.</a:t>
            </a:r>
            <a:endParaRPr lang="en-GB" dirty="0"/>
          </a:p>
        </p:txBody>
      </p:sp>
    </p:spTree>
    <p:extLst>
      <p:ext uri="{BB962C8B-B14F-4D97-AF65-F5344CB8AC3E}">
        <p14:creationId xmlns:p14="http://schemas.microsoft.com/office/powerpoint/2010/main" val="279272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646331"/>
          </a:xfrm>
          <a:prstGeom prst="rect">
            <a:avLst/>
          </a:prstGeom>
          <a:noFill/>
        </p:spPr>
        <p:txBody>
          <a:bodyPr wrap="square" rtlCol="0">
            <a:spAutoFit/>
          </a:bodyPr>
          <a:lstStyle/>
          <a:p>
            <a:r>
              <a:rPr lang="en-GB" b="1" dirty="0"/>
              <a:t>Priority Queue</a:t>
            </a:r>
          </a:p>
          <a:p>
            <a:r>
              <a:rPr lang="en-GB" dirty="0"/>
              <a:t>S (0+9=9)</a:t>
            </a:r>
          </a:p>
        </p:txBody>
      </p:sp>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Empty</a:t>
            </a:r>
          </a:p>
        </p:txBody>
      </p:sp>
      <p:sp>
        <p:nvSpPr>
          <p:cNvPr id="8" name="TextBox 7">
            <a:extLst>
              <a:ext uri="{FF2B5EF4-FFF2-40B4-BE49-F238E27FC236}">
                <a16:creationId xmlns:a16="http://schemas.microsoft.com/office/drawing/2014/main" id="{4B7C0ED3-8722-048A-6617-BD655D05B07F}"/>
              </a:ext>
            </a:extLst>
          </p:cNvPr>
          <p:cNvSpPr txBox="1"/>
          <p:nvPr/>
        </p:nvSpPr>
        <p:spPr>
          <a:xfrm>
            <a:off x="1265882" y="2780801"/>
            <a:ext cx="7536287" cy="3416320"/>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A* also uses a priority queue, but unlike GBFS, the priority value is based on both the actual path cost from the start node to the current node and the heuristic function h(n), which estimates the cost from the current node n to the goal node. </a:t>
            </a:r>
          </a:p>
          <a:p>
            <a:pPr algn="just"/>
            <a:endParaRPr lang="en-US" dirty="0"/>
          </a:p>
          <a:p>
            <a:pPr algn="just"/>
            <a:r>
              <a:rPr lang="en-US" dirty="0"/>
              <a:t>In other words, the priority value is the sum of the path cost and the heuristic value: </a:t>
            </a:r>
            <a:r>
              <a:rPr lang="en-US" dirty="0">
                <a:solidFill>
                  <a:srgbClr val="FF0000"/>
                </a:solidFill>
              </a:rPr>
              <a:t>f(n) = g(n) + h(n)</a:t>
            </a:r>
          </a:p>
          <a:p>
            <a:pPr algn="just"/>
            <a:r>
              <a:rPr lang="en-US" dirty="0"/>
              <a:t>Where: </a:t>
            </a:r>
            <a:r>
              <a:rPr lang="en-US" dirty="0">
                <a:solidFill>
                  <a:srgbClr val="FF0000"/>
                </a:solidFill>
              </a:rPr>
              <a:t>g(n)</a:t>
            </a:r>
            <a:r>
              <a:rPr lang="en-US" dirty="0"/>
              <a:t> is the actual path cost from the start node to node </a:t>
            </a:r>
            <a:r>
              <a:rPr lang="en-US" dirty="0">
                <a:solidFill>
                  <a:srgbClr val="FF0000"/>
                </a:solidFill>
              </a:rPr>
              <a:t>n</a:t>
            </a:r>
            <a:r>
              <a:rPr lang="en-US" dirty="0"/>
              <a:t>, </a:t>
            </a:r>
            <a:r>
              <a:rPr lang="en-US" dirty="0">
                <a:solidFill>
                  <a:srgbClr val="FF0000"/>
                </a:solidFill>
              </a:rPr>
              <a:t>h(n)</a:t>
            </a:r>
            <a:r>
              <a:rPr lang="en-US" dirty="0"/>
              <a:t> is the heuristic estimate of the cost from node n to the goal.</a:t>
            </a:r>
          </a:p>
          <a:p>
            <a:pPr algn="just"/>
            <a:endParaRPr lang="en-US" dirty="0"/>
          </a:p>
          <a:p>
            <a:pPr algn="just"/>
            <a:r>
              <a:rPr lang="en-US" dirty="0"/>
              <a:t>This combination helps A* to both minimize the cost from the start and guide the search towards the goal efficiently.</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Tree>
    <p:extLst>
      <p:ext uri="{BB962C8B-B14F-4D97-AF65-F5344CB8AC3E}">
        <p14:creationId xmlns:p14="http://schemas.microsoft.com/office/powerpoint/2010/main" val="3871489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1200329"/>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a:t>
                </a:r>
              </a:p>
              <a:p>
                <a:r>
                  <a:rPr lang="en-GB" dirty="0"/>
                  <a:t>S-B (5+6=11)</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1200329"/>
              </a:xfrm>
              <a:prstGeom prst="rect">
                <a:avLst/>
              </a:prstGeom>
              <a:blipFill rotWithShape="1">
                <a:blip r:embed="rId2"/>
                <a:stretch>
                  <a:fillRect l="-1980" t="-2538" b="-710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a:t>
            </a:r>
          </a:p>
        </p:txBody>
      </p:sp>
      <p:sp>
        <p:nvSpPr>
          <p:cNvPr id="8" name="TextBox 7">
            <a:extLst>
              <a:ext uri="{FF2B5EF4-FFF2-40B4-BE49-F238E27FC236}">
                <a16:creationId xmlns:a16="http://schemas.microsoft.com/office/drawing/2014/main" id="{4B7C0ED3-8722-048A-6617-BD655D05B07F}"/>
              </a:ext>
            </a:extLst>
          </p:cNvPr>
          <p:cNvSpPr txBox="1"/>
          <p:nvPr/>
        </p:nvSpPr>
        <p:spPr>
          <a:xfrm>
            <a:off x="1153616" y="3447373"/>
            <a:ext cx="7536287" cy="2585323"/>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For the path </a:t>
            </a:r>
            <a:r>
              <a:rPr lang="en-US" dirty="0">
                <a:solidFill>
                  <a:srgbClr val="FF0000"/>
                </a:solidFill>
              </a:rPr>
              <a:t>S-A</a:t>
            </a:r>
            <a:r>
              <a:rPr lang="en-US" dirty="0"/>
              <a:t>, the total cost is calculated by adding the path cost from the starting node </a:t>
            </a:r>
            <a:r>
              <a:rPr lang="en-US" dirty="0">
                <a:solidFill>
                  <a:srgbClr val="FF0000"/>
                </a:solidFill>
              </a:rPr>
              <a:t>S</a:t>
            </a:r>
            <a:r>
              <a:rPr lang="en-US" dirty="0"/>
              <a:t> to node </a:t>
            </a:r>
            <a:r>
              <a:rPr lang="en-US" dirty="0">
                <a:solidFill>
                  <a:srgbClr val="FF0000"/>
                </a:solidFill>
              </a:rPr>
              <a:t>A</a:t>
            </a:r>
            <a:r>
              <a:rPr lang="en-US" dirty="0"/>
              <a:t> (which is 1) and the heuristic value of </a:t>
            </a:r>
            <a:r>
              <a:rPr lang="en-US" dirty="0">
                <a:solidFill>
                  <a:srgbClr val="FF0000"/>
                </a:solidFill>
              </a:rPr>
              <a:t>A</a:t>
            </a:r>
            <a:r>
              <a:rPr lang="en-US" dirty="0"/>
              <a:t> (which is 8). Thus, the total cost for </a:t>
            </a:r>
            <a:r>
              <a:rPr lang="en-US" dirty="0">
                <a:solidFill>
                  <a:srgbClr val="FF0000"/>
                </a:solidFill>
              </a:rPr>
              <a:t>S-A</a:t>
            </a:r>
            <a:r>
              <a:rPr lang="en-US" dirty="0"/>
              <a:t> is 1 + 8 = 9.</a:t>
            </a:r>
          </a:p>
          <a:p>
            <a:pPr algn="just"/>
            <a:endParaRPr lang="en-US" dirty="0"/>
          </a:p>
          <a:p>
            <a:pPr algn="just"/>
            <a:r>
              <a:rPr lang="en-US" dirty="0"/>
              <a:t>For the path </a:t>
            </a:r>
            <a:r>
              <a:rPr lang="en-US" dirty="0">
                <a:solidFill>
                  <a:srgbClr val="FF0000"/>
                </a:solidFill>
              </a:rPr>
              <a:t>S-B</a:t>
            </a:r>
            <a:r>
              <a:rPr lang="en-US" dirty="0"/>
              <a:t>, the total cost is the path cost from </a:t>
            </a:r>
            <a:r>
              <a:rPr lang="en-US" dirty="0">
                <a:solidFill>
                  <a:srgbClr val="FF0000"/>
                </a:solidFill>
              </a:rPr>
              <a:t>S to B </a:t>
            </a:r>
            <a:r>
              <a:rPr lang="en-US" dirty="0"/>
              <a:t>(which is 5) plus the heuristic value of </a:t>
            </a:r>
            <a:r>
              <a:rPr lang="en-US" dirty="0">
                <a:solidFill>
                  <a:srgbClr val="FF0000"/>
                </a:solidFill>
              </a:rPr>
              <a:t>B</a:t>
            </a:r>
            <a:r>
              <a:rPr lang="en-US" dirty="0"/>
              <a:t> (which is 6). So, the total cost for </a:t>
            </a:r>
            <a:r>
              <a:rPr lang="en-US" dirty="0">
                <a:solidFill>
                  <a:srgbClr val="FF0000"/>
                </a:solidFill>
              </a:rPr>
              <a:t>S-B</a:t>
            </a:r>
            <a:r>
              <a:rPr lang="en-US" dirty="0"/>
              <a:t> is 5 + 6 = 11.</a:t>
            </a:r>
          </a:p>
          <a:p>
            <a:pPr algn="just"/>
            <a:endParaRPr lang="en-US" dirty="0"/>
          </a:p>
          <a:p>
            <a:pPr algn="just"/>
            <a:r>
              <a:rPr lang="en-US" dirty="0"/>
              <a:t>Since A* selects the path with the lowest total cost f(n) = g(n) + h(n), the path </a:t>
            </a:r>
            <a:r>
              <a:rPr lang="en-US" dirty="0">
                <a:solidFill>
                  <a:srgbClr val="FF0000"/>
                </a:solidFill>
              </a:rPr>
              <a:t>S-A</a:t>
            </a:r>
            <a:r>
              <a:rPr lang="en-US" dirty="0"/>
              <a:t>, with a total cost of 9, will be selected next.</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Tree>
    <p:extLst>
      <p:ext uri="{BB962C8B-B14F-4D97-AF65-F5344CB8AC3E}">
        <p14:creationId xmlns:p14="http://schemas.microsoft.com/office/powerpoint/2010/main" val="21540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325" y="518182"/>
            <a:ext cx="7808976" cy="1088136"/>
          </a:xfrm>
        </p:spPr>
        <p:txBody>
          <a:bodyPr>
            <a:normAutofit/>
          </a:bodyPr>
          <a:lstStyle/>
          <a:p>
            <a:r>
              <a:rPr lang="en-US" sz="3600" dirty="0">
                <a:latin typeface="Times-Bold"/>
              </a:rPr>
              <a:t>INFORMED </a:t>
            </a:r>
            <a:r>
              <a:rPr lang="en-US" sz="1200" dirty="0">
                <a:latin typeface="Helvetica-Narrow"/>
              </a:rPr>
              <a:t> </a:t>
            </a:r>
            <a:r>
              <a:rPr lang="en-US" sz="3600" dirty="0">
                <a:latin typeface="Times-Bold"/>
              </a:rPr>
              <a:t>SEARCH </a:t>
            </a:r>
            <a:r>
              <a:rPr lang="en-US" sz="3600" dirty="0">
                <a:latin typeface="Times-Roman"/>
              </a:rPr>
              <a:t>STRATEGY</a:t>
            </a:r>
            <a:endParaRPr lang="en-US" sz="3600" dirty="0"/>
          </a:p>
        </p:txBody>
      </p:sp>
      <p:sp>
        <p:nvSpPr>
          <p:cNvPr id="7" name="Rectangle 6">
            <a:extLst>
              <a:ext uri="{FF2B5EF4-FFF2-40B4-BE49-F238E27FC236}">
                <a16:creationId xmlns:a16="http://schemas.microsoft.com/office/drawing/2014/main" id="{B119D52A-3155-45EA-801B-423D6A71BC0D}"/>
              </a:ext>
            </a:extLst>
          </p:cNvPr>
          <p:cNvSpPr/>
          <p:nvPr/>
        </p:nvSpPr>
        <p:spPr>
          <a:xfrm>
            <a:off x="210324" y="2151017"/>
            <a:ext cx="7808977" cy="1938992"/>
          </a:xfrm>
          <a:prstGeom prst="rect">
            <a:avLst/>
          </a:prstGeom>
        </p:spPr>
        <p:txBody>
          <a:bodyPr wrap="square">
            <a:spAutoFit/>
          </a:bodyPr>
          <a:lstStyle/>
          <a:p>
            <a:pPr algn="just"/>
            <a:r>
              <a:rPr lang="en-US" sz="2000" b="1" dirty="0"/>
              <a:t>Informed </a:t>
            </a:r>
            <a:r>
              <a:rPr lang="en-US" sz="2000" dirty="0"/>
              <a:t> </a:t>
            </a:r>
            <a:r>
              <a:rPr lang="en-US" sz="2000" b="1" dirty="0"/>
              <a:t>search </a:t>
            </a:r>
            <a:r>
              <a:rPr lang="en-US" sz="2000" dirty="0"/>
              <a:t>strategy—</a:t>
            </a:r>
          </a:p>
          <a:p>
            <a:pPr algn="just"/>
            <a:endParaRPr lang="en-US" sz="2000" dirty="0"/>
          </a:p>
          <a:p>
            <a:pPr algn="just"/>
            <a:r>
              <a:rPr lang="en-US" sz="2000" dirty="0"/>
              <a:t>one that uses </a:t>
            </a:r>
            <a:r>
              <a:rPr lang="en-US" sz="2000" b="1" dirty="0"/>
              <a:t>problem-specific knowledge </a:t>
            </a:r>
            <a:r>
              <a:rPr lang="en-US" sz="2000" dirty="0"/>
              <a:t>beyond the </a:t>
            </a:r>
            <a:r>
              <a:rPr lang="en-US" sz="2000" b="1" dirty="0"/>
              <a:t>definition of the problem itself</a:t>
            </a:r>
            <a:endParaRPr lang="en-US" sz="2000" dirty="0"/>
          </a:p>
          <a:p>
            <a:pPr algn="just"/>
            <a:r>
              <a:rPr lang="en-US" sz="2000" dirty="0"/>
              <a:t>	</a:t>
            </a:r>
          </a:p>
          <a:p>
            <a:pPr algn="just"/>
            <a:r>
              <a:rPr lang="en-US" sz="2000" dirty="0"/>
              <a:t>can find solutions more efficiently than can an uninformed strategy.</a:t>
            </a:r>
          </a:p>
        </p:txBody>
      </p:sp>
      <p:sp>
        <p:nvSpPr>
          <p:cNvPr id="10" name="Rectangle 9">
            <a:extLst>
              <a:ext uri="{FF2B5EF4-FFF2-40B4-BE49-F238E27FC236}">
                <a16:creationId xmlns:a16="http://schemas.microsoft.com/office/drawing/2014/main" id="{A4C4DD16-F0A0-4837-A716-680CCB488525}"/>
              </a:ext>
            </a:extLst>
          </p:cNvPr>
          <p:cNvSpPr/>
          <p:nvPr/>
        </p:nvSpPr>
        <p:spPr>
          <a:xfrm>
            <a:off x="210324" y="4436373"/>
            <a:ext cx="8213239" cy="707886"/>
          </a:xfrm>
          <a:prstGeom prst="rect">
            <a:avLst/>
          </a:prstGeom>
        </p:spPr>
        <p:txBody>
          <a:bodyPr wrap="square">
            <a:spAutoFit/>
          </a:bodyPr>
          <a:lstStyle/>
          <a:p>
            <a:r>
              <a:rPr lang="en-US" sz="2000" dirty="0"/>
              <a:t>problem-specific knowledge  is the extra bit of information the program uses rather than the problem formulation, thus known as </a:t>
            </a:r>
            <a:r>
              <a:rPr lang="en-US" sz="2000" b="1" dirty="0"/>
              <a:t>Informed Search</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031325"/>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a:t>
                </a:r>
              </a:p>
              <a:p>
                <a:r>
                  <a:rPr lang="en-GB" dirty="0"/>
                  <a:t>S-A-B (1+2+6=9)</a:t>
                </a:r>
              </a:p>
              <a:p>
                <a:r>
                  <a:rPr lang="en-GB" dirty="0"/>
                  <a:t>S-A-C (1+3+7=11)</a:t>
                </a:r>
              </a:p>
              <a:p>
                <a:r>
                  <a:rPr lang="en-GB" dirty="0"/>
                  <a:t>S-A-D (1+4+4=9)</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031325"/>
              </a:xfrm>
              <a:prstGeom prst="rect">
                <a:avLst/>
              </a:prstGeom>
              <a:blipFill rotWithShape="1">
                <a:blip r:embed="rId2"/>
                <a:stretch>
                  <a:fillRect l="-1980" t="-1502" b="-39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5503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585323"/>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a:t>
                </a:r>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a:t>
                </a:r>
              </a:p>
              <a:p>
                <a:r>
                  <a:rPr lang="en-GB" dirty="0"/>
                  <a:t>S-A-D (1+4+4=9)</a:t>
                </a:r>
              </a:p>
              <a:p>
                <a:r>
                  <a:rPr lang="en-GB" dirty="0"/>
                  <a:t>S-A-B-D (1+2+3+4=10)</a:t>
                </a:r>
              </a:p>
              <a:p>
                <a:r>
                  <a:rPr lang="en-GB" dirty="0"/>
                  <a:t>S-A-B-E (1+2+3+6=12)</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585323"/>
              </a:xfrm>
              <a:prstGeom prst="rect">
                <a:avLst/>
              </a:prstGeom>
              <a:blipFill rotWithShape="1">
                <a:blip r:embed="rId2"/>
                <a:stretch>
                  <a:fillRect l="-1980" t="-1179" b="-283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42417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2862322"/>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a:t>
                </a:r>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a:t>
                </a:r>
              </a:p>
              <a:p>
                <a:r>
                  <a:rPr lang="en-GB" dirty="0"/>
                  <a:t>S-A-D (1+4+4=9)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(1+2+3+4=10)</a:t>
                </a:r>
              </a:p>
              <a:p>
                <a:r>
                  <a:rPr lang="en-GB" dirty="0"/>
                  <a:t>S-A-B-E (1+2+3+6=12)</a:t>
                </a:r>
              </a:p>
              <a:p>
                <a:r>
                  <a:rPr lang="en-GB" dirty="0"/>
                  <a:t>S-A-D-F (1+4+6+3=14)</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2862322"/>
              </a:xfrm>
              <a:prstGeom prst="rect">
                <a:avLst/>
              </a:prstGeom>
              <a:blipFill rotWithShape="1">
                <a:blip r:embed="rId2"/>
                <a:stretch>
                  <a:fillRect l="-1980" t="-1064" b="-234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D</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E0CB1BAA-4C17-BA46-2398-7CC8918DC493}"/>
              </a:ext>
            </a:extLst>
          </p:cNvPr>
          <p:cNvSpPr/>
          <p:nvPr/>
        </p:nvSpPr>
        <p:spPr>
          <a:xfrm>
            <a:off x="5162289"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F,14</a:t>
            </a:r>
          </a:p>
        </p:txBody>
      </p:sp>
      <p:cxnSp>
        <p:nvCxnSpPr>
          <p:cNvPr id="22" name="Straight Arrow Connector 21">
            <a:extLst>
              <a:ext uri="{FF2B5EF4-FFF2-40B4-BE49-F238E27FC236}">
                <a16:creationId xmlns:a16="http://schemas.microsoft.com/office/drawing/2014/main" id="{72CDCD8E-6858-87C6-C1ED-04AC98D66B3E}"/>
              </a:ext>
            </a:extLst>
          </p:cNvPr>
          <p:cNvCxnSpPr>
            <a:stCxn id="16" idx="4"/>
            <a:endCxn id="21" idx="0"/>
          </p:cNvCxnSpPr>
          <p:nvPr/>
        </p:nvCxnSpPr>
        <p:spPr>
          <a:xfrm>
            <a:off x="5622533" y="3082455"/>
            <a:ext cx="6515" cy="14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08819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460171" cy="3139321"/>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 </a:t>
                </a:r>
                <a14:m>
                  <m:oMath xmlns:m="http://schemas.openxmlformats.org/officeDocument/2006/math">
                    <m:r>
                      <a:rPr lang="en-GB" i="1">
                        <a:solidFill>
                          <a:srgbClr val="FF0000"/>
                        </a:solidFill>
                        <a:latin typeface="Cambria Math"/>
                        <a:ea typeface="Cambria Math"/>
                      </a:rPr>
                      <m:t>×</m:t>
                    </m:r>
                  </m:oMath>
                </a14:m>
                <a:endParaRPr lang="en-GB" dirty="0"/>
              </a:p>
              <a:p>
                <a:r>
                  <a:rPr lang="en-GB" dirty="0"/>
                  <a:t>S-A-D (1+4+4=9)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(1+2+3+4=10) </a:t>
                </a:r>
                <a14:m>
                  <m:oMath xmlns:m="http://schemas.openxmlformats.org/officeDocument/2006/math">
                    <m:r>
                      <a:rPr lang="en-GB" i="1" smtClean="0">
                        <a:solidFill>
                          <a:srgbClr val="FF0000"/>
                        </a:solidFill>
                        <a:latin typeface="Cambria Math"/>
                        <a:ea typeface="Cambria Math"/>
                      </a:rPr>
                      <m:t>×</m:t>
                    </m:r>
                  </m:oMath>
                </a14:m>
                <a:endParaRPr lang="en-GB" dirty="0"/>
              </a:p>
              <a:p>
                <a:r>
                  <a:rPr lang="en-GB" dirty="0"/>
                  <a:t>S-A-B-E (1+2+3+6=12)</a:t>
                </a:r>
              </a:p>
              <a:p>
                <a:r>
                  <a:rPr lang="en-GB" dirty="0"/>
                  <a:t>S-A-D-F (1+4+6+3=14)</a:t>
                </a:r>
              </a:p>
              <a:p>
                <a:r>
                  <a:rPr lang="en-GB" dirty="0"/>
                  <a:t>S-A-C-F (1+3+5+3=12)</a:t>
                </a:r>
              </a:p>
            </p:txBody>
          </p:sp>
        </mc:Choice>
        <mc:Fallback xmlns="">
          <p:sp>
            <p:nvSpPr>
              <p:cNvPr id="5" name="TextBox 4">
                <a:extLst>
                  <a:ext uri="{FF2B5EF4-FFF2-40B4-BE49-F238E27FC236}">
                    <a16:creationId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460171" cy="3139321"/>
              </a:xfrm>
              <a:prstGeom prst="rect">
                <a:avLst/>
              </a:prstGeom>
              <a:blipFill>
                <a:blip r:embed="rId2"/>
                <a:stretch>
                  <a:fillRect l="-1980" t="-971" b="-2136"/>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D, C</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E0CB1BAA-4C17-BA46-2398-7CC8918DC493}"/>
              </a:ext>
            </a:extLst>
          </p:cNvPr>
          <p:cNvSpPr/>
          <p:nvPr/>
        </p:nvSpPr>
        <p:spPr>
          <a:xfrm>
            <a:off x="5162289"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F,14</a:t>
            </a:r>
          </a:p>
        </p:txBody>
      </p:sp>
      <p:cxnSp>
        <p:nvCxnSpPr>
          <p:cNvPr id="22" name="Straight Arrow Connector 21">
            <a:extLst>
              <a:ext uri="{FF2B5EF4-FFF2-40B4-BE49-F238E27FC236}">
                <a16:creationId xmlns:a16="http://schemas.microsoft.com/office/drawing/2014/main" id="{72CDCD8E-6858-87C6-C1ED-04AC98D66B3E}"/>
              </a:ext>
            </a:extLst>
          </p:cNvPr>
          <p:cNvCxnSpPr>
            <a:stCxn id="16" idx="4"/>
            <a:endCxn id="21" idx="0"/>
          </p:cNvCxnSpPr>
          <p:nvPr/>
        </p:nvCxnSpPr>
        <p:spPr>
          <a:xfrm>
            <a:off x="5622533" y="3082455"/>
            <a:ext cx="6515" cy="14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B7C0ED3-8722-048A-6617-BD655D05B07F}"/>
              </a:ext>
            </a:extLst>
          </p:cNvPr>
          <p:cNvSpPr txBox="1"/>
          <p:nvPr/>
        </p:nvSpPr>
        <p:spPr>
          <a:xfrm>
            <a:off x="2972512" y="4300310"/>
            <a:ext cx="5737459" cy="2308324"/>
          </a:xfrm>
          <a:prstGeom prst="rect">
            <a:avLst/>
          </a:prstGeom>
          <a:solidFill>
            <a:schemeClr val="accent1">
              <a:lumMod val="20000"/>
              <a:lumOff val="80000"/>
            </a:schemeClr>
          </a:solidFill>
          <a:ln>
            <a:solidFill>
              <a:schemeClr val="accent1"/>
            </a:solidFill>
          </a:ln>
        </p:spPr>
        <p:txBody>
          <a:bodyPr wrap="square">
            <a:spAutoFit/>
          </a:bodyPr>
          <a:lstStyle/>
          <a:p>
            <a:pPr algn="just"/>
            <a:r>
              <a:rPr lang="en-US" dirty="0"/>
              <a:t>The path </a:t>
            </a:r>
            <a:r>
              <a:rPr lang="en-US" dirty="0">
                <a:solidFill>
                  <a:srgbClr val="FF0000"/>
                </a:solidFill>
              </a:rPr>
              <a:t>S-A-B-D</a:t>
            </a:r>
            <a:r>
              <a:rPr lang="en-US" dirty="0"/>
              <a:t> was selected but not expanded because it had already been expanded previously, and in A*, once a node is expanded, it is not re-expanded. Similarly, </a:t>
            </a:r>
            <a:r>
              <a:rPr lang="en-US" dirty="0">
                <a:solidFill>
                  <a:srgbClr val="FF0000"/>
                </a:solidFill>
              </a:rPr>
              <a:t>S-B</a:t>
            </a:r>
            <a:r>
              <a:rPr lang="en-US" dirty="0"/>
              <a:t> was selected but not expanded.</a:t>
            </a:r>
          </a:p>
          <a:p>
            <a:pPr algn="just"/>
            <a:endParaRPr lang="en-US" dirty="0"/>
          </a:p>
          <a:p>
            <a:pPr algn="just"/>
            <a:r>
              <a:rPr lang="en-US" dirty="0"/>
              <a:t>After that, the path </a:t>
            </a:r>
            <a:r>
              <a:rPr lang="en-US" dirty="0">
                <a:solidFill>
                  <a:srgbClr val="FF0000"/>
                </a:solidFill>
              </a:rPr>
              <a:t>S-A-C</a:t>
            </a:r>
            <a:r>
              <a:rPr lang="en-US" dirty="0"/>
              <a:t> was selected and expanded. This continues the search, focusing on the next node with the lowest combined path cost and heuristic value.</a:t>
            </a:r>
          </a:p>
        </p:txBody>
      </p:sp>
      <p:sp>
        <p:nvSpPr>
          <p:cNvPr id="25" name="Oval 24">
            <a:extLst>
              <a:ext uri="{FF2B5EF4-FFF2-40B4-BE49-F238E27FC236}">
                <a16:creationId xmlns:a16="http://schemas.microsoft.com/office/drawing/2014/main" id="{E0CB1BAA-4C17-BA46-2398-7CC8918DC493}"/>
              </a:ext>
            </a:extLst>
          </p:cNvPr>
          <p:cNvSpPr/>
          <p:nvPr/>
        </p:nvSpPr>
        <p:spPr>
          <a:xfrm>
            <a:off x="4351835" y="356871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F,12</a:t>
            </a:r>
          </a:p>
        </p:txBody>
      </p:sp>
      <p:cxnSp>
        <p:nvCxnSpPr>
          <p:cNvPr id="26" name="Straight Arrow Connector 25">
            <a:extLst>
              <a:ext uri="{FF2B5EF4-FFF2-40B4-BE49-F238E27FC236}">
                <a16:creationId xmlns:a16="http://schemas.microsoft.com/office/drawing/2014/main" id="{72CDCD8E-6858-87C6-C1ED-04AC98D66B3E}"/>
              </a:ext>
            </a:extLst>
          </p:cNvPr>
          <p:cNvCxnSpPr>
            <a:stCxn id="15" idx="4"/>
            <a:endCxn id="25" idx="0"/>
          </p:cNvCxnSpPr>
          <p:nvPr/>
        </p:nvCxnSpPr>
        <p:spPr>
          <a:xfrm>
            <a:off x="4541711" y="3082455"/>
            <a:ext cx="276883" cy="486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3726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834996" cy="3416320"/>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 </a:t>
                </a:r>
                <a14:m>
                  <m:oMath xmlns:m="http://schemas.openxmlformats.org/officeDocument/2006/math">
                    <m:r>
                      <a:rPr lang="en-GB" i="1">
                        <a:solidFill>
                          <a:srgbClr val="FF0000"/>
                        </a:solidFill>
                        <a:latin typeface="Cambria Math"/>
                        <a:ea typeface="Cambria Math"/>
                      </a:rPr>
                      <m:t>×</m:t>
                    </m:r>
                  </m:oMath>
                </a14:m>
                <a:endParaRPr lang="en-GB" dirty="0"/>
              </a:p>
              <a:p>
                <a:r>
                  <a:rPr lang="en-GB" dirty="0"/>
                  <a:t>S-A-D (1+4+4=9)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(1+2+3+4=10)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(1+2+3+6=12)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(1+4+6+3=14)</a:t>
                </a:r>
              </a:p>
              <a:p>
                <a:r>
                  <a:rPr lang="en-GB" dirty="0"/>
                  <a:t>S-A-C-F (1+3+5+3=12)</a:t>
                </a:r>
              </a:p>
              <a:p>
                <a:r>
                  <a:rPr lang="en-GB" dirty="0"/>
                  <a:t>S-A-B-E-G (1+2+3+10+0=16)</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834996" cy="3416320"/>
              </a:xfrm>
              <a:prstGeom prst="rect">
                <a:avLst/>
              </a:prstGeom>
              <a:blipFill rotWithShape="1">
                <a:blip r:embed="rId2"/>
                <a:stretch>
                  <a:fillRect l="-1720" t="-893" b="-196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D, C, E</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E0CB1BAA-4C17-BA46-2398-7CC8918DC493}"/>
              </a:ext>
            </a:extLst>
          </p:cNvPr>
          <p:cNvSpPr/>
          <p:nvPr/>
        </p:nvSpPr>
        <p:spPr>
          <a:xfrm>
            <a:off x="5162289"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F,14</a:t>
            </a:r>
          </a:p>
        </p:txBody>
      </p:sp>
      <p:cxnSp>
        <p:nvCxnSpPr>
          <p:cNvPr id="22" name="Straight Arrow Connector 21">
            <a:extLst>
              <a:ext uri="{FF2B5EF4-FFF2-40B4-BE49-F238E27FC236}">
                <a16:creationId xmlns:a16="http://schemas.microsoft.com/office/drawing/2014/main" id="{72CDCD8E-6858-87C6-C1ED-04AC98D66B3E}"/>
              </a:ext>
            </a:extLst>
          </p:cNvPr>
          <p:cNvCxnSpPr>
            <a:stCxn id="16" idx="4"/>
            <a:endCxn id="21" idx="0"/>
          </p:cNvCxnSpPr>
          <p:nvPr/>
        </p:nvCxnSpPr>
        <p:spPr>
          <a:xfrm>
            <a:off x="5622533" y="3082455"/>
            <a:ext cx="6515" cy="14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0CB1BAA-4C17-BA46-2398-7CC8918DC493}"/>
              </a:ext>
            </a:extLst>
          </p:cNvPr>
          <p:cNvSpPr/>
          <p:nvPr/>
        </p:nvSpPr>
        <p:spPr>
          <a:xfrm>
            <a:off x="4351835" y="3568714"/>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F,12</a:t>
            </a:r>
          </a:p>
        </p:txBody>
      </p:sp>
      <p:cxnSp>
        <p:nvCxnSpPr>
          <p:cNvPr id="26" name="Straight Arrow Connector 25">
            <a:extLst>
              <a:ext uri="{FF2B5EF4-FFF2-40B4-BE49-F238E27FC236}">
                <a16:creationId xmlns:a16="http://schemas.microsoft.com/office/drawing/2014/main" id="{72CDCD8E-6858-87C6-C1ED-04AC98D66B3E}"/>
              </a:ext>
            </a:extLst>
          </p:cNvPr>
          <p:cNvCxnSpPr>
            <a:stCxn id="15" idx="4"/>
            <a:endCxn id="25" idx="0"/>
          </p:cNvCxnSpPr>
          <p:nvPr/>
        </p:nvCxnSpPr>
        <p:spPr>
          <a:xfrm>
            <a:off x="4541711" y="3082455"/>
            <a:ext cx="276883" cy="486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E0CB1BAA-4C17-BA46-2398-7CC8918DC493}"/>
              </a:ext>
            </a:extLst>
          </p:cNvPr>
          <p:cNvSpPr/>
          <p:nvPr/>
        </p:nvSpPr>
        <p:spPr>
          <a:xfrm>
            <a:off x="3837674" y="4114221"/>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4" name="Straight Arrow Connector 33">
            <a:extLst>
              <a:ext uri="{FF2B5EF4-FFF2-40B4-BE49-F238E27FC236}">
                <a16:creationId xmlns:a16="http://schemas.microsoft.com/office/drawing/2014/main" id="{72CDCD8E-6858-87C6-C1ED-04AC98D66B3E}"/>
              </a:ext>
            </a:extLst>
          </p:cNvPr>
          <p:cNvCxnSpPr>
            <a:stCxn id="28" idx="4"/>
            <a:endCxn id="32" idx="0"/>
          </p:cNvCxnSpPr>
          <p:nvPr/>
        </p:nvCxnSpPr>
        <p:spPr>
          <a:xfrm>
            <a:off x="3906030" y="3700873"/>
            <a:ext cx="398403" cy="413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904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834996" cy="3693319"/>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 </a:t>
                </a:r>
                <a14:m>
                  <m:oMath xmlns:m="http://schemas.openxmlformats.org/officeDocument/2006/math">
                    <m:r>
                      <a:rPr lang="en-GB" i="1">
                        <a:solidFill>
                          <a:srgbClr val="FF0000"/>
                        </a:solidFill>
                        <a:latin typeface="Cambria Math"/>
                        <a:ea typeface="Cambria Math"/>
                      </a:rPr>
                      <m:t>×</m:t>
                    </m:r>
                  </m:oMath>
                </a14:m>
                <a:endParaRPr lang="en-GB" dirty="0"/>
              </a:p>
              <a:p>
                <a:r>
                  <a:rPr lang="en-GB" dirty="0"/>
                  <a:t>S-A-D (1+4+4=9)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(1+2+3+4=10)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(1+2+3+6=12)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(1+4+6+3=14)</a:t>
                </a:r>
              </a:p>
              <a:p>
                <a:r>
                  <a:rPr lang="en-GB" dirty="0"/>
                  <a:t>S-A-C-F (1+3+5+3=12) </a:t>
                </a:r>
                <a14:m>
                  <m:oMath xmlns:m="http://schemas.openxmlformats.org/officeDocument/2006/math">
                    <m:r>
                      <a:rPr lang="en-GB" i="1">
                        <a:solidFill>
                          <a:srgbClr val="FF0000"/>
                        </a:solidFill>
                        <a:latin typeface="Cambria Math"/>
                        <a:ea typeface="Cambria Math"/>
                      </a:rPr>
                      <m:t>×</m:t>
                    </m:r>
                  </m:oMath>
                </a14:m>
                <a:endParaRPr lang="en-GB" dirty="0"/>
              </a:p>
              <a:p>
                <a:r>
                  <a:rPr lang="en-GB" dirty="0"/>
                  <a:t>S-A-B-E-G (1+2+3+10+0=16)</a:t>
                </a:r>
              </a:p>
              <a:p>
                <a:r>
                  <a:rPr lang="en-GB" dirty="0"/>
                  <a:t>S-A-C-F-G (1+3+5+5+0=14)</a:t>
                </a:r>
              </a:p>
            </p:txBody>
          </p:sp>
        </mc:Choice>
        <mc:Fallback xmlns="">
          <p:sp>
            <p:nvSpPr>
              <p:cNvPr id="5" name="TextBox 4">
                <a:extLst>
                  <a:ext uri="{FF2B5EF4-FFF2-40B4-BE49-F238E27FC236}">
                    <a16:creationId xmlns=""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834996" cy="3693319"/>
              </a:xfrm>
              <a:prstGeom prst="rect">
                <a:avLst/>
              </a:prstGeom>
              <a:blipFill rotWithShape="1">
                <a:blip r:embed="rId2"/>
                <a:stretch>
                  <a:fillRect l="-1720" t="-825" b="-165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D, C, E, F</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E0CB1BAA-4C17-BA46-2398-7CC8918DC493}"/>
              </a:ext>
            </a:extLst>
          </p:cNvPr>
          <p:cNvSpPr/>
          <p:nvPr/>
        </p:nvSpPr>
        <p:spPr>
          <a:xfrm>
            <a:off x="5162289" y="3229503"/>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F,14</a:t>
            </a:r>
          </a:p>
        </p:txBody>
      </p:sp>
      <p:cxnSp>
        <p:nvCxnSpPr>
          <p:cNvPr id="22" name="Straight Arrow Connector 21">
            <a:extLst>
              <a:ext uri="{FF2B5EF4-FFF2-40B4-BE49-F238E27FC236}">
                <a16:creationId xmlns:a16="http://schemas.microsoft.com/office/drawing/2014/main" id="{72CDCD8E-6858-87C6-C1ED-04AC98D66B3E}"/>
              </a:ext>
            </a:extLst>
          </p:cNvPr>
          <p:cNvCxnSpPr>
            <a:stCxn id="16" idx="4"/>
            <a:endCxn id="21" idx="0"/>
          </p:cNvCxnSpPr>
          <p:nvPr/>
        </p:nvCxnSpPr>
        <p:spPr>
          <a:xfrm>
            <a:off x="5622533" y="3082455"/>
            <a:ext cx="6515" cy="14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0CB1BAA-4C17-BA46-2398-7CC8918DC493}"/>
              </a:ext>
            </a:extLst>
          </p:cNvPr>
          <p:cNvSpPr/>
          <p:nvPr/>
        </p:nvSpPr>
        <p:spPr>
          <a:xfrm>
            <a:off x="4351835" y="356871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F,12</a:t>
            </a:r>
          </a:p>
        </p:txBody>
      </p:sp>
      <p:cxnSp>
        <p:nvCxnSpPr>
          <p:cNvPr id="26" name="Straight Arrow Connector 25">
            <a:extLst>
              <a:ext uri="{FF2B5EF4-FFF2-40B4-BE49-F238E27FC236}">
                <a16:creationId xmlns:a16="http://schemas.microsoft.com/office/drawing/2014/main" id="{72CDCD8E-6858-87C6-C1ED-04AC98D66B3E}"/>
              </a:ext>
            </a:extLst>
          </p:cNvPr>
          <p:cNvCxnSpPr>
            <a:stCxn id="15" idx="4"/>
            <a:endCxn id="25" idx="0"/>
          </p:cNvCxnSpPr>
          <p:nvPr/>
        </p:nvCxnSpPr>
        <p:spPr>
          <a:xfrm>
            <a:off x="4541711" y="3082455"/>
            <a:ext cx="276883" cy="486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E0CB1BAA-4C17-BA46-2398-7CC8918DC493}"/>
              </a:ext>
            </a:extLst>
          </p:cNvPr>
          <p:cNvSpPr/>
          <p:nvPr/>
        </p:nvSpPr>
        <p:spPr>
          <a:xfrm>
            <a:off x="3837674" y="4114221"/>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4" name="Straight Arrow Connector 33">
            <a:extLst>
              <a:ext uri="{FF2B5EF4-FFF2-40B4-BE49-F238E27FC236}">
                <a16:creationId xmlns:a16="http://schemas.microsoft.com/office/drawing/2014/main" id="{72CDCD8E-6858-87C6-C1ED-04AC98D66B3E}"/>
              </a:ext>
            </a:extLst>
          </p:cNvPr>
          <p:cNvCxnSpPr>
            <a:stCxn id="28" idx="4"/>
            <a:endCxn id="32" idx="0"/>
          </p:cNvCxnSpPr>
          <p:nvPr/>
        </p:nvCxnSpPr>
        <p:spPr>
          <a:xfrm>
            <a:off x="3906030" y="3700873"/>
            <a:ext cx="398403" cy="413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E0CB1BAA-4C17-BA46-2398-7CC8918DC493}"/>
              </a:ext>
            </a:extLst>
          </p:cNvPr>
          <p:cNvSpPr/>
          <p:nvPr/>
        </p:nvSpPr>
        <p:spPr>
          <a:xfrm>
            <a:off x="4890072" y="4142128"/>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G,14</a:t>
            </a:r>
          </a:p>
        </p:txBody>
      </p:sp>
      <p:cxnSp>
        <p:nvCxnSpPr>
          <p:cNvPr id="36" name="Straight Arrow Connector 35">
            <a:extLst>
              <a:ext uri="{FF2B5EF4-FFF2-40B4-BE49-F238E27FC236}">
                <a16:creationId xmlns:a16="http://schemas.microsoft.com/office/drawing/2014/main" id="{72CDCD8E-6858-87C6-C1ED-04AC98D66B3E}"/>
              </a:ext>
            </a:extLst>
          </p:cNvPr>
          <p:cNvCxnSpPr>
            <a:stCxn id="25" idx="5"/>
            <a:endCxn id="35" idx="0"/>
          </p:cNvCxnSpPr>
          <p:nvPr/>
        </p:nvCxnSpPr>
        <p:spPr>
          <a:xfrm>
            <a:off x="5148642" y="3971053"/>
            <a:ext cx="208189" cy="171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692305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834996" cy="3693319"/>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 </a:t>
                </a:r>
                <a14:m>
                  <m:oMath xmlns:m="http://schemas.openxmlformats.org/officeDocument/2006/math">
                    <m:r>
                      <a:rPr lang="en-GB" i="1">
                        <a:solidFill>
                          <a:srgbClr val="FF0000"/>
                        </a:solidFill>
                        <a:latin typeface="Cambria Math"/>
                        <a:ea typeface="Cambria Math"/>
                      </a:rPr>
                      <m:t>×</m:t>
                    </m:r>
                  </m:oMath>
                </a14:m>
                <a:endParaRPr lang="en-GB" dirty="0"/>
              </a:p>
              <a:p>
                <a:r>
                  <a:rPr lang="en-GB" dirty="0"/>
                  <a:t>S-A-D (1+4+4=9)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(1+2+3+4=10)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(1+2+3+6=12)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(1+4+6+3=14) </a:t>
                </a:r>
                <a14:m>
                  <m:oMath xmlns:m="http://schemas.openxmlformats.org/officeDocument/2006/math">
                    <m:r>
                      <a:rPr lang="en-GB" i="1">
                        <a:solidFill>
                          <a:srgbClr val="FF0000"/>
                        </a:solidFill>
                        <a:latin typeface="Cambria Math"/>
                        <a:ea typeface="Cambria Math"/>
                      </a:rPr>
                      <m:t>×</m:t>
                    </m:r>
                  </m:oMath>
                </a14:m>
                <a:endParaRPr lang="en-GB" dirty="0"/>
              </a:p>
              <a:p>
                <a:r>
                  <a:rPr lang="en-GB" dirty="0"/>
                  <a:t>S-A-C-F (1+3+5+3=12) </a:t>
                </a:r>
                <a14:m>
                  <m:oMath xmlns:m="http://schemas.openxmlformats.org/officeDocument/2006/math">
                    <m:r>
                      <a:rPr lang="en-GB" i="1">
                        <a:solidFill>
                          <a:srgbClr val="FF0000"/>
                        </a:solidFill>
                        <a:latin typeface="Cambria Math"/>
                        <a:ea typeface="Cambria Math"/>
                      </a:rPr>
                      <m:t>×</m:t>
                    </m:r>
                  </m:oMath>
                </a14:m>
                <a:endParaRPr lang="en-GB" dirty="0"/>
              </a:p>
              <a:p>
                <a:r>
                  <a:rPr lang="en-GB" dirty="0"/>
                  <a:t>S-A-B-E-G (1+2+3+10+0=16)</a:t>
                </a:r>
              </a:p>
              <a:p>
                <a:r>
                  <a:rPr lang="en-GB" dirty="0"/>
                  <a:t>S-A-C-F-G (1+3+5+5+0=14)</a:t>
                </a:r>
              </a:p>
            </p:txBody>
          </p:sp>
        </mc:Choice>
        <mc:Fallback>
          <p:sp>
            <p:nvSpPr>
              <p:cNvPr id="5" name="TextBox 4">
                <a:extLst>
                  <a:ext uri="{FF2B5EF4-FFF2-40B4-BE49-F238E27FC236}">
                    <a16:creationId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834996" cy="3693319"/>
              </a:xfrm>
              <a:prstGeom prst="rect">
                <a:avLst/>
              </a:prstGeom>
              <a:blipFill>
                <a:blip r:embed="rId2"/>
                <a:stretch>
                  <a:fillRect l="-1720" t="-825" b="-1650"/>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D, C, E, F</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E0CB1BAA-4C17-BA46-2398-7CC8918DC493}"/>
              </a:ext>
            </a:extLst>
          </p:cNvPr>
          <p:cNvSpPr/>
          <p:nvPr/>
        </p:nvSpPr>
        <p:spPr>
          <a:xfrm>
            <a:off x="5162289"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F,14</a:t>
            </a:r>
          </a:p>
        </p:txBody>
      </p:sp>
      <p:cxnSp>
        <p:nvCxnSpPr>
          <p:cNvPr id="22" name="Straight Arrow Connector 21">
            <a:extLst>
              <a:ext uri="{FF2B5EF4-FFF2-40B4-BE49-F238E27FC236}">
                <a16:creationId xmlns:a16="http://schemas.microsoft.com/office/drawing/2014/main" id="{72CDCD8E-6858-87C6-C1ED-04AC98D66B3E}"/>
              </a:ext>
            </a:extLst>
          </p:cNvPr>
          <p:cNvCxnSpPr>
            <a:stCxn id="16" idx="4"/>
            <a:endCxn id="21" idx="0"/>
          </p:cNvCxnSpPr>
          <p:nvPr/>
        </p:nvCxnSpPr>
        <p:spPr>
          <a:xfrm>
            <a:off x="5622533" y="3082455"/>
            <a:ext cx="6515" cy="14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0CB1BAA-4C17-BA46-2398-7CC8918DC493}"/>
              </a:ext>
            </a:extLst>
          </p:cNvPr>
          <p:cNvSpPr/>
          <p:nvPr/>
        </p:nvSpPr>
        <p:spPr>
          <a:xfrm>
            <a:off x="4351835" y="356871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F,12</a:t>
            </a:r>
          </a:p>
        </p:txBody>
      </p:sp>
      <p:cxnSp>
        <p:nvCxnSpPr>
          <p:cNvPr id="26" name="Straight Arrow Connector 25">
            <a:extLst>
              <a:ext uri="{FF2B5EF4-FFF2-40B4-BE49-F238E27FC236}">
                <a16:creationId xmlns:a16="http://schemas.microsoft.com/office/drawing/2014/main" id="{72CDCD8E-6858-87C6-C1ED-04AC98D66B3E}"/>
              </a:ext>
            </a:extLst>
          </p:cNvPr>
          <p:cNvCxnSpPr>
            <a:stCxn id="15" idx="4"/>
            <a:endCxn id="25" idx="0"/>
          </p:cNvCxnSpPr>
          <p:nvPr/>
        </p:nvCxnSpPr>
        <p:spPr>
          <a:xfrm>
            <a:off x="4541711" y="3082455"/>
            <a:ext cx="276883" cy="486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E0CB1BAA-4C17-BA46-2398-7CC8918DC493}"/>
              </a:ext>
            </a:extLst>
          </p:cNvPr>
          <p:cNvSpPr/>
          <p:nvPr/>
        </p:nvSpPr>
        <p:spPr>
          <a:xfrm>
            <a:off x="3837674" y="4114221"/>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4" name="Straight Arrow Connector 33">
            <a:extLst>
              <a:ext uri="{FF2B5EF4-FFF2-40B4-BE49-F238E27FC236}">
                <a16:creationId xmlns:a16="http://schemas.microsoft.com/office/drawing/2014/main" id="{72CDCD8E-6858-87C6-C1ED-04AC98D66B3E}"/>
              </a:ext>
            </a:extLst>
          </p:cNvPr>
          <p:cNvCxnSpPr>
            <a:stCxn id="28" idx="4"/>
            <a:endCxn id="32" idx="0"/>
          </p:cNvCxnSpPr>
          <p:nvPr/>
        </p:nvCxnSpPr>
        <p:spPr>
          <a:xfrm>
            <a:off x="3906030" y="3700873"/>
            <a:ext cx="398403" cy="413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E0CB1BAA-4C17-BA46-2398-7CC8918DC493}"/>
              </a:ext>
            </a:extLst>
          </p:cNvPr>
          <p:cNvSpPr/>
          <p:nvPr/>
        </p:nvSpPr>
        <p:spPr>
          <a:xfrm>
            <a:off x="4890072" y="4142128"/>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G,14</a:t>
            </a:r>
          </a:p>
        </p:txBody>
      </p:sp>
      <p:cxnSp>
        <p:nvCxnSpPr>
          <p:cNvPr id="36" name="Straight Arrow Connector 35">
            <a:extLst>
              <a:ext uri="{FF2B5EF4-FFF2-40B4-BE49-F238E27FC236}">
                <a16:creationId xmlns:a16="http://schemas.microsoft.com/office/drawing/2014/main" id="{72CDCD8E-6858-87C6-C1ED-04AC98D66B3E}"/>
              </a:ext>
            </a:extLst>
          </p:cNvPr>
          <p:cNvCxnSpPr>
            <a:stCxn id="25" idx="5"/>
            <a:endCxn id="35" idx="0"/>
          </p:cNvCxnSpPr>
          <p:nvPr/>
        </p:nvCxnSpPr>
        <p:spPr>
          <a:xfrm>
            <a:off x="5148642" y="3971053"/>
            <a:ext cx="208189" cy="171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19742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967066" cy="3693319"/>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 </a:t>
                </a:r>
                <a14:m>
                  <m:oMath xmlns:m="http://schemas.openxmlformats.org/officeDocument/2006/math">
                    <m:r>
                      <a:rPr lang="en-GB" i="1">
                        <a:solidFill>
                          <a:srgbClr val="FF0000"/>
                        </a:solidFill>
                        <a:latin typeface="Cambria Math"/>
                        <a:ea typeface="Cambria Math"/>
                      </a:rPr>
                      <m:t>×</m:t>
                    </m:r>
                  </m:oMath>
                </a14:m>
                <a:endParaRPr lang="en-GB" dirty="0"/>
              </a:p>
              <a:p>
                <a:r>
                  <a:rPr lang="en-GB" dirty="0"/>
                  <a:t>S-A-D (1+4+4=9)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(1+2+3+4=10)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(1+2+3+6=12)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(1+4+6+3=14) </a:t>
                </a:r>
                <a14:m>
                  <m:oMath xmlns:m="http://schemas.openxmlformats.org/officeDocument/2006/math">
                    <m:r>
                      <a:rPr lang="en-GB" i="1">
                        <a:solidFill>
                          <a:srgbClr val="FF0000"/>
                        </a:solidFill>
                        <a:latin typeface="Cambria Math"/>
                        <a:ea typeface="Cambria Math"/>
                      </a:rPr>
                      <m:t>×</m:t>
                    </m:r>
                  </m:oMath>
                </a14:m>
                <a:endParaRPr lang="en-GB" dirty="0"/>
              </a:p>
              <a:p>
                <a:r>
                  <a:rPr lang="en-GB" dirty="0"/>
                  <a:t>S-A-C-F (1+3+5+3=12) </a:t>
                </a:r>
                <a14:m>
                  <m:oMath xmlns:m="http://schemas.openxmlformats.org/officeDocument/2006/math">
                    <m:r>
                      <a:rPr lang="en-GB" i="1">
                        <a:solidFill>
                          <a:srgbClr val="FF0000"/>
                        </a:solidFill>
                        <a:latin typeface="Cambria Math"/>
                        <a:ea typeface="Cambria Math"/>
                      </a:rPr>
                      <m:t>×</m:t>
                    </m:r>
                  </m:oMath>
                </a14:m>
                <a:endParaRPr lang="en-GB" dirty="0"/>
              </a:p>
              <a:p>
                <a:r>
                  <a:rPr lang="en-GB" dirty="0"/>
                  <a:t>S-A-B-E-G (1+2+3+10+0=16)</a:t>
                </a:r>
              </a:p>
              <a:p>
                <a:r>
                  <a:rPr lang="en-GB" dirty="0"/>
                  <a:t>S-A-C-F-G (1+3+5+5+0=14) </a:t>
                </a:r>
                <a14:m>
                  <m:oMath xmlns:m="http://schemas.openxmlformats.org/officeDocument/2006/math">
                    <m:r>
                      <a:rPr lang="en-GB" i="1">
                        <a:solidFill>
                          <a:srgbClr val="FF0000"/>
                        </a:solidFill>
                        <a:latin typeface="Cambria Math"/>
                        <a:ea typeface="Cambria Math"/>
                      </a:rPr>
                      <m:t>×</m:t>
                    </m:r>
                  </m:oMath>
                </a14:m>
                <a:endParaRPr lang="en-GB" dirty="0"/>
              </a:p>
            </p:txBody>
          </p:sp>
        </mc:Choice>
        <mc:Fallback>
          <p:sp>
            <p:nvSpPr>
              <p:cNvPr id="5" name="TextBox 4">
                <a:extLst>
                  <a:ext uri="{FF2B5EF4-FFF2-40B4-BE49-F238E27FC236}">
                    <a16:creationId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967066" cy="3693319"/>
              </a:xfrm>
              <a:prstGeom prst="rect">
                <a:avLst/>
              </a:prstGeom>
              <a:blipFill>
                <a:blip r:embed="rId2"/>
                <a:stretch>
                  <a:fillRect l="-1643" t="-825" b="-1650"/>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a:t>
            </a:r>
          </a:p>
        </p:txBody>
      </p:sp>
      <p:pic>
        <p:nvPicPr>
          <p:cNvPr id="7" name="Picture 6">
            <a:extLst>
              <a:ext uri="{FF2B5EF4-FFF2-40B4-BE49-F238E27FC236}">
                <a16:creationId xmlns:a16="http://schemas.microsoft.com/office/drawing/2014/main" id="{52A14F18-71D0-92BD-2CE2-7A44019D206C}"/>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bwMode="auto">
          <a:xfrm>
            <a:off x="5915886" y="0"/>
            <a:ext cx="3228114" cy="2150793"/>
          </a:xfrm>
          <a:prstGeom prst="rect">
            <a:avLst/>
          </a:prstGeom>
          <a:noFill/>
        </p:spPr>
      </p:pic>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E0CB1BAA-4C17-BA46-2398-7CC8918DC493}"/>
              </a:ext>
            </a:extLst>
          </p:cNvPr>
          <p:cNvSpPr/>
          <p:nvPr/>
        </p:nvSpPr>
        <p:spPr>
          <a:xfrm>
            <a:off x="5162289"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F,14</a:t>
            </a:r>
          </a:p>
        </p:txBody>
      </p:sp>
      <p:cxnSp>
        <p:nvCxnSpPr>
          <p:cNvPr id="22" name="Straight Arrow Connector 21">
            <a:extLst>
              <a:ext uri="{FF2B5EF4-FFF2-40B4-BE49-F238E27FC236}">
                <a16:creationId xmlns:a16="http://schemas.microsoft.com/office/drawing/2014/main" id="{72CDCD8E-6858-87C6-C1ED-04AC98D66B3E}"/>
              </a:ext>
            </a:extLst>
          </p:cNvPr>
          <p:cNvCxnSpPr>
            <a:stCxn id="16" idx="4"/>
            <a:endCxn id="21" idx="0"/>
          </p:cNvCxnSpPr>
          <p:nvPr/>
        </p:nvCxnSpPr>
        <p:spPr>
          <a:xfrm>
            <a:off x="5622533" y="3082455"/>
            <a:ext cx="6515" cy="14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0CB1BAA-4C17-BA46-2398-7CC8918DC493}"/>
              </a:ext>
            </a:extLst>
          </p:cNvPr>
          <p:cNvSpPr/>
          <p:nvPr/>
        </p:nvSpPr>
        <p:spPr>
          <a:xfrm>
            <a:off x="4351835" y="356871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F,12</a:t>
            </a:r>
          </a:p>
        </p:txBody>
      </p:sp>
      <p:cxnSp>
        <p:nvCxnSpPr>
          <p:cNvPr id="26" name="Straight Arrow Connector 25">
            <a:extLst>
              <a:ext uri="{FF2B5EF4-FFF2-40B4-BE49-F238E27FC236}">
                <a16:creationId xmlns:a16="http://schemas.microsoft.com/office/drawing/2014/main" id="{72CDCD8E-6858-87C6-C1ED-04AC98D66B3E}"/>
              </a:ext>
            </a:extLst>
          </p:cNvPr>
          <p:cNvCxnSpPr>
            <a:stCxn id="15" idx="4"/>
            <a:endCxn id="25" idx="0"/>
          </p:cNvCxnSpPr>
          <p:nvPr/>
        </p:nvCxnSpPr>
        <p:spPr>
          <a:xfrm>
            <a:off x="4541711" y="3082455"/>
            <a:ext cx="276883" cy="486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E0CB1BAA-4C17-BA46-2398-7CC8918DC493}"/>
              </a:ext>
            </a:extLst>
          </p:cNvPr>
          <p:cNvSpPr/>
          <p:nvPr/>
        </p:nvSpPr>
        <p:spPr>
          <a:xfrm>
            <a:off x="3837674" y="4114221"/>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4" name="Straight Arrow Connector 33">
            <a:extLst>
              <a:ext uri="{FF2B5EF4-FFF2-40B4-BE49-F238E27FC236}">
                <a16:creationId xmlns:a16="http://schemas.microsoft.com/office/drawing/2014/main" id="{72CDCD8E-6858-87C6-C1ED-04AC98D66B3E}"/>
              </a:ext>
            </a:extLst>
          </p:cNvPr>
          <p:cNvCxnSpPr>
            <a:stCxn id="28" idx="4"/>
            <a:endCxn id="32" idx="0"/>
          </p:cNvCxnSpPr>
          <p:nvPr/>
        </p:nvCxnSpPr>
        <p:spPr>
          <a:xfrm>
            <a:off x="3906030" y="3700873"/>
            <a:ext cx="398403" cy="413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E0CB1BAA-4C17-BA46-2398-7CC8918DC493}"/>
              </a:ext>
            </a:extLst>
          </p:cNvPr>
          <p:cNvSpPr/>
          <p:nvPr/>
        </p:nvSpPr>
        <p:spPr>
          <a:xfrm>
            <a:off x="4890072" y="4142128"/>
            <a:ext cx="933518" cy="47137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G,14</a:t>
            </a:r>
          </a:p>
        </p:txBody>
      </p:sp>
      <p:cxnSp>
        <p:nvCxnSpPr>
          <p:cNvPr id="36" name="Straight Arrow Connector 35">
            <a:extLst>
              <a:ext uri="{FF2B5EF4-FFF2-40B4-BE49-F238E27FC236}">
                <a16:creationId xmlns:a16="http://schemas.microsoft.com/office/drawing/2014/main" id="{72CDCD8E-6858-87C6-C1ED-04AC98D66B3E}"/>
              </a:ext>
            </a:extLst>
          </p:cNvPr>
          <p:cNvCxnSpPr>
            <a:stCxn id="25" idx="5"/>
            <a:endCxn id="35" idx="0"/>
          </p:cNvCxnSpPr>
          <p:nvPr/>
        </p:nvCxnSpPr>
        <p:spPr>
          <a:xfrm>
            <a:off x="5148642" y="3971053"/>
            <a:ext cx="208189" cy="171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089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589FD-B7A1-2C83-293E-88FF946ACBC0}"/>
            </a:ext>
          </a:extLst>
        </p:cNvPr>
        <p:cNvGrpSpPr/>
        <p:nvPr/>
      </p:nvGrpSpPr>
      <p:grpSpPr>
        <a:xfrm>
          <a:off x="0" y="0"/>
          <a:ext cx="0" cy="0"/>
          <a:chOff x="0" y="0"/>
          <a:chExt cx="0" cy="0"/>
        </a:xfrm>
      </p:grpSpPr>
      <p:sp>
        <p:nvSpPr>
          <p:cNvPr id="2" name="Freeform 1"/>
          <p:cNvSpPr/>
          <p:nvPr/>
        </p:nvSpPr>
        <p:spPr>
          <a:xfrm>
            <a:off x="4007978" y="1119499"/>
            <a:ext cx="2059536" cy="3649054"/>
          </a:xfrm>
          <a:custGeom>
            <a:avLst/>
            <a:gdLst>
              <a:gd name="connsiteX0" fmla="*/ 1222048 w 2059536"/>
              <a:gd name="connsiteY0" fmla="*/ 837488 h 3649054"/>
              <a:gd name="connsiteX1" fmla="*/ 1333143 w 2059536"/>
              <a:gd name="connsiteY1" fmla="*/ 811851 h 3649054"/>
              <a:gd name="connsiteX2" fmla="*/ 1384418 w 2059536"/>
              <a:gd name="connsiteY2" fmla="*/ 794759 h 3649054"/>
              <a:gd name="connsiteX3" fmla="*/ 1435693 w 2059536"/>
              <a:gd name="connsiteY3" fmla="*/ 760576 h 3649054"/>
              <a:gd name="connsiteX4" fmla="*/ 1572426 w 2059536"/>
              <a:gd name="connsiteY4" fmla="*/ 726393 h 3649054"/>
              <a:gd name="connsiteX5" fmla="*/ 1657884 w 2059536"/>
              <a:gd name="connsiteY5" fmla="*/ 709301 h 3649054"/>
              <a:gd name="connsiteX6" fmla="*/ 1717704 w 2059536"/>
              <a:gd name="connsiteY6" fmla="*/ 692209 h 3649054"/>
              <a:gd name="connsiteX7" fmla="*/ 1768979 w 2059536"/>
              <a:gd name="connsiteY7" fmla="*/ 658026 h 3649054"/>
              <a:gd name="connsiteX8" fmla="*/ 1786071 w 2059536"/>
              <a:gd name="connsiteY8" fmla="*/ 632389 h 3649054"/>
              <a:gd name="connsiteX9" fmla="*/ 1862983 w 2059536"/>
              <a:gd name="connsiteY9" fmla="*/ 572568 h 3649054"/>
              <a:gd name="connsiteX10" fmla="*/ 1914258 w 2059536"/>
              <a:gd name="connsiteY10" fmla="*/ 546931 h 3649054"/>
              <a:gd name="connsiteX11" fmla="*/ 1991170 w 2059536"/>
              <a:gd name="connsiteY11" fmla="*/ 504202 h 3649054"/>
              <a:gd name="connsiteX12" fmla="*/ 2025353 w 2059536"/>
              <a:gd name="connsiteY12" fmla="*/ 452927 h 3649054"/>
              <a:gd name="connsiteX13" fmla="*/ 2016807 w 2059536"/>
              <a:gd name="connsiteY13" fmla="*/ 350378 h 3649054"/>
              <a:gd name="connsiteX14" fmla="*/ 2008261 w 2059536"/>
              <a:gd name="connsiteY14" fmla="*/ 324740 h 3649054"/>
              <a:gd name="connsiteX15" fmla="*/ 1956986 w 2059536"/>
              <a:gd name="connsiteY15" fmla="*/ 290557 h 3649054"/>
              <a:gd name="connsiteX16" fmla="*/ 1905712 w 2059536"/>
              <a:gd name="connsiteY16" fmla="*/ 247828 h 3649054"/>
              <a:gd name="connsiteX17" fmla="*/ 1880074 w 2059536"/>
              <a:gd name="connsiteY17" fmla="*/ 239282 h 3649054"/>
              <a:gd name="connsiteX18" fmla="*/ 1862983 w 2059536"/>
              <a:gd name="connsiteY18" fmla="*/ 213645 h 3649054"/>
              <a:gd name="connsiteX19" fmla="*/ 1837345 w 2059536"/>
              <a:gd name="connsiteY19" fmla="*/ 205099 h 3649054"/>
              <a:gd name="connsiteX20" fmla="*/ 1777525 w 2059536"/>
              <a:gd name="connsiteY20" fmla="*/ 179462 h 3649054"/>
              <a:gd name="connsiteX21" fmla="*/ 1717704 w 2059536"/>
              <a:gd name="connsiteY21" fmla="*/ 145279 h 3649054"/>
              <a:gd name="connsiteX22" fmla="*/ 1692067 w 2059536"/>
              <a:gd name="connsiteY22" fmla="*/ 128187 h 3649054"/>
              <a:gd name="connsiteX23" fmla="*/ 1649338 w 2059536"/>
              <a:gd name="connsiteY23" fmla="*/ 119641 h 3649054"/>
              <a:gd name="connsiteX24" fmla="*/ 1598063 w 2059536"/>
              <a:gd name="connsiteY24" fmla="*/ 102550 h 3649054"/>
              <a:gd name="connsiteX25" fmla="*/ 1546788 w 2059536"/>
              <a:gd name="connsiteY25" fmla="*/ 68366 h 3649054"/>
              <a:gd name="connsiteX26" fmla="*/ 1521151 w 2059536"/>
              <a:gd name="connsiteY26" fmla="*/ 51275 h 3649054"/>
              <a:gd name="connsiteX27" fmla="*/ 1461330 w 2059536"/>
              <a:gd name="connsiteY27" fmla="*/ 34183 h 3649054"/>
              <a:gd name="connsiteX28" fmla="*/ 1435693 w 2059536"/>
              <a:gd name="connsiteY28" fmla="*/ 25637 h 3649054"/>
              <a:gd name="connsiteX29" fmla="*/ 1375872 w 2059536"/>
              <a:gd name="connsiteY29" fmla="*/ 17092 h 3649054"/>
              <a:gd name="connsiteX30" fmla="*/ 1316052 w 2059536"/>
              <a:gd name="connsiteY30" fmla="*/ 0 h 3649054"/>
              <a:gd name="connsiteX31" fmla="*/ 1264777 w 2059536"/>
              <a:gd name="connsiteY31" fmla="*/ 8546 h 3649054"/>
              <a:gd name="connsiteX32" fmla="*/ 1213502 w 2059536"/>
              <a:gd name="connsiteY32" fmla="*/ 59821 h 3649054"/>
              <a:gd name="connsiteX33" fmla="*/ 1187865 w 2059536"/>
              <a:gd name="connsiteY33" fmla="*/ 85458 h 3649054"/>
              <a:gd name="connsiteX34" fmla="*/ 1110953 w 2059536"/>
              <a:gd name="connsiteY34" fmla="*/ 136733 h 3649054"/>
              <a:gd name="connsiteX35" fmla="*/ 1085315 w 2059536"/>
              <a:gd name="connsiteY35" fmla="*/ 153824 h 3649054"/>
              <a:gd name="connsiteX36" fmla="*/ 1034041 w 2059536"/>
              <a:gd name="connsiteY36" fmla="*/ 196553 h 3649054"/>
              <a:gd name="connsiteX37" fmla="*/ 982766 w 2059536"/>
              <a:gd name="connsiteY37" fmla="*/ 230737 h 3649054"/>
              <a:gd name="connsiteX38" fmla="*/ 897308 w 2059536"/>
              <a:gd name="connsiteY38" fmla="*/ 290557 h 3649054"/>
              <a:gd name="connsiteX39" fmla="*/ 871671 w 2059536"/>
              <a:gd name="connsiteY39" fmla="*/ 299103 h 3649054"/>
              <a:gd name="connsiteX40" fmla="*/ 820396 w 2059536"/>
              <a:gd name="connsiteY40" fmla="*/ 341832 h 3649054"/>
              <a:gd name="connsiteX41" fmla="*/ 794758 w 2059536"/>
              <a:gd name="connsiteY41" fmla="*/ 350378 h 3649054"/>
              <a:gd name="connsiteX42" fmla="*/ 743484 w 2059536"/>
              <a:gd name="connsiteY42" fmla="*/ 393107 h 3649054"/>
              <a:gd name="connsiteX43" fmla="*/ 709301 w 2059536"/>
              <a:gd name="connsiteY43" fmla="*/ 418744 h 3649054"/>
              <a:gd name="connsiteX44" fmla="*/ 666572 w 2059536"/>
              <a:gd name="connsiteY44" fmla="*/ 435836 h 3649054"/>
              <a:gd name="connsiteX45" fmla="*/ 623843 w 2059536"/>
              <a:gd name="connsiteY45" fmla="*/ 470019 h 3649054"/>
              <a:gd name="connsiteX46" fmla="*/ 598205 w 2059536"/>
              <a:gd name="connsiteY46" fmla="*/ 495656 h 3649054"/>
              <a:gd name="connsiteX47" fmla="*/ 572568 w 2059536"/>
              <a:gd name="connsiteY47" fmla="*/ 504202 h 3649054"/>
              <a:gd name="connsiteX48" fmla="*/ 529839 w 2059536"/>
              <a:gd name="connsiteY48" fmla="*/ 546931 h 3649054"/>
              <a:gd name="connsiteX49" fmla="*/ 512747 w 2059536"/>
              <a:gd name="connsiteY49" fmla="*/ 572568 h 3649054"/>
              <a:gd name="connsiteX50" fmla="*/ 452927 w 2059536"/>
              <a:gd name="connsiteY50" fmla="*/ 598206 h 3649054"/>
              <a:gd name="connsiteX51" fmla="*/ 401652 w 2059536"/>
              <a:gd name="connsiteY51" fmla="*/ 649480 h 3649054"/>
              <a:gd name="connsiteX52" fmla="*/ 358923 w 2059536"/>
              <a:gd name="connsiteY52" fmla="*/ 709301 h 3649054"/>
              <a:gd name="connsiteX53" fmla="*/ 307648 w 2059536"/>
              <a:gd name="connsiteY53" fmla="*/ 760576 h 3649054"/>
              <a:gd name="connsiteX54" fmla="*/ 256373 w 2059536"/>
              <a:gd name="connsiteY54" fmla="*/ 794759 h 3649054"/>
              <a:gd name="connsiteX55" fmla="*/ 222190 w 2059536"/>
              <a:gd name="connsiteY55" fmla="*/ 846034 h 3649054"/>
              <a:gd name="connsiteX56" fmla="*/ 205099 w 2059536"/>
              <a:gd name="connsiteY56" fmla="*/ 871671 h 3649054"/>
              <a:gd name="connsiteX57" fmla="*/ 196553 w 2059536"/>
              <a:gd name="connsiteY57" fmla="*/ 897308 h 3649054"/>
              <a:gd name="connsiteX58" fmla="*/ 179461 w 2059536"/>
              <a:gd name="connsiteY58" fmla="*/ 1042587 h 3649054"/>
              <a:gd name="connsiteX59" fmla="*/ 170915 w 2059536"/>
              <a:gd name="connsiteY59" fmla="*/ 1068224 h 3649054"/>
              <a:gd name="connsiteX60" fmla="*/ 153824 w 2059536"/>
              <a:gd name="connsiteY60" fmla="*/ 1145137 h 3649054"/>
              <a:gd name="connsiteX61" fmla="*/ 136732 w 2059536"/>
              <a:gd name="connsiteY61" fmla="*/ 1170774 h 3649054"/>
              <a:gd name="connsiteX62" fmla="*/ 128186 w 2059536"/>
              <a:gd name="connsiteY62" fmla="*/ 1196411 h 3649054"/>
              <a:gd name="connsiteX63" fmla="*/ 111095 w 2059536"/>
              <a:gd name="connsiteY63" fmla="*/ 1222049 h 3649054"/>
              <a:gd name="connsiteX64" fmla="*/ 85458 w 2059536"/>
              <a:gd name="connsiteY64" fmla="*/ 1273323 h 3649054"/>
              <a:gd name="connsiteX65" fmla="*/ 76912 w 2059536"/>
              <a:gd name="connsiteY65" fmla="*/ 1316052 h 3649054"/>
              <a:gd name="connsiteX66" fmla="*/ 59820 w 2059536"/>
              <a:gd name="connsiteY66" fmla="*/ 1384419 h 3649054"/>
              <a:gd name="connsiteX67" fmla="*/ 51274 w 2059536"/>
              <a:gd name="connsiteY67" fmla="*/ 1478422 h 3649054"/>
              <a:gd name="connsiteX68" fmla="*/ 42729 w 2059536"/>
              <a:gd name="connsiteY68" fmla="*/ 1504060 h 3649054"/>
              <a:gd name="connsiteX69" fmla="*/ 34183 w 2059536"/>
              <a:gd name="connsiteY69" fmla="*/ 1598064 h 3649054"/>
              <a:gd name="connsiteX70" fmla="*/ 17091 w 2059536"/>
              <a:gd name="connsiteY70" fmla="*/ 1649338 h 3649054"/>
              <a:gd name="connsiteX71" fmla="*/ 0 w 2059536"/>
              <a:gd name="connsiteY71" fmla="*/ 1717705 h 3649054"/>
              <a:gd name="connsiteX72" fmla="*/ 34183 w 2059536"/>
              <a:gd name="connsiteY72" fmla="*/ 1811708 h 3649054"/>
              <a:gd name="connsiteX73" fmla="*/ 51274 w 2059536"/>
              <a:gd name="connsiteY73" fmla="*/ 1837346 h 3649054"/>
              <a:gd name="connsiteX74" fmla="*/ 102549 w 2059536"/>
              <a:gd name="connsiteY74" fmla="*/ 1871529 h 3649054"/>
              <a:gd name="connsiteX75" fmla="*/ 119641 w 2059536"/>
              <a:gd name="connsiteY75" fmla="*/ 1897166 h 3649054"/>
              <a:gd name="connsiteX76" fmla="*/ 145278 w 2059536"/>
              <a:gd name="connsiteY76" fmla="*/ 1914258 h 3649054"/>
              <a:gd name="connsiteX77" fmla="*/ 179461 w 2059536"/>
              <a:gd name="connsiteY77" fmla="*/ 1956987 h 3649054"/>
              <a:gd name="connsiteX78" fmla="*/ 188007 w 2059536"/>
              <a:gd name="connsiteY78" fmla="*/ 1982624 h 3649054"/>
              <a:gd name="connsiteX79" fmla="*/ 213644 w 2059536"/>
              <a:gd name="connsiteY79" fmla="*/ 2008262 h 3649054"/>
              <a:gd name="connsiteX80" fmla="*/ 230736 w 2059536"/>
              <a:gd name="connsiteY80" fmla="*/ 2033899 h 3649054"/>
              <a:gd name="connsiteX81" fmla="*/ 256373 w 2059536"/>
              <a:gd name="connsiteY81" fmla="*/ 2085174 h 3649054"/>
              <a:gd name="connsiteX82" fmla="*/ 307648 w 2059536"/>
              <a:gd name="connsiteY82" fmla="*/ 2119357 h 3649054"/>
              <a:gd name="connsiteX83" fmla="*/ 358923 w 2059536"/>
              <a:gd name="connsiteY83" fmla="*/ 2153540 h 3649054"/>
              <a:gd name="connsiteX84" fmla="*/ 435835 w 2059536"/>
              <a:gd name="connsiteY84" fmla="*/ 2221907 h 3649054"/>
              <a:gd name="connsiteX85" fmla="*/ 452927 w 2059536"/>
              <a:gd name="connsiteY85" fmla="*/ 2247544 h 3649054"/>
              <a:gd name="connsiteX86" fmla="*/ 478564 w 2059536"/>
              <a:gd name="connsiteY86" fmla="*/ 2298819 h 3649054"/>
              <a:gd name="connsiteX87" fmla="*/ 444381 w 2059536"/>
              <a:gd name="connsiteY87" fmla="*/ 2478280 h 3649054"/>
              <a:gd name="connsiteX88" fmla="*/ 410198 w 2059536"/>
              <a:gd name="connsiteY88" fmla="*/ 2529555 h 3649054"/>
              <a:gd name="connsiteX89" fmla="*/ 358923 w 2059536"/>
              <a:gd name="connsiteY89" fmla="*/ 2572284 h 3649054"/>
              <a:gd name="connsiteX90" fmla="*/ 333286 w 2059536"/>
              <a:gd name="connsiteY90" fmla="*/ 2589376 h 3649054"/>
              <a:gd name="connsiteX91" fmla="*/ 307648 w 2059536"/>
              <a:gd name="connsiteY91" fmla="*/ 2615013 h 3649054"/>
              <a:gd name="connsiteX92" fmla="*/ 256373 w 2059536"/>
              <a:gd name="connsiteY92" fmla="*/ 2649196 h 3649054"/>
              <a:gd name="connsiteX93" fmla="*/ 222190 w 2059536"/>
              <a:gd name="connsiteY93" fmla="*/ 2700471 h 3649054"/>
              <a:gd name="connsiteX94" fmla="*/ 230736 w 2059536"/>
              <a:gd name="connsiteY94" fmla="*/ 2777383 h 3649054"/>
              <a:gd name="connsiteX95" fmla="*/ 264919 w 2059536"/>
              <a:gd name="connsiteY95" fmla="*/ 2828658 h 3649054"/>
              <a:gd name="connsiteX96" fmla="*/ 333286 w 2059536"/>
              <a:gd name="connsiteY96" fmla="*/ 2905570 h 3649054"/>
              <a:gd name="connsiteX97" fmla="*/ 410198 w 2059536"/>
              <a:gd name="connsiteY97" fmla="*/ 2931208 h 3649054"/>
              <a:gd name="connsiteX98" fmla="*/ 435835 w 2059536"/>
              <a:gd name="connsiteY98" fmla="*/ 2939753 h 3649054"/>
              <a:gd name="connsiteX99" fmla="*/ 461472 w 2059536"/>
              <a:gd name="connsiteY99" fmla="*/ 2948299 h 3649054"/>
              <a:gd name="connsiteX100" fmla="*/ 564022 w 2059536"/>
              <a:gd name="connsiteY100" fmla="*/ 2965391 h 3649054"/>
              <a:gd name="connsiteX101" fmla="*/ 683663 w 2059536"/>
              <a:gd name="connsiteY101" fmla="*/ 2973937 h 3649054"/>
              <a:gd name="connsiteX102" fmla="*/ 734938 w 2059536"/>
              <a:gd name="connsiteY102" fmla="*/ 2999574 h 3649054"/>
              <a:gd name="connsiteX103" fmla="*/ 752029 w 2059536"/>
              <a:gd name="connsiteY103" fmla="*/ 3050849 h 3649054"/>
              <a:gd name="connsiteX104" fmla="*/ 769121 w 2059536"/>
              <a:gd name="connsiteY104" fmla="*/ 3076486 h 3649054"/>
              <a:gd name="connsiteX105" fmla="*/ 794758 w 2059536"/>
              <a:gd name="connsiteY105" fmla="*/ 3153398 h 3649054"/>
              <a:gd name="connsiteX106" fmla="*/ 811850 w 2059536"/>
              <a:gd name="connsiteY106" fmla="*/ 3213219 h 3649054"/>
              <a:gd name="connsiteX107" fmla="*/ 828942 w 2059536"/>
              <a:gd name="connsiteY107" fmla="*/ 3264494 h 3649054"/>
              <a:gd name="connsiteX108" fmla="*/ 846033 w 2059536"/>
              <a:gd name="connsiteY108" fmla="*/ 3367043 h 3649054"/>
              <a:gd name="connsiteX109" fmla="*/ 863125 w 2059536"/>
              <a:gd name="connsiteY109" fmla="*/ 3418318 h 3649054"/>
              <a:gd name="connsiteX110" fmla="*/ 871671 w 2059536"/>
              <a:gd name="connsiteY110" fmla="*/ 3443955 h 3649054"/>
              <a:gd name="connsiteX111" fmla="*/ 880216 w 2059536"/>
              <a:gd name="connsiteY111" fmla="*/ 3495230 h 3649054"/>
              <a:gd name="connsiteX112" fmla="*/ 897308 w 2059536"/>
              <a:gd name="connsiteY112" fmla="*/ 3555051 h 3649054"/>
              <a:gd name="connsiteX113" fmla="*/ 922945 w 2059536"/>
              <a:gd name="connsiteY113" fmla="*/ 3614871 h 3649054"/>
              <a:gd name="connsiteX114" fmla="*/ 982766 w 2059536"/>
              <a:gd name="connsiteY114" fmla="*/ 3640508 h 3649054"/>
              <a:gd name="connsiteX115" fmla="*/ 1008403 w 2059536"/>
              <a:gd name="connsiteY115" fmla="*/ 3649054 h 3649054"/>
              <a:gd name="connsiteX116" fmla="*/ 1504059 w 2059536"/>
              <a:gd name="connsiteY116" fmla="*/ 3640508 h 3649054"/>
              <a:gd name="connsiteX117" fmla="*/ 1580972 w 2059536"/>
              <a:gd name="connsiteY117" fmla="*/ 3631963 h 3649054"/>
              <a:gd name="connsiteX118" fmla="*/ 1632246 w 2059536"/>
              <a:gd name="connsiteY118" fmla="*/ 3614871 h 3649054"/>
              <a:gd name="connsiteX119" fmla="*/ 1657884 w 2059536"/>
              <a:gd name="connsiteY119" fmla="*/ 3606325 h 3649054"/>
              <a:gd name="connsiteX120" fmla="*/ 1683521 w 2059536"/>
              <a:gd name="connsiteY120" fmla="*/ 3597780 h 3649054"/>
              <a:gd name="connsiteX121" fmla="*/ 1914258 w 2059536"/>
              <a:gd name="connsiteY121" fmla="*/ 3589234 h 3649054"/>
              <a:gd name="connsiteX122" fmla="*/ 2025353 w 2059536"/>
              <a:gd name="connsiteY122" fmla="*/ 3555051 h 3649054"/>
              <a:gd name="connsiteX123" fmla="*/ 2033899 w 2059536"/>
              <a:gd name="connsiteY123" fmla="*/ 3529413 h 3649054"/>
              <a:gd name="connsiteX124" fmla="*/ 2050990 w 2059536"/>
              <a:gd name="connsiteY124" fmla="*/ 3136307 h 3649054"/>
              <a:gd name="connsiteX125" fmla="*/ 2059536 w 2059536"/>
              <a:gd name="connsiteY125" fmla="*/ 3102123 h 3649054"/>
              <a:gd name="connsiteX126" fmla="*/ 2042444 w 2059536"/>
              <a:gd name="connsiteY126" fmla="*/ 3025211 h 3649054"/>
              <a:gd name="connsiteX127" fmla="*/ 2025353 w 2059536"/>
              <a:gd name="connsiteY127" fmla="*/ 2999574 h 3649054"/>
              <a:gd name="connsiteX128" fmla="*/ 1974078 w 2059536"/>
              <a:gd name="connsiteY128" fmla="*/ 2982482 h 3649054"/>
              <a:gd name="connsiteX129" fmla="*/ 1948441 w 2059536"/>
              <a:gd name="connsiteY129" fmla="*/ 2973937 h 3649054"/>
              <a:gd name="connsiteX130" fmla="*/ 1709158 w 2059536"/>
              <a:gd name="connsiteY130" fmla="*/ 2956845 h 3649054"/>
              <a:gd name="connsiteX131" fmla="*/ 1666429 w 2059536"/>
              <a:gd name="connsiteY131" fmla="*/ 2948299 h 3649054"/>
              <a:gd name="connsiteX132" fmla="*/ 1640792 w 2059536"/>
              <a:gd name="connsiteY132" fmla="*/ 2939753 h 3649054"/>
              <a:gd name="connsiteX133" fmla="*/ 1555334 w 2059536"/>
              <a:gd name="connsiteY133" fmla="*/ 2914116 h 3649054"/>
              <a:gd name="connsiteX134" fmla="*/ 1529697 w 2059536"/>
              <a:gd name="connsiteY134" fmla="*/ 2905570 h 3649054"/>
              <a:gd name="connsiteX135" fmla="*/ 1478422 w 2059536"/>
              <a:gd name="connsiteY135" fmla="*/ 2871387 h 3649054"/>
              <a:gd name="connsiteX136" fmla="*/ 1435693 w 2059536"/>
              <a:gd name="connsiteY136" fmla="*/ 2828658 h 3649054"/>
              <a:gd name="connsiteX137" fmla="*/ 1418601 w 2059536"/>
              <a:gd name="connsiteY137" fmla="*/ 2803021 h 3649054"/>
              <a:gd name="connsiteX138" fmla="*/ 1392964 w 2059536"/>
              <a:gd name="connsiteY138" fmla="*/ 2777383 h 3649054"/>
              <a:gd name="connsiteX139" fmla="*/ 1358781 w 2059536"/>
              <a:gd name="connsiteY139" fmla="*/ 2734654 h 3649054"/>
              <a:gd name="connsiteX140" fmla="*/ 1298960 w 2059536"/>
              <a:gd name="connsiteY140" fmla="*/ 2666288 h 3649054"/>
              <a:gd name="connsiteX141" fmla="*/ 1256231 w 2059536"/>
              <a:gd name="connsiteY141" fmla="*/ 2615013 h 3649054"/>
              <a:gd name="connsiteX142" fmla="*/ 1239140 w 2059536"/>
              <a:gd name="connsiteY142" fmla="*/ 2589376 h 3649054"/>
              <a:gd name="connsiteX143" fmla="*/ 1187865 w 2059536"/>
              <a:gd name="connsiteY143" fmla="*/ 2555193 h 3649054"/>
              <a:gd name="connsiteX144" fmla="*/ 1110953 w 2059536"/>
              <a:gd name="connsiteY144" fmla="*/ 2478280 h 3649054"/>
              <a:gd name="connsiteX145" fmla="*/ 1085315 w 2059536"/>
              <a:gd name="connsiteY145" fmla="*/ 2452643 h 3649054"/>
              <a:gd name="connsiteX146" fmla="*/ 1059678 w 2059536"/>
              <a:gd name="connsiteY146" fmla="*/ 2427006 h 3649054"/>
              <a:gd name="connsiteX147" fmla="*/ 1034041 w 2059536"/>
              <a:gd name="connsiteY147" fmla="*/ 2409914 h 3649054"/>
              <a:gd name="connsiteX148" fmla="*/ 991312 w 2059536"/>
              <a:gd name="connsiteY148" fmla="*/ 2358639 h 3649054"/>
              <a:gd name="connsiteX149" fmla="*/ 948583 w 2059536"/>
              <a:gd name="connsiteY149" fmla="*/ 2281727 h 3649054"/>
              <a:gd name="connsiteX150" fmla="*/ 931491 w 2059536"/>
              <a:gd name="connsiteY150" fmla="*/ 2256090 h 3649054"/>
              <a:gd name="connsiteX151" fmla="*/ 948583 w 2059536"/>
              <a:gd name="connsiteY151" fmla="*/ 2153540 h 3649054"/>
              <a:gd name="connsiteX152" fmla="*/ 957129 w 2059536"/>
              <a:gd name="connsiteY152" fmla="*/ 2119357 h 3649054"/>
              <a:gd name="connsiteX153" fmla="*/ 991312 w 2059536"/>
              <a:gd name="connsiteY153" fmla="*/ 2068082 h 3649054"/>
              <a:gd name="connsiteX154" fmla="*/ 1016949 w 2059536"/>
              <a:gd name="connsiteY154" fmla="*/ 1991170 h 3649054"/>
              <a:gd name="connsiteX155" fmla="*/ 1025495 w 2059536"/>
              <a:gd name="connsiteY155" fmla="*/ 1965533 h 3649054"/>
              <a:gd name="connsiteX156" fmla="*/ 1034041 w 2059536"/>
              <a:gd name="connsiteY156" fmla="*/ 1939895 h 3649054"/>
              <a:gd name="connsiteX157" fmla="*/ 1042586 w 2059536"/>
              <a:gd name="connsiteY157" fmla="*/ 1880075 h 3649054"/>
              <a:gd name="connsiteX158" fmla="*/ 1025495 w 2059536"/>
              <a:gd name="connsiteY158" fmla="*/ 1700613 h 3649054"/>
              <a:gd name="connsiteX159" fmla="*/ 1008403 w 2059536"/>
              <a:gd name="connsiteY159" fmla="*/ 1649338 h 3649054"/>
              <a:gd name="connsiteX160" fmla="*/ 999858 w 2059536"/>
              <a:gd name="connsiteY160" fmla="*/ 1623701 h 3649054"/>
              <a:gd name="connsiteX161" fmla="*/ 991312 w 2059536"/>
              <a:gd name="connsiteY161" fmla="*/ 1598064 h 3649054"/>
              <a:gd name="connsiteX162" fmla="*/ 1016949 w 2059536"/>
              <a:gd name="connsiteY162" fmla="*/ 1478422 h 3649054"/>
              <a:gd name="connsiteX163" fmla="*/ 1042586 w 2059536"/>
              <a:gd name="connsiteY163" fmla="*/ 1452785 h 3649054"/>
              <a:gd name="connsiteX164" fmla="*/ 1051132 w 2059536"/>
              <a:gd name="connsiteY164" fmla="*/ 1427148 h 3649054"/>
              <a:gd name="connsiteX165" fmla="*/ 1110953 w 2059536"/>
              <a:gd name="connsiteY165" fmla="*/ 1358781 h 3649054"/>
              <a:gd name="connsiteX166" fmla="*/ 1136590 w 2059536"/>
              <a:gd name="connsiteY166" fmla="*/ 1307507 h 3649054"/>
              <a:gd name="connsiteX167" fmla="*/ 1170773 w 2059536"/>
              <a:gd name="connsiteY167" fmla="*/ 1230594 h 3649054"/>
              <a:gd name="connsiteX168" fmla="*/ 1187865 w 2059536"/>
              <a:gd name="connsiteY168" fmla="*/ 1068224 h 3649054"/>
              <a:gd name="connsiteX169" fmla="*/ 1196411 w 2059536"/>
              <a:gd name="connsiteY169" fmla="*/ 1042587 h 3649054"/>
              <a:gd name="connsiteX170" fmla="*/ 1213502 w 2059536"/>
              <a:gd name="connsiteY170" fmla="*/ 897308 h 3649054"/>
              <a:gd name="connsiteX171" fmla="*/ 1256231 w 2059536"/>
              <a:gd name="connsiteY171" fmla="*/ 846034 h 3649054"/>
              <a:gd name="connsiteX172" fmla="*/ 1290415 w 2059536"/>
              <a:gd name="connsiteY172" fmla="*/ 820396 h 36490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Lst>
            <a:rect l="l" t="t" r="r" b="b"/>
            <a:pathLst>
              <a:path w="2059536" h="3649054">
                <a:moveTo>
                  <a:pt x="1222048" y="837488"/>
                </a:moveTo>
                <a:cubicBezTo>
                  <a:pt x="1255939" y="830710"/>
                  <a:pt x="1302229" y="822156"/>
                  <a:pt x="1333143" y="811851"/>
                </a:cubicBezTo>
                <a:cubicBezTo>
                  <a:pt x="1350235" y="806154"/>
                  <a:pt x="1369428" y="804753"/>
                  <a:pt x="1384418" y="794759"/>
                </a:cubicBezTo>
                <a:cubicBezTo>
                  <a:pt x="1401510" y="783365"/>
                  <a:pt x="1416206" y="767072"/>
                  <a:pt x="1435693" y="760576"/>
                </a:cubicBezTo>
                <a:cubicBezTo>
                  <a:pt x="1552912" y="721502"/>
                  <a:pt x="1407409" y="767649"/>
                  <a:pt x="1572426" y="726393"/>
                </a:cubicBezTo>
                <a:cubicBezTo>
                  <a:pt x="1651824" y="706543"/>
                  <a:pt x="1553117" y="730255"/>
                  <a:pt x="1657884" y="709301"/>
                </a:cubicBezTo>
                <a:cubicBezTo>
                  <a:pt x="1664799" y="707918"/>
                  <a:pt x="1708540" y="697300"/>
                  <a:pt x="1717704" y="692209"/>
                </a:cubicBezTo>
                <a:cubicBezTo>
                  <a:pt x="1735661" y="682233"/>
                  <a:pt x="1768979" y="658026"/>
                  <a:pt x="1768979" y="658026"/>
                </a:cubicBezTo>
                <a:cubicBezTo>
                  <a:pt x="1774676" y="649480"/>
                  <a:pt x="1779496" y="640279"/>
                  <a:pt x="1786071" y="632389"/>
                </a:cubicBezTo>
                <a:cubicBezTo>
                  <a:pt x="1811175" y="602264"/>
                  <a:pt x="1827245" y="596393"/>
                  <a:pt x="1862983" y="572568"/>
                </a:cubicBezTo>
                <a:cubicBezTo>
                  <a:pt x="1896115" y="550480"/>
                  <a:pt x="1878877" y="558725"/>
                  <a:pt x="1914258" y="546931"/>
                </a:cubicBezTo>
                <a:cubicBezTo>
                  <a:pt x="1973027" y="507751"/>
                  <a:pt x="1946045" y="519244"/>
                  <a:pt x="1991170" y="504202"/>
                </a:cubicBezTo>
                <a:cubicBezTo>
                  <a:pt x="2002564" y="487110"/>
                  <a:pt x="2027059" y="473398"/>
                  <a:pt x="2025353" y="452927"/>
                </a:cubicBezTo>
                <a:cubicBezTo>
                  <a:pt x="2022504" y="418744"/>
                  <a:pt x="2021341" y="384379"/>
                  <a:pt x="2016807" y="350378"/>
                </a:cubicBezTo>
                <a:cubicBezTo>
                  <a:pt x="2015616" y="341449"/>
                  <a:pt x="2014631" y="331110"/>
                  <a:pt x="2008261" y="324740"/>
                </a:cubicBezTo>
                <a:cubicBezTo>
                  <a:pt x="1993736" y="310215"/>
                  <a:pt x="1971511" y="305082"/>
                  <a:pt x="1956986" y="290557"/>
                </a:cubicBezTo>
                <a:cubicBezTo>
                  <a:pt x="1938088" y="271659"/>
                  <a:pt x="1929506" y="259725"/>
                  <a:pt x="1905712" y="247828"/>
                </a:cubicBezTo>
                <a:cubicBezTo>
                  <a:pt x="1897655" y="243799"/>
                  <a:pt x="1888620" y="242131"/>
                  <a:pt x="1880074" y="239282"/>
                </a:cubicBezTo>
                <a:cubicBezTo>
                  <a:pt x="1874377" y="230736"/>
                  <a:pt x="1871003" y="220061"/>
                  <a:pt x="1862983" y="213645"/>
                </a:cubicBezTo>
                <a:cubicBezTo>
                  <a:pt x="1855949" y="208018"/>
                  <a:pt x="1845402" y="209128"/>
                  <a:pt x="1837345" y="205099"/>
                </a:cubicBezTo>
                <a:cubicBezTo>
                  <a:pt x="1778328" y="175591"/>
                  <a:pt x="1848669" y="197248"/>
                  <a:pt x="1777525" y="179462"/>
                </a:cubicBezTo>
                <a:cubicBezTo>
                  <a:pt x="1715055" y="137815"/>
                  <a:pt x="1793610" y="188654"/>
                  <a:pt x="1717704" y="145279"/>
                </a:cubicBezTo>
                <a:cubicBezTo>
                  <a:pt x="1708787" y="140183"/>
                  <a:pt x="1701684" y="131793"/>
                  <a:pt x="1692067" y="128187"/>
                </a:cubicBezTo>
                <a:cubicBezTo>
                  <a:pt x="1678467" y="123087"/>
                  <a:pt x="1663351" y="123463"/>
                  <a:pt x="1649338" y="119641"/>
                </a:cubicBezTo>
                <a:cubicBezTo>
                  <a:pt x="1631957" y="114901"/>
                  <a:pt x="1598063" y="102550"/>
                  <a:pt x="1598063" y="102550"/>
                </a:cubicBezTo>
                <a:lnTo>
                  <a:pt x="1546788" y="68366"/>
                </a:lnTo>
                <a:cubicBezTo>
                  <a:pt x="1538242" y="62669"/>
                  <a:pt x="1530894" y="54523"/>
                  <a:pt x="1521151" y="51275"/>
                </a:cubicBezTo>
                <a:cubicBezTo>
                  <a:pt x="1459683" y="30785"/>
                  <a:pt x="1536444" y="55645"/>
                  <a:pt x="1461330" y="34183"/>
                </a:cubicBezTo>
                <a:cubicBezTo>
                  <a:pt x="1452669" y="31708"/>
                  <a:pt x="1444526" y="27404"/>
                  <a:pt x="1435693" y="25637"/>
                </a:cubicBezTo>
                <a:cubicBezTo>
                  <a:pt x="1415941" y="21687"/>
                  <a:pt x="1395812" y="19940"/>
                  <a:pt x="1375872" y="17092"/>
                </a:cubicBezTo>
                <a:cubicBezTo>
                  <a:pt x="1363782" y="13062"/>
                  <a:pt x="1326783" y="0"/>
                  <a:pt x="1316052" y="0"/>
                </a:cubicBezTo>
                <a:cubicBezTo>
                  <a:pt x="1298725" y="0"/>
                  <a:pt x="1281869" y="5697"/>
                  <a:pt x="1264777" y="8546"/>
                </a:cubicBezTo>
                <a:lnTo>
                  <a:pt x="1213502" y="59821"/>
                </a:lnTo>
                <a:cubicBezTo>
                  <a:pt x="1204956" y="68367"/>
                  <a:pt x="1197921" y="78754"/>
                  <a:pt x="1187865" y="85458"/>
                </a:cubicBezTo>
                <a:lnTo>
                  <a:pt x="1110953" y="136733"/>
                </a:lnTo>
                <a:cubicBezTo>
                  <a:pt x="1102407" y="142430"/>
                  <a:pt x="1092577" y="146561"/>
                  <a:pt x="1085315" y="153824"/>
                </a:cubicBezTo>
                <a:cubicBezTo>
                  <a:pt x="1010423" y="228719"/>
                  <a:pt x="1105420" y="137071"/>
                  <a:pt x="1034041" y="196553"/>
                </a:cubicBezTo>
                <a:cubicBezTo>
                  <a:pt x="991364" y="232117"/>
                  <a:pt x="1027821" y="215718"/>
                  <a:pt x="982766" y="230737"/>
                </a:cubicBezTo>
                <a:cubicBezTo>
                  <a:pt x="967165" y="242438"/>
                  <a:pt x="909934" y="286348"/>
                  <a:pt x="897308" y="290557"/>
                </a:cubicBezTo>
                <a:cubicBezTo>
                  <a:pt x="888762" y="293406"/>
                  <a:pt x="879728" y="295075"/>
                  <a:pt x="871671" y="299103"/>
                </a:cubicBezTo>
                <a:cubicBezTo>
                  <a:pt x="815745" y="327066"/>
                  <a:pt x="877103" y="304027"/>
                  <a:pt x="820396" y="341832"/>
                </a:cubicBezTo>
                <a:cubicBezTo>
                  <a:pt x="812901" y="346829"/>
                  <a:pt x="803304" y="347529"/>
                  <a:pt x="794758" y="350378"/>
                </a:cubicBezTo>
                <a:cubicBezTo>
                  <a:pt x="754861" y="390275"/>
                  <a:pt x="785123" y="363364"/>
                  <a:pt x="743484" y="393107"/>
                </a:cubicBezTo>
                <a:cubicBezTo>
                  <a:pt x="731894" y="401386"/>
                  <a:pt x="721751" y="411827"/>
                  <a:pt x="709301" y="418744"/>
                </a:cubicBezTo>
                <a:cubicBezTo>
                  <a:pt x="695891" y="426194"/>
                  <a:pt x="679726" y="427943"/>
                  <a:pt x="666572" y="435836"/>
                </a:cubicBezTo>
                <a:cubicBezTo>
                  <a:pt x="650931" y="445220"/>
                  <a:pt x="637570" y="458008"/>
                  <a:pt x="623843" y="470019"/>
                </a:cubicBezTo>
                <a:cubicBezTo>
                  <a:pt x="614748" y="477977"/>
                  <a:pt x="608261" y="488952"/>
                  <a:pt x="598205" y="495656"/>
                </a:cubicBezTo>
                <a:cubicBezTo>
                  <a:pt x="590710" y="500653"/>
                  <a:pt x="581114" y="501353"/>
                  <a:pt x="572568" y="504202"/>
                </a:cubicBezTo>
                <a:cubicBezTo>
                  <a:pt x="526989" y="572567"/>
                  <a:pt x="586811" y="489959"/>
                  <a:pt x="529839" y="546931"/>
                </a:cubicBezTo>
                <a:cubicBezTo>
                  <a:pt x="522576" y="554194"/>
                  <a:pt x="520010" y="565305"/>
                  <a:pt x="512747" y="572568"/>
                </a:cubicBezTo>
                <a:cubicBezTo>
                  <a:pt x="493074" y="592241"/>
                  <a:pt x="479079" y="591668"/>
                  <a:pt x="452927" y="598206"/>
                </a:cubicBezTo>
                <a:cubicBezTo>
                  <a:pt x="435835" y="615297"/>
                  <a:pt x="415060" y="629368"/>
                  <a:pt x="401652" y="649480"/>
                </a:cubicBezTo>
                <a:cubicBezTo>
                  <a:pt x="389764" y="667312"/>
                  <a:pt x="372550" y="694159"/>
                  <a:pt x="358923" y="709301"/>
                </a:cubicBezTo>
                <a:cubicBezTo>
                  <a:pt x="342753" y="727267"/>
                  <a:pt x="327760" y="747168"/>
                  <a:pt x="307648" y="760576"/>
                </a:cubicBezTo>
                <a:lnTo>
                  <a:pt x="256373" y="794759"/>
                </a:lnTo>
                <a:lnTo>
                  <a:pt x="222190" y="846034"/>
                </a:lnTo>
                <a:cubicBezTo>
                  <a:pt x="216493" y="854580"/>
                  <a:pt x="208347" y="861928"/>
                  <a:pt x="205099" y="871671"/>
                </a:cubicBezTo>
                <a:lnTo>
                  <a:pt x="196553" y="897308"/>
                </a:lnTo>
                <a:cubicBezTo>
                  <a:pt x="192187" y="945333"/>
                  <a:pt x="190014" y="995101"/>
                  <a:pt x="179461" y="1042587"/>
                </a:cubicBezTo>
                <a:cubicBezTo>
                  <a:pt x="177507" y="1051380"/>
                  <a:pt x="173764" y="1059678"/>
                  <a:pt x="170915" y="1068224"/>
                </a:cubicBezTo>
                <a:cubicBezTo>
                  <a:pt x="167633" y="1087919"/>
                  <a:pt x="164343" y="1124098"/>
                  <a:pt x="153824" y="1145137"/>
                </a:cubicBezTo>
                <a:cubicBezTo>
                  <a:pt x="149231" y="1154323"/>
                  <a:pt x="141325" y="1161588"/>
                  <a:pt x="136732" y="1170774"/>
                </a:cubicBezTo>
                <a:cubicBezTo>
                  <a:pt x="132703" y="1178831"/>
                  <a:pt x="132214" y="1188354"/>
                  <a:pt x="128186" y="1196411"/>
                </a:cubicBezTo>
                <a:cubicBezTo>
                  <a:pt x="123593" y="1205598"/>
                  <a:pt x="115688" y="1212862"/>
                  <a:pt x="111095" y="1222049"/>
                </a:cubicBezTo>
                <a:cubicBezTo>
                  <a:pt x="75717" y="1292806"/>
                  <a:pt x="134435" y="1199856"/>
                  <a:pt x="85458" y="1273323"/>
                </a:cubicBezTo>
                <a:cubicBezTo>
                  <a:pt x="82609" y="1287566"/>
                  <a:pt x="80178" y="1301899"/>
                  <a:pt x="76912" y="1316052"/>
                </a:cubicBezTo>
                <a:cubicBezTo>
                  <a:pt x="71630" y="1338941"/>
                  <a:pt x="59820" y="1384419"/>
                  <a:pt x="59820" y="1384419"/>
                </a:cubicBezTo>
                <a:cubicBezTo>
                  <a:pt x="56971" y="1415753"/>
                  <a:pt x="55723" y="1447275"/>
                  <a:pt x="51274" y="1478422"/>
                </a:cubicBezTo>
                <a:cubicBezTo>
                  <a:pt x="50000" y="1487340"/>
                  <a:pt x="44003" y="1495142"/>
                  <a:pt x="42729" y="1504060"/>
                </a:cubicBezTo>
                <a:cubicBezTo>
                  <a:pt x="38280" y="1535208"/>
                  <a:pt x="39651" y="1567079"/>
                  <a:pt x="34183" y="1598064"/>
                </a:cubicBezTo>
                <a:cubicBezTo>
                  <a:pt x="31052" y="1615806"/>
                  <a:pt x="20624" y="1631672"/>
                  <a:pt x="17091" y="1649338"/>
                </a:cubicBezTo>
                <a:cubicBezTo>
                  <a:pt x="6778" y="1700900"/>
                  <a:pt x="13138" y="1678287"/>
                  <a:pt x="0" y="1717705"/>
                </a:cubicBezTo>
                <a:cubicBezTo>
                  <a:pt x="12385" y="1816792"/>
                  <a:pt x="-8927" y="1759976"/>
                  <a:pt x="34183" y="1811708"/>
                </a:cubicBezTo>
                <a:cubicBezTo>
                  <a:pt x="40758" y="1819598"/>
                  <a:pt x="43544" y="1830583"/>
                  <a:pt x="51274" y="1837346"/>
                </a:cubicBezTo>
                <a:cubicBezTo>
                  <a:pt x="66733" y="1850873"/>
                  <a:pt x="102549" y="1871529"/>
                  <a:pt x="102549" y="1871529"/>
                </a:cubicBezTo>
                <a:cubicBezTo>
                  <a:pt x="108246" y="1880075"/>
                  <a:pt x="112378" y="1889903"/>
                  <a:pt x="119641" y="1897166"/>
                </a:cubicBezTo>
                <a:cubicBezTo>
                  <a:pt x="126904" y="1904429"/>
                  <a:pt x="138862" y="1906238"/>
                  <a:pt x="145278" y="1914258"/>
                </a:cubicBezTo>
                <a:cubicBezTo>
                  <a:pt x="192453" y="1973227"/>
                  <a:pt x="105989" y="1908003"/>
                  <a:pt x="179461" y="1956987"/>
                </a:cubicBezTo>
                <a:cubicBezTo>
                  <a:pt x="182310" y="1965533"/>
                  <a:pt x="183010" y="1975129"/>
                  <a:pt x="188007" y="1982624"/>
                </a:cubicBezTo>
                <a:cubicBezTo>
                  <a:pt x="194711" y="1992680"/>
                  <a:pt x="205907" y="1998978"/>
                  <a:pt x="213644" y="2008262"/>
                </a:cubicBezTo>
                <a:cubicBezTo>
                  <a:pt x="220219" y="2016152"/>
                  <a:pt x="225039" y="2025353"/>
                  <a:pt x="230736" y="2033899"/>
                </a:cubicBezTo>
                <a:cubicBezTo>
                  <a:pt x="236832" y="2052186"/>
                  <a:pt x="240782" y="2071532"/>
                  <a:pt x="256373" y="2085174"/>
                </a:cubicBezTo>
                <a:cubicBezTo>
                  <a:pt x="271832" y="2098701"/>
                  <a:pt x="293123" y="2104832"/>
                  <a:pt x="307648" y="2119357"/>
                </a:cubicBezTo>
                <a:cubicBezTo>
                  <a:pt x="339656" y="2151363"/>
                  <a:pt x="321821" y="2141172"/>
                  <a:pt x="358923" y="2153540"/>
                </a:cubicBezTo>
                <a:cubicBezTo>
                  <a:pt x="417461" y="2212078"/>
                  <a:pt x="390087" y="2191407"/>
                  <a:pt x="435835" y="2221907"/>
                </a:cubicBezTo>
                <a:cubicBezTo>
                  <a:pt x="441532" y="2230453"/>
                  <a:pt x="448334" y="2238358"/>
                  <a:pt x="452927" y="2247544"/>
                </a:cubicBezTo>
                <a:cubicBezTo>
                  <a:pt x="488311" y="2318312"/>
                  <a:pt x="429576" y="2225337"/>
                  <a:pt x="478564" y="2298819"/>
                </a:cubicBezTo>
                <a:cubicBezTo>
                  <a:pt x="464848" y="2545709"/>
                  <a:pt x="507390" y="2397268"/>
                  <a:pt x="444381" y="2478280"/>
                </a:cubicBezTo>
                <a:cubicBezTo>
                  <a:pt x="431770" y="2494495"/>
                  <a:pt x="427290" y="2518161"/>
                  <a:pt x="410198" y="2529555"/>
                </a:cubicBezTo>
                <a:cubicBezTo>
                  <a:pt x="346548" y="2571988"/>
                  <a:pt x="424717" y="2517455"/>
                  <a:pt x="358923" y="2572284"/>
                </a:cubicBezTo>
                <a:cubicBezTo>
                  <a:pt x="351033" y="2578859"/>
                  <a:pt x="341176" y="2582801"/>
                  <a:pt x="333286" y="2589376"/>
                </a:cubicBezTo>
                <a:cubicBezTo>
                  <a:pt x="324002" y="2597113"/>
                  <a:pt x="317188" y="2607593"/>
                  <a:pt x="307648" y="2615013"/>
                </a:cubicBezTo>
                <a:cubicBezTo>
                  <a:pt x="291433" y="2627624"/>
                  <a:pt x="256373" y="2649196"/>
                  <a:pt x="256373" y="2649196"/>
                </a:cubicBezTo>
                <a:cubicBezTo>
                  <a:pt x="244979" y="2666288"/>
                  <a:pt x="219922" y="2680055"/>
                  <a:pt x="222190" y="2700471"/>
                </a:cubicBezTo>
                <a:cubicBezTo>
                  <a:pt x="225039" y="2726108"/>
                  <a:pt x="222579" y="2752912"/>
                  <a:pt x="230736" y="2777383"/>
                </a:cubicBezTo>
                <a:cubicBezTo>
                  <a:pt x="237232" y="2796870"/>
                  <a:pt x="253525" y="2811566"/>
                  <a:pt x="264919" y="2828658"/>
                </a:cubicBezTo>
                <a:cubicBezTo>
                  <a:pt x="281204" y="2853086"/>
                  <a:pt x="308201" y="2897208"/>
                  <a:pt x="333286" y="2905570"/>
                </a:cubicBezTo>
                <a:lnTo>
                  <a:pt x="410198" y="2931208"/>
                </a:lnTo>
                <a:lnTo>
                  <a:pt x="435835" y="2939753"/>
                </a:lnTo>
                <a:cubicBezTo>
                  <a:pt x="444381" y="2942602"/>
                  <a:pt x="452639" y="2946532"/>
                  <a:pt x="461472" y="2948299"/>
                </a:cubicBezTo>
                <a:cubicBezTo>
                  <a:pt x="499632" y="2955931"/>
                  <a:pt x="523549" y="2961536"/>
                  <a:pt x="564022" y="2965391"/>
                </a:cubicBezTo>
                <a:cubicBezTo>
                  <a:pt x="603824" y="2969182"/>
                  <a:pt x="643783" y="2971088"/>
                  <a:pt x="683663" y="2973937"/>
                </a:cubicBezTo>
                <a:cubicBezTo>
                  <a:pt x="697634" y="2978593"/>
                  <a:pt x="726218" y="2985621"/>
                  <a:pt x="734938" y="2999574"/>
                </a:cubicBezTo>
                <a:cubicBezTo>
                  <a:pt x="744486" y="3014852"/>
                  <a:pt x="742035" y="3035859"/>
                  <a:pt x="752029" y="3050849"/>
                </a:cubicBezTo>
                <a:cubicBezTo>
                  <a:pt x="757726" y="3059395"/>
                  <a:pt x="764950" y="3067101"/>
                  <a:pt x="769121" y="3076486"/>
                </a:cubicBezTo>
                <a:cubicBezTo>
                  <a:pt x="769130" y="3076506"/>
                  <a:pt x="790482" y="3140568"/>
                  <a:pt x="794758" y="3153398"/>
                </a:cubicBezTo>
                <a:cubicBezTo>
                  <a:pt x="823492" y="3239603"/>
                  <a:pt x="779640" y="3105856"/>
                  <a:pt x="811850" y="3213219"/>
                </a:cubicBezTo>
                <a:cubicBezTo>
                  <a:pt x="817027" y="3230475"/>
                  <a:pt x="828942" y="3264494"/>
                  <a:pt x="828942" y="3264494"/>
                </a:cubicBezTo>
                <a:cubicBezTo>
                  <a:pt x="834639" y="3298677"/>
                  <a:pt x="835074" y="3334167"/>
                  <a:pt x="846033" y="3367043"/>
                </a:cubicBezTo>
                <a:lnTo>
                  <a:pt x="863125" y="3418318"/>
                </a:lnTo>
                <a:lnTo>
                  <a:pt x="871671" y="3443955"/>
                </a:lnTo>
                <a:cubicBezTo>
                  <a:pt x="874519" y="3461047"/>
                  <a:pt x="876818" y="3478239"/>
                  <a:pt x="880216" y="3495230"/>
                </a:cubicBezTo>
                <a:cubicBezTo>
                  <a:pt x="889119" y="3539746"/>
                  <a:pt x="886450" y="3517049"/>
                  <a:pt x="897308" y="3555051"/>
                </a:cubicBezTo>
                <a:cubicBezTo>
                  <a:pt x="905153" y="3582507"/>
                  <a:pt x="902131" y="3594057"/>
                  <a:pt x="922945" y="3614871"/>
                </a:cubicBezTo>
                <a:cubicBezTo>
                  <a:pt x="943762" y="3635688"/>
                  <a:pt x="955306" y="3632663"/>
                  <a:pt x="982766" y="3640508"/>
                </a:cubicBezTo>
                <a:cubicBezTo>
                  <a:pt x="991427" y="3642983"/>
                  <a:pt x="999857" y="3646205"/>
                  <a:pt x="1008403" y="3649054"/>
                </a:cubicBezTo>
                <a:lnTo>
                  <a:pt x="1504059" y="3640508"/>
                </a:lnTo>
                <a:cubicBezTo>
                  <a:pt x="1529843" y="3639738"/>
                  <a:pt x="1555678" y="3637022"/>
                  <a:pt x="1580972" y="3631963"/>
                </a:cubicBezTo>
                <a:cubicBezTo>
                  <a:pt x="1598638" y="3628430"/>
                  <a:pt x="1615155" y="3620568"/>
                  <a:pt x="1632246" y="3614871"/>
                </a:cubicBezTo>
                <a:lnTo>
                  <a:pt x="1657884" y="3606325"/>
                </a:lnTo>
                <a:cubicBezTo>
                  <a:pt x="1666430" y="3603477"/>
                  <a:pt x="1674519" y="3598113"/>
                  <a:pt x="1683521" y="3597780"/>
                </a:cubicBezTo>
                <a:lnTo>
                  <a:pt x="1914258" y="3589234"/>
                </a:lnTo>
                <a:cubicBezTo>
                  <a:pt x="1972924" y="3583367"/>
                  <a:pt x="1995859" y="3599292"/>
                  <a:pt x="2025353" y="3555051"/>
                </a:cubicBezTo>
                <a:cubicBezTo>
                  <a:pt x="2030350" y="3547556"/>
                  <a:pt x="2031050" y="3537959"/>
                  <a:pt x="2033899" y="3529413"/>
                </a:cubicBezTo>
                <a:cubicBezTo>
                  <a:pt x="2037750" y="3375355"/>
                  <a:pt x="2024485" y="3268831"/>
                  <a:pt x="2050990" y="3136307"/>
                </a:cubicBezTo>
                <a:cubicBezTo>
                  <a:pt x="2053294" y="3124790"/>
                  <a:pt x="2056687" y="3113518"/>
                  <a:pt x="2059536" y="3102123"/>
                </a:cubicBezTo>
                <a:cubicBezTo>
                  <a:pt x="2056253" y="3082429"/>
                  <a:pt x="2052963" y="3046249"/>
                  <a:pt x="2042444" y="3025211"/>
                </a:cubicBezTo>
                <a:cubicBezTo>
                  <a:pt x="2037851" y="3016025"/>
                  <a:pt x="2034062" y="3005017"/>
                  <a:pt x="2025353" y="2999574"/>
                </a:cubicBezTo>
                <a:cubicBezTo>
                  <a:pt x="2010075" y="2990025"/>
                  <a:pt x="1991170" y="2988179"/>
                  <a:pt x="1974078" y="2982482"/>
                </a:cubicBezTo>
                <a:lnTo>
                  <a:pt x="1948441" y="2973937"/>
                </a:lnTo>
                <a:cubicBezTo>
                  <a:pt x="1855184" y="2942853"/>
                  <a:pt x="1931837" y="2965752"/>
                  <a:pt x="1709158" y="2956845"/>
                </a:cubicBezTo>
                <a:cubicBezTo>
                  <a:pt x="1694915" y="2953996"/>
                  <a:pt x="1680520" y="2951822"/>
                  <a:pt x="1666429" y="2948299"/>
                </a:cubicBezTo>
                <a:cubicBezTo>
                  <a:pt x="1657690" y="2946114"/>
                  <a:pt x="1649453" y="2942228"/>
                  <a:pt x="1640792" y="2939753"/>
                </a:cubicBezTo>
                <a:cubicBezTo>
                  <a:pt x="1550383" y="2913923"/>
                  <a:pt x="1677188" y="2954735"/>
                  <a:pt x="1555334" y="2914116"/>
                </a:cubicBezTo>
                <a:cubicBezTo>
                  <a:pt x="1546788" y="2911267"/>
                  <a:pt x="1537192" y="2910567"/>
                  <a:pt x="1529697" y="2905570"/>
                </a:cubicBezTo>
                <a:lnTo>
                  <a:pt x="1478422" y="2871387"/>
                </a:lnTo>
                <a:cubicBezTo>
                  <a:pt x="1432843" y="2803022"/>
                  <a:pt x="1492665" y="2885630"/>
                  <a:pt x="1435693" y="2828658"/>
                </a:cubicBezTo>
                <a:cubicBezTo>
                  <a:pt x="1428430" y="2821395"/>
                  <a:pt x="1425176" y="2810911"/>
                  <a:pt x="1418601" y="2803021"/>
                </a:cubicBezTo>
                <a:cubicBezTo>
                  <a:pt x="1410864" y="2793737"/>
                  <a:pt x="1401510" y="2785929"/>
                  <a:pt x="1392964" y="2777383"/>
                </a:cubicBezTo>
                <a:cubicBezTo>
                  <a:pt x="1373719" y="2719650"/>
                  <a:pt x="1400409" y="2782229"/>
                  <a:pt x="1358781" y="2734654"/>
                </a:cubicBezTo>
                <a:cubicBezTo>
                  <a:pt x="1288992" y="2654895"/>
                  <a:pt x="1356644" y="2704744"/>
                  <a:pt x="1298960" y="2666288"/>
                </a:cubicBezTo>
                <a:cubicBezTo>
                  <a:pt x="1256527" y="2602637"/>
                  <a:pt x="1311064" y="2680812"/>
                  <a:pt x="1256231" y="2615013"/>
                </a:cubicBezTo>
                <a:cubicBezTo>
                  <a:pt x="1249656" y="2607123"/>
                  <a:pt x="1246869" y="2596139"/>
                  <a:pt x="1239140" y="2589376"/>
                </a:cubicBezTo>
                <a:cubicBezTo>
                  <a:pt x="1223681" y="2575849"/>
                  <a:pt x="1202390" y="2569718"/>
                  <a:pt x="1187865" y="2555193"/>
                </a:cubicBezTo>
                <a:lnTo>
                  <a:pt x="1110953" y="2478280"/>
                </a:lnTo>
                <a:lnTo>
                  <a:pt x="1085315" y="2452643"/>
                </a:lnTo>
                <a:cubicBezTo>
                  <a:pt x="1076769" y="2444097"/>
                  <a:pt x="1069734" y="2433710"/>
                  <a:pt x="1059678" y="2427006"/>
                </a:cubicBezTo>
                <a:lnTo>
                  <a:pt x="1034041" y="2409914"/>
                </a:lnTo>
                <a:cubicBezTo>
                  <a:pt x="987385" y="2316604"/>
                  <a:pt x="1047681" y="2423061"/>
                  <a:pt x="991312" y="2358639"/>
                </a:cubicBezTo>
                <a:cubicBezTo>
                  <a:pt x="928438" y="2286782"/>
                  <a:pt x="974016" y="2332592"/>
                  <a:pt x="948583" y="2281727"/>
                </a:cubicBezTo>
                <a:cubicBezTo>
                  <a:pt x="943990" y="2272541"/>
                  <a:pt x="937188" y="2264636"/>
                  <a:pt x="931491" y="2256090"/>
                </a:cubicBezTo>
                <a:cubicBezTo>
                  <a:pt x="945380" y="2131096"/>
                  <a:pt x="930362" y="2217314"/>
                  <a:pt x="948583" y="2153540"/>
                </a:cubicBezTo>
                <a:cubicBezTo>
                  <a:pt x="951810" y="2142247"/>
                  <a:pt x="951876" y="2129862"/>
                  <a:pt x="957129" y="2119357"/>
                </a:cubicBezTo>
                <a:cubicBezTo>
                  <a:pt x="966315" y="2100984"/>
                  <a:pt x="984816" y="2087569"/>
                  <a:pt x="991312" y="2068082"/>
                </a:cubicBezTo>
                <a:lnTo>
                  <a:pt x="1016949" y="1991170"/>
                </a:lnTo>
                <a:lnTo>
                  <a:pt x="1025495" y="1965533"/>
                </a:lnTo>
                <a:lnTo>
                  <a:pt x="1034041" y="1939895"/>
                </a:lnTo>
                <a:cubicBezTo>
                  <a:pt x="1036889" y="1919955"/>
                  <a:pt x="1042586" y="1900217"/>
                  <a:pt x="1042586" y="1880075"/>
                </a:cubicBezTo>
                <a:cubicBezTo>
                  <a:pt x="1042586" y="1850428"/>
                  <a:pt x="1037158" y="1747262"/>
                  <a:pt x="1025495" y="1700613"/>
                </a:cubicBezTo>
                <a:cubicBezTo>
                  <a:pt x="1021125" y="1683135"/>
                  <a:pt x="1014100" y="1666430"/>
                  <a:pt x="1008403" y="1649338"/>
                </a:cubicBezTo>
                <a:lnTo>
                  <a:pt x="999858" y="1623701"/>
                </a:lnTo>
                <a:lnTo>
                  <a:pt x="991312" y="1598064"/>
                </a:lnTo>
                <a:cubicBezTo>
                  <a:pt x="996438" y="1546803"/>
                  <a:pt x="989142" y="1517353"/>
                  <a:pt x="1016949" y="1478422"/>
                </a:cubicBezTo>
                <a:cubicBezTo>
                  <a:pt x="1023973" y="1468588"/>
                  <a:pt x="1034040" y="1461331"/>
                  <a:pt x="1042586" y="1452785"/>
                </a:cubicBezTo>
                <a:cubicBezTo>
                  <a:pt x="1045435" y="1444239"/>
                  <a:pt x="1045505" y="1434182"/>
                  <a:pt x="1051132" y="1427148"/>
                </a:cubicBezTo>
                <a:cubicBezTo>
                  <a:pt x="1091014" y="1377297"/>
                  <a:pt x="1076769" y="1461330"/>
                  <a:pt x="1110953" y="1358781"/>
                </a:cubicBezTo>
                <a:cubicBezTo>
                  <a:pt x="1142122" y="1265278"/>
                  <a:pt x="1092412" y="1406909"/>
                  <a:pt x="1136590" y="1307507"/>
                </a:cubicBezTo>
                <a:cubicBezTo>
                  <a:pt x="1177270" y="1215976"/>
                  <a:pt x="1132093" y="1288617"/>
                  <a:pt x="1170773" y="1230594"/>
                </a:cubicBezTo>
                <a:cubicBezTo>
                  <a:pt x="1173646" y="1198992"/>
                  <a:pt x="1181075" y="1105568"/>
                  <a:pt x="1187865" y="1068224"/>
                </a:cubicBezTo>
                <a:cubicBezTo>
                  <a:pt x="1189476" y="1059361"/>
                  <a:pt x="1193562" y="1051133"/>
                  <a:pt x="1196411" y="1042587"/>
                </a:cubicBezTo>
                <a:cubicBezTo>
                  <a:pt x="1197183" y="1032552"/>
                  <a:pt x="1198693" y="931863"/>
                  <a:pt x="1213502" y="897308"/>
                </a:cubicBezTo>
                <a:cubicBezTo>
                  <a:pt x="1221158" y="879444"/>
                  <a:pt x="1242323" y="857955"/>
                  <a:pt x="1256231" y="846034"/>
                </a:cubicBezTo>
                <a:cubicBezTo>
                  <a:pt x="1267045" y="836765"/>
                  <a:pt x="1290415" y="820396"/>
                  <a:pt x="1290415" y="820396"/>
                </a:cubicBezTo>
              </a:path>
            </a:pathLst>
          </a:custGeom>
          <a:solidFill>
            <a:schemeClr val="accent6"/>
          </a:solidFill>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Subtitle 2">
            <a:extLst>
              <a:ext uri="{FF2B5EF4-FFF2-40B4-BE49-F238E27FC236}">
                <a16:creationId xmlns:a16="http://schemas.microsoft.com/office/drawing/2014/main" id="{6030FCDB-7042-5EEF-45BB-E772375BC57D}"/>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(A*)</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7B78631-05CE-E022-493A-F73DF6F241A7}"/>
                  </a:ext>
                </a:extLst>
              </p:cNvPr>
              <p:cNvSpPr txBox="1"/>
              <p:nvPr/>
            </p:nvSpPr>
            <p:spPr>
              <a:xfrm>
                <a:off x="335494" y="1987315"/>
                <a:ext cx="2967066" cy="3693319"/>
              </a:xfrm>
              <a:prstGeom prst="rect">
                <a:avLst/>
              </a:prstGeom>
              <a:noFill/>
            </p:spPr>
            <p:txBody>
              <a:bodyPr wrap="square" rtlCol="0">
                <a:spAutoFit/>
              </a:bodyPr>
              <a:lstStyle/>
              <a:p>
                <a:r>
                  <a:rPr lang="en-GB" b="1" dirty="0"/>
                  <a:t>Priority Queue</a:t>
                </a:r>
              </a:p>
              <a:p>
                <a:r>
                  <a:rPr lang="en-GB" dirty="0"/>
                  <a:t>S (0+9=9) </a:t>
                </a:r>
                <a14:m>
                  <m:oMath xmlns:m="http://schemas.openxmlformats.org/officeDocument/2006/math">
                    <m:r>
                      <a:rPr lang="en-GB" i="1" smtClean="0">
                        <a:solidFill>
                          <a:srgbClr val="FF0000"/>
                        </a:solidFill>
                        <a:latin typeface="Cambria Math"/>
                        <a:ea typeface="Cambria Math"/>
                      </a:rPr>
                      <m:t>×</m:t>
                    </m:r>
                  </m:oMath>
                </a14:m>
                <a:endParaRPr lang="en-US" dirty="0">
                  <a:solidFill>
                    <a:srgbClr val="FF0000"/>
                  </a:solidFill>
                  <a:ea typeface="Cambria Math"/>
                </a:endParaRPr>
              </a:p>
              <a:p>
                <a:r>
                  <a:rPr lang="en-GB" dirty="0"/>
                  <a:t>S-A (1+8=9) </a:t>
                </a:r>
                <a14:m>
                  <m:oMath xmlns:m="http://schemas.openxmlformats.org/officeDocument/2006/math">
                    <m:r>
                      <a:rPr lang="en-GB" i="1">
                        <a:solidFill>
                          <a:srgbClr val="FF0000"/>
                        </a:solidFill>
                        <a:latin typeface="Cambria Math"/>
                        <a:ea typeface="Cambria Math"/>
                      </a:rPr>
                      <m:t>×</m:t>
                    </m:r>
                  </m:oMath>
                </a14:m>
                <a:endParaRPr lang="en-GB" dirty="0"/>
              </a:p>
              <a:p>
                <a:r>
                  <a:rPr lang="en-GB" dirty="0"/>
                  <a:t>S-B (5+6=11) </a:t>
                </a:r>
                <a14:m>
                  <m:oMath xmlns:m="http://schemas.openxmlformats.org/officeDocument/2006/math">
                    <m:r>
                      <a:rPr lang="en-GB" i="1">
                        <a:solidFill>
                          <a:srgbClr val="FF0000"/>
                        </a:solidFill>
                        <a:latin typeface="Cambria Math"/>
                        <a:ea typeface="Cambria Math"/>
                      </a:rPr>
                      <m:t>×</m:t>
                    </m:r>
                  </m:oMath>
                </a14:m>
                <a:endParaRPr lang="en-GB" dirty="0"/>
              </a:p>
              <a:p>
                <a:r>
                  <a:rPr lang="en-GB" dirty="0"/>
                  <a:t>S-A-B (1+2+6=9) </a:t>
                </a:r>
                <a14:m>
                  <m:oMath xmlns:m="http://schemas.openxmlformats.org/officeDocument/2006/math">
                    <m:r>
                      <a:rPr lang="en-GB" i="1">
                        <a:solidFill>
                          <a:srgbClr val="FF0000"/>
                        </a:solidFill>
                        <a:latin typeface="Cambria Math"/>
                        <a:ea typeface="Cambria Math"/>
                      </a:rPr>
                      <m:t>×</m:t>
                    </m:r>
                  </m:oMath>
                </a14:m>
                <a:endParaRPr lang="en-GB" dirty="0"/>
              </a:p>
              <a:p>
                <a:r>
                  <a:rPr lang="en-GB" dirty="0"/>
                  <a:t>S-A-C (1+3+7=11) </a:t>
                </a:r>
                <a14:m>
                  <m:oMath xmlns:m="http://schemas.openxmlformats.org/officeDocument/2006/math">
                    <m:r>
                      <a:rPr lang="en-GB" i="1">
                        <a:solidFill>
                          <a:srgbClr val="FF0000"/>
                        </a:solidFill>
                        <a:latin typeface="Cambria Math"/>
                        <a:ea typeface="Cambria Math"/>
                      </a:rPr>
                      <m:t>×</m:t>
                    </m:r>
                  </m:oMath>
                </a14:m>
                <a:endParaRPr lang="en-GB" dirty="0"/>
              </a:p>
              <a:p>
                <a:r>
                  <a:rPr lang="en-GB" dirty="0"/>
                  <a:t>S-A-D (1+4+4=9) </a:t>
                </a:r>
                <a14:m>
                  <m:oMath xmlns:m="http://schemas.openxmlformats.org/officeDocument/2006/math">
                    <m:r>
                      <a:rPr lang="en-GB" i="1">
                        <a:solidFill>
                          <a:srgbClr val="FF0000"/>
                        </a:solidFill>
                        <a:latin typeface="Cambria Math"/>
                        <a:ea typeface="Cambria Math"/>
                      </a:rPr>
                      <m:t>×</m:t>
                    </m:r>
                  </m:oMath>
                </a14:m>
                <a:endParaRPr lang="en-GB" dirty="0"/>
              </a:p>
              <a:p>
                <a:r>
                  <a:rPr lang="en-GB" dirty="0"/>
                  <a:t>S-A-B-D (1+2+3+4=10) </a:t>
                </a:r>
                <a14:m>
                  <m:oMath xmlns:m="http://schemas.openxmlformats.org/officeDocument/2006/math">
                    <m:r>
                      <a:rPr lang="en-GB" i="1">
                        <a:solidFill>
                          <a:srgbClr val="FF0000"/>
                        </a:solidFill>
                        <a:latin typeface="Cambria Math"/>
                        <a:ea typeface="Cambria Math"/>
                      </a:rPr>
                      <m:t>×</m:t>
                    </m:r>
                  </m:oMath>
                </a14:m>
                <a:endParaRPr lang="en-GB" dirty="0"/>
              </a:p>
              <a:p>
                <a:r>
                  <a:rPr lang="en-GB" dirty="0"/>
                  <a:t>S-A-B-E (1+2+3+6=12) </a:t>
                </a:r>
                <a14:m>
                  <m:oMath xmlns:m="http://schemas.openxmlformats.org/officeDocument/2006/math">
                    <m:r>
                      <a:rPr lang="en-GB" i="1">
                        <a:solidFill>
                          <a:srgbClr val="FF0000"/>
                        </a:solidFill>
                        <a:latin typeface="Cambria Math"/>
                        <a:ea typeface="Cambria Math"/>
                      </a:rPr>
                      <m:t>×</m:t>
                    </m:r>
                  </m:oMath>
                </a14:m>
                <a:endParaRPr lang="en-GB" dirty="0"/>
              </a:p>
              <a:p>
                <a:r>
                  <a:rPr lang="en-GB" dirty="0"/>
                  <a:t>S-A-D-F (1+4+6+3=14) </a:t>
                </a:r>
                <a14:m>
                  <m:oMath xmlns:m="http://schemas.openxmlformats.org/officeDocument/2006/math">
                    <m:r>
                      <a:rPr lang="en-GB" i="1">
                        <a:solidFill>
                          <a:srgbClr val="FF0000"/>
                        </a:solidFill>
                        <a:latin typeface="Cambria Math"/>
                        <a:ea typeface="Cambria Math"/>
                      </a:rPr>
                      <m:t>×</m:t>
                    </m:r>
                  </m:oMath>
                </a14:m>
                <a:endParaRPr lang="en-GB" dirty="0"/>
              </a:p>
              <a:p>
                <a:r>
                  <a:rPr lang="en-GB" dirty="0"/>
                  <a:t>S-A-C-F (1+3+5+3=12) </a:t>
                </a:r>
                <a14:m>
                  <m:oMath xmlns:m="http://schemas.openxmlformats.org/officeDocument/2006/math">
                    <m:r>
                      <a:rPr lang="en-GB" i="1">
                        <a:solidFill>
                          <a:srgbClr val="FF0000"/>
                        </a:solidFill>
                        <a:latin typeface="Cambria Math"/>
                        <a:ea typeface="Cambria Math"/>
                      </a:rPr>
                      <m:t>×</m:t>
                    </m:r>
                  </m:oMath>
                </a14:m>
                <a:endParaRPr lang="en-GB" dirty="0"/>
              </a:p>
              <a:p>
                <a:r>
                  <a:rPr lang="en-GB" dirty="0"/>
                  <a:t>S-A-B-E-G (1+2+3+10+0=16)</a:t>
                </a:r>
              </a:p>
              <a:p>
                <a:r>
                  <a:rPr lang="en-GB" dirty="0"/>
                  <a:t>S-A-C-F-G (1+3+5+5+0=14) </a:t>
                </a:r>
                <a14:m>
                  <m:oMath xmlns:m="http://schemas.openxmlformats.org/officeDocument/2006/math">
                    <m:r>
                      <a:rPr lang="en-GB" i="1">
                        <a:solidFill>
                          <a:srgbClr val="FF0000"/>
                        </a:solidFill>
                        <a:latin typeface="Cambria Math"/>
                        <a:ea typeface="Cambria Math"/>
                      </a:rPr>
                      <m:t>×</m:t>
                    </m:r>
                  </m:oMath>
                </a14:m>
                <a:endParaRPr lang="en-GB" dirty="0"/>
              </a:p>
            </p:txBody>
          </p:sp>
        </mc:Choice>
        <mc:Fallback>
          <p:sp>
            <p:nvSpPr>
              <p:cNvPr id="5" name="TextBox 4">
                <a:extLst>
                  <a:ext uri="{FF2B5EF4-FFF2-40B4-BE49-F238E27FC236}">
                    <a16:creationId xmlns:a16="http://schemas.microsoft.com/office/drawing/2014/main" id="{B7B78631-05CE-E022-493A-F73DF6F241A7}"/>
                  </a:ext>
                </a:extLst>
              </p:cNvPr>
              <p:cNvSpPr txBox="1">
                <a:spLocks noRot="1" noChangeAspect="1" noMove="1" noResize="1" noEditPoints="1" noAdjustHandles="1" noChangeArrowheads="1" noChangeShapeType="1" noTextEdit="1"/>
              </p:cNvSpPr>
              <p:nvPr/>
            </p:nvSpPr>
            <p:spPr>
              <a:xfrm>
                <a:off x="335494" y="1987315"/>
                <a:ext cx="2967066" cy="3693319"/>
              </a:xfrm>
              <a:prstGeom prst="rect">
                <a:avLst/>
              </a:prstGeom>
              <a:blipFill>
                <a:blip r:embed="rId2"/>
                <a:stretch>
                  <a:fillRect l="-1643" t="-825" b="-1650"/>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B4E0B05D-AB74-88A0-3023-418974C839E3}"/>
              </a:ext>
            </a:extLst>
          </p:cNvPr>
          <p:cNvSpPr txBox="1"/>
          <p:nvPr/>
        </p:nvSpPr>
        <p:spPr>
          <a:xfrm>
            <a:off x="335493" y="1296286"/>
            <a:ext cx="2460171" cy="646331"/>
          </a:xfrm>
          <a:prstGeom prst="rect">
            <a:avLst/>
          </a:prstGeom>
          <a:noFill/>
        </p:spPr>
        <p:txBody>
          <a:bodyPr wrap="square" rtlCol="0">
            <a:spAutoFit/>
          </a:bodyPr>
          <a:lstStyle/>
          <a:p>
            <a:r>
              <a:rPr lang="en-GB" b="1" dirty="0"/>
              <a:t>Expanded Node List</a:t>
            </a:r>
          </a:p>
          <a:p>
            <a:r>
              <a:rPr lang="en-GB" dirty="0"/>
              <a:t>S, A, B, C, D, E</a:t>
            </a:r>
          </a:p>
        </p:txBody>
      </p:sp>
      <p:sp>
        <p:nvSpPr>
          <p:cNvPr id="9" name="Oval 8">
            <a:extLst>
              <a:ext uri="{FF2B5EF4-FFF2-40B4-BE49-F238E27FC236}">
                <a16:creationId xmlns:a16="http://schemas.microsoft.com/office/drawing/2014/main" id="{998946E8-A7A0-91B0-AE31-981461C1D5E8}"/>
              </a:ext>
            </a:extLst>
          </p:cNvPr>
          <p:cNvSpPr/>
          <p:nvPr/>
        </p:nvSpPr>
        <p:spPr>
          <a:xfrm>
            <a:off x="5016699" y="1296286"/>
            <a:ext cx="945332"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S,9</a:t>
            </a:r>
          </a:p>
        </p:txBody>
      </p:sp>
      <p:sp>
        <p:nvSpPr>
          <p:cNvPr id="10" name="Oval 9">
            <a:extLst>
              <a:ext uri="{FF2B5EF4-FFF2-40B4-BE49-F238E27FC236}">
                <a16:creationId xmlns:a16="http://schemas.microsoft.com/office/drawing/2014/main" id="{E0CB1BAA-4C17-BA46-2398-7CC8918DC493}"/>
              </a:ext>
            </a:extLst>
          </p:cNvPr>
          <p:cNvSpPr/>
          <p:nvPr/>
        </p:nvSpPr>
        <p:spPr>
          <a:xfrm>
            <a:off x="4221622" y="198731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A,9</a:t>
            </a:r>
          </a:p>
        </p:txBody>
      </p:sp>
      <p:cxnSp>
        <p:nvCxnSpPr>
          <p:cNvPr id="11" name="Straight Arrow Connector 10">
            <a:extLst>
              <a:ext uri="{FF2B5EF4-FFF2-40B4-BE49-F238E27FC236}">
                <a16:creationId xmlns:a16="http://schemas.microsoft.com/office/drawing/2014/main" id="{72CDCD8E-6858-87C6-C1ED-04AC98D66B3E}"/>
              </a:ext>
            </a:extLst>
          </p:cNvPr>
          <p:cNvCxnSpPr>
            <a:stCxn id="9" idx="3"/>
            <a:endCxn id="10" idx="0"/>
          </p:cNvCxnSpPr>
          <p:nvPr/>
        </p:nvCxnSpPr>
        <p:spPr>
          <a:xfrm flipH="1">
            <a:off x="4688381" y="1698625"/>
            <a:ext cx="466759" cy="288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31944F7-B4E0-6080-A196-C031CF8080C9}"/>
              </a:ext>
            </a:extLst>
          </p:cNvPr>
          <p:cNvCxnSpPr>
            <a:cxnSpLocks/>
            <a:stCxn id="9" idx="5"/>
            <a:endCxn id="13" idx="0"/>
          </p:cNvCxnSpPr>
          <p:nvPr/>
        </p:nvCxnSpPr>
        <p:spPr>
          <a:xfrm>
            <a:off x="5823590" y="1698625"/>
            <a:ext cx="460611" cy="2664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E0CB1BAA-4C17-BA46-2398-7CC8918DC493}"/>
              </a:ext>
            </a:extLst>
          </p:cNvPr>
          <p:cNvSpPr/>
          <p:nvPr/>
        </p:nvSpPr>
        <p:spPr>
          <a:xfrm>
            <a:off x="5817442" y="1965064"/>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B,11</a:t>
            </a:r>
          </a:p>
        </p:txBody>
      </p:sp>
      <p:sp>
        <p:nvSpPr>
          <p:cNvPr id="14" name="Oval 13">
            <a:extLst>
              <a:ext uri="{FF2B5EF4-FFF2-40B4-BE49-F238E27FC236}">
                <a16:creationId xmlns:a16="http://schemas.microsoft.com/office/drawing/2014/main" id="{E0CB1BAA-4C17-BA46-2398-7CC8918DC493}"/>
              </a:ext>
            </a:extLst>
          </p:cNvPr>
          <p:cNvSpPr/>
          <p:nvPr/>
        </p:nvSpPr>
        <p:spPr>
          <a:xfrm>
            <a:off x="297251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B,9</a:t>
            </a:r>
          </a:p>
        </p:txBody>
      </p:sp>
      <p:sp>
        <p:nvSpPr>
          <p:cNvPr id="15" name="Oval 14">
            <a:extLst>
              <a:ext uri="{FF2B5EF4-FFF2-40B4-BE49-F238E27FC236}">
                <a16:creationId xmlns:a16="http://schemas.microsoft.com/office/drawing/2014/main" id="{E0CB1BAA-4C17-BA46-2398-7CC8918DC493}"/>
              </a:ext>
            </a:extLst>
          </p:cNvPr>
          <p:cNvSpPr/>
          <p:nvPr/>
        </p:nvSpPr>
        <p:spPr>
          <a:xfrm>
            <a:off x="4074952"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C,11</a:t>
            </a:r>
          </a:p>
        </p:txBody>
      </p:sp>
      <p:sp>
        <p:nvSpPr>
          <p:cNvPr id="16" name="Oval 15">
            <a:extLst>
              <a:ext uri="{FF2B5EF4-FFF2-40B4-BE49-F238E27FC236}">
                <a16:creationId xmlns:a16="http://schemas.microsoft.com/office/drawing/2014/main" id="{E0CB1BAA-4C17-BA46-2398-7CC8918DC493}"/>
              </a:ext>
            </a:extLst>
          </p:cNvPr>
          <p:cNvSpPr/>
          <p:nvPr/>
        </p:nvSpPr>
        <p:spPr>
          <a:xfrm>
            <a:off x="5155774" y="2611085"/>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400" b="1" dirty="0">
                <a:solidFill>
                  <a:schemeClr val="tx1"/>
                </a:solidFill>
              </a:rPr>
              <a:t>D,9</a:t>
            </a:r>
          </a:p>
        </p:txBody>
      </p:sp>
      <p:cxnSp>
        <p:nvCxnSpPr>
          <p:cNvPr id="17" name="Straight Arrow Connector 16">
            <a:extLst>
              <a:ext uri="{FF2B5EF4-FFF2-40B4-BE49-F238E27FC236}">
                <a16:creationId xmlns:a16="http://schemas.microsoft.com/office/drawing/2014/main" id="{72CDCD8E-6858-87C6-C1ED-04AC98D66B3E}"/>
              </a:ext>
            </a:extLst>
          </p:cNvPr>
          <p:cNvCxnSpPr>
            <a:stCxn id="10" idx="3"/>
            <a:endCxn id="14" idx="7"/>
          </p:cNvCxnSpPr>
          <p:nvPr/>
        </p:nvCxnSpPr>
        <p:spPr>
          <a:xfrm flipH="1">
            <a:off x="3769319" y="2389654"/>
            <a:ext cx="589014"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72CDCD8E-6858-87C6-C1ED-04AC98D66B3E}"/>
              </a:ext>
            </a:extLst>
          </p:cNvPr>
          <p:cNvCxnSpPr>
            <a:stCxn id="10" idx="4"/>
            <a:endCxn id="15" idx="0"/>
          </p:cNvCxnSpPr>
          <p:nvPr/>
        </p:nvCxnSpPr>
        <p:spPr>
          <a:xfrm flipH="1">
            <a:off x="4541711" y="2458685"/>
            <a:ext cx="146670" cy="152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72CDCD8E-6858-87C6-C1ED-04AC98D66B3E}"/>
              </a:ext>
            </a:extLst>
          </p:cNvPr>
          <p:cNvCxnSpPr>
            <a:stCxn id="10" idx="5"/>
            <a:endCxn id="16" idx="1"/>
          </p:cNvCxnSpPr>
          <p:nvPr/>
        </p:nvCxnSpPr>
        <p:spPr>
          <a:xfrm>
            <a:off x="5018429" y="2389654"/>
            <a:ext cx="274056" cy="2904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0CB1BAA-4C17-BA46-2398-7CC8918DC493}"/>
              </a:ext>
            </a:extLst>
          </p:cNvPr>
          <p:cNvSpPr/>
          <p:nvPr/>
        </p:nvSpPr>
        <p:spPr>
          <a:xfrm>
            <a:off x="2328906"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D,10</a:t>
            </a:r>
          </a:p>
        </p:txBody>
      </p:sp>
      <p:sp>
        <p:nvSpPr>
          <p:cNvPr id="28" name="Oval 27">
            <a:extLst>
              <a:ext uri="{FF2B5EF4-FFF2-40B4-BE49-F238E27FC236}">
                <a16:creationId xmlns:a16="http://schemas.microsoft.com/office/drawing/2014/main" id="{E0CB1BAA-4C17-BA46-2398-7CC8918DC493}"/>
              </a:ext>
            </a:extLst>
          </p:cNvPr>
          <p:cNvSpPr/>
          <p:nvPr/>
        </p:nvSpPr>
        <p:spPr>
          <a:xfrm>
            <a:off x="3439271" y="3229503"/>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E,12</a:t>
            </a:r>
          </a:p>
        </p:txBody>
      </p:sp>
      <p:cxnSp>
        <p:nvCxnSpPr>
          <p:cNvPr id="29" name="Straight Arrow Connector 28">
            <a:extLst>
              <a:ext uri="{FF2B5EF4-FFF2-40B4-BE49-F238E27FC236}">
                <a16:creationId xmlns:a16="http://schemas.microsoft.com/office/drawing/2014/main" id="{72CDCD8E-6858-87C6-C1ED-04AC98D66B3E}"/>
              </a:ext>
            </a:extLst>
          </p:cNvPr>
          <p:cNvCxnSpPr>
            <a:stCxn id="14" idx="3"/>
            <a:endCxn id="27" idx="0"/>
          </p:cNvCxnSpPr>
          <p:nvPr/>
        </p:nvCxnSpPr>
        <p:spPr>
          <a:xfrm flipH="1">
            <a:off x="2795665" y="3013424"/>
            <a:ext cx="313558"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72CDCD8E-6858-87C6-C1ED-04AC98D66B3E}"/>
              </a:ext>
            </a:extLst>
          </p:cNvPr>
          <p:cNvCxnSpPr>
            <a:stCxn id="14" idx="5"/>
            <a:endCxn id="28" idx="0"/>
          </p:cNvCxnSpPr>
          <p:nvPr/>
        </p:nvCxnSpPr>
        <p:spPr>
          <a:xfrm>
            <a:off x="3769319" y="3013424"/>
            <a:ext cx="136711" cy="216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E0CB1BAA-4C17-BA46-2398-7CC8918DC493}"/>
              </a:ext>
            </a:extLst>
          </p:cNvPr>
          <p:cNvSpPr/>
          <p:nvPr/>
        </p:nvSpPr>
        <p:spPr>
          <a:xfrm>
            <a:off x="5162289" y="3229503"/>
            <a:ext cx="933518" cy="471370"/>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F,14</a:t>
            </a:r>
          </a:p>
        </p:txBody>
      </p:sp>
      <p:cxnSp>
        <p:nvCxnSpPr>
          <p:cNvPr id="22" name="Straight Arrow Connector 21">
            <a:extLst>
              <a:ext uri="{FF2B5EF4-FFF2-40B4-BE49-F238E27FC236}">
                <a16:creationId xmlns:a16="http://schemas.microsoft.com/office/drawing/2014/main" id="{72CDCD8E-6858-87C6-C1ED-04AC98D66B3E}"/>
              </a:ext>
            </a:extLst>
          </p:cNvPr>
          <p:cNvCxnSpPr>
            <a:stCxn id="16" idx="4"/>
            <a:endCxn id="21" idx="0"/>
          </p:cNvCxnSpPr>
          <p:nvPr/>
        </p:nvCxnSpPr>
        <p:spPr>
          <a:xfrm>
            <a:off x="5622533" y="3082455"/>
            <a:ext cx="6515" cy="1470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E0CB1BAA-4C17-BA46-2398-7CC8918DC493}"/>
              </a:ext>
            </a:extLst>
          </p:cNvPr>
          <p:cNvSpPr/>
          <p:nvPr/>
        </p:nvSpPr>
        <p:spPr>
          <a:xfrm>
            <a:off x="4351835" y="3568714"/>
            <a:ext cx="933518" cy="471370"/>
          </a:xfrm>
          <a:prstGeom prst="ellipse">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2000" b="1" dirty="0">
                <a:solidFill>
                  <a:schemeClr val="tx1"/>
                </a:solidFill>
              </a:rPr>
              <a:t>F,12</a:t>
            </a:r>
          </a:p>
        </p:txBody>
      </p:sp>
      <p:cxnSp>
        <p:nvCxnSpPr>
          <p:cNvPr id="26" name="Straight Arrow Connector 25">
            <a:extLst>
              <a:ext uri="{FF2B5EF4-FFF2-40B4-BE49-F238E27FC236}">
                <a16:creationId xmlns:a16="http://schemas.microsoft.com/office/drawing/2014/main" id="{72CDCD8E-6858-87C6-C1ED-04AC98D66B3E}"/>
              </a:ext>
            </a:extLst>
          </p:cNvPr>
          <p:cNvCxnSpPr>
            <a:stCxn id="15" idx="4"/>
            <a:endCxn id="25" idx="0"/>
          </p:cNvCxnSpPr>
          <p:nvPr/>
        </p:nvCxnSpPr>
        <p:spPr>
          <a:xfrm>
            <a:off x="4541711" y="3082455"/>
            <a:ext cx="276883" cy="4862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E0CB1BAA-4C17-BA46-2398-7CC8918DC493}"/>
              </a:ext>
            </a:extLst>
          </p:cNvPr>
          <p:cNvSpPr/>
          <p:nvPr/>
        </p:nvSpPr>
        <p:spPr>
          <a:xfrm>
            <a:off x="3837674" y="4114221"/>
            <a:ext cx="933518" cy="471370"/>
          </a:xfrm>
          <a:prstGeom prst="ellipse">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G,16</a:t>
            </a:r>
          </a:p>
        </p:txBody>
      </p:sp>
      <p:cxnSp>
        <p:nvCxnSpPr>
          <p:cNvPr id="34" name="Straight Arrow Connector 33">
            <a:extLst>
              <a:ext uri="{FF2B5EF4-FFF2-40B4-BE49-F238E27FC236}">
                <a16:creationId xmlns:a16="http://schemas.microsoft.com/office/drawing/2014/main" id="{72CDCD8E-6858-87C6-C1ED-04AC98D66B3E}"/>
              </a:ext>
            </a:extLst>
          </p:cNvPr>
          <p:cNvCxnSpPr>
            <a:stCxn id="28" idx="4"/>
            <a:endCxn id="32" idx="0"/>
          </p:cNvCxnSpPr>
          <p:nvPr/>
        </p:nvCxnSpPr>
        <p:spPr>
          <a:xfrm>
            <a:off x="3906030" y="3700873"/>
            <a:ext cx="398403" cy="41334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E0CB1BAA-4C17-BA46-2398-7CC8918DC493}"/>
              </a:ext>
            </a:extLst>
          </p:cNvPr>
          <p:cNvSpPr/>
          <p:nvPr/>
        </p:nvSpPr>
        <p:spPr>
          <a:xfrm>
            <a:off x="4890072" y="4142128"/>
            <a:ext cx="933518" cy="471370"/>
          </a:xfrm>
          <a:prstGeom prst="ellipse">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a:solidFill>
                  <a:schemeClr val="tx1"/>
                </a:solidFill>
              </a:rPr>
              <a:t>G,14</a:t>
            </a:r>
          </a:p>
        </p:txBody>
      </p:sp>
      <p:cxnSp>
        <p:nvCxnSpPr>
          <p:cNvPr id="36" name="Straight Arrow Connector 35">
            <a:extLst>
              <a:ext uri="{FF2B5EF4-FFF2-40B4-BE49-F238E27FC236}">
                <a16:creationId xmlns:a16="http://schemas.microsoft.com/office/drawing/2014/main" id="{72CDCD8E-6858-87C6-C1ED-04AC98D66B3E}"/>
              </a:ext>
            </a:extLst>
          </p:cNvPr>
          <p:cNvCxnSpPr>
            <a:stCxn id="25" idx="5"/>
            <a:endCxn id="35" idx="0"/>
          </p:cNvCxnSpPr>
          <p:nvPr/>
        </p:nvCxnSpPr>
        <p:spPr>
          <a:xfrm>
            <a:off x="5148642" y="3971053"/>
            <a:ext cx="208189" cy="1710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6170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4D9B0-0B93-7270-3D57-A0A6084F19CB}"/>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0B7AC48B-B9D2-A88A-444B-E7CB3DAD097E}"/>
              </a:ext>
            </a:extLst>
          </p:cNvPr>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Exercise</a:t>
            </a:r>
          </a:p>
        </p:txBody>
      </p:sp>
      <p:sp>
        <p:nvSpPr>
          <p:cNvPr id="3" name="TextBox 2">
            <a:extLst>
              <a:ext uri="{FF2B5EF4-FFF2-40B4-BE49-F238E27FC236}">
                <a16:creationId xmlns:a16="http://schemas.microsoft.com/office/drawing/2014/main" id="{B733B146-1FF5-F64B-52A3-6A24A8A5DD5E}"/>
              </a:ext>
            </a:extLst>
          </p:cNvPr>
          <p:cNvSpPr txBox="1"/>
          <p:nvPr/>
        </p:nvSpPr>
        <p:spPr>
          <a:xfrm>
            <a:off x="267321" y="1220662"/>
            <a:ext cx="8625626" cy="2031325"/>
          </a:xfrm>
          <a:prstGeom prst="rect">
            <a:avLst/>
          </a:prstGeom>
          <a:noFill/>
        </p:spPr>
        <p:txBody>
          <a:bodyPr wrap="square" rtlCol="0">
            <a:spAutoFit/>
          </a:bodyPr>
          <a:lstStyle/>
          <a:p>
            <a:r>
              <a:rPr lang="en-US" dirty="0"/>
              <a:t>Consider </a:t>
            </a:r>
            <a:r>
              <a:rPr lang="en-US" b="1" dirty="0"/>
              <a:t>S</a:t>
            </a:r>
            <a:r>
              <a:rPr lang="en-US" dirty="0"/>
              <a:t> is the starting state, and </a:t>
            </a:r>
            <a:r>
              <a:rPr lang="en-US" b="1" dirty="0"/>
              <a:t>G</a:t>
            </a:r>
            <a:r>
              <a:rPr lang="en-US" dirty="0"/>
              <a:t> is the goal state in the graph. The heuristic value </a:t>
            </a:r>
            <a:r>
              <a:rPr lang="en-US" b="1" dirty="0"/>
              <a:t>h(n)</a:t>
            </a:r>
            <a:r>
              <a:rPr lang="en-US" dirty="0"/>
              <a:t> is given in square boxes and the step costs are given in the edges. </a:t>
            </a:r>
          </a:p>
          <a:p>
            <a:endParaRPr lang="en-US" dirty="0"/>
          </a:p>
          <a:p>
            <a:r>
              <a:rPr lang="en-US" dirty="0"/>
              <a:t>Construct the search tree to find the least cost path from the start state </a:t>
            </a:r>
            <a:r>
              <a:rPr lang="en-US" b="1" dirty="0"/>
              <a:t>S </a:t>
            </a:r>
            <a:r>
              <a:rPr lang="en-US" dirty="0"/>
              <a:t>to the goal state </a:t>
            </a:r>
            <a:r>
              <a:rPr lang="en-US" b="1" dirty="0"/>
              <a:t>G</a:t>
            </a:r>
            <a:r>
              <a:rPr lang="en-US" dirty="0"/>
              <a:t> using </a:t>
            </a:r>
            <a:r>
              <a:rPr lang="en-US" b="1" dirty="0"/>
              <a:t>UCS, GBFS </a:t>
            </a:r>
            <a:r>
              <a:rPr lang="en-US" dirty="0"/>
              <a:t>and</a:t>
            </a:r>
            <a:r>
              <a:rPr lang="en-US" b="1" dirty="0"/>
              <a:t> A* </a:t>
            </a:r>
            <a:r>
              <a:rPr lang="en-US" dirty="0"/>
              <a:t>search for the given graph. </a:t>
            </a:r>
          </a:p>
          <a:p>
            <a:endParaRPr lang="en-US" dirty="0"/>
          </a:p>
          <a:p>
            <a:r>
              <a:rPr lang="en-US" dirty="0"/>
              <a:t>Clearly mention the expand sequence and, path with the path cost.</a:t>
            </a:r>
            <a:endParaRPr lang="x-none" dirty="0"/>
          </a:p>
        </p:txBody>
      </p:sp>
      <p:pic>
        <p:nvPicPr>
          <p:cNvPr id="2" name="Picture 1">
            <a:extLst>
              <a:ext uri="{FF2B5EF4-FFF2-40B4-BE49-F238E27FC236}">
                <a16:creationId xmlns:a16="http://schemas.microsoft.com/office/drawing/2014/main" id="{7FEF4217-0943-CE73-10C6-69581B6A6E4F}"/>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8222" y="3429000"/>
            <a:ext cx="5012464" cy="3330447"/>
          </a:xfrm>
          <a:prstGeom prst="rect">
            <a:avLst/>
          </a:prstGeom>
          <a:noFill/>
        </p:spPr>
      </p:pic>
    </p:spTree>
    <p:extLst>
      <p:ext uri="{BB962C8B-B14F-4D97-AF65-F5344CB8AC3E}">
        <p14:creationId xmlns:p14="http://schemas.microsoft.com/office/powerpoint/2010/main" val="3715661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dirty="0">
                <a:latin typeface="+mn-lt"/>
              </a:rPr>
              <a:t>BEST-FIRST SEARCH</a:t>
            </a:r>
          </a:p>
        </p:txBody>
      </p:sp>
      <p:sp>
        <p:nvSpPr>
          <p:cNvPr id="3" name="Rectangle 2">
            <a:extLst>
              <a:ext uri="{FF2B5EF4-FFF2-40B4-BE49-F238E27FC236}">
                <a16:creationId xmlns:a16="http://schemas.microsoft.com/office/drawing/2014/main" id="{8F2DC475-FF4B-488D-8F3A-E37AD77A5073}"/>
              </a:ext>
            </a:extLst>
          </p:cNvPr>
          <p:cNvSpPr/>
          <p:nvPr/>
        </p:nvSpPr>
        <p:spPr>
          <a:xfrm>
            <a:off x="232115" y="2205503"/>
            <a:ext cx="8138161"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The general approach to informed search is called </a:t>
            </a:r>
            <a:r>
              <a:rPr lang="en-US" sz="2000" b="1" dirty="0"/>
              <a:t>best-first search</a:t>
            </a:r>
            <a:endParaRPr lang="en-US" sz="2000" dirty="0"/>
          </a:p>
        </p:txBody>
      </p:sp>
      <p:sp>
        <p:nvSpPr>
          <p:cNvPr id="4" name="Rectangle 3">
            <a:extLst>
              <a:ext uri="{FF2B5EF4-FFF2-40B4-BE49-F238E27FC236}">
                <a16:creationId xmlns:a16="http://schemas.microsoft.com/office/drawing/2014/main" id="{CB7F7EE5-5954-490E-96A3-40D34AE1EEF5}"/>
              </a:ext>
            </a:extLst>
          </p:cNvPr>
          <p:cNvSpPr/>
          <p:nvPr/>
        </p:nvSpPr>
        <p:spPr>
          <a:xfrm>
            <a:off x="232115" y="2690336"/>
            <a:ext cx="8785276" cy="707886"/>
          </a:xfrm>
          <a:prstGeom prst="rect">
            <a:avLst/>
          </a:prstGeom>
        </p:spPr>
        <p:txBody>
          <a:bodyPr wrap="square">
            <a:spAutoFit/>
          </a:bodyPr>
          <a:lstStyle/>
          <a:p>
            <a:pPr marL="342900" indent="-342900" algn="just">
              <a:buFont typeface="Arial" panose="020B0604020202020204" pitchFamily="34" charset="0"/>
              <a:buChar char="•"/>
            </a:pPr>
            <a:r>
              <a:rPr lang="en-US" sz="2000" dirty="0"/>
              <a:t>Best-first search is an instance of the general </a:t>
            </a:r>
            <a:r>
              <a:rPr lang="en-US" sz="2000" b="1" dirty="0"/>
              <a:t>T</a:t>
            </a:r>
            <a:r>
              <a:rPr lang="en-US" sz="1200" b="1" dirty="0"/>
              <a:t>REE</a:t>
            </a:r>
            <a:r>
              <a:rPr lang="en-US" sz="2000" b="1" dirty="0"/>
              <a:t>-S</a:t>
            </a:r>
            <a:r>
              <a:rPr lang="en-US" sz="1200" b="1" dirty="0"/>
              <a:t>EARCH</a:t>
            </a:r>
            <a:r>
              <a:rPr lang="en-US" sz="1200" dirty="0"/>
              <a:t> </a:t>
            </a:r>
            <a:r>
              <a:rPr lang="en-US" sz="2000" dirty="0"/>
              <a:t>or </a:t>
            </a:r>
            <a:r>
              <a:rPr lang="en-US" sz="2000" b="1" dirty="0"/>
              <a:t>G</a:t>
            </a:r>
            <a:r>
              <a:rPr lang="en-US" sz="1200" b="1" dirty="0"/>
              <a:t>RAPH</a:t>
            </a:r>
            <a:r>
              <a:rPr lang="en-US" sz="2000" b="1" dirty="0"/>
              <a:t>-S</a:t>
            </a:r>
            <a:r>
              <a:rPr lang="en-US" sz="1200" b="1" dirty="0"/>
              <a:t>EARCH</a:t>
            </a:r>
            <a:r>
              <a:rPr lang="en-US" sz="1200" dirty="0"/>
              <a:t> </a:t>
            </a:r>
            <a:r>
              <a:rPr lang="en-US" sz="2000" dirty="0"/>
              <a:t>algorithm in which a node is selected for expansion based on an </a:t>
            </a:r>
            <a:r>
              <a:rPr lang="en-US" sz="2000" b="1" dirty="0"/>
              <a:t>evaluation function</a:t>
            </a:r>
            <a:r>
              <a:rPr lang="en-US" sz="2000" dirty="0"/>
              <a:t>, </a:t>
            </a:r>
            <a:r>
              <a:rPr lang="en-US" sz="2000" b="1" i="1" dirty="0"/>
              <a:t>f(n).</a:t>
            </a:r>
          </a:p>
        </p:txBody>
      </p:sp>
      <p:sp>
        <p:nvSpPr>
          <p:cNvPr id="5" name="Rectangle 4">
            <a:extLst>
              <a:ext uri="{FF2B5EF4-FFF2-40B4-BE49-F238E27FC236}">
                <a16:creationId xmlns:a16="http://schemas.microsoft.com/office/drawing/2014/main" id="{3330828C-8108-4227-B1AA-4C3B818E3A08}"/>
              </a:ext>
            </a:extLst>
          </p:cNvPr>
          <p:cNvSpPr/>
          <p:nvPr/>
        </p:nvSpPr>
        <p:spPr>
          <a:xfrm>
            <a:off x="232115" y="3474071"/>
            <a:ext cx="878527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evaluation function is construed as a cost estimate, so the node with the </a:t>
            </a:r>
            <a:r>
              <a:rPr lang="en-US" sz="2000" i="1" dirty="0"/>
              <a:t>lowest </a:t>
            </a:r>
            <a:r>
              <a:rPr lang="en-US" sz="2000" dirty="0"/>
              <a:t>evaluation is expanded first</a:t>
            </a:r>
          </a:p>
        </p:txBody>
      </p:sp>
      <p:sp>
        <p:nvSpPr>
          <p:cNvPr id="6" name="Rectangle 5">
            <a:extLst>
              <a:ext uri="{FF2B5EF4-FFF2-40B4-BE49-F238E27FC236}">
                <a16:creationId xmlns:a16="http://schemas.microsoft.com/office/drawing/2014/main" id="{3FC09532-84DB-4E26-8CA8-093826D84A5B}"/>
              </a:ext>
            </a:extLst>
          </p:cNvPr>
          <p:cNvSpPr/>
          <p:nvPr/>
        </p:nvSpPr>
        <p:spPr>
          <a:xfrm>
            <a:off x="232115" y="4475093"/>
            <a:ext cx="878527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implementation of best-first graph search is identical to that for</a:t>
            </a:r>
            <a:r>
              <a:rPr lang="en-US" sz="2000" b="1" dirty="0"/>
              <a:t> uniform-cost search</a:t>
            </a:r>
            <a:r>
              <a:rPr lang="en-US" sz="2000" dirty="0"/>
              <a:t>, except for the </a:t>
            </a:r>
            <a:r>
              <a:rPr lang="en-US" sz="2000" b="1" dirty="0"/>
              <a:t>use of f instead of g </a:t>
            </a:r>
            <a:r>
              <a:rPr lang="en-US" sz="2000" dirty="0"/>
              <a:t>to order the priority queue.</a:t>
            </a:r>
          </a:p>
        </p:txBody>
      </p:sp>
      <p:sp>
        <p:nvSpPr>
          <p:cNvPr id="7" name="Rectangle 6">
            <a:extLst>
              <a:ext uri="{FF2B5EF4-FFF2-40B4-BE49-F238E27FC236}">
                <a16:creationId xmlns:a16="http://schemas.microsoft.com/office/drawing/2014/main" id="{F4E08F31-B577-4506-A434-B7A50C700D02}"/>
              </a:ext>
            </a:extLst>
          </p:cNvPr>
          <p:cNvSpPr/>
          <p:nvPr/>
        </p:nvSpPr>
        <p:spPr>
          <a:xfrm>
            <a:off x="246183" y="5526854"/>
            <a:ext cx="5455724" cy="400110"/>
          </a:xfrm>
          <a:prstGeom prst="rect">
            <a:avLst/>
          </a:prstGeom>
        </p:spPr>
        <p:txBody>
          <a:bodyPr wrap="none">
            <a:spAutoFit/>
          </a:bodyPr>
          <a:lstStyle/>
          <a:p>
            <a:pPr marL="342900" indent="-342900" algn="just">
              <a:buFont typeface="Arial" panose="020B0604020202020204" pitchFamily="34" charset="0"/>
              <a:buChar char="•"/>
            </a:pPr>
            <a:r>
              <a:rPr lang="en-US" sz="2000" dirty="0"/>
              <a:t>The choice of f determines the search strategy. </a:t>
            </a:r>
          </a:p>
        </p:txBody>
      </p:sp>
    </p:spTree>
    <p:extLst>
      <p:ext uri="{BB962C8B-B14F-4D97-AF65-F5344CB8AC3E}">
        <p14:creationId xmlns:p14="http://schemas.microsoft.com/office/powerpoint/2010/main" val="1119850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92-97</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dirty="0"/>
              <a:t>HEURISTIC SEARCH COMPARED</a:t>
            </a:r>
            <a:br>
              <a:rPr lang="en-US" dirty="0"/>
            </a:br>
            <a:r>
              <a:rPr lang="en-US" dirty="0"/>
              <a:t>WITH BLIND SEARCH</a:t>
            </a:r>
          </a:p>
        </p:txBody>
      </p:sp>
      <p:pic>
        <p:nvPicPr>
          <p:cNvPr id="4" name="Picture 3">
            <a:extLst>
              <a:ext uri="{FF2B5EF4-FFF2-40B4-BE49-F238E27FC236}">
                <a16:creationId xmlns:a16="http://schemas.microsoft.com/office/drawing/2014/main" id="{4A830C66-0F00-42E3-A921-FF4B0AE9D2AD}"/>
              </a:ext>
            </a:extLst>
          </p:cNvPr>
          <p:cNvPicPr>
            <a:picLocks noChangeAspect="1"/>
          </p:cNvPicPr>
          <p:nvPr/>
        </p:nvPicPr>
        <p:blipFill>
          <a:blip r:embed="rId2"/>
          <a:stretch>
            <a:fillRect/>
          </a:stretch>
        </p:blipFill>
        <p:spPr>
          <a:xfrm>
            <a:off x="823123" y="2115843"/>
            <a:ext cx="7675418" cy="3876993"/>
          </a:xfrm>
          <a:prstGeom prst="rect">
            <a:avLst/>
          </a:prstGeom>
        </p:spPr>
      </p:pic>
    </p:spTree>
    <p:extLst>
      <p:ext uri="{BB962C8B-B14F-4D97-AF65-F5344CB8AC3E}">
        <p14:creationId xmlns:p14="http://schemas.microsoft.com/office/powerpoint/2010/main" val="4172634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HEURISTIC FUNCTION</a:t>
            </a:r>
          </a:p>
        </p:txBody>
      </p:sp>
      <p:sp>
        <p:nvSpPr>
          <p:cNvPr id="3" name="Rectangle 2">
            <a:extLst>
              <a:ext uri="{FF2B5EF4-FFF2-40B4-BE49-F238E27FC236}">
                <a16:creationId xmlns:a16="http://schemas.microsoft.com/office/drawing/2014/main" id="{424C16DE-9D09-4466-99A5-36EB6B86BB2B}"/>
              </a:ext>
            </a:extLst>
          </p:cNvPr>
          <p:cNvSpPr/>
          <p:nvPr/>
        </p:nvSpPr>
        <p:spPr>
          <a:xfrm>
            <a:off x="98477" y="2090616"/>
            <a:ext cx="8890778"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The choice of </a:t>
            </a:r>
            <a:r>
              <a:rPr lang="en-US" sz="2000" b="1" dirty="0"/>
              <a:t>f(evaluation function)</a:t>
            </a:r>
            <a:r>
              <a:rPr lang="en-US" sz="2000" dirty="0"/>
              <a:t> determines the search strategy</a:t>
            </a:r>
          </a:p>
        </p:txBody>
      </p:sp>
      <p:sp>
        <p:nvSpPr>
          <p:cNvPr id="4" name="Rectangle 3">
            <a:extLst>
              <a:ext uri="{FF2B5EF4-FFF2-40B4-BE49-F238E27FC236}">
                <a16:creationId xmlns:a16="http://schemas.microsoft.com/office/drawing/2014/main" id="{FEA5358F-8532-48C9-985C-F013650F0A51}"/>
              </a:ext>
            </a:extLst>
          </p:cNvPr>
          <p:cNvSpPr/>
          <p:nvPr/>
        </p:nvSpPr>
        <p:spPr>
          <a:xfrm>
            <a:off x="98477" y="2592434"/>
            <a:ext cx="9045524" cy="707886"/>
          </a:xfrm>
          <a:prstGeom prst="rect">
            <a:avLst/>
          </a:prstGeom>
        </p:spPr>
        <p:txBody>
          <a:bodyPr wrap="square">
            <a:spAutoFit/>
          </a:bodyPr>
          <a:lstStyle/>
          <a:p>
            <a:pPr marL="342900" indent="-342900" algn="just">
              <a:buFont typeface="Arial" panose="020B0604020202020204" pitchFamily="34" charset="0"/>
              <a:buChar char="•"/>
            </a:pPr>
            <a:r>
              <a:rPr lang="en-US" sz="2000" dirty="0"/>
              <a:t>Best-first algorithms include as a component of </a:t>
            </a:r>
            <a:r>
              <a:rPr lang="en-US" sz="2000" b="1" dirty="0"/>
              <a:t>f</a:t>
            </a:r>
            <a:r>
              <a:rPr lang="en-US" sz="2000" dirty="0"/>
              <a:t> a </a:t>
            </a:r>
            <a:r>
              <a:rPr lang="en-US" sz="2000" b="1" dirty="0"/>
              <a:t>heuristic function</a:t>
            </a:r>
            <a:r>
              <a:rPr lang="en-US" sz="2000" dirty="0"/>
              <a:t>, denoted </a:t>
            </a:r>
            <a:r>
              <a:rPr lang="en-US" sz="2000" b="1" dirty="0"/>
              <a:t>h(n)</a:t>
            </a:r>
          </a:p>
        </p:txBody>
      </p:sp>
      <p:sp>
        <p:nvSpPr>
          <p:cNvPr id="5" name="Rectangle 4">
            <a:extLst>
              <a:ext uri="{FF2B5EF4-FFF2-40B4-BE49-F238E27FC236}">
                <a16:creationId xmlns:a16="http://schemas.microsoft.com/office/drawing/2014/main" id="{FDDA1DE3-4F0E-4C76-97D5-5150BEC64486}"/>
              </a:ext>
            </a:extLst>
          </p:cNvPr>
          <p:cNvSpPr/>
          <p:nvPr/>
        </p:nvSpPr>
        <p:spPr>
          <a:xfrm>
            <a:off x="98476" y="3354496"/>
            <a:ext cx="8890779" cy="707886"/>
          </a:xfrm>
          <a:prstGeom prst="rect">
            <a:avLst/>
          </a:prstGeom>
        </p:spPr>
        <p:txBody>
          <a:bodyPr wrap="square">
            <a:spAutoFit/>
          </a:bodyPr>
          <a:lstStyle/>
          <a:p>
            <a:pPr marL="342900" indent="-342900" algn="just">
              <a:buFont typeface="Arial" panose="020B0604020202020204" pitchFamily="34" charset="0"/>
              <a:buChar char="•"/>
            </a:pPr>
            <a:r>
              <a:rPr lang="en-US" sz="2000" dirty="0"/>
              <a:t>h(n) = estimated cost of the cheapest path from the state at node </a:t>
            </a:r>
            <a:r>
              <a:rPr lang="en-US" sz="2000" i="1" dirty="0"/>
              <a:t>n </a:t>
            </a:r>
            <a:r>
              <a:rPr lang="en-US" sz="2000" dirty="0"/>
              <a:t>to a goal state.</a:t>
            </a:r>
          </a:p>
        </p:txBody>
      </p:sp>
      <p:sp>
        <p:nvSpPr>
          <p:cNvPr id="6" name="Rectangle 5">
            <a:extLst>
              <a:ext uri="{FF2B5EF4-FFF2-40B4-BE49-F238E27FC236}">
                <a16:creationId xmlns:a16="http://schemas.microsoft.com/office/drawing/2014/main" id="{35655E9E-DA0F-4171-8E64-35A8C07158C5}"/>
              </a:ext>
            </a:extLst>
          </p:cNvPr>
          <p:cNvSpPr/>
          <p:nvPr/>
        </p:nvSpPr>
        <p:spPr>
          <a:xfrm>
            <a:off x="98476" y="4026573"/>
            <a:ext cx="9062579" cy="707886"/>
          </a:xfrm>
          <a:prstGeom prst="rect">
            <a:avLst/>
          </a:prstGeom>
        </p:spPr>
        <p:txBody>
          <a:bodyPr wrap="square">
            <a:spAutoFit/>
          </a:bodyPr>
          <a:lstStyle/>
          <a:p>
            <a:pPr marL="342900" indent="-342900" algn="just">
              <a:buFont typeface="Arial" panose="020B0604020202020204" pitchFamily="34" charset="0"/>
              <a:buChar char="•"/>
            </a:pPr>
            <a:r>
              <a:rPr lang="en-US" sz="2000" dirty="0"/>
              <a:t>h(n) takes a </a:t>
            </a:r>
            <a:r>
              <a:rPr lang="en-US" sz="2000" i="1" dirty="0"/>
              <a:t>node </a:t>
            </a:r>
            <a:r>
              <a:rPr lang="en-US" sz="2000" dirty="0"/>
              <a:t>as input, but, unlike g(n), it depends only on the </a:t>
            </a:r>
            <a:r>
              <a:rPr lang="en-US" sz="2000" i="1" dirty="0"/>
              <a:t>state </a:t>
            </a:r>
            <a:r>
              <a:rPr lang="en-US" sz="2000" dirty="0"/>
              <a:t>at that node.</a:t>
            </a:r>
          </a:p>
        </p:txBody>
      </p:sp>
      <p:sp>
        <p:nvSpPr>
          <p:cNvPr id="7" name="Rectangle 6">
            <a:extLst>
              <a:ext uri="{FF2B5EF4-FFF2-40B4-BE49-F238E27FC236}">
                <a16:creationId xmlns:a16="http://schemas.microsoft.com/office/drawing/2014/main" id="{A40E9C76-5558-48BE-8BF4-DB3FC4EC484C}"/>
              </a:ext>
            </a:extLst>
          </p:cNvPr>
          <p:cNvSpPr/>
          <p:nvPr/>
        </p:nvSpPr>
        <p:spPr>
          <a:xfrm>
            <a:off x="98476" y="4758726"/>
            <a:ext cx="8890778" cy="707886"/>
          </a:xfrm>
          <a:prstGeom prst="rect">
            <a:avLst/>
          </a:prstGeom>
        </p:spPr>
        <p:txBody>
          <a:bodyPr wrap="square">
            <a:spAutoFit/>
          </a:bodyPr>
          <a:lstStyle/>
          <a:p>
            <a:pPr marL="342900" indent="-342900" algn="just">
              <a:buFont typeface="Arial" panose="020B0604020202020204" pitchFamily="34" charset="0"/>
              <a:buChar char="•"/>
            </a:pPr>
            <a:r>
              <a:rPr lang="en-US" sz="2000" dirty="0"/>
              <a:t>Heuristic functions are the most common form in which additional knowledge of the problem is imparted to the search algorithm</a:t>
            </a:r>
          </a:p>
        </p:txBody>
      </p:sp>
      <p:sp>
        <p:nvSpPr>
          <p:cNvPr id="8" name="Rectangle 7">
            <a:extLst>
              <a:ext uri="{FF2B5EF4-FFF2-40B4-BE49-F238E27FC236}">
                <a16:creationId xmlns:a16="http://schemas.microsoft.com/office/drawing/2014/main" id="{171AD072-A09D-4F71-8EBB-12CE36412704}"/>
              </a:ext>
            </a:extLst>
          </p:cNvPr>
          <p:cNvSpPr/>
          <p:nvPr/>
        </p:nvSpPr>
        <p:spPr>
          <a:xfrm>
            <a:off x="98477" y="5497270"/>
            <a:ext cx="8890778" cy="707886"/>
          </a:xfrm>
          <a:prstGeom prst="rect">
            <a:avLst/>
          </a:prstGeom>
        </p:spPr>
        <p:txBody>
          <a:bodyPr wrap="square">
            <a:spAutoFit/>
          </a:bodyPr>
          <a:lstStyle/>
          <a:p>
            <a:pPr marL="342900" indent="-342900" algn="just">
              <a:buFont typeface="Arial" panose="020B0604020202020204" pitchFamily="34" charset="0"/>
              <a:buChar char="•"/>
            </a:pPr>
            <a:r>
              <a:rPr lang="en-US" sz="2000" dirty="0"/>
              <a:t>Consider them to be arbitrary, nonnegative, problem-specific functions, with one constraint: </a:t>
            </a:r>
            <a:r>
              <a:rPr lang="en-US" sz="2000" b="1" dirty="0"/>
              <a:t>if n is a goal node, then h(n)=0.</a:t>
            </a:r>
          </a:p>
        </p:txBody>
      </p:sp>
    </p:spTree>
    <p:extLst>
      <p:ext uri="{BB962C8B-B14F-4D97-AF65-F5344CB8AC3E}">
        <p14:creationId xmlns:p14="http://schemas.microsoft.com/office/powerpoint/2010/main" val="3516398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060114" cy="1088136"/>
          </a:xfrm>
        </p:spPr>
        <p:txBody>
          <a:bodyPr>
            <a:normAutofit fontScale="90000"/>
          </a:bodyPr>
          <a:lstStyle/>
          <a:p>
            <a:pPr algn="just"/>
            <a:r>
              <a:rPr lang="en-US" sz="4400" b="1" dirty="0"/>
              <a:t>GREEDY BEST-FIRST SEARCH</a:t>
            </a:r>
            <a:endParaRPr lang="en-US" sz="4400" dirty="0"/>
          </a:p>
        </p:txBody>
      </p:sp>
      <p:sp>
        <p:nvSpPr>
          <p:cNvPr id="3" name="Rectangle 2">
            <a:extLst>
              <a:ext uri="{FF2B5EF4-FFF2-40B4-BE49-F238E27FC236}">
                <a16:creationId xmlns:a16="http://schemas.microsoft.com/office/drawing/2014/main" id="{8720E4E3-1DB6-4308-B3CD-85C7B45B05CE}"/>
              </a:ext>
            </a:extLst>
          </p:cNvPr>
          <p:cNvSpPr/>
          <p:nvPr/>
        </p:nvSpPr>
        <p:spPr>
          <a:xfrm>
            <a:off x="203981" y="2089854"/>
            <a:ext cx="8785273" cy="707886"/>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Greedy best-first search</a:t>
            </a:r>
            <a:r>
              <a:rPr lang="en-US" sz="1200" dirty="0">
                <a:latin typeface="Times-Roman"/>
              </a:rPr>
              <a:t> </a:t>
            </a:r>
            <a:r>
              <a:rPr lang="en-US" sz="2000" dirty="0">
                <a:latin typeface="Times-Roman"/>
              </a:rPr>
              <a:t>tries to expand the node that is closest to the goal, on the grounds that this is likely to lead to a solution quickly.</a:t>
            </a:r>
            <a:endParaRPr lang="en-US" sz="2000" dirty="0"/>
          </a:p>
        </p:txBody>
      </p:sp>
      <p:sp>
        <p:nvSpPr>
          <p:cNvPr id="4" name="Rectangle 3">
            <a:extLst>
              <a:ext uri="{FF2B5EF4-FFF2-40B4-BE49-F238E27FC236}">
                <a16:creationId xmlns:a16="http://schemas.microsoft.com/office/drawing/2014/main" id="{A9B5E2C9-64ED-4237-A132-3A3F5C889E71}"/>
              </a:ext>
            </a:extLst>
          </p:cNvPr>
          <p:cNvSpPr/>
          <p:nvPr/>
        </p:nvSpPr>
        <p:spPr>
          <a:xfrm>
            <a:off x="203980" y="3334942"/>
            <a:ext cx="8785273"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Thus, it evaluates nodes by using just the heuristic function; that is, </a:t>
            </a:r>
            <a:r>
              <a:rPr lang="en-US" sz="2000" b="1" i="1" dirty="0">
                <a:latin typeface="CMMI10"/>
              </a:rPr>
              <a:t>f</a:t>
            </a:r>
            <a:r>
              <a:rPr lang="en-US" sz="2000" b="1" i="1" dirty="0">
                <a:latin typeface="CMR10"/>
              </a:rPr>
              <a:t>(</a:t>
            </a:r>
            <a:r>
              <a:rPr lang="en-US" sz="2000" b="1" i="1" dirty="0">
                <a:latin typeface="CMMI10"/>
              </a:rPr>
              <a:t>n</a:t>
            </a:r>
            <a:r>
              <a:rPr lang="en-US" sz="2000" b="1" i="1" dirty="0">
                <a:latin typeface="CMR10"/>
              </a:rPr>
              <a:t>) = </a:t>
            </a:r>
            <a:r>
              <a:rPr lang="en-US" sz="2000" b="1" i="1" dirty="0">
                <a:latin typeface="CMMI10"/>
              </a:rPr>
              <a:t>h</a:t>
            </a:r>
            <a:r>
              <a:rPr lang="en-US" sz="2000" b="1" i="1" dirty="0">
                <a:latin typeface="CMR10"/>
              </a:rPr>
              <a:t>(</a:t>
            </a:r>
            <a:r>
              <a:rPr lang="en-US" sz="2000" b="1" i="1" dirty="0">
                <a:latin typeface="CMMI10"/>
              </a:rPr>
              <a:t>n</a:t>
            </a:r>
            <a:r>
              <a:rPr lang="en-US" sz="2000" b="1" i="1" dirty="0">
                <a:latin typeface="CMR10"/>
              </a:rPr>
              <a:t>)</a:t>
            </a:r>
            <a:r>
              <a:rPr lang="en-US" sz="2000" b="1" i="1" dirty="0">
                <a:latin typeface="Times-Roman"/>
              </a:rPr>
              <a:t>.</a:t>
            </a:r>
            <a:endParaRPr lang="en-US" sz="2000" b="1" i="1" dirty="0"/>
          </a:p>
        </p:txBody>
      </p:sp>
      <p:sp>
        <p:nvSpPr>
          <p:cNvPr id="5" name="Rectangle 4">
            <a:extLst>
              <a:ext uri="{FF2B5EF4-FFF2-40B4-BE49-F238E27FC236}">
                <a16:creationId xmlns:a16="http://schemas.microsoft.com/office/drawing/2014/main" id="{A1F49944-8551-4418-9558-225F3363E65A}"/>
              </a:ext>
            </a:extLst>
          </p:cNvPr>
          <p:cNvSpPr/>
          <p:nvPr/>
        </p:nvSpPr>
        <p:spPr>
          <a:xfrm>
            <a:off x="200478" y="4167413"/>
            <a:ext cx="8648100" cy="400110"/>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“greedy”—at each step it tries to get as close to the goal as it can.</a:t>
            </a:r>
            <a:endParaRPr lang="en-US" sz="2000" dirty="0"/>
          </a:p>
        </p:txBody>
      </p:sp>
      <p:sp>
        <p:nvSpPr>
          <p:cNvPr id="6" name="Rectangle 5">
            <a:extLst>
              <a:ext uri="{FF2B5EF4-FFF2-40B4-BE49-F238E27FC236}">
                <a16:creationId xmlns:a16="http://schemas.microsoft.com/office/drawing/2014/main" id="{877F9E3E-FF8C-408B-A428-BBB3CD1E0DD2}"/>
              </a:ext>
            </a:extLst>
          </p:cNvPr>
          <p:cNvSpPr/>
          <p:nvPr/>
        </p:nvSpPr>
        <p:spPr>
          <a:xfrm>
            <a:off x="203982" y="4828962"/>
            <a:ext cx="8461717" cy="400110"/>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Its search cost is minimal. It is </a:t>
            </a:r>
            <a:r>
              <a:rPr lang="en-US" sz="2000" dirty="0">
                <a:solidFill>
                  <a:srgbClr val="FF0000"/>
                </a:solidFill>
                <a:latin typeface="Times-Roman"/>
              </a:rPr>
              <a:t>not optimal</a:t>
            </a:r>
            <a:r>
              <a:rPr lang="en-US" sz="2000" dirty="0">
                <a:latin typeface="Times-Roman"/>
              </a:rPr>
              <a:t>.</a:t>
            </a:r>
            <a:endParaRPr lang="en-US" sz="2000" dirty="0"/>
          </a:p>
        </p:txBody>
      </p:sp>
      <p:sp>
        <p:nvSpPr>
          <p:cNvPr id="7" name="Rectangle 6">
            <a:extLst>
              <a:ext uri="{FF2B5EF4-FFF2-40B4-BE49-F238E27FC236}">
                <a16:creationId xmlns:a16="http://schemas.microsoft.com/office/drawing/2014/main" id="{363CDBBF-E4C9-4A8E-A581-12EDC3514266}"/>
              </a:ext>
            </a:extLst>
          </p:cNvPr>
          <p:cNvSpPr/>
          <p:nvPr/>
        </p:nvSpPr>
        <p:spPr>
          <a:xfrm>
            <a:off x="203982" y="5372968"/>
            <a:ext cx="8785272"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Greedy best-first tree search is also </a:t>
            </a:r>
            <a:r>
              <a:rPr lang="en-US" sz="2000" dirty="0">
                <a:solidFill>
                  <a:srgbClr val="FF0000"/>
                </a:solidFill>
                <a:latin typeface="Times-Roman"/>
              </a:rPr>
              <a:t>incomplete</a:t>
            </a:r>
            <a:r>
              <a:rPr lang="en-US" sz="2000" dirty="0">
                <a:latin typeface="Times-Roman"/>
              </a:rPr>
              <a:t> even in a finite state space, much like depth-first search.</a:t>
            </a:r>
            <a:endParaRPr lang="en-US" sz="2000" dirty="0"/>
          </a:p>
        </p:txBody>
      </p:sp>
    </p:spTree>
    <p:extLst>
      <p:ext uri="{BB962C8B-B14F-4D97-AF65-F5344CB8AC3E}">
        <p14:creationId xmlns:p14="http://schemas.microsoft.com/office/powerpoint/2010/main" val="284354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86630"/>
            <a:ext cx="7808976" cy="1088136"/>
          </a:xfrm>
        </p:spPr>
        <p:txBody>
          <a:bodyPr>
            <a:normAutofit fontScale="90000"/>
          </a:bodyPr>
          <a:lstStyle/>
          <a:p>
            <a:r>
              <a:rPr lang="en-US" dirty="0"/>
              <a:t>STRAIGHT-LINE DISTANCE HEURISTIC</a:t>
            </a:r>
          </a:p>
        </p:txBody>
      </p:sp>
      <p:pic>
        <p:nvPicPr>
          <p:cNvPr id="3" name="Picture 2">
            <a:extLst>
              <a:ext uri="{FF2B5EF4-FFF2-40B4-BE49-F238E27FC236}">
                <a16:creationId xmlns:a16="http://schemas.microsoft.com/office/drawing/2014/main" id="{7B609AB4-D44E-C9D5-7ED4-06FD5438D6E5}"/>
              </a:ext>
            </a:extLst>
          </p:cNvPr>
          <p:cNvPicPr>
            <a:picLocks noChangeAspect="1"/>
          </p:cNvPicPr>
          <p:nvPr/>
        </p:nvPicPr>
        <p:blipFill>
          <a:blip r:embed="rId2"/>
          <a:stretch>
            <a:fillRect/>
          </a:stretch>
        </p:blipFill>
        <p:spPr>
          <a:xfrm>
            <a:off x="104931" y="2294600"/>
            <a:ext cx="8829207" cy="3587934"/>
          </a:xfrm>
          <a:prstGeom prst="rect">
            <a:avLst/>
          </a:prstGeom>
        </p:spPr>
      </p:pic>
    </p:spTree>
    <p:extLst>
      <p:ext uri="{BB962C8B-B14F-4D97-AF65-F5344CB8AC3E}">
        <p14:creationId xmlns:p14="http://schemas.microsoft.com/office/powerpoint/2010/main" val="304745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4AC0D-4917-8D21-3A72-1D4EDEE389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ABE59-5DC0-FA10-B4DF-8EFEF14F69B4}"/>
              </a:ext>
            </a:extLst>
          </p:cNvPr>
          <p:cNvSpPr>
            <a:spLocks noGrp="1"/>
          </p:cNvSpPr>
          <p:nvPr>
            <p:ph type="ctrTitle"/>
          </p:nvPr>
        </p:nvSpPr>
        <p:spPr>
          <a:xfrm>
            <a:off x="421341" y="786630"/>
            <a:ext cx="7808976" cy="1088136"/>
          </a:xfrm>
        </p:spPr>
        <p:txBody>
          <a:bodyPr>
            <a:normAutofit fontScale="90000"/>
          </a:bodyPr>
          <a:lstStyle/>
          <a:p>
            <a:r>
              <a:rPr lang="en-US" dirty="0"/>
              <a:t>STRAIGHT-LINE DISTANCE HEURISTIC</a:t>
            </a:r>
          </a:p>
        </p:txBody>
      </p:sp>
      <p:pic>
        <p:nvPicPr>
          <p:cNvPr id="1026" name="Picture 2">
            <a:extLst>
              <a:ext uri="{FF2B5EF4-FFF2-40B4-BE49-F238E27FC236}">
                <a16:creationId xmlns:a16="http://schemas.microsoft.com/office/drawing/2014/main" id="{A83AF36A-3B38-4421-130B-27499C02AF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505" y="2369993"/>
            <a:ext cx="8241928" cy="3478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003326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0BE134-6860-4378-B54D-9AA0773E2AC8}">
  <ds:schemaRefs>
    <ds:schemaRef ds:uri="http://schemas.microsoft.com/sharepoint/v3/contenttype/forms"/>
  </ds:schemaRefs>
</ds:datastoreItem>
</file>

<file path=customXml/itemProps2.xml><?xml version="1.0" encoding="utf-8"?>
<ds:datastoreItem xmlns:ds="http://schemas.openxmlformats.org/officeDocument/2006/customXml" ds:itemID="{A431430F-21C4-417E-8348-72B23CB0EF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60CB3F95-F0F8-4273-B9A5-E90A876AD57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851</TotalTime>
  <Words>3418</Words>
  <Application>Microsoft Office PowerPoint</Application>
  <PresentationFormat>On-screen Show (4:3)</PresentationFormat>
  <Paragraphs>461</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CMMI10</vt:lpstr>
      <vt:lpstr>CMR10</vt:lpstr>
      <vt:lpstr>Helvetica-Narrow</vt:lpstr>
      <vt:lpstr>Times-Bold</vt:lpstr>
      <vt:lpstr>Times-Roman</vt:lpstr>
      <vt:lpstr>Arial</vt:lpstr>
      <vt:lpstr>Calibri</vt:lpstr>
      <vt:lpstr>Cambria Math</vt:lpstr>
      <vt:lpstr>Corbel</vt:lpstr>
      <vt:lpstr>Wingdings</vt:lpstr>
      <vt:lpstr>Spectrum</vt:lpstr>
      <vt:lpstr>INFORMED (HEURISTIC)  SEARCH STRATEGIES</vt:lpstr>
      <vt:lpstr>LECTURE OUTLINE</vt:lpstr>
      <vt:lpstr>INFORMED  SEARCH STRATEGY</vt:lpstr>
      <vt:lpstr>BEST-FIRST SEARCH</vt:lpstr>
      <vt:lpstr>HEURISTIC SEARCH COMPARED WITH BLIND SEARCH</vt:lpstr>
      <vt:lpstr>HEURISTIC FUNCTION</vt:lpstr>
      <vt:lpstr>GREEDY BEST-FIRST SEARCH</vt:lpstr>
      <vt:lpstr>STRAIGHT-LINE DISTANCE HEURISTIC</vt:lpstr>
      <vt:lpstr>STRAIGHT-LINE DISTANCE HEURISTIC</vt:lpstr>
      <vt:lpstr>GREEDY BEST-FIRST  TREE SEARCH</vt:lpstr>
      <vt:lpstr>GREEDY BEST-FIRST  TREE SEARCH</vt:lpstr>
      <vt:lpstr>A* SEARCH:  MINIMIZING THE TOTAL ESTIMATED SOLUTION COST</vt:lpstr>
      <vt:lpstr>A∗ SEARCH FOR BUCHAREST</vt:lpstr>
      <vt:lpstr>A∗ SEARCH FOR BUCHAREST</vt:lpstr>
      <vt:lpstr>A∗ SEARCH FOR BUCHAREST</vt:lpstr>
      <vt:lpstr>CONDITIONS FOR OPTIMALITY: ADMISSIBILITY AND CONSISTENCY</vt:lpstr>
      <vt:lpstr>ADMISSIBILITY</vt:lpstr>
      <vt:lpstr>CONSISTENCY</vt:lpstr>
      <vt:lpstr>OPTIMALITY OF A*</vt:lpstr>
      <vt:lpstr>OPTIMALITY OF 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145</cp:revision>
  <dcterms:created xsi:type="dcterms:W3CDTF">2018-12-10T17:20:29Z</dcterms:created>
  <dcterms:modified xsi:type="dcterms:W3CDTF">2024-11-28T08:52:54Z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