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2"/>
  </p:notesMasterIdLst>
  <p:sldIdLst>
    <p:sldId id="268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312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93" r:id="rId33"/>
    <p:sldId id="295" r:id="rId34"/>
    <p:sldId id="296" r:id="rId35"/>
    <p:sldId id="297" r:id="rId36"/>
    <p:sldId id="298" r:id="rId37"/>
    <p:sldId id="299" r:id="rId38"/>
    <p:sldId id="314" r:id="rId39"/>
    <p:sldId id="313" r:id="rId40"/>
    <p:sldId id="302" r:id="rId41"/>
    <p:sldId id="303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265" r:id="rId50"/>
    <p:sldId id="26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168" autoAdjust="0"/>
  </p:normalViewPr>
  <p:slideViewPr>
    <p:cSldViewPr snapToGrid="0" snapToObjects="1">
      <p:cViewPr varScale="1">
        <p:scale>
          <a:sx n="106" d="100"/>
          <a:sy n="106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85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Ashraf </a:t>
                      </a:r>
                      <a:r>
                        <a:rPr lang="en-US" i="1" dirty="0" err="1"/>
                        <a:t>Uddin</a:t>
                      </a:r>
                      <a:r>
                        <a:rPr lang="en-US" i="1" dirty="0"/>
                        <a:t>				dr.ashraf@aiub.edu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:a16="http://schemas.microsoft.com/office/drawing/2014/main" xmlns="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252002"/>
            <a:ext cx="8916988" cy="4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2800" dirty="0">
                <a:solidFill>
                  <a:schemeClr val="tx1"/>
                </a:solidFill>
              </a:rPr>
              <a:t>Minimax Algorithm determines optimum strategy for Max: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1. Generate the whole game tree, down to the leaves.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2. Apply utility (payoff) function to each leaf.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3. Use the utility of the terminal states to determine the utility of the nodes one level higher up in the search tree. Back-up values from leaves through branch nodes: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4.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" y="1884620"/>
            <a:ext cx="9010443" cy="49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2082510"/>
            <a:ext cx="7770792" cy="39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-16828" y="2080591"/>
            <a:ext cx="9054811" cy="47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Game Tree Size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856ED93-4A33-4B66-9047-904DDE20A93B}"/>
              </a:ext>
            </a:extLst>
          </p:cNvPr>
          <p:cNvSpPr txBox="1">
            <a:spLocks noChangeArrowheads="1"/>
          </p:cNvSpPr>
          <p:nvPr/>
        </p:nvSpPr>
        <p:spPr>
          <a:xfrm>
            <a:off x="187562" y="2150772"/>
            <a:ext cx="8678142" cy="394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Tic-Tac-Toe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 ≈ 5 legal actions per state on average, total of 9 plies in game.</a:t>
            </a: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“ply” = one action by one player, “move” = two plies.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5</a:t>
            </a:r>
            <a:r>
              <a:rPr lang="en-US" altLang="en-US" baseline="30000" dirty="0">
                <a:solidFill>
                  <a:schemeClr val="tx1"/>
                </a:solidFill>
              </a:rPr>
              <a:t>9</a:t>
            </a:r>
            <a:r>
              <a:rPr lang="en-US" altLang="en-US" dirty="0">
                <a:solidFill>
                  <a:schemeClr val="tx1"/>
                </a:solidFill>
              </a:rPr>
              <a:t> = 1,953,125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9! = 362,880  </a:t>
            </a:r>
          </a:p>
          <a:p>
            <a:pPr lvl="1" algn="l"/>
            <a:r>
              <a:rPr lang="en-US" altLang="en-US" b="1" dirty="0">
                <a:solidFill>
                  <a:schemeClr val="tx1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solidFill>
                  <a:schemeClr val="tx1"/>
                </a:solidFill>
              </a:rPr>
              <a:t> exact solution quite reasonable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Is There Another Way?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E9407A9-E7EF-4908-9F06-A1296306523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89924"/>
            <a:ext cx="8529549" cy="4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>
                <a:solidFill>
                  <a:schemeClr val="tx1"/>
                </a:solidFill>
              </a:rPr>
              <a:t>Take Chess on average has: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 35 branches and 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usually at least 100 moves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so, game space is: 35</a:t>
            </a:r>
            <a:r>
              <a:rPr lang="en-US" altLang="de-DE" sz="2400" baseline="30000" dirty="0">
                <a:solidFill>
                  <a:schemeClr val="tx1"/>
                </a:solidFill>
              </a:rPr>
              <a:t>100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</a:p>
          <a:p>
            <a:pPr lvl="4" algn="l"/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Is this a realistic game space to search?</a:t>
            </a:r>
          </a:p>
          <a:p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Since time is important factor in gaming searching this game space is </a:t>
            </a:r>
            <a:r>
              <a:rPr lang="en-US" altLang="de-DE" sz="2400" dirty="0">
                <a:solidFill>
                  <a:srgbClr val="FF0000"/>
                </a:solidFill>
              </a:rPr>
              <a:t>highly undesirable</a:t>
            </a:r>
            <a:r>
              <a:rPr lang="en-US" altLang="de-DE" sz="2400" dirty="0">
                <a:solidFill>
                  <a:schemeClr val="tx1"/>
                </a:solidFill>
              </a:rPr>
              <a:t>.</a:t>
            </a:r>
            <a:endParaRPr lang="en-US" altLang="de-DE" sz="2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 very large search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Cutoffs 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Evaluation Functions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ADF5E979-7B89-4382-AF08-741794B595B8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120348"/>
            <a:ext cx="8612188" cy="420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function that returns an estimate of the expected utility of the game from a given position.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Given the present situation give an estimate as to the value of the next move.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performance of a game-playing program is </a:t>
            </a:r>
            <a:r>
              <a:rPr lang="en-US" altLang="de-DE" sz="2800" dirty="0" err="1">
                <a:solidFill>
                  <a:schemeClr val="tx1"/>
                </a:solidFill>
              </a:rPr>
              <a:t>dependant</a:t>
            </a:r>
            <a:r>
              <a:rPr lang="en-US" altLang="de-DE" sz="2800" dirty="0">
                <a:solidFill>
                  <a:schemeClr val="tx1"/>
                </a:solidFill>
              </a:rPr>
              <a:t> on the quality of the evaluation functions.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How to Judge Quality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007F50E0-294E-4BB1-9963-3B0BB04B2F2D}"/>
              </a:ext>
            </a:extLst>
          </p:cNvPr>
          <p:cNvSpPr txBox="1">
            <a:spLocks noChangeArrowheads="1"/>
          </p:cNvSpPr>
          <p:nvPr/>
        </p:nvSpPr>
        <p:spPr>
          <a:xfrm>
            <a:off x="117682" y="2093842"/>
            <a:ext cx="9026318" cy="415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Evaluation functions must agree with the utility functions on the terminal states.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It must not take too long ( trade off between accuracy and time cost).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Should reflect actual chance of winning.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Design of Evaluation Function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DB347A3D-D509-4018-B003-B4974F5957A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093842"/>
            <a:ext cx="8824223" cy="430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Different evaluation functions must depend on the nature of the game.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Encode the quality of a position in a number that is representable within the framework of the given language.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Design a heuristic for value to the given position of any object in the game.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07" y="449005"/>
            <a:ext cx="7808976" cy="10881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de-DE" sz="3200" b="1" dirty="0"/>
              <a:t>Material Advantage Evaluation Functions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2610EE28-F452-463F-8012-E78190886CE5}"/>
              </a:ext>
            </a:extLst>
          </p:cNvPr>
          <p:cNvSpPr txBox="1">
            <a:spLocks noChangeArrowheads="1"/>
          </p:cNvSpPr>
          <p:nvPr/>
        </p:nvSpPr>
        <p:spPr>
          <a:xfrm>
            <a:off x="209306" y="2150772"/>
            <a:ext cx="8788919" cy="409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Values of the pieces are judge independent of other pieces on the board. A value is returned based on the material value of the computer minus the material value of the player.</a:t>
            </a:r>
          </a:p>
          <a:p>
            <a:pPr lvl="2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Weighted Linear Functions</a:t>
            </a:r>
          </a:p>
          <a:p>
            <a:pPr lvl="3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+w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+……</a:t>
            </a:r>
            <a:r>
              <a:rPr lang="en-US" altLang="de-DE" sz="2400" dirty="0" err="1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de-DE" sz="2400" dirty="0" err="1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endParaRPr lang="en-US" altLang="de-DE" sz="2400" baseline="-250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w’s are weight of the pieces</a:t>
            </a: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f’s are features of the particular positions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Evaluation Functions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54FF1A-4ED8-43DC-AC52-F370672F48B9}"/>
              </a:ext>
            </a:extLst>
          </p:cNvPr>
          <p:cNvSpPr txBox="1">
            <a:spLocks noChangeArrowheads="1"/>
          </p:cNvSpPr>
          <p:nvPr/>
        </p:nvSpPr>
        <p:spPr>
          <a:xfrm>
            <a:off x="592428" y="2011680"/>
            <a:ext cx="8458807" cy="41057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An Evaluation Function: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how good the current board configuration is for a player.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Typically, evaluate how good it is for the player, how good it is for the opponent, then subtract the opponent’s score from the players.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Often called “static” because it is called on a static board position.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Othello: Number of white pieces - Number of black pieces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Chess:  Value of all white pieces - Value of all black pieces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Typical values from -infinity (loss) to +infinity (win) or [-1, +1].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If the board evaluation  is X for a player, it’s -X for the opponent </a:t>
            </a:r>
            <a:r>
              <a:rPr lang="en-US" altLang="en-US" dirty="0">
                <a:solidFill>
                  <a:schemeClr val="tx1"/>
                </a:solidFill>
              </a:rPr>
              <a:t>“Zero-sum game”</a:t>
            </a:r>
          </a:p>
        </p:txBody>
      </p:sp>
    </p:spTree>
    <p:extLst>
      <p:ext uri="{BB962C8B-B14F-4D97-AF65-F5344CB8AC3E}">
        <p14:creationId xmlns:p14="http://schemas.microsoft.com/office/powerpoint/2010/main" val="199191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6" y="5106391"/>
            <a:ext cx="7019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25039"/>
            <a:ext cx="7324725" cy="36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104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Heuristic evaluation function for</a:t>
            </a:r>
            <a:br>
              <a:rPr lang="en-US" altLang="en-US" dirty="0"/>
            </a:br>
            <a:r>
              <a:rPr lang="en-US" altLang="en-US" dirty="0"/>
              <a:t>tic-tac-toe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1B72AD9-814B-45F6-9552-85552EF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53" y="2093841"/>
            <a:ext cx="8365397" cy="425544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5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72732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chemeClr val="tx1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deeper the search the more information is available to the program the more accurate the evaluation functions</a:t>
            </a: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chemeClr val="tx1"/>
                </a:solidFill>
              </a:rPr>
              <a:t>Iterative deepening – when time runs out the program returns the deepest completed search.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 searching a node deeper better than searching more nodes?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Consequences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0ACF42FD-95F9-4912-9B9E-13EC21972F1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93843"/>
            <a:ext cx="8160069" cy="43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Evaluation function might return an incorrect value.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If the search in cutoff and the next move results involves a capture, then the value that is return maybe incorrect.</a:t>
            </a:r>
          </a:p>
          <a:p>
            <a:pPr lvl="1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Horizon problem:</a:t>
            </a: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Moves that are pushed deeper into the search trees may result in an oversight by the evaluation function.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multiagent environment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This 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 two agents act alternately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eliminating a branch of the search tree from consideration without examining it.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speedup the search process.</a:t>
            </a: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207576" cy="462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limited depth search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minimax cutoff decisions but examines fewer nodes.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 MAX.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MIN.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negative infinity and beta to positive infinity.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Max player will only update the value of alpha.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Min player will only update the value of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node values will be passed to upper nodes instead of values of alpha and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We will only pass the alpha, beta values to the child nodes.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Prune whenever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xmlns="" id="{15BFE82C-A272-4565-AC95-BF50173D84D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1341" y="2027583"/>
                <a:ext cx="8590138" cy="44277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de-DE" sz="2400" dirty="0" smtClean="0">
                    <a:solidFill>
                      <a:schemeClr val="tx1"/>
                    </a:solidFill>
                  </a:rPr>
                  <a:t>Simple rules for </a:t>
                </a:r>
                <a14:m>
                  <m:oMath xmlns:m="http://schemas.openxmlformats.org/officeDocument/2006/math"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altLang="de-DE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de-DE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de-DE" sz="24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pruning:</a:t>
                </a:r>
              </a:p>
              <a:p>
                <a:pPr algn="just"/>
                <a:r>
                  <a:rPr lang="en-US" altLang="de-DE" sz="2400" dirty="0" smtClean="0">
                    <a:solidFill>
                      <a:srgbClr val="FF0000"/>
                    </a:solidFill>
                  </a:rPr>
                  <a:t>When moving </a:t>
                </a:r>
                <a14:m>
                  <m:oMath xmlns:m="http://schemas.openxmlformats.org/officeDocument/2006/math">
                    <m:r>
                      <a:rPr lang="en-US" altLang="de-DE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↓</m:t>
                    </m:r>
                  </m:oMath>
                </a14:m>
                <a:r>
                  <a:rPr lang="en-US" altLang="de-DE" sz="2400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just pass the </a:t>
                </a:r>
                <a14:m>
                  <m:oMath xmlns:m="http://schemas.openxmlformats.org/officeDocument/2006/math"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de-DE" sz="2400" dirty="0" smtClean="0">
                    <a:solidFill>
                      <a:schemeClr val="tx1"/>
                    </a:solidFill>
                  </a:rPr>
                  <a:t> values</a:t>
                </a:r>
              </a:p>
              <a:p>
                <a:pPr algn="just"/>
                <a:r>
                  <a:rPr lang="en-US" altLang="de-DE" sz="2400" dirty="0" smtClean="0">
                    <a:solidFill>
                      <a:srgbClr val="FF0000"/>
                    </a:solidFill>
                  </a:rPr>
                  <a:t>When </a:t>
                </a:r>
                <a:r>
                  <a:rPr lang="en-US" altLang="de-DE" sz="2400" dirty="0">
                    <a:solidFill>
                      <a:srgbClr val="FF0000"/>
                    </a:solidFill>
                  </a:rPr>
                  <a:t>moving </a:t>
                </a:r>
                <a14:m>
                  <m:oMath xmlns:m="http://schemas.openxmlformats.org/officeDocument/2006/math">
                    <m:r>
                      <a:rPr lang="en-US" altLang="de-DE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altLang="de-DE" sz="2400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algn="just"/>
                <a:r>
                  <a:rPr lang="en-US" altLang="de-DE" sz="2400" dirty="0" smtClean="0">
                    <a:solidFill>
                      <a:schemeClr val="tx1"/>
                    </a:solidFill>
                  </a:rPr>
                  <a:t>If the current node is a </a:t>
                </a:r>
                <a:r>
                  <a:rPr lang="en-US" altLang="de-DE" sz="2400" dirty="0" smtClean="0">
                    <a:solidFill>
                      <a:srgbClr val="00B050"/>
                    </a:solidFill>
                  </a:rPr>
                  <a:t>Max node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, replace </a:t>
                </a:r>
                <a14:m>
                  <m:oMath xmlns:m="http://schemas.openxmlformats.org/officeDocument/2006/math"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altLang="de-DE" sz="2400" dirty="0" smtClean="0">
                    <a:solidFill>
                      <a:schemeClr val="tx1"/>
                    </a:solidFill>
                  </a:rPr>
                  <a:t> by the value from the child if </a:t>
                </a:r>
                <a14:m>
                  <m:oMath xmlns:m="http://schemas.openxmlformats.org/officeDocument/2006/math">
                    <m:r>
                      <a:rPr lang="en-US" altLang="de-DE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altLang="de-DE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de-DE" sz="2400" dirty="0" smtClean="0">
                    <a:solidFill>
                      <a:srgbClr val="00B050"/>
                    </a:solidFill>
                  </a:rPr>
                  <a:t>increases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altLang="de-DE" sz="2400" dirty="0" smtClean="0">
                    <a:solidFill>
                      <a:schemeClr val="tx1"/>
                    </a:solidFill>
                  </a:rPr>
                  <a:t>Else if </a:t>
                </a:r>
                <a:r>
                  <a:rPr lang="en-US" altLang="de-DE" sz="2400" dirty="0">
                    <a:solidFill>
                      <a:schemeClr val="tx1"/>
                    </a:solidFill>
                  </a:rPr>
                  <a:t>the current node is a </a:t>
                </a:r>
                <a:r>
                  <a:rPr lang="en-US" altLang="de-DE" sz="2400" dirty="0" smtClean="0">
                    <a:solidFill>
                      <a:srgbClr val="00B050"/>
                    </a:solidFill>
                  </a:rPr>
                  <a:t>Min </a:t>
                </a:r>
                <a:r>
                  <a:rPr lang="en-US" altLang="de-DE" sz="2400" dirty="0">
                    <a:solidFill>
                      <a:srgbClr val="00B050"/>
                    </a:solidFill>
                  </a:rPr>
                  <a:t>node</a:t>
                </a:r>
                <a:r>
                  <a:rPr lang="en-US" altLang="de-DE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de-DE" sz="2400" dirty="0">
                    <a:solidFill>
                      <a:schemeClr val="tx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de-DE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de-DE" sz="2400" dirty="0">
                    <a:solidFill>
                      <a:schemeClr val="tx1"/>
                    </a:solidFill>
                  </a:rPr>
                  <a:t>by the value from the child if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de-DE" sz="2400" dirty="0" smtClean="0">
                    <a:solidFill>
                      <a:srgbClr val="00B050"/>
                    </a:solidFill>
                  </a:rPr>
                  <a:t> decreases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endParaRPr lang="en-US" altLang="de-DE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de-DE" sz="2400" dirty="0" smtClean="0">
                    <a:solidFill>
                      <a:schemeClr val="tx1"/>
                    </a:solidFill>
                  </a:rPr>
                  <a:t>If in any step, </a:t>
                </a:r>
                <a14:m>
                  <m:oMath xmlns:m="http://schemas.openxmlformats.org/officeDocument/2006/math"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altLang="de-DE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de-DE" sz="2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de-DE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de-DE" sz="2400" dirty="0" smtClean="0">
                    <a:solidFill>
                      <a:schemeClr val="tx1"/>
                    </a:solidFill>
                  </a:rPr>
                  <a:t>becomes true then back track without further generating any node (prune).</a:t>
                </a:r>
                <a:endParaRPr lang="en-US" altLang="de-DE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altLang="de-DE" sz="2400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en-US" alt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xmlns="" id="{15BFE82C-A272-4565-AC95-BF50173D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027583"/>
                <a:ext cx="8590138" cy="4427764"/>
              </a:xfrm>
              <a:prstGeom prst="rect">
                <a:avLst/>
              </a:prstGeom>
              <a:blipFill rotWithShape="1">
                <a:blip r:embed="rId2"/>
                <a:stretch>
                  <a:fillRect l="-1065" t="-1102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989" y="3369327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280" y="4321097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244" y="4316708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∞,</a:t>
            </a:r>
            <a:r>
              <a:rPr lang="en-US" dirty="0" smtClean="0"/>
              <a:t>2</a:t>
            </a:r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588" y="4323128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∞,2,</a:t>
            </a:r>
            <a:r>
              <a:rPr lang="en-US" dirty="0" smtClean="0"/>
              <a:t>3</a:t>
            </a:r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419" y="3373802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∞,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35258" y="3984578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∞,</a:t>
            </a:r>
            <a:r>
              <a:rPr lang="en-US" dirty="0" smtClean="0"/>
              <a:t>5</a:t>
            </a:r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4935" y="2211120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∞,</a:t>
            </a:r>
            <a:r>
              <a:rPr lang="en-US" dirty="0" smtClean="0"/>
              <a:t>3</a:t>
            </a:r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67426" y="2854304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∞,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23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079"/>
            <a:ext cx="914400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Best-Case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each player’s best move is the left-most child (i.e., evaluated first)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in practice, performance is closer to best rather than 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sort moves by the remembered move values found last time.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expand captures first, then threats, then forward moves, etc.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) rather than O(b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this is the same as having a branching factor of sqrt(b), 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(sqrt(b))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 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,i.e., we effectively go from b to square root of b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in chess go from b ~ 35  to  b ~ 6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this permits much deeper search in the same amount of time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Some games can normally be defined in the form of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Branching factor is usually an average of the possible number of moves at each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Good move </a:t>
            </a:r>
            <a:r>
              <a:rPr lang="en-US" altLang="en-US" sz="2800" i="1" dirty="0">
                <a:solidFill>
                  <a:schemeClr val="tx1"/>
                </a:solidFill>
              </a:rPr>
              <a:t>ordering</a:t>
            </a:r>
            <a:r>
              <a:rPr lang="en-US" altLang="en-US" sz="2800" dirty="0">
                <a:solidFill>
                  <a:schemeClr val="tx1"/>
                </a:solidFill>
              </a:rPr>
              <a:t> improves effectiveness of pruning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9" y="2066305"/>
            <a:ext cx="8060314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296214" y="2137892"/>
            <a:ext cx="8749312" cy="47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highest utility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Min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lowest utility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Simple problem is to reach a favorable terminal state 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as high a utility as possible regardless of Min’s moves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develop a strategy that determines best possible move for each move Min makes.</a:t>
            </a: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2" y="2002971"/>
            <a:ext cx="7549675" cy="467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635</TotalTime>
  <Words>2024</Words>
  <Application>Microsoft Office PowerPoint</Application>
  <PresentationFormat>On-screen Show (4:3)</PresentationFormat>
  <Paragraphs>306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Spectrum</vt:lpstr>
      <vt:lpstr>ADVERSARIAL SEARCH</vt:lpstr>
      <vt:lpstr>Lecture Outline</vt:lpstr>
      <vt:lpstr>Game Playing: Introduction</vt:lpstr>
      <vt:lpstr>Games a Search Problem</vt:lpstr>
      <vt:lpstr>Tic-Tac-Toe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Game Tree Size</vt:lpstr>
      <vt:lpstr>Is There Another Way?</vt:lpstr>
      <vt:lpstr>Imperfect Decisions</vt:lpstr>
      <vt:lpstr>Evaluation Functions</vt:lpstr>
      <vt:lpstr>How to Judge Quality</vt:lpstr>
      <vt:lpstr>Design of Evaluation Function</vt:lpstr>
      <vt:lpstr>Material Advantage Evaluation Functions</vt:lpstr>
      <vt:lpstr>Heuristic Evaluation Functions</vt:lpstr>
      <vt:lpstr>Evaluation Function</vt:lpstr>
      <vt:lpstr>  Heuristic evaluation function for tic-tac-toe</vt:lpstr>
      <vt:lpstr>Cutoff Search </vt:lpstr>
      <vt:lpstr>Consequences</vt:lpstr>
      <vt:lpstr>Pruning</vt:lpstr>
      <vt:lpstr>Alpha-Beta Pruning</vt:lpstr>
      <vt:lpstr>Alpha-beta: Definitions</vt:lpstr>
      <vt:lpstr>Implementation</vt:lpstr>
      <vt:lpstr>Implementation (Cont’d)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Ashraf</cp:lastModifiedBy>
  <cp:revision>94</cp:revision>
  <dcterms:created xsi:type="dcterms:W3CDTF">2018-12-10T17:20:29Z</dcterms:created>
  <dcterms:modified xsi:type="dcterms:W3CDTF">2024-11-22T14:13:28Z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