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0" r:id="rId5"/>
  </p:sldMasterIdLst>
  <p:notesMasterIdLst>
    <p:notesMasterId r:id="rId20"/>
  </p:notesMasterIdLst>
  <p:handoutMasterIdLst>
    <p:handoutMasterId r:id="rId21"/>
  </p:handoutMasterIdLst>
  <p:sldIdLst>
    <p:sldId id="256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3" r:id="rId1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Futura LT Book" pitchFamily="2" charset="0"/>
        <a:ea typeface="굴림" charset="-127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Futura LT Book" pitchFamily="2" charset="0"/>
        <a:ea typeface="굴림" charset="-127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Futura LT Book" pitchFamily="2" charset="0"/>
        <a:ea typeface="굴림" charset="-127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Futura LT Book" pitchFamily="2" charset="0"/>
        <a:ea typeface="굴림" charset="-127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Futura LT Book" pitchFamily="2" charset="0"/>
        <a:ea typeface="굴림" charset="-127"/>
        <a:cs typeface="+mn-cs"/>
      </a:defRPr>
    </a:lvl5pPr>
    <a:lvl6pPr marL="2286000" algn="l" defTabSz="914400" rtl="0" eaLnBrk="1" latinLnBrk="0" hangingPunct="1">
      <a:defRPr sz="3600" kern="1200">
        <a:solidFill>
          <a:schemeClr val="tx2"/>
        </a:solidFill>
        <a:latin typeface="Futura LT Book" pitchFamily="2" charset="0"/>
        <a:ea typeface="굴림" charset="-127"/>
        <a:cs typeface="+mn-cs"/>
      </a:defRPr>
    </a:lvl6pPr>
    <a:lvl7pPr marL="2743200" algn="l" defTabSz="914400" rtl="0" eaLnBrk="1" latinLnBrk="0" hangingPunct="1">
      <a:defRPr sz="3600" kern="1200">
        <a:solidFill>
          <a:schemeClr val="tx2"/>
        </a:solidFill>
        <a:latin typeface="Futura LT Book" pitchFamily="2" charset="0"/>
        <a:ea typeface="굴림" charset="-127"/>
        <a:cs typeface="+mn-cs"/>
      </a:defRPr>
    </a:lvl7pPr>
    <a:lvl8pPr marL="3200400" algn="l" defTabSz="914400" rtl="0" eaLnBrk="1" latinLnBrk="0" hangingPunct="1">
      <a:defRPr sz="3600" kern="1200">
        <a:solidFill>
          <a:schemeClr val="tx2"/>
        </a:solidFill>
        <a:latin typeface="Futura LT Book" pitchFamily="2" charset="0"/>
        <a:ea typeface="굴림" charset="-127"/>
        <a:cs typeface="+mn-cs"/>
      </a:defRPr>
    </a:lvl8pPr>
    <a:lvl9pPr marL="3657600" algn="l" defTabSz="914400" rtl="0" eaLnBrk="1" latinLnBrk="0" hangingPunct="1">
      <a:defRPr sz="3600" kern="1200">
        <a:solidFill>
          <a:schemeClr val="tx2"/>
        </a:solidFill>
        <a:latin typeface="Futura LT Book" pitchFamily="2" charset="0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8223"/>
    <a:srgbClr val="397B0D"/>
    <a:srgbClr val="000000"/>
    <a:srgbClr val="00499F"/>
    <a:srgbClr val="0CC1E0"/>
    <a:srgbClr val="1B00FE"/>
    <a:srgbClr val="0091A2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94" autoAdjust="0"/>
    <p:restoredTop sz="94648" autoAdjust="0"/>
  </p:normalViewPr>
  <p:slideViewPr>
    <p:cSldViewPr>
      <p:cViewPr varScale="1">
        <p:scale>
          <a:sx n="68" d="100"/>
          <a:sy n="68" d="100"/>
        </p:scale>
        <p:origin x="16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75224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13AD4CBC-8120-4FCB-8FE5-8EECB2A26A4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8112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76375" y="4508500"/>
            <a:ext cx="6191250" cy="1439863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/>
              <a:t>Click to edit Master title style</a:t>
            </a:r>
            <a:endParaRPr lang="ru-RU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76375" y="5948363"/>
            <a:ext cx="6191250" cy="504825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2"/>
                </a:solidFill>
                <a:latin typeface="Futura LT Book" pitchFamily="2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ru-R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2859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8125" y="333375"/>
            <a:ext cx="2016125" cy="6191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750" y="333375"/>
            <a:ext cx="5895975" cy="619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4987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6EE82D-15F0-483A-8F4C-F02259A4FBC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6409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7ECA46-4DA5-4138-8E6F-FE1111E2A5E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356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54C065-26A8-4CC7-BDFE-7B7DBDA83A85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441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3688" y="1600200"/>
            <a:ext cx="33131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35CD43-9E9D-4E56-BCD8-36B132BEF841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1926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A69027-8CDF-4841-B76D-4DCD1C5095A2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25950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EBDE3-5DED-44D8-B1BC-F94BB021B8E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9064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676C78-C8D5-4555-A410-03DDBFB0069A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087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545DC6-D455-4323-9DC8-E131EF9DF29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464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33095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D1FD29-24DC-4549-8BA4-F8424BC3301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58115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0802E5-C9B5-4016-9831-6E7BED28283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854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2938" y="274638"/>
            <a:ext cx="1693862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8175" y="274638"/>
            <a:ext cx="493236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53D601-5248-4044-BFF7-BB02349B1A9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137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5083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773238"/>
            <a:ext cx="3956050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3956050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5443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2993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5775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5558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0697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572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333375"/>
            <a:ext cx="6840538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773238"/>
            <a:ext cx="8064500" cy="4751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charset="-127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charset="-127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charset="-127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charset="-127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charset="-127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charset="-127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charset="-127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charset="-127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74638"/>
            <a:ext cx="67675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fld id="{A99A310A-046E-4F5F-B79C-A61A122CA83C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042988" y="4221163"/>
            <a:ext cx="7058025" cy="1584325"/>
          </a:xfrm>
        </p:spPr>
        <p:txBody>
          <a:bodyPr/>
          <a:lstStyle/>
          <a:p>
            <a:r>
              <a:rPr lang="en-US" dirty="0"/>
              <a:t>Democracy In Bangladesh</a:t>
            </a:r>
            <a:br>
              <a:rPr lang="en-US" dirty="0"/>
            </a:br>
            <a:endParaRPr lang="en-US" dirty="0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5876925"/>
            <a:ext cx="7058025" cy="576263"/>
          </a:xfrm>
        </p:spPr>
        <p:txBody>
          <a:bodyPr/>
          <a:lstStyle/>
          <a:p>
            <a:endParaRPr lang="uk-U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Crisis Of Democracy In Bangladesh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Absence of democratic political culture.</a:t>
            </a:r>
          </a:p>
          <a:p>
            <a:pPr marL="457200" indent="-457200">
              <a:buAutoNum type="arabicPeriod"/>
            </a:pPr>
            <a:r>
              <a:rPr lang="en-US" dirty="0"/>
              <a:t>Absence the rule of law.</a:t>
            </a:r>
          </a:p>
          <a:p>
            <a:pPr marL="457200" indent="-457200">
              <a:buAutoNum type="arabicPeriod"/>
            </a:pPr>
            <a:r>
              <a:rPr lang="en-US" dirty="0"/>
              <a:t>Absence of strong political leadership.</a:t>
            </a:r>
          </a:p>
          <a:p>
            <a:pPr marL="457200" indent="-457200">
              <a:buAutoNum type="arabicPeriod"/>
            </a:pPr>
            <a:r>
              <a:rPr lang="en-US" dirty="0"/>
              <a:t>Corruption</a:t>
            </a:r>
          </a:p>
          <a:p>
            <a:pPr marL="457200" indent="-457200">
              <a:buAutoNum type="arabicPeriod"/>
            </a:pPr>
            <a:r>
              <a:rPr lang="en-US" dirty="0"/>
              <a:t>Lack of political morality</a:t>
            </a:r>
          </a:p>
          <a:p>
            <a:pPr marL="457200" indent="-457200">
              <a:buAutoNum type="arabicPeriod"/>
            </a:pPr>
            <a:r>
              <a:rPr lang="en-US" dirty="0"/>
              <a:t>Weak Parliamentary Committee System</a:t>
            </a:r>
          </a:p>
          <a:p>
            <a:pPr marL="457200" indent="-457200">
              <a:buAutoNum type="arabicPeriod"/>
            </a:pPr>
            <a:r>
              <a:rPr lang="en-US" dirty="0"/>
              <a:t>Problems of political parties</a:t>
            </a:r>
          </a:p>
          <a:p>
            <a:pPr marL="457200" indent="-457200">
              <a:buAutoNum type="arabicPeriod"/>
            </a:pPr>
            <a:r>
              <a:rPr lang="en-US" dirty="0"/>
              <a:t>Problems of press media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484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Solution To Improve The Situation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Cautiousness of citizens</a:t>
            </a:r>
          </a:p>
          <a:p>
            <a:pPr marL="457200" indent="-457200">
              <a:buAutoNum type="arabicPeriod"/>
            </a:pPr>
            <a:r>
              <a:rPr lang="en-US" dirty="0"/>
              <a:t>Free , fair and participatory election</a:t>
            </a:r>
          </a:p>
          <a:p>
            <a:pPr marL="457200" indent="-457200">
              <a:buAutoNum type="arabicPeriod"/>
            </a:pPr>
            <a:r>
              <a:rPr lang="en-US" dirty="0"/>
              <a:t>Reform of political and social institution</a:t>
            </a:r>
          </a:p>
          <a:p>
            <a:pPr marL="457200" indent="-457200">
              <a:buAutoNum type="arabicPeriod"/>
            </a:pPr>
            <a:r>
              <a:rPr lang="en-US" dirty="0"/>
              <a:t>Ensure equal distribution of wealth</a:t>
            </a:r>
          </a:p>
          <a:p>
            <a:pPr marL="457200" indent="-457200">
              <a:buAutoNum type="arabicPeriod"/>
            </a:pPr>
            <a:r>
              <a:rPr lang="en-US" dirty="0"/>
              <a:t>Strong  rule of law</a:t>
            </a:r>
          </a:p>
          <a:p>
            <a:pPr marL="457200" indent="-457200">
              <a:buAutoNum type="arabicPeriod"/>
            </a:pPr>
            <a:r>
              <a:rPr lang="en-US" dirty="0"/>
              <a:t>Strong leadership</a:t>
            </a:r>
          </a:p>
          <a:p>
            <a:pPr marL="457200" indent="-457200">
              <a:buAutoNum type="arabicPeriod"/>
            </a:pPr>
            <a:r>
              <a:rPr lang="en-US" dirty="0"/>
              <a:t>Spread the value of morality</a:t>
            </a:r>
          </a:p>
          <a:p>
            <a:pPr marL="457200" indent="-457200">
              <a:buAutoNum type="arabicPeriod"/>
            </a:pPr>
            <a:r>
              <a:rPr lang="en-US" dirty="0"/>
              <a:t>Strong press and media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350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Prospects Of Democracy In Bangladesh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Provision for Caretaker Government</a:t>
            </a:r>
          </a:p>
          <a:p>
            <a:pPr marL="457200" indent="-457200">
              <a:buAutoNum type="arabicPeriod"/>
            </a:pPr>
            <a:r>
              <a:rPr lang="en-US" dirty="0"/>
              <a:t>People’s Eagerness for Democracy</a:t>
            </a:r>
          </a:p>
          <a:p>
            <a:pPr marL="457200" indent="-457200">
              <a:buAutoNum type="arabicPeriod"/>
            </a:pPr>
            <a:r>
              <a:rPr lang="en-US" dirty="0"/>
              <a:t>Peaceful Transition of Power</a:t>
            </a:r>
          </a:p>
          <a:p>
            <a:pPr marL="457200" indent="-457200">
              <a:buAutoNum type="arabicPeriod"/>
            </a:pPr>
            <a:r>
              <a:rPr lang="en-US" dirty="0"/>
              <a:t>Response of Civil Society</a:t>
            </a:r>
          </a:p>
          <a:p>
            <a:pPr marL="457200" indent="-457200">
              <a:buAutoNum type="arabicPeriod"/>
            </a:pPr>
            <a:r>
              <a:rPr lang="en-US" dirty="0"/>
              <a:t> Independence of Press, Media and Newspaper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Role of NGO</a:t>
            </a:r>
          </a:p>
          <a:p>
            <a:pPr marL="457200" indent="-457200">
              <a:buAutoNum type="arabicPeriod"/>
            </a:pPr>
            <a:r>
              <a:rPr lang="en-US" dirty="0"/>
              <a:t>Women Empowerment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635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Though Bangladesh has facing various problems to institutionalize democracy  but the suggested policy measures that was discussed can improve the situation and there are many prospects for Bangladesh.</a:t>
            </a:r>
          </a:p>
        </p:txBody>
      </p:sp>
    </p:spTree>
    <p:extLst>
      <p:ext uri="{BB962C8B-B14F-4D97-AF65-F5344CB8AC3E}">
        <p14:creationId xmlns:p14="http://schemas.microsoft.com/office/powerpoint/2010/main" val="1882720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700808"/>
            <a:ext cx="5253320" cy="353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860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346075"/>
            <a:ext cx="6911975" cy="922338"/>
          </a:xfrm>
        </p:spPr>
        <p:txBody>
          <a:bodyPr/>
          <a:lstStyle/>
          <a:p>
            <a:r>
              <a:rPr lang="en-US" dirty="0"/>
              <a:t>Democracy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1341438"/>
            <a:ext cx="6911975" cy="5183187"/>
          </a:xfrm>
        </p:spPr>
        <p:txBody>
          <a:bodyPr/>
          <a:lstStyle/>
          <a:p>
            <a:r>
              <a:rPr lang="en-US" dirty="0"/>
              <a:t>Democracy is a form of government in which the people have the authority to choose their governing legislation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564904"/>
            <a:ext cx="4514850" cy="37528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346075"/>
            <a:ext cx="6911975" cy="922338"/>
          </a:xfrm>
        </p:spPr>
        <p:txBody>
          <a:bodyPr/>
          <a:lstStyle/>
          <a:p>
            <a:r>
              <a:rPr lang="en-US" dirty="0"/>
              <a:t>Meaning and Concept Of Democracy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1341438"/>
            <a:ext cx="6911975" cy="518318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ancient Greeks were the first to create a democracy. The word “democracy” comes from two Greek words that mean people ( demos) and rule ( </a:t>
            </a:r>
            <a:r>
              <a:rPr lang="en-US" dirty="0" err="1"/>
              <a:t>kratos</a:t>
            </a:r>
            <a:r>
              <a:rPr lang="en-US" dirty="0"/>
              <a:t> ).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3473624"/>
            <a:ext cx="4512501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105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346075"/>
            <a:ext cx="6911975" cy="922338"/>
          </a:xfrm>
        </p:spPr>
        <p:txBody>
          <a:bodyPr/>
          <a:lstStyle/>
          <a:p>
            <a:r>
              <a:rPr lang="en-US" dirty="0"/>
              <a:t>Types Of Democracy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1341438"/>
            <a:ext cx="6911975" cy="51831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</a:t>
            </a:r>
            <a:r>
              <a:rPr lang="en-US" b="1" dirty="0"/>
              <a:t>Direct Democracy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2. </a:t>
            </a:r>
            <a:r>
              <a:rPr lang="en-US" b="1" dirty="0"/>
              <a:t>Representative Democracy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121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346075"/>
            <a:ext cx="6911975" cy="922338"/>
          </a:xfrm>
        </p:spPr>
        <p:txBody>
          <a:bodyPr/>
          <a:lstStyle/>
          <a:p>
            <a:r>
              <a:rPr lang="en-US" dirty="0"/>
              <a:t>Principles Of Democracy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1341438"/>
            <a:ext cx="6911975" cy="5183187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Liberty</a:t>
            </a:r>
          </a:p>
          <a:p>
            <a:pPr marL="457200" indent="-457200">
              <a:buAutoNum type="arabicPeriod"/>
            </a:pPr>
            <a:r>
              <a:rPr lang="en-US" dirty="0"/>
              <a:t>Equality</a:t>
            </a:r>
          </a:p>
          <a:p>
            <a:pPr marL="457200" indent="-457200">
              <a:buAutoNum type="arabicPeriod"/>
            </a:pPr>
            <a:r>
              <a:rPr lang="en-US" dirty="0"/>
              <a:t>Fraternity</a:t>
            </a:r>
          </a:p>
          <a:p>
            <a:pPr marL="457200" indent="-457200">
              <a:buAutoNum type="arabicPeriod"/>
            </a:pPr>
            <a:r>
              <a:rPr lang="en-US" dirty="0"/>
              <a:t>Fundamental rights to the people</a:t>
            </a:r>
          </a:p>
          <a:p>
            <a:pPr marL="457200" indent="-457200">
              <a:buAutoNum type="arabicPeriod"/>
            </a:pPr>
            <a:r>
              <a:rPr lang="en-US" dirty="0"/>
              <a:t>Independence of judiciary</a:t>
            </a:r>
          </a:p>
          <a:p>
            <a:pPr marL="457200" indent="-457200">
              <a:buAutoNum type="arabicPeriod"/>
            </a:pPr>
            <a:r>
              <a:rPr lang="en-US" dirty="0"/>
              <a:t>Fair election</a:t>
            </a:r>
          </a:p>
        </p:txBody>
      </p:sp>
    </p:spTree>
    <p:extLst>
      <p:ext uri="{BB962C8B-B14F-4D97-AF65-F5344CB8AC3E}">
        <p14:creationId xmlns:p14="http://schemas.microsoft.com/office/powerpoint/2010/main" val="387180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346075"/>
            <a:ext cx="6911975" cy="922338"/>
          </a:xfrm>
        </p:spPr>
        <p:txBody>
          <a:bodyPr/>
          <a:lstStyle/>
          <a:p>
            <a:r>
              <a:rPr lang="en-US" dirty="0"/>
              <a:t>Democracy of Bangladesh 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1341438"/>
            <a:ext cx="6911975" cy="51831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Bangladesh achieved sovereignty from Pakistan in 1971, a country established with a democratic framework. As a result, Bangladesh was also established with democratic institutions at its core.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573016"/>
            <a:ext cx="38385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447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346075"/>
            <a:ext cx="6911975" cy="1282725"/>
          </a:xfrm>
        </p:spPr>
        <p:txBody>
          <a:bodyPr/>
          <a:lstStyle/>
          <a:p>
            <a:r>
              <a:rPr lang="en-US" dirty="0"/>
              <a:t>The History Of Democracy In  </a:t>
            </a:r>
            <a:br>
              <a:rPr lang="en-US" dirty="0"/>
            </a:br>
            <a:r>
              <a:rPr lang="en-US" dirty="0"/>
              <a:t>Bangladesh 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2276872"/>
            <a:ext cx="6911975" cy="42477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Democracy in Bangladesh was first introduced when the British ruled South Asia from 1700 to 1947, where Bangladesh was among the first British colonies in the subcontinent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724184"/>
            <a:ext cx="4336058" cy="277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304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Democracy Overview In Bangladesh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Since From 1947 the Democracy of Bangladesh has changed </a:t>
            </a:r>
            <a:r>
              <a:rPr lang="en-US" dirty="0" err="1"/>
              <a:t>alot</a:t>
            </a:r>
            <a:r>
              <a:rPr lang="en-US" dirty="0"/>
              <a:t>. The country was born out of long democratic movement initially aimed at achieving autonomy for the rights of majority population.</a:t>
            </a:r>
          </a:p>
          <a:p>
            <a:endParaRPr lang="en-US" dirty="0"/>
          </a:p>
          <a:p>
            <a:r>
              <a:rPr lang="en-US" dirty="0"/>
              <a:t>There are many political parties in Bangladesh. Like  </a:t>
            </a:r>
            <a:r>
              <a:rPr lang="en-US" dirty="0" err="1"/>
              <a:t>Awami</a:t>
            </a:r>
            <a:r>
              <a:rPr lang="en-US" dirty="0"/>
              <a:t> league , BNP, </a:t>
            </a:r>
            <a:r>
              <a:rPr lang="en-US" dirty="0" err="1"/>
              <a:t>Jatio</a:t>
            </a:r>
            <a:r>
              <a:rPr lang="en-US" dirty="0"/>
              <a:t> Party </a:t>
            </a:r>
            <a:r>
              <a:rPr lang="en-US" dirty="0" err="1"/>
              <a:t>etc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4437112"/>
            <a:ext cx="2015753" cy="20157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4437112"/>
            <a:ext cx="2747566" cy="154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49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Chart Of Bangladesh’s Parliament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556792"/>
            <a:ext cx="6028318" cy="4525963"/>
          </a:xfrm>
        </p:spPr>
      </p:pic>
    </p:spTree>
    <p:extLst>
      <p:ext uri="{BB962C8B-B14F-4D97-AF65-F5344CB8AC3E}">
        <p14:creationId xmlns:p14="http://schemas.microsoft.com/office/powerpoint/2010/main" val="379509979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Futura LT Book"/>
        <a:ea typeface="굴림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charset="-127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utura LT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charset="-127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5523151D72DF49A466960E5BDCE5EB" ma:contentTypeVersion="0" ma:contentTypeDescription="Create a new document." ma:contentTypeScope="" ma:versionID="77d4880e8aa588e2505f92e43eba1a6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6D29F6A-FD23-413F-ABD0-92FB5452BCAE}"/>
</file>

<file path=customXml/itemProps2.xml><?xml version="1.0" encoding="utf-8"?>
<ds:datastoreItem xmlns:ds="http://schemas.openxmlformats.org/officeDocument/2006/customXml" ds:itemID="{24FBAAB4-A369-4554-8323-3C44B8E1F28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A8C0B2B-F78D-4C60-B491-DD6BB4C136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368</TotalTime>
  <Words>364</Words>
  <Application>Microsoft Office PowerPoint</Application>
  <PresentationFormat>On-screen Show (4:3)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Futura LT Book</vt:lpstr>
      <vt:lpstr>template</vt:lpstr>
      <vt:lpstr>Custom Design</vt:lpstr>
      <vt:lpstr>Democracy In Bangladesh </vt:lpstr>
      <vt:lpstr>Democracy</vt:lpstr>
      <vt:lpstr>Meaning and Concept Of Democracy</vt:lpstr>
      <vt:lpstr>Types Of Democracy</vt:lpstr>
      <vt:lpstr>Principles Of Democracy</vt:lpstr>
      <vt:lpstr>Democracy of Bangladesh </vt:lpstr>
      <vt:lpstr>The History Of Democracy In   Bangladesh </vt:lpstr>
      <vt:lpstr>Democracy Overview In Bangladesh</vt:lpstr>
      <vt:lpstr>The Chart Of Bangladesh’s Parliament</vt:lpstr>
      <vt:lpstr>  Crisis Of Democracy In Bangladesh </vt:lpstr>
      <vt:lpstr>Possible Solution To Improve The Situation :</vt:lpstr>
      <vt:lpstr>Prospects Of Democracy In Bangladesh</vt:lpstr>
      <vt:lpstr>Conclusion </vt:lpstr>
      <vt:lpstr>PowerPoint Presentation</vt:lpstr>
    </vt:vector>
  </TitlesOfParts>
  <Company>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ADMIN</dc:creator>
  <cp:lastModifiedBy>Farhana Afroz</cp:lastModifiedBy>
  <cp:revision>31</cp:revision>
  <dcterms:created xsi:type="dcterms:W3CDTF">2016-04-28T10:28:03Z</dcterms:created>
  <dcterms:modified xsi:type="dcterms:W3CDTF">2022-03-07T17:24:17Z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0x010100CC5523151D72DF49A466960E5BDCE5EB</vt:lpwstr>
  </property>
</Properties>
</file>