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4" r:id="rId4"/>
  </p:sldMasterIdLst>
  <p:sldIdLst>
    <p:sldId id="256" r:id="rId5"/>
    <p:sldId id="258" r:id="rId6"/>
    <p:sldId id="257" r:id="rId7"/>
    <p:sldId id="259" r:id="rId8"/>
    <p:sldId id="260" r:id="rId9"/>
    <p:sldId id="261" r:id="rId10"/>
    <p:sldId id="262" r:id="rId11"/>
    <p:sldId id="263" r:id="rId12"/>
    <p:sldId id="264" r:id="rId13"/>
    <p:sldId id="265" r:id="rId14"/>
    <p:sldId id="266" r:id="rId15"/>
    <p:sldId id="267" r:id="rId16"/>
    <p:sldId id="269" r:id="rId17"/>
    <p:sldId id="270" r:id="rId18"/>
    <p:sldId id="271" r:id="rId19"/>
    <p:sldId id="272" r:id="rId20"/>
    <p:sldId id="273" r:id="rId21"/>
    <p:sldId id="274" r:id="rId22"/>
    <p:sldId id="275" r:id="rId23"/>
    <p:sldId id="27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0" autoAdjust="0"/>
    <p:restoredTop sz="94660"/>
  </p:normalViewPr>
  <p:slideViewPr>
    <p:cSldViewPr snapToGrid="0">
      <p:cViewPr varScale="1">
        <p:scale>
          <a:sx n="72" d="100"/>
          <a:sy n="72" d="100"/>
        </p:scale>
        <p:origin x="45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5B16C4C-C008-45DB-9697-D3437C96CD3A}" type="datetimeFigureOut">
              <a:rPr lang="en-US" smtClean="0"/>
              <a:t>3/7/2022</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8BC4F30D-94DE-4ECC-BE25-DA9BB02BF951}"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83022213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B16C4C-C008-45DB-9697-D3437C96CD3A}"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C4F30D-94DE-4ECC-BE25-DA9BB02BF951}" type="slidenum">
              <a:rPr lang="en-US" smtClean="0"/>
              <a:t>‹#›</a:t>
            </a:fld>
            <a:endParaRPr lang="en-US"/>
          </a:p>
        </p:txBody>
      </p:sp>
    </p:spTree>
    <p:extLst>
      <p:ext uri="{BB962C8B-B14F-4D97-AF65-F5344CB8AC3E}">
        <p14:creationId xmlns:p14="http://schemas.microsoft.com/office/powerpoint/2010/main" val="473247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B16C4C-C008-45DB-9697-D3437C96CD3A}"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C4F30D-94DE-4ECC-BE25-DA9BB02BF951}" type="slidenum">
              <a:rPr lang="en-US" smtClean="0"/>
              <a:t>‹#›</a:t>
            </a:fld>
            <a:endParaRPr lang="en-US"/>
          </a:p>
        </p:txBody>
      </p:sp>
    </p:spTree>
    <p:extLst>
      <p:ext uri="{BB962C8B-B14F-4D97-AF65-F5344CB8AC3E}">
        <p14:creationId xmlns:p14="http://schemas.microsoft.com/office/powerpoint/2010/main" val="2975252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B16C4C-C008-45DB-9697-D3437C96CD3A}" type="datetimeFigureOut">
              <a:rPr lang="en-US" smtClean="0"/>
              <a:t>3/7/2022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C4F30D-94DE-4ECC-BE25-DA9BB02BF951}" type="slidenum">
              <a:rPr lang="en-US" smtClean="0"/>
              <a:t>‹#›</a:t>
            </a:fld>
            <a:endParaRPr lang="en-US"/>
          </a:p>
        </p:txBody>
      </p:sp>
    </p:spTree>
    <p:extLst>
      <p:ext uri="{BB962C8B-B14F-4D97-AF65-F5344CB8AC3E}">
        <p14:creationId xmlns:p14="http://schemas.microsoft.com/office/powerpoint/2010/main" val="3290357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5B16C4C-C008-45DB-9697-D3437C96CD3A}" type="datetimeFigureOut">
              <a:rPr lang="en-US" smtClean="0"/>
              <a:t>3/7/2022</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8BC4F30D-94DE-4ECC-BE25-DA9BB02BF951}"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21073486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B16C4C-C008-45DB-9697-D3437C96CD3A}" type="datetimeFigureOut">
              <a:rPr lang="en-US" smtClean="0"/>
              <a:t>3/7/2022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C4F30D-94DE-4ECC-BE25-DA9BB02BF951}" type="slidenum">
              <a:rPr lang="en-US" smtClean="0"/>
              <a:t>‹#›</a:t>
            </a:fld>
            <a:endParaRPr lang="en-US"/>
          </a:p>
        </p:txBody>
      </p:sp>
    </p:spTree>
    <p:extLst>
      <p:ext uri="{BB962C8B-B14F-4D97-AF65-F5344CB8AC3E}">
        <p14:creationId xmlns:p14="http://schemas.microsoft.com/office/powerpoint/2010/main" val="2158544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5B16C4C-C008-45DB-9697-D3437C96CD3A}" type="datetimeFigureOut">
              <a:rPr lang="en-US" smtClean="0"/>
              <a:t>3/7/2022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C4F30D-94DE-4ECC-BE25-DA9BB02BF951}" type="slidenum">
              <a:rPr lang="en-US" smtClean="0"/>
              <a:t>‹#›</a:t>
            </a:fld>
            <a:endParaRPr lang="en-US"/>
          </a:p>
        </p:txBody>
      </p:sp>
    </p:spTree>
    <p:extLst>
      <p:ext uri="{BB962C8B-B14F-4D97-AF65-F5344CB8AC3E}">
        <p14:creationId xmlns:p14="http://schemas.microsoft.com/office/powerpoint/2010/main" val="3308801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5B16C4C-C008-45DB-9697-D3437C96CD3A}" type="datetimeFigureOut">
              <a:rPr lang="en-US" smtClean="0"/>
              <a:t>3/7/2022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C4F30D-94DE-4ECC-BE25-DA9BB02BF951}" type="slidenum">
              <a:rPr lang="en-US" smtClean="0"/>
              <a:t>‹#›</a:t>
            </a:fld>
            <a:endParaRPr lang="en-US"/>
          </a:p>
        </p:txBody>
      </p:sp>
    </p:spTree>
    <p:extLst>
      <p:ext uri="{BB962C8B-B14F-4D97-AF65-F5344CB8AC3E}">
        <p14:creationId xmlns:p14="http://schemas.microsoft.com/office/powerpoint/2010/main" val="401022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B16C4C-C008-45DB-9697-D3437C96CD3A}" type="datetimeFigureOut">
              <a:rPr lang="en-US" smtClean="0"/>
              <a:t>3/7/2022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C4F30D-94DE-4ECC-BE25-DA9BB02BF951}" type="slidenum">
              <a:rPr lang="en-US" smtClean="0"/>
              <a:t>‹#›</a:t>
            </a:fld>
            <a:endParaRPr lang="en-US"/>
          </a:p>
        </p:txBody>
      </p:sp>
    </p:spTree>
    <p:extLst>
      <p:ext uri="{BB962C8B-B14F-4D97-AF65-F5344CB8AC3E}">
        <p14:creationId xmlns:p14="http://schemas.microsoft.com/office/powerpoint/2010/main" val="3951977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5B16C4C-C008-45DB-9697-D3437C96CD3A}" type="datetimeFigureOut">
              <a:rPr lang="en-US" smtClean="0"/>
              <a:t>3/7/2022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BC4F30D-94DE-4ECC-BE25-DA9BB02BF95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60897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5B16C4C-C008-45DB-9697-D3437C96CD3A}" type="datetimeFigureOut">
              <a:rPr lang="en-US" smtClean="0"/>
              <a:t>3/7/2022</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BC4F30D-94DE-4ECC-BE25-DA9BB02BF95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80199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5B16C4C-C008-45DB-9697-D3437C96CD3A}" type="datetimeFigureOut">
              <a:rPr lang="en-US" smtClean="0"/>
              <a:t>3/7/2022</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8BC4F30D-94DE-4ECC-BE25-DA9BB02BF951}"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31456273"/>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8BEC3-F1AE-42F6-97D4-4CA06C3869D7}"/>
              </a:ext>
            </a:extLst>
          </p:cNvPr>
          <p:cNvSpPr>
            <a:spLocks noGrp="1"/>
          </p:cNvSpPr>
          <p:nvPr>
            <p:ph type="ctrTitle"/>
          </p:nvPr>
        </p:nvSpPr>
        <p:spPr/>
        <p:txBody>
          <a:bodyPr>
            <a:normAutofit fontScale="90000"/>
          </a:bodyPr>
          <a:lstStyle/>
          <a:p>
            <a:br>
              <a:rPr lang="en-US" dirty="0"/>
            </a:br>
            <a:r>
              <a:rPr lang="en-US" dirty="0"/>
              <a:t>FESTIVALS IN BANGLADESH </a:t>
            </a:r>
          </a:p>
        </p:txBody>
      </p:sp>
      <p:sp>
        <p:nvSpPr>
          <p:cNvPr id="3" name="Subtitle 2">
            <a:extLst>
              <a:ext uri="{FF2B5EF4-FFF2-40B4-BE49-F238E27FC236}">
                <a16:creationId xmlns:a16="http://schemas.microsoft.com/office/drawing/2014/main" id="{651F3181-6469-4265-BCF0-7805D4A5275F}"/>
              </a:ext>
            </a:extLst>
          </p:cNvPr>
          <p:cNvSpPr>
            <a:spLocks noGrp="1"/>
          </p:cNvSpPr>
          <p:nvPr>
            <p:ph type="subTitle" idx="1"/>
          </p:nvPr>
        </p:nvSpPr>
        <p:spPr>
          <a:xfrm>
            <a:off x="10563516" y="3597933"/>
            <a:ext cx="6831673" cy="1086237"/>
          </a:xfrm>
        </p:spPr>
        <p:txBody>
          <a:bodyPr>
            <a:normAutofit/>
          </a:bodyPr>
          <a:lstStyle/>
          <a:p>
            <a:endParaRPr lang="en-US" dirty="0"/>
          </a:p>
        </p:txBody>
      </p:sp>
    </p:spTree>
    <p:extLst>
      <p:ext uri="{BB962C8B-B14F-4D97-AF65-F5344CB8AC3E}">
        <p14:creationId xmlns:p14="http://schemas.microsoft.com/office/powerpoint/2010/main" val="2991378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13C51-C07C-4F92-8B84-61049862AE00}"/>
              </a:ext>
            </a:extLst>
          </p:cNvPr>
          <p:cNvSpPr>
            <a:spLocks noGrp="1"/>
          </p:cNvSpPr>
          <p:nvPr>
            <p:ph type="title"/>
          </p:nvPr>
        </p:nvSpPr>
        <p:spPr>
          <a:xfrm>
            <a:off x="1371600" y="685800"/>
            <a:ext cx="9601200" cy="986589"/>
          </a:xfrm>
        </p:spPr>
        <p:txBody>
          <a:bodyPr>
            <a:normAutofit fontScale="90000"/>
          </a:bodyPr>
          <a:lstStyle/>
          <a:p>
            <a:r>
              <a:rPr lang="en-US" dirty="0"/>
              <a:t>INDEPENDENCE DAY</a:t>
            </a:r>
            <a:br>
              <a:rPr lang="en-US" dirty="0"/>
            </a:br>
            <a:endParaRPr lang="en-US" dirty="0"/>
          </a:p>
        </p:txBody>
      </p:sp>
      <p:sp>
        <p:nvSpPr>
          <p:cNvPr id="3" name="Content Placeholder 2">
            <a:extLst>
              <a:ext uri="{FF2B5EF4-FFF2-40B4-BE49-F238E27FC236}">
                <a16:creationId xmlns:a16="http://schemas.microsoft.com/office/drawing/2014/main" id="{28964494-A6AB-4D9B-8E12-10FACEC83D73}"/>
              </a:ext>
            </a:extLst>
          </p:cNvPr>
          <p:cNvSpPr>
            <a:spLocks noGrp="1"/>
          </p:cNvSpPr>
          <p:nvPr>
            <p:ph idx="1"/>
          </p:nvPr>
        </p:nvSpPr>
        <p:spPr>
          <a:xfrm>
            <a:off x="1371600" y="1503947"/>
            <a:ext cx="9601200" cy="1925053"/>
          </a:xfrm>
        </p:spPr>
        <p:txBody>
          <a:bodyPr/>
          <a:lstStyle/>
          <a:p>
            <a:r>
              <a:rPr lang="en-US" dirty="0"/>
              <a:t>The biggest state festival, the Independence day (March 26) is observed throughout the country. All major cities wear a festive look. It is a public holiday. The citizens of Dhaka wake up early in the morning to the sound of booming guns heralding the day. Leaders of the government, political and social organizations, freedom fighters and ordinary citizens alike place floral wreaths at the National Martyrs' Memorial at </a:t>
            </a:r>
            <a:r>
              <a:rPr lang="en-US" dirty="0" err="1"/>
              <a:t>Savar</a:t>
            </a:r>
            <a:r>
              <a:rPr lang="en-US" dirty="0"/>
              <a:t>.</a:t>
            </a:r>
          </a:p>
        </p:txBody>
      </p:sp>
      <p:pic>
        <p:nvPicPr>
          <p:cNvPr id="4" name="Picture 3">
            <a:extLst>
              <a:ext uri="{FF2B5EF4-FFF2-40B4-BE49-F238E27FC236}">
                <a16:creationId xmlns:a16="http://schemas.microsoft.com/office/drawing/2014/main" id="{8E58A2E5-2D1C-4DBE-BC28-3EF55C0F764E}"/>
              </a:ext>
            </a:extLst>
          </p:cNvPr>
          <p:cNvPicPr>
            <a:picLocks noChangeAspect="1"/>
          </p:cNvPicPr>
          <p:nvPr/>
        </p:nvPicPr>
        <p:blipFill>
          <a:blip r:embed="rId2"/>
          <a:stretch>
            <a:fillRect/>
          </a:stretch>
        </p:blipFill>
        <p:spPr>
          <a:xfrm>
            <a:off x="1371600" y="3429000"/>
            <a:ext cx="10226842" cy="3429000"/>
          </a:xfrm>
          <a:prstGeom prst="rect">
            <a:avLst/>
          </a:prstGeom>
        </p:spPr>
      </p:pic>
    </p:spTree>
    <p:extLst>
      <p:ext uri="{BB962C8B-B14F-4D97-AF65-F5344CB8AC3E}">
        <p14:creationId xmlns:p14="http://schemas.microsoft.com/office/powerpoint/2010/main" val="3209803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E0C16-5C5B-4BA6-B46F-E5C475BCDE5D}"/>
              </a:ext>
            </a:extLst>
          </p:cNvPr>
          <p:cNvSpPr>
            <a:spLocks noGrp="1"/>
          </p:cNvSpPr>
          <p:nvPr>
            <p:ph type="title"/>
          </p:nvPr>
        </p:nvSpPr>
        <p:spPr>
          <a:xfrm>
            <a:off x="1371600" y="685800"/>
            <a:ext cx="9601200" cy="914400"/>
          </a:xfrm>
        </p:spPr>
        <p:txBody>
          <a:bodyPr>
            <a:normAutofit fontScale="90000"/>
          </a:bodyPr>
          <a:lstStyle/>
          <a:p>
            <a:r>
              <a:rPr lang="en-US" dirty="0"/>
              <a:t>WORLD MOTHER LANGUAGE DAY</a:t>
            </a:r>
            <a:br>
              <a:rPr lang="en-US" dirty="0"/>
            </a:br>
            <a:endParaRPr lang="en-US" dirty="0"/>
          </a:p>
        </p:txBody>
      </p:sp>
      <p:sp>
        <p:nvSpPr>
          <p:cNvPr id="3" name="Content Placeholder 2">
            <a:extLst>
              <a:ext uri="{FF2B5EF4-FFF2-40B4-BE49-F238E27FC236}">
                <a16:creationId xmlns:a16="http://schemas.microsoft.com/office/drawing/2014/main" id="{A405E837-FDE0-4CB0-91DB-9BB63C924AE4}"/>
              </a:ext>
            </a:extLst>
          </p:cNvPr>
          <p:cNvSpPr>
            <a:spLocks noGrp="1"/>
          </p:cNvSpPr>
          <p:nvPr>
            <p:ph idx="1"/>
          </p:nvPr>
        </p:nvSpPr>
        <p:spPr>
          <a:xfrm>
            <a:off x="1371600" y="1491916"/>
            <a:ext cx="9601200" cy="1804737"/>
          </a:xfrm>
        </p:spPr>
        <p:txBody>
          <a:bodyPr>
            <a:normAutofit lnSpcReduction="10000"/>
          </a:bodyPr>
          <a:lstStyle/>
          <a:p>
            <a:r>
              <a:rPr lang="en-US" dirty="0"/>
              <a:t>21 February of every year is observed throughout the country in remembrance of the martyrs' of Language Movement of 1952. Blood was shed on this day at the Central Shahid </a:t>
            </a:r>
            <a:r>
              <a:rPr lang="en-US" dirty="0" err="1"/>
              <a:t>Minar</a:t>
            </a:r>
            <a:r>
              <a:rPr lang="en-US" dirty="0"/>
              <a:t> area to establish Bangla as a state language of Pakistan. On this day, everybody holds a black badge and walk to the Shaheed </a:t>
            </a:r>
            <a:r>
              <a:rPr lang="en-US" dirty="0" err="1"/>
              <a:t>Minar</a:t>
            </a:r>
            <a:r>
              <a:rPr lang="en-US" dirty="0"/>
              <a:t> barefooted. They go there to offer flowers on the altar of the Shaheed </a:t>
            </a:r>
            <a:r>
              <a:rPr lang="en-US" dirty="0" err="1"/>
              <a:t>Minar</a:t>
            </a:r>
            <a:r>
              <a:rPr lang="en-US" dirty="0"/>
              <a:t> to show respect to the martyrs.</a:t>
            </a:r>
          </a:p>
        </p:txBody>
      </p:sp>
      <p:pic>
        <p:nvPicPr>
          <p:cNvPr id="4" name="Picture 3">
            <a:extLst>
              <a:ext uri="{FF2B5EF4-FFF2-40B4-BE49-F238E27FC236}">
                <a16:creationId xmlns:a16="http://schemas.microsoft.com/office/drawing/2014/main" id="{7FFED450-BBB5-4AD6-A71A-97E1E90ACF62}"/>
              </a:ext>
            </a:extLst>
          </p:cNvPr>
          <p:cNvPicPr>
            <a:picLocks noChangeAspect="1"/>
          </p:cNvPicPr>
          <p:nvPr/>
        </p:nvPicPr>
        <p:blipFill>
          <a:blip r:embed="rId2"/>
          <a:stretch>
            <a:fillRect/>
          </a:stretch>
        </p:blipFill>
        <p:spPr>
          <a:xfrm>
            <a:off x="1576137" y="3200401"/>
            <a:ext cx="10082463" cy="3573378"/>
          </a:xfrm>
          <a:prstGeom prst="rect">
            <a:avLst/>
          </a:prstGeom>
        </p:spPr>
      </p:pic>
    </p:spTree>
    <p:extLst>
      <p:ext uri="{BB962C8B-B14F-4D97-AF65-F5344CB8AC3E}">
        <p14:creationId xmlns:p14="http://schemas.microsoft.com/office/powerpoint/2010/main" val="2959095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356D4-DEDE-4CD4-9962-39A330B0A26E}"/>
              </a:ext>
            </a:extLst>
          </p:cNvPr>
          <p:cNvSpPr>
            <a:spLocks noGrp="1"/>
          </p:cNvSpPr>
          <p:nvPr>
            <p:ph type="title"/>
          </p:nvPr>
        </p:nvSpPr>
        <p:spPr>
          <a:xfrm>
            <a:off x="1371600" y="685800"/>
            <a:ext cx="9601200" cy="794084"/>
          </a:xfrm>
        </p:spPr>
        <p:txBody>
          <a:bodyPr>
            <a:normAutofit fontScale="90000"/>
          </a:bodyPr>
          <a:lstStyle/>
          <a:p>
            <a:r>
              <a:rPr lang="en-US" dirty="0"/>
              <a:t>NABANNA</a:t>
            </a:r>
            <a:br>
              <a:rPr lang="en-US" dirty="0"/>
            </a:br>
            <a:endParaRPr lang="en-US" dirty="0"/>
          </a:p>
        </p:txBody>
      </p:sp>
      <p:sp>
        <p:nvSpPr>
          <p:cNvPr id="3" name="Content Placeholder 2">
            <a:extLst>
              <a:ext uri="{FF2B5EF4-FFF2-40B4-BE49-F238E27FC236}">
                <a16:creationId xmlns:a16="http://schemas.microsoft.com/office/drawing/2014/main" id="{D7939303-6E87-4E6E-9CF2-344A6B02C6A9}"/>
              </a:ext>
            </a:extLst>
          </p:cNvPr>
          <p:cNvSpPr>
            <a:spLocks noGrp="1"/>
          </p:cNvSpPr>
          <p:nvPr>
            <p:ph idx="1"/>
          </p:nvPr>
        </p:nvSpPr>
        <p:spPr>
          <a:xfrm>
            <a:off x="1371600" y="2286000"/>
            <a:ext cx="9601200" cy="1143000"/>
          </a:xfrm>
        </p:spPr>
        <p:txBody>
          <a:bodyPr/>
          <a:lstStyle/>
          <a:p>
            <a:r>
              <a:rPr lang="en-US" dirty="0" err="1"/>
              <a:t>Navanna</a:t>
            </a:r>
            <a:r>
              <a:rPr lang="en-US" dirty="0"/>
              <a:t> [</a:t>
            </a:r>
            <a:r>
              <a:rPr lang="en-US" dirty="0" err="1"/>
              <a:t>nava</a:t>
            </a:r>
            <a:r>
              <a:rPr lang="en-US" dirty="0"/>
              <a:t> + anna] literally, new food] a harvest festival celebrating the harvesting the new crop- </a:t>
            </a:r>
            <a:r>
              <a:rPr lang="en-US" dirty="0" err="1"/>
              <a:t>aman</a:t>
            </a:r>
            <a:r>
              <a:rPr lang="en-US" dirty="0"/>
              <a:t> paddy. Most agricultural societies tend to celebrate the harvesting of their main crop.</a:t>
            </a:r>
          </a:p>
        </p:txBody>
      </p:sp>
      <p:pic>
        <p:nvPicPr>
          <p:cNvPr id="4" name="Picture 3">
            <a:extLst>
              <a:ext uri="{FF2B5EF4-FFF2-40B4-BE49-F238E27FC236}">
                <a16:creationId xmlns:a16="http://schemas.microsoft.com/office/drawing/2014/main" id="{C190E6BD-E024-4ABD-A9C1-A937DB1174B4}"/>
              </a:ext>
            </a:extLst>
          </p:cNvPr>
          <p:cNvPicPr>
            <a:picLocks noChangeAspect="1"/>
          </p:cNvPicPr>
          <p:nvPr/>
        </p:nvPicPr>
        <p:blipFill>
          <a:blip r:embed="rId2"/>
          <a:stretch>
            <a:fillRect/>
          </a:stretch>
        </p:blipFill>
        <p:spPr>
          <a:xfrm>
            <a:off x="1659354" y="3206414"/>
            <a:ext cx="9161045" cy="3651585"/>
          </a:xfrm>
          <a:prstGeom prst="rect">
            <a:avLst/>
          </a:prstGeom>
        </p:spPr>
      </p:pic>
    </p:spTree>
    <p:extLst>
      <p:ext uri="{BB962C8B-B14F-4D97-AF65-F5344CB8AC3E}">
        <p14:creationId xmlns:p14="http://schemas.microsoft.com/office/powerpoint/2010/main" val="940231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01179-E333-45B5-8CA2-74470011E219}"/>
              </a:ext>
            </a:extLst>
          </p:cNvPr>
          <p:cNvSpPr>
            <a:spLocks noGrp="1"/>
          </p:cNvSpPr>
          <p:nvPr>
            <p:ph type="title"/>
          </p:nvPr>
        </p:nvSpPr>
        <p:spPr>
          <a:xfrm>
            <a:off x="1371600" y="685800"/>
            <a:ext cx="9601200" cy="974558"/>
          </a:xfrm>
        </p:spPr>
        <p:txBody>
          <a:bodyPr/>
          <a:lstStyle/>
          <a:p>
            <a:r>
              <a:rPr lang="en-US" dirty="0" err="1"/>
              <a:t>Ekushey</a:t>
            </a:r>
            <a:r>
              <a:rPr lang="en-US" dirty="0"/>
              <a:t> Book Fair</a:t>
            </a:r>
          </a:p>
        </p:txBody>
      </p:sp>
      <p:sp>
        <p:nvSpPr>
          <p:cNvPr id="3" name="Content Placeholder 2">
            <a:extLst>
              <a:ext uri="{FF2B5EF4-FFF2-40B4-BE49-F238E27FC236}">
                <a16:creationId xmlns:a16="http://schemas.microsoft.com/office/drawing/2014/main" id="{AC923B08-262B-42C1-AE51-C9DFCFB7955F}"/>
              </a:ext>
            </a:extLst>
          </p:cNvPr>
          <p:cNvSpPr>
            <a:spLocks noGrp="1"/>
          </p:cNvSpPr>
          <p:nvPr>
            <p:ph idx="1"/>
          </p:nvPr>
        </p:nvSpPr>
        <p:spPr>
          <a:xfrm>
            <a:off x="1371600" y="1503948"/>
            <a:ext cx="9601200" cy="1672389"/>
          </a:xfrm>
        </p:spPr>
        <p:txBody>
          <a:bodyPr/>
          <a:lstStyle/>
          <a:p>
            <a:r>
              <a:rPr lang="en-US" dirty="0" err="1"/>
              <a:t>Ekushey</a:t>
            </a:r>
            <a:r>
              <a:rPr lang="en-US" dirty="0"/>
              <a:t> Book Fair is now a popular festival in the life of people. It is held only once in a year. </a:t>
            </a:r>
            <a:r>
              <a:rPr lang="en-US" dirty="0" err="1"/>
              <a:t>Ekushey</a:t>
            </a:r>
            <a:r>
              <a:rPr lang="en-US" dirty="0"/>
              <a:t> Book Fair or Amor </a:t>
            </a:r>
            <a:r>
              <a:rPr lang="en-US" dirty="0" err="1"/>
              <a:t>Ekushey</a:t>
            </a:r>
            <a:r>
              <a:rPr lang="en-US" dirty="0"/>
              <a:t> </a:t>
            </a:r>
            <a:r>
              <a:rPr lang="en-US" dirty="0" err="1"/>
              <a:t>Grontho</a:t>
            </a:r>
            <a:r>
              <a:rPr lang="en-US" dirty="0"/>
              <a:t> Mela (“Book Fair of the Immortal 21st"), commonly known as </a:t>
            </a:r>
            <a:r>
              <a:rPr lang="en-US" dirty="0" err="1"/>
              <a:t>Ekushey</a:t>
            </a:r>
            <a:r>
              <a:rPr lang="en-US" dirty="0"/>
              <a:t> </a:t>
            </a:r>
            <a:r>
              <a:rPr lang="en-US" dirty="0" err="1"/>
              <a:t>Boi</a:t>
            </a:r>
            <a:r>
              <a:rPr lang="en-US" dirty="0"/>
              <a:t> Mela (“Book Fair of the 21st"), is the national book fair of Bangladesh. It takes place over the entire month of February every year,</a:t>
            </a:r>
          </a:p>
        </p:txBody>
      </p:sp>
      <p:pic>
        <p:nvPicPr>
          <p:cNvPr id="4" name="Picture 3">
            <a:extLst>
              <a:ext uri="{FF2B5EF4-FFF2-40B4-BE49-F238E27FC236}">
                <a16:creationId xmlns:a16="http://schemas.microsoft.com/office/drawing/2014/main" id="{4964061F-BFBA-482F-A716-C8E42DB34AEE}"/>
              </a:ext>
            </a:extLst>
          </p:cNvPr>
          <p:cNvPicPr>
            <a:picLocks noChangeAspect="1"/>
          </p:cNvPicPr>
          <p:nvPr/>
        </p:nvPicPr>
        <p:blipFill>
          <a:blip r:embed="rId2"/>
          <a:stretch>
            <a:fillRect/>
          </a:stretch>
        </p:blipFill>
        <p:spPr>
          <a:xfrm>
            <a:off x="1742322" y="3176337"/>
            <a:ext cx="8893594" cy="3681663"/>
          </a:xfrm>
          <a:prstGeom prst="rect">
            <a:avLst/>
          </a:prstGeom>
        </p:spPr>
      </p:pic>
    </p:spTree>
    <p:extLst>
      <p:ext uri="{BB962C8B-B14F-4D97-AF65-F5344CB8AC3E}">
        <p14:creationId xmlns:p14="http://schemas.microsoft.com/office/powerpoint/2010/main" val="1233352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E867B-E6AE-42A8-A473-9095EB91E462}"/>
              </a:ext>
            </a:extLst>
          </p:cNvPr>
          <p:cNvSpPr>
            <a:spLocks noGrp="1"/>
          </p:cNvSpPr>
          <p:nvPr>
            <p:ph type="title"/>
          </p:nvPr>
        </p:nvSpPr>
        <p:spPr/>
        <p:txBody>
          <a:bodyPr/>
          <a:lstStyle/>
          <a:p>
            <a:r>
              <a:rPr lang="en-US" dirty="0"/>
              <a:t>Dhaka International Trade Fair</a:t>
            </a:r>
          </a:p>
        </p:txBody>
      </p:sp>
      <p:sp>
        <p:nvSpPr>
          <p:cNvPr id="3" name="Content Placeholder 2">
            <a:extLst>
              <a:ext uri="{FF2B5EF4-FFF2-40B4-BE49-F238E27FC236}">
                <a16:creationId xmlns:a16="http://schemas.microsoft.com/office/drawing/2014/main" id="{3868E59F-F69B-4096-964E-367DC7CA7B5A}"/>
              </a:ext>
            </a:extLst>
          </p:cNvPr>
          <p:cNvSpPr>
            <a:spLocks noGrp="1"/>
          </p:cNvSpPr>
          <p:nvPr>
            <p:ph idx="1"/>
          </p:nvPr>
        </p:nvSpPr>
        <p:spPr>
          <a:xfrm>
            <a:off x="1371600" y="1515980"/>
            <a:ext cx="9601200" cy="1469105"/>
          </a:xfrm>
        </p:spPr>
        <p:txBody>
          <a:bodyPr/>
          <a:lstStyle/>
          <a:p>
            <a:r>
              <a:rPr lang="en-US" dirty="0"/>
              <a:t>Dhaka International Trade Fair is an international trade fair in Bangladesh. It is organized by the Export Promotion Bureau together with the Ministry of Commerce of the Government of Bangladesh. DITF is held from the first week of January to the first week of February every year.</a:t>
            </a:r>
          </a:p>
        </p:txBody>
      </p:sp>
      <p:pic>
        <p:nvPicPr>
          <p:cNvPr id="4" name="Picture 3">
            <a:extLst>
              <a:ext uri="{FF2B5EF4-FFF2-40B4-BE49-F238E27FC236}">
                <a16:creationId xmlns:a16="http://schemas.microsoft.com/office/drawing/2014/main" id="{D7AB1176-1643-40FC-A88E-BA18E6F2D954}"/>
              </a:ext>
            </a:extLst>
          </p:cNvPr>
          <p:cNvPicPr>
            <a:picLocks noChangeAspect="1"/>
          </p:cNvPicPr>
          <p:nvPr/>
        </p:nvPicPr>
        <p:blipFill>
          <a:blip r:embed="rId2"/>
          <a:stretch>
            <a:fillRect/>
          </a:stretch>
        </p:blipFill>
        <p:spPr>
          <a:xfrm>
            <a:off x="1371600" y="3001881"/>
            <a:ext cx="9841832" cy="3856120"/>
          </a:xfrm>
          <a:prstGeom prst="rect">
            <a:avLst/>
          </a:prstGeom>
        </p:spPr>
      </p:pic>
    </p:spTree>
    <p:extLst>
      <p:ext uri="{BB962C8B-B14F-4D97-AF65-F5344CB8AC3E}">
        <p14:creationId xmlns:p14="http://schemas.microsoft.com/office/powerpoint/2010/main" val="2940855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CC550-03A3-46D9-B1EA-00EB1FBEDAC5}"/>
              </a:ext>
            </a:extLst>
          </p:cNvPr>
          <p:cNvSpPr>
            <a:spLocks noGrp="1"/>
          </p:cNvSpPr>
          <p:nvPr>
            <p:ph type="title"/>
          </p:nvPr>
        </p:nvSpPr>
        <p:spPr>
          <a:xfrm>
            <a:off x="1371600" y="685800"/>
            <a:ext cx="9601200" cy="770021"/>
          </a:xfrm>
        </p:spPr>
        <p:txBody>
          <a:bodyPr>
            <a:normAutofit fontScale="90000"/>
          </a:bodyPr>
          <a:lstStyle/>
          <a:p>
            <a:r>
              <a:rPr lang="en-US" dirty="0"/>
              <a:t>Eid Ul </a:t>
            </a:r>
            <a:r>
              <a:rPr lang="en-US" dirty="0" err="1"/>
              <a:t>Fitr</a:t>
            </a:r>
            <a:br>
              <a:rPr lang="en-US" dirty="0"/>
            </a:br>
            <a:endParaRPr lang="en-US" dirty="0"/>
          </a:p>
        </p:txBody>
      </p:sp>
      <p:sp>
        <p:nvSpPr>
          <p:cNvPr id="3" name="Content Placeholder 2">
            <a:extLst>
              <a:ext uri="{FF2B5EF4-FFF2-40B4-BE49-F238E27FC236}">
                <a16:creationId xmlns:a16="http://schemas.microsoft.com/office/drawing/2014/main" id="{08234226-3B76-496B-AB70-957E78C82263}"/>
              </a:ext>
            </a:extLst>
          </p:cNvPr>
          <p:cNvSpPr>
            <a:spLocks noGrp="1"/>
          </p:cNvSpPr>
          <p:nvPr>
            <p:ph idx="1"/>
          </p:nvPr>
        </p:nvSpPr>
        <p:spPr>
          <a:xfrm>
            <a:off x="1371600" y="1455821"/>
            <a:ext cx="9601200" cy="1347537"/>
          </a:xfrm>
        </p:spPr>
        <p:txBody>
          <a:bodyPr/>
          <a:lstStyle/>
          <a:p>
            <a:r>
              <a:rPr lang="en-US" dirty="0"/>
              <a:t>The joyous three-day celebration, Eid ul-</a:t>
            </a:r>
            <a:r>
              <a:rPr lang="en-US" dirty="0" err="1"/>
              <a:t>Fitr</a:t>
            </a:r>
            <a:r>
              <a:rPr lang="en-US" dirty="0"/>
              <a:t> falls on the first day of Shawwal, the month which follows Ramadan in the Islamic calendar. However, the celebrations begin upon the sighting of the new moon which marks the end of the month of fasting and prayer.</a:t>
            </a:r>
          </a:p>
        </p:txBody>
      </p:sp>
      <p:pic>
        <p:nvPicPr>
          <p:cNvPr id="4" name="Picture 3">
            <a:extLst>
              <a:ext uri="{FF2B5EF4-FFF2-40B4-BE49-F238E27FC236}">
                <a16:creationId xmlns:a16="http://schemas.microsoft.com/office/drawing/2014/main" id="{130F5310-1C7A-40B6-BD93-D4A7661524A5}"/>
              </a:ext>
            </a:extLst>
          </p:cNvPr>
          <p:cNvPicPr>
            <a:picLocks noChangeAspect="1"/>
          </p:cNvPicPr>
          <p:nvPr/>
        </p:nvPicPr>
        <p:blipFill>
          <a:blip r:embed="rId2"/>
          <a:stretch>
            <a:fillRect/>
          </a:stretch>
        </p:blipFill>
        <p:spPr>
          <a:xfrm>
            <a:off x="1816768" y="2803358"/>
            <a:ext cx="9300411" cy="3717758"/>
          </a:xfrm>
          <a:prstGeom prst="rect">
            <a:avLst/>
          </a:prstGeom>
        </p:spPr>
      </p:pic>
    </p:spTree>
    <p:extLst>
      <p:ext uri="{BB962C8B-B14F-4D97-AF65-F5344CB8AC3E}">
        <p14:creationId xmlns:p14="http://schemas.microsoft.com/office/powerpoint/2010/main" val="974078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16706-89C1-4798-8AFF-CCF7B5E7B10A}"/>
              </a:ext>
            </a:extLst>
          </p:cNvPr>
          <p:cNvSpPr>
            <a:spLocks noGrp="1"/>
          </p:cNvSpPr>
          <p:nvPr>
            <p:ph type="title"/>
          </p:nvPr>
        </p:nvSpPr>
        <p:spPr>
          <a:xfrm>
            <a:off x="1371600" y="685800"/>
            <a:ext cx="9601200" cy="721895"/>
          </a:xfrm>
        </p:spPr>
        <p:txBody>
          <a:bodyPr>
            <a:normAutofit fontScale="90000"/>
          </a:bodyPr>
          <a:lstStyle/>
          <a:p>
            <a:r>
              <a:rPr lang="en-US" dirty="0"/>
              <a:t>Eid Ul </a:t>
            </a:r>
            <a:r>
              <a:rPr lang="en-US" dirty="0" err="1"/>
              <a:t>Adha</a:t>
            </a:r>
            <a:br>
              <a:rPr lang="en-US" dirty="0"/>
            </a:br>
            <a:endParaRPr lang="en-US" dirty="0"/>
          </a:p>
        </p:txBody>
      </p:sp>
      <p:sp>
        <p:nvSpPr>
          <p:cNvPr id="3" name="Content Placeholder 2">
            <a:extLst>
              <a:ext uri="{FF2B5EF4-FFF2-40B4-BE49-F238E27FC236}">
                <a16:creationId xmlns:a16="http://schemas.microsoft.com/office/drawing/2014/main" id="{BC5D5388-9186-452B-8740-BE4B26693DE2}"/>
              </a:ext>
            </a:extLst>
          </p:cNvPr>
          <p:cNvSpPr>
            <a:spLocks noGrp="1"/>
          </p:cNvSpPr>
          <p:nvPr>
            <p:ph idx="1"/>
          </p:nvPr>
        </p:nvSpPr>
        <p:spPr>
          <a:xfrm>
            <a:off x="1371600" y="1503947"/>
            <a:ext cx="9601200" cy="1130969"/>
          </a:xfrm>
        </p:spPr>
        <p:txBody>
          <a:bodyPr/>
          <a:lstStyle/>
          <a:p>
            <a:r>
              <a:rPr lang="en-US" dirty="0"/>
              <a:t>Eid ul-</a:t>
            </a:r>
            <a:r>
              <a:rPr lang="en-US" dirty="0" err="1"/>
              <a:t>Adha</a:t>
            </a:r>
            <a:r>
              <a:rPr lang="en-US" dirty="0"/>
              <a:t> also known as the Feast of sacrifice falls on the 10th day of the Islamic calendar’s last month, </a:t>
            </a:r>
            <a:r>
              <a:rPr lang="en-US" dirty="0" err="1"/>
              <a:t>Dhu</a:t>
            </a:r>
            <a:r>
              <a:rPr lang="en-US" dirty="0"/>
              <a:t> al-</a:t>
            </a:r>
            <a:r>
              <a:rPr lang="en-US" dirty="0" err="1"/>
              <a:t>Hijjah</a:t>
            </a:r>
            <a:r>
              <a:rPr lang="en-US" dirty="0"/>
              <a:t>. All over the world, Muslims who can afford a cow, goat or sheep sacrifice it as a reminder of Ibrahim’s obedience to Allah.</a:t>
            </a:r>
          </a:p>
        </p:txBody>
      </p:sp>
      <p:pic>
        <p:nvPicPr>
          <p:cNvPr id="4" name="Picture 3">
            <a:extLst>
              <a:ext uri="{FF2B5EF4-FFF2-40B4-BE49-F238E27FC236}">
                <a16:creationId xmlns:a16="http://schemas.microsoft.com/office/drawing/2014/main" id="{B3C76470-A803-4C13-B53A-E2062C40FD63}"/>
              </a:ext>
            </a:extLst>
          </p:cNvPr>
          <p:cNvPicPr>
            <a:picLocks noChangeAspect="1"/>
          </p:cNvPicPr>
          <p:nvPr/>
        </p:nvPicPr>
        <p:blipFill>
          <a:blip r:embed="rId2"/>
          <a:stretch>
            <a:fillRect/>
          </a:stretch>
        </p:blipFill>
        <p:spPr>
          <a:xfrm>
            <a:off x="1780674" y="2971800"/>
            <a:ext cx="9192126" cy="3886200"/>
          </a:xfrm>
          <a:prstGeom prst="rect">
            <a:avLst/>
          </a:prstGeom>
        </p:spPr>
      </p:pic>
    </p:spTree>
    <p:extLst>
      <p:ext uri="{BB962C8B-B14F-4D97-AF65-F5344CB8AC3E}">
        <p14:creationId xmlns:p14="http://schemas.microsoft.com/office/powerpoint/2010/main" val="2062998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8D141-F82E-4BD1-BFE2-6F0FBAD1AE43}"/>
              </a:ext>
            </a:extLst>
          </p:cNvPr>
          <p:cNvSpPr>
            <a:spLocks noGrp="1"/>
          </p:cNvSpPr>
          <p:nvPr>
            <p:ph type="title"/>
          </p:nvPr>
        </p:nvSpPr>
        <p:spPr>
          <a:xfrm>
            <a:off x="1371600" y="685800"/>
            <a:ext cx="9601200" cy="709863"/>
          </a:xfrm>
        </p:spPr>
        <p:txBody>
          <a:bodyPr>
            <a:normAutofit fontScale="90000"/>
          </a:bodyPr>
          <a:lstStyle/>
          <a:p>
            <a:r>
              <a:rPr lang="en-US" dirty="0"/>
              <a:t>MUHARRAM</a:t>
            </a:r>
            <a:br>
              <a:rPr lang="en-US" dirty="0"/>
            </a:br>
            <a:endParaRPr lang="en-US" dirty="0"/>
          </a:p>
        </p:txBody>
      </p:sp>
      <p:sp>
        <p:nvSpPr>
          <p:cNvPr id="3" name="Content Placeholder 2">
            <a:extLst>
              <a:ext uri="{FF2B5EF4-FFF2-40B4-BE49-F238E27FC236}">
                <a16:creationId xmlns:a16="http://schemas.microsoft.com/office/drawing/2014/main" id="{A26D69AC-2BD4-416F-B0D7-5EFFE0B9FB6F}"/>
              </a:ext>
            </a:extLst>
          </p:cNvPr>
          <p:cNvSpPr>
            <a:spLocks noGrp="1"/>
          </p:cNvSpPr>
          <p:nvPr>
            <p:ph idx="1"/>
          </p:nvPr>
        </p:nvSpPr>
        <p:spPr>
          <a:xfrm>
            <a:off x="1371600" y="1395664"/>
            <a:ext cx="9601200" cy="1046748"/>
          </a:xfrm>
        </p:spPr>
        <p:txBody>
          <a:bodyPr>
            <a:normAutofit fontScale="92500" lnSpcReduction="20000"/>
          </a:bodyPr>
          <a:lstStyle/>
          <a:p>
            <a:r>
              <a:rPr lang="en-US" dirty="0"/>
              <a:t>Muharram is the first month, which marks the beginning of a new year in Islamic calendar. Muslims all across the world begin the Islamic New Year with the month of Muharram, which started on September 1 this year. In fact, the month of Muharram is considered the second most holy month after Ramzan.</a:t>
            </a:r>
          </a:p>
        </p:txBody>
      </p:sp>
      <p:pic>
        <p:nvPicPr>
          <p:cNvPr id="4" name="Picture 3">
            <a:extLst>
              <a:ext uri="{FF2B5EF4-FFF2-40B4-BE49-F238E27FC236}">
                <a16:creationId xmlns:a16="http://schemas.microsoft.com/office/drawing/2014/main" id="{BB6DF363-73F0-4D04-B43E-7818CDF6144B}"/>
              </a:ext>
            </a:extLst>
          </p:cNvPr>
          <p:cNvPicPr>
            <a:picLocks noChangeAspect="1"/>
          </p:cNvPicPr>
          <p:nvPr/>
        </p:nvPicPr>
        <p:blipFill>
          <a:blip r:embed="rId2"/>
          <a:stretch>
            <a:fillRect/>
          </a:stretch>
        </p:blipFill>
        <p:spPr>
          <a:xfrm>
            <a:off x="1540042" y="2543174"/>
            <a:ext cx="9938084" cy="4314825"/>
          </a:xfrm>
          <a:prstGeom prst="rect">
            <a:avLst/>
          </a:prstGeom>
        </p:spPr>
      </p:pic>
    </p:spTree>
    <p:extLst>
      <p:ext uri="{BB962C8B-B14F-4D97-AF65-F5344CB8AC3E}">
        <p14:creationId xmlns:p14="http://schemas.microsoft.com/office/powerpoint/2010/main" val="1177174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1B20F-2FA0-4CFB-81FE-0B0CD1FA7225}"/>
              </a:ext>
            </a:extLst>
          </p:cNvPr>
          <p:cNvSpPr>
            <a:spLocks noGrp="1"/>
          </p:cNvSpPr>
          <p:nvPr>
            <p:ph type="title"/>
          </p:nvPr>
        </p:nvSpPr>
        <p:spPr>
          <a:xfrm>
            <a:off x="1371600" y="685800"/>
            <a:ext cx="9601200" cy="818147"/>
          </a:xfrm>
        </p:spPr>
        <p:txBody>
          <a:bodyPr>
            <a:normAutofit fontScale="90000"/>
          </a:bodyPr>
          <a:lstStyle/>
          <a:p>
            <a:r>
              <a:rPr lang="en-US" dirty="0"/>
              <a:t>CHIRSTMAS</a:t>
            </a:r>
            <a:br>
              <a:rPr lang="en-US" dirty="0"/>
            </a:br>
            <a:endParaRPr lang="en-US" dirty="0"/>
          </a:p>
        </p:txBody>
      </p:sp>
      <p:sp>
        <p:nvSpPr>
          <p:cNvPr id="3" name="Content Placeholder 2">
            <a:extLst>
              <a:ext uri="{FF2B5EF4-FFF2-40B4-BE49-F238E27FC236}">
                <a16:creationId xmlns:a16="http://schemas.microsoft.com/office/drawing/2014/main" id="{39D923FB-61BC-477E-BB79-F4184508835C}"/>
              </a:ext>
            </a:extLst>
          </p:cNvPr>
          <p:cNvSpPr>
            <a:spLocks noGrp="1"/>
          </p:cNvSpPr>
          <p:nvPr>
            <p:ph idx="1"/>
          </p:nvPr>
        </p:nvSpPr>
        <p:spPr>
          <a:xfrm>
            <a:off x="1371600" y="1503948"/>
            <a:ext cx="9601200" cy="1371600"/>
          </a:xfrm>
        </p:spPr>
        <p:txBody>
          <a:bodyPr/>
          <a:lstStyle/>
          <a:p>
            <a:r>
              <a:rPr lang="en-US" dirty="0"/>
              <a:t>Christmas, known as "Bara Din" or The Big Day in Bangla is celebrated with festivities in Dhaka and elsewhere in the country. Functions include illumination of churches, decorating Christmas tree &amp; other festivities.</a:t>
            </a:r>
          </a:p>
        </p:txBody>
      </p:sp>
      <p:pic>
        <p:nvPicPr>
          <p:cNvPr id="4" name="Picture 3">
            <a:extLst>
              <a:ext uri="{FF2B5EF4-FFF2-40B4-BE49-F238E27FC236}">
                <a16:creationId xmlns:a16="http://schemas.microsoft.com/office/drawing/2014/main" id="{4562F179-CD48-4EA4-BF8F-586C1DB00CD3}"/>
              </a:ext>
            </a:extLst>
          </p:cNvPr>
          <p:cNvPicPr>
            <a:picLocks noChangeAspect="1"/>
          </p:cNvPicPr>
          <p:nvPr/>
        </p:nvPicPr>
        <p:blipFill>
          <a:blip r:embed="rId2"/>
          <a:stretch>
            <a:fillRect/>
          </a:stretch>
        </p:blipFill>
        <p:spPr>
          <a:xfrm>
            <a:off x="1780673" y="2628899"/>
            <a:ext cx="8927431" cy="3928311"/>
          </a:xfrm>
          <a:prstGeom prst="rect">
            <a:avLst/>
          </a:prstGeom>
        </p:spPr>
      </p:pic>
    </p:spTree>
    <p:extLst>
      <p:ext uri="{BB962C8B-B14F-4D97-AF65-F5344CB8AC3E}">
        <p14:creationId xmlns:p14="http://schemas.microsoft.com/office/powerpoint/2010/main" val="3672499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81E71-095F-4B57-95C6-3D4D0F59BCF7}"/>
              </a:ext>
            </a:extLst>
          </p:cNvPr>
          <p:cNvSpPr>
            <a:spLocks noGrp="1"/>
          </p:cNvSpPr>
          <p:nvPr>
            <p:ph type="title"/>
          </p:nvPr>
        </p:nvSpPr>
        <p:spPr>
          <a:xfrm>
            <a:off x="1371600" y="685800"/>
            <a:ext cx="9601200" cy="577516"/>
          </a:xfrm>
        </p:spPr>
        <p:txBody>
          <a:bodyPr>
            <a:normAutofit fontScale="90000"/>
          </a:bodyPr>
          <a:lstStyle/>
          <a:p>
            <a:r>
              <a:rPr lang="en-US" dirty="0"/>
              <a:t>DURGA PUJA</a:t>
            </a:r>
            <a:br>
              <a:rPr lang="en-US" dirty="0"/>
            </a:br>
            <a:endParaRPr lang="en-US" dirty="0"/>
          </a:p>
        </p:txBody>
      </p:sp>
      <p:sp>
        <p:nvSpPr>
          <p:cNvPr id="3" name="Content Placeholder 2">
            <a:extLst>
              <a:ext uri="{FF2B5EF4-FFF2-40B4-BE49-F238E27FC236}">
                <a16:creationId xmlns:a16="http://schemas.microsoft.com/office/drawing/2014/main" id="{0CDBBDD7-85F4-4E5E-AAB4-2E7C8994E4BC}"/>
              </a:ext>
            </a:extLst>
          </p:cNvPr>
          <p:cNvSpPr>
            <a:spLocks noGrp="1"/>
          </p:cNvSpPr>
          <p:nvPr>
            <p:ph idx="1"/>
          </p:nvPr>
        </p:nvSpPr>
        <p:spPr>
          <a:xfrm>
            <a:off x="1371600" y="1431758"/>
            <a:ext cx="9601200" cy="1239253"/>
          </a:xfrm>
        </p:spPr>
        <p:txBody>
          <a:bodyPr/>
          <a:lstStyle/>
          <a:p>
            <a:r>
              <a:rPr lang="en-US" dirty="0"/>
              <a:t>Durga Puja, the biggest festival of the Hindu community in the country, continues for ten days with the last three days being the most joyful. The festivities culminate with the idol of goddess Durga immersed in the river. </a:t>
            </a:r>
          </a:p>
        </p:txBody>
      </p:sp>
      <p:pic>
        <p:nvPicPr>
          <p:cNvPr id="4" name="Picture 3">
            <a:extLst>
              <a:ext uri="{FF2B5EF4-FFF2-40B4-BE49-F238E27FC236}">
                <a16:creationId xmlns:a16="http://schemas.microsoft.com/office/drawing/2014/main" id="{5D76B45F-1CF0-4385-B277-3C43409291FD}"/>
              </a:ext>
            </a:extLst>
          </p:cNvPr>
          <p:cNvPicPr>
            <a:picLocks noChangeAspect="1"/>
          </p:cNvPicPr>
          <p:nvPr/>
        </p:nvPicPr>
        <p:blipFill>
          <a:blip r:embed="rId2"/>
          <a:stretch>
            <a:fillRect/>
          </a:stretch>
        </p:blipFill>
        <p:spPr>
          <a:xfrm>
            <a:off x="1495926" y="2839453"/>
            <a:ext cx="9352547" cy="3477126"/>
          </a:xfrm>
          <a:prstGeom prst="rect">
            <a:avLst/>
          </a:prstGeom>
        </p:spPr>
      </p:pic>
    </p:spTree>
    <p:extLst>
      <p:ext uri="{BB962C8B-B14F-4D97-AF65-F5344CB8AC3E}">
        <p14:creationId xmlns:p14="http://schemas.microsoft.com/office/powerpoint/2010/main" val="3445002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77A67-0FE5-4F2E-8D32-AE9CDB6D2AF3}"/>
              </a:ext>
            </a:extLst>
          </p:cNvPr>
          <p:cNvSpPr>
            <a:spLocks noGrp="1"/>
          </p:cNvSpPr>
          <p:nvPr>
            <p:ph type="title"/>
          </p:nvPr>
        </p:nvSpPr>
        <p:spPr/>
        <p:txBody>
          <a:bodyPr/>
          <a:lstStyle/>
          <a:p>
            <a:r>
              <a:rPr lang="en-US" dirty="0"/>
              <a:t>WHAT IS FESTIVALS?</a:t>
            </a:r>
          </a:p>
        </p:txBody>
      </p:sp>
      <p:sp>
        <p:nvSpPr>
          <p:cNvPr id="3" name="Content Placeholder 2">
            <a:extLst>
              <a:ext uri="{FF2B5EF4-FFF2-40B4-BE49-F238E27FC236}">
                <a16:creationId xmlns:a16="http://schemas.microsoft.com/office/drawing/2014/main" id="{F68918B0-1A21-4A70-9636-D6C79471A741}"/>
              </a:ext>
            </a:extLst>
          </p:cNvPr>
          <p:cNvSpPr>
            <a:spLocks noGrp="1"/>
          </p:cNvSpPr>
          <p:nvPr>
            <p:ph idx="1"/>
          </p:nvPr>
        </p:nvSpPr>
        <p:spPr>
          <a:xfrm>
            <a:off x="1371600" y="2286000"/>
            <a:ext cx="7038474" cy="3581400"/>
          </a:xfrm>
        </p:spPr>
        <p:txBody>
          <a:bodyPr/>
          <a:lstStyle/>
          <a:p>
            <a:r>
              <a:rPr lang="en-US" dirty="0"/>
              <a:t>A festival is an event ordinarily celebrated by a community and centering on some characteristic aspect of that community and its religion or cultures. It is often marked as a local or national holiday, such as : mela, or Eid. A festival constitutes typical cases of globalization, as well as the high culture-low culture interrelationship. Food is such a vital resource that many festivals are associated with harvest time. </a:t>
            </a:r>
          </a:p>
        </p:txBody>
      </p:sp>
      <p:pic>
        <p:nvPicPr>
          <p:cNvPr id="1026" name="Picture 2">
            <a:extLst>
              <a:ext uri="{FF2B5EF4-FFF2-40B4-BE49-F238E27FC236}">
                <a16:creationId xmlns:a16="http://schemas.microsoft.com/office/drawing/2014/main" id="{68D7FF29-C214-4B3B-B4AC-45289FABF3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0074" y="685799"/>
            <a:ext cx="3525252" cy="4406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914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E8B2-CFF1-4416-BA49-B8F69CA81B98}"/>
              </a:ext>
            </a:extLst>
          </p:cNvPr>
          <p:cNvSpPr>
            <a:spLocks noGrp="1"/>
          </p:cNvSpPr>
          <p:nvPr>
            <p:ph type="title"/>
          </p:nvPr>
        </p:nvSpPr>
        <p:spPr>
          <a:xfrm>
            <a:off x="1371600" y="3633536"/>
            <a:ext cx="9601200" cy="1215189"/>
          </a:xfrm>
        </p:spPr>
        <p:txBody>
          <a:bodyPr>
            <a:normAutofit fontScale="90000"/>
          </a:bodyPr>
          <a:lstStyle/>
          <a:p>
            <a:r>
              <a:rPr lang="en-US" dirty="0"/>
              <a:t>THAT IS ALL.</a:t>
            </a:r>
            <a:br>
              <a:rPr lang="en-US" dirty="0"/>
            </a:br>
            <a:r>
              <a:rPr lang="en-US" dirty="0"/>
              <a:t>THANK YOU</a:t>
            </a:r>
          </a:p>
        </p:txBody>
      </p:sp>
    </p:spTree>
    <p:extLst>
      <p:ext uri="{BB962C8B-B14F-4D97-AF65-F5344CB8AC3E}">
        <p14:creationId xmlns:p14="http://schemas.microsoft.com/office/powerpoint/2010/main" val="1846051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C3186-89B5-4981-BEEF-325F9A0E8407}"/>
              </a:ext>
            </a:extLst>
          </p:cNvPr>
          <p:cNvSpPr>
            <a:spLocks noGrp="1"/>
          </p:cNvSpPr>
          <p:nvPr>
            <p:ph type="title"/>
          </p:nvPr>
        </p:nvSpPr>
        <p:spPr/>
        <p:txBody>
          <a:bodyPr/>
          <a:lstStyle/>
          <a:p>
            <a:r>
              <a:rPr lang="en-US" dirty="0"/>
              <a:t>MEJOR FESTIVALS IN BANGLADESH</a:t>
            </a:r>
          </a:p>
        </p:txBody>
      </p:sp>
      <p:sp>
        <p:nvSpPr>
          <p:cNvPr id="3" name="Content Placeholder 2">
            <a:extLst>
              <a:ext uri="{FF2B5EF4-FFF2-40B4-BE49-F238E27FC236}">
                <a16:creationId xmlns:a16="http://schemas.microsoft.com/office/drawing/2014/main" id="{F54A477B-27AF-4D86-BA45-3E9D6627CF4B}"/>
              </a:ext>
            </a:extLst>
          </p:cNvPr>
          <p:cNvSpPr>
            <a:spLocks noGrp="1"/>
          </p:cNvSpPr>
          <p:nvPr>
            <p:ph idx="1"/>
          </p:nvPr>
        </p:nvSpPr>
        <p:spPr/>
        <p:txBody>
          <a:bodyPr>
            <a:normAutofit/>
          </a:bodyPr>
          <a:lstStyle/>
          <a:p>
            <a:r>
              <a:rPr lang="en-US" dirty="0"/>
              <a:t>Bangladesh is a land of festivals. There is a popular saying in Bangla ‘</a:t>
            </a:r>
            <a:r>
              <a:rPr lang="en-US" dirty="0" err="1"/>
              <a:t>Baro</a:t>
            </a:r>
            <a:r>
              <a:rPr lang="en-US" dirty="0"/>
              <a:t> </a:t>
            </a:r>
            <a:r>
              <a:rPr lang="en-US" dirty="0" err="1"/>
              <a:t>Mashe</a:t>
            </a:r>
            <a:r>
              <a:rPr lang="en-US" dirty="0"/>
              <a:t> </a:t>
            </a:r>
            <a:r>
              <a:rPr lang="en-US" dirty="0" err="1"/>
              <a:t>Tero</a:t>
            </a:r>
            <a:r>
              <a:rPr lang="en-US" dirty="0"/>
              <a:t> </a:t>
            </a:r>
            <a:r>
              <a:rPr lang="en-US" dirty="0" err="1"/>
              <a:t>Paban</a:t>
            </a:r>
            <a:r>
              <a:rPr lang="en-US" dirty="0"/>
              <a:t>’ meaning 13 festivals in 12 months. It is interesting to note that many of our festivals are linked to religions, seasons and specials occasions. In recent times, international festivals have also been added to the list. However, festivals can be grouped broadly into religious, nonreligious, indigenous and nonindigenous.</a:t>
            </a:r>
          </a:p>
          <a:p>
            <a:endParaRPr lang="en-US" dirty="0"/>
          </a:p>
          <a:p>
            <a:r>
              <a:rPr lang="en-US" b="1" dirty="0"/>
              <a:t>Festivals</a:t>
            </a:r>
            <a:r>
              <a:rPr lang="en-US" dirty="0"/>
              <a:t> are common to all societies and cultures. With the change of social and economic structures, the natures of festivals also change. But some festivals are so deeply rooted in the social organism that they continue to entertain from generation to generation. The festivals, which got started in the primitive society centering on the prayer for food, have now been filled with various colors and varieties.</a:t>
            </a:r>
          </a:p>
          <a:p>
            <a:endParaRPr lang="en-US" dirty="0"/>
          </a:p>
        </p:txBody>
      </p:sp>
    </p:spTree>
    <p:extLst>
      <p:ext uri="{BB962C8B-B14F-4D97-AF65-F5344CB8AC3E}">
        <p14:creationId xmlns:p14="http://schemas.microsoft.com/office/powerpoint/2010/main" val="2209773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574D93-93F6-42B7-AC4B-46EA5683B314}"/>
              </a:ext>
            </a:extLst>
          </p:cNvPr>
          <p:cNvSpPr>
            <a:spLocks noGrp="1"/>
          </p:cNvSpPr>
          <p:nvPr>
            <p:ph sz="half" idx="1"/>
          </p:nvPr>
        </p:nvSpPr>
        <p:spPr>
          <a:xfrm>
            <a:off x="1371600" y="409075"/>
            <a:ext cx="4447786" cy="5458326"/>
          </a:xfrm>
        </p:spPr>
        <p:txBody>
          <a:bodyPr>
            <a:normAutofit/>
          </a:bodyPr>
          <a:lstStyle/>
          <a:p>
            <a:pPr marL="0" indent="0">
              <a:buNone/>
            </a:pPr>
            <a:r>
              <a:rPr lang="en-US" b="1" dirty="0"/>
              <a:t>MAJOR FASTIVALS:</a:t>
            </a:r>
          </a:p>
          <a:p>
            <a:r>
              <a:rPr lang="en-US" dirty="0"/>
              <a:t>POHELA BOISHAKH</a:t>
            </a:r>
          </a:p>
          <a:p>
            <a:r>
              <a:rPr lang="en-US" dirty="0"/>
              <a:t>POHELA FALGUN</a:t>
            </a:r>
          </a:p>
          <a:p>
            <a:r>
              <a:rPr lang="en-US" dirty="0"/>
              <a:t>LALON MELA</a:t>
            </a:r>
          </a:p>
          <a:p>
            <a:r>
              <a:rPr lang="en-US" dirty="0"/>
              <a:t>THE KITE FLYING FESTIVAL</a:t>
            </a:r>
          </a:p>
          <a:p>
            <a:r>
              <a:rPr lang="en-US" dirty="0"/>
              <a:t>INDEPENDENCE DAY</a:t>
            </a:r>
          </a:p>
          <a:p>
            <a:r>
              <a:rPr lang="en-US" dirty="0"/>
              <a:t>WORLD MOTHER LANGUAGE DAY</a:t>
            </a:r>
          </a:p>
          <a:p>
            <a:r>
              <a:rPr lang="en-US" dirty="0"/>
              <a:t>NABANNA</a:t>
            </a:r>
          </a:p>
          <a:p>
            <a:r>
              <a:rPr lang="en-US" dirty="0" err="1"/>
              <a:t>Ekushey</a:t>
            </a:r>
            <a:r>
              <a:rPr lang="en-US" dirty="0"/>
              <a:t> </a:t>
            </a:r>
            <a:r>
              <a:rPr lang="en-US" dirty="0" err="1"/>
              <a:t>Boi</a:t>
            </a:r>
            <a:r>
              <a:rPr lang="en-US" dirty="0"/>
              <a:t> Mela:</a:t>
            </a:r>
          </a:p>
          <a:p>
            <a:r>
              <a:rPr lang="en-US" dirty="0"/>
              <a:t>Dhaka International Trade Fair:</a:t>
            </a:r>
          </a:p>
          <a:p>
            <a:r>
              <a:rPr lang="en-US" dirty="0"/>
              <a:t>Eid Ul </a:t>
            </a:r>
            <a:r>
              <a:rPr lang="en-US" dirty="0" err="1"/>
              <a:t>Fitr</a:t>
            </a:r>
            <a:endParaRPr lang="en-US" dirty="0"/>
          </a:p>
          <a:p>
            <a:r>
              <a:rPr lang="en-US" dirty="0"/>
              <a:t>Eid Ul </a:t>
            </a:r>
            <a:r>
              <a:rPr lang="en-US" dirty="0" err="1"/>
              <a:t>Adha</a:t>
            </a:r>
            <a:endParaRPr lang="en-US" dirty="0"/>
          </a:p>
          <a:p>
            <a:endParaRPr lang="en-US" dirty="0"/>
          </a:p>
          <a:p>
            <a:pPr marL="0" indent="0">
              <a:buNone/>
            </a:pPr>
            <a:endParaRPr lang="en-US" dirty="0"/>
          </a:p>
          <a:p>
            <a:endParaRPr lang="en-US" dirty="0"/>
          </a:p>
          <a:p>
            <a:endParaRPr lang="en-US" dirty="0"/>
          </a:p>
          <a:p>
            <a:endParaRPr lang="en-US" dirty="0"/>
          </a:p>
        </p:txBody>
      </p:sp>
      <p:sp>
        <p:nvSpPr>
          <p:cNvPr id="5" name="Content Placeholder 4">
            <a:extLst>
              <a:ext uri="{FF2B5EF4-FFF2-40B4-BE49-F238E27FC236}">
                <a16:creationId xmlns:a16="http://schemas.microsoft.com/office/drawing/2014/main" id="{9143D82C-739E-4FB5-947A-E88678AD892D}"/>
              </a:ext>
            </a:extLst>
          </p:cNvPr>
          <p:cNvSpPr>
            <a:spLocks noGrp="1"/>
          </p:cNvSpPr>
          <p:nvPr>
            <p:ph sz="half" idx="2"/>
          </p:nvPr>
        </p:nvSpPr>
        <p:spPr>
          <a:xfrm>
            <a:off x="6525403" y="300789"/>
            <a:ext cx="4447786" cy="5566611"/>
          </a:xfrm>
        </p:spPr>
        <p:txBody>
          <a:bodyPr>
            <a:normAutofit/>
          </a:bodyPr>
          <a:lstStyle/>
          <a:p>
            <a:r>
              <a:rPr lang="en-US" dirty="0"/>
              <a:t>MUHARRAM</a:t>
            </a:r>
          </a:p>
          <a:p>
            <a:r>
              <a:rPr lang="en-US" dirty="0"/>
              <a:t>CHIRSTMAS</a:t>
            </a:r>
          </a:p>
          <a:p>
            <a:r>
              <a:rPr lang="en-US" dirty="0"/>
              <a:t>DURGA PUJA</a:t>
            </a:r>
          </a:p>
          <a:p>
            <a:endParaRPr lang="en-US" dirty="0"/>
          </a:p>
        </p:txBody>
      </p:sp>
    </p:spTree>
    <p:extLst>
      <p:ext uri="{BB962C8B-B14F-4D97-AF65-F5344CB8AC3E}">
        <p14:creationId xmlns:p14="http://schemas.microsoft.com/office/powerpoint/2010/main" val="3393358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D3CDBD-659E-42E0-AD2C-C67AB1A6D142}"/>
              </a:ext>
            </a:extLst>
          </p:cNvPr>
          <p:cNvSpPr>
            <a:spLocks noGrp="1"/>
          </p:cNvSpPr>
          <p:nvPr>
            <p:ph type="title"/>
          </p:nvPr>
        </p:nvSpPr>
        <p:spPr>
          <a:xfrm>
            <a:off x="1371600" y="685800"/>
            <a:ext cx="9601200" cy="986589"/>
          </a:xfrm>
        </p:spPr>
        <p:txBody>
          <a:bodyPr>
            <a:normAutofit fontScale="90000"/>
          </a:bodyPr>
          <a:lstStyle/>
          <a:p>
            <a:r>
              <a:rPr lang="en-US" dirty="0"/>
              <a:t>POHELA BOISHAKH</a:t>
            </a:r>
            <a:br>
              <a:rPr lang="en-US" dirty="0"/>
            </a:br>
            <a:endParaRPr lang="en-US" dirty="0"/>
          </a:p>
        </p:txBody>
      </p:sp>
      <p:sp>
        <p:nvSpPr>
          <p:cNvPr id="6" name="Content Placeholder 5">
            <a:extLst>
              <a:ext uri="{FF2B5EF4-FFF2-40B4-BE49-F238E27FC236}">
                <a16:creationId xmlns:a16="http://schemas.microsoft.com/office/drawing/2014/main" id="{E59B826C-22C1-4D64-8B5B-E908F9A7F499}"/>
              </a:ext>
            </a:extLst>
          </p:cNvPr>
          <p:cNvSpPr>
            <a:spLocks noGrp="1"/>
          </p:cNvSpPr>
          <p:nvPr>
            <p:ph idx="1"/>
          </p:nvPr>
        </p:nvSpPr>
        <p:spPr>
          <a:xfrm>
            <a:off x="1371601" y="1395663"/>
            <a:ext cx="9926052" cy="5089358"/>
          </a:xfrm>
        </p:spPr>
        <p:txBody>
          <a:bodyPr>
            <a:normAutofit/>
          </a:bodyPr>
          <a:lstStyle/>
          <a:p>
            <a:r>
              <a:rPr lang="en-US" dirty="0"/>
              <a:t>The first day of Bangla year is celebrated as </a:t>
            </a:r>
            <a:r>
              <a:rPr lang="en-US" dirty="0" err="1"/>
              <a:t>Pahela</a:t>
            </a:r>
            <a:r>
              <a:rPr lang="en-US" dirty="0"/>
              <a:t> </a:t>
            </a:r>
            <a:r>
              <a:rPr lang="en-US" dirty="0" err="1"/>
              <a:t>Boishakh</a:t>
            </a:r>
            <a:r>
              <a:rPr lang="en-US" dirty="0"/>
              <a:t>. The day is celebrated with festivity across the country. It is celebrated in villages and towns. People in the village celebrate this day according to their age-old customs. Special meals are arranged at home.</a:t>
            </a:r>
          </a:p>
          <a:p>
            <a:endParaRPr lang="en-US" dirty="0"/>
          </a:p>
          <a:p>
            <a:r>
              <a:rPr lang="en-US" dirty="0"/>
              <a:t>Baisakhi melas are held in different places. In towns, various socio-cultural organizations arrange interesting programs on this day. At </a:t>
            </a:r>
            <a:r>
              <a:rPr lang="en-US" dirty="0" err="1"/>
              <a:t>Ramna</a:t>
            </a:r>
            <a:r>
              <a:rPr lang="en-US" dirty="0"/>
              <a:t> </a:t>
            </a:r>
            <a:r>
              <a:rPr lang="en-US" dirty="0" err="1"/>
              <a:t>Batamul</a:t>
            </a:r>
            <a:r>
              <a:rPr lang="en-US" dirty="0"/>
              <a:t>, it is celebrated gorgeously. Many urban people wake up early in the morning and go to the function to enjoy poem reciting, songs, stage drama, lecture, etc.</a:t>
            </a:r>
          </a:p>
          <a:p>
            <a:r>
              <a:rPr lang="en-US" dirty="0"/>
              <a:t>Many people eat </a:t>
            </a:r>
            <a:r>
              <a:rPr lang="en-US" dirty="0" err="1"/>
              <a:t>panta</a:t>
            </a:r>
            <a:r>
              <a:rPr lang="en-US" dirty="0"/>
              <a:t> </a:t>
            </a:r>
            <a:r>
              <a:rPr lang="en-US" dirty="0" err="1"/>
              <a:t>hilisa</a:t>
            </a:r>
            <a:r>
              <a:rPr lang="en-US" dirty="0"/>
              <a:t> in the morning. Children put on colorful dresses. They go to the </a:t>
            </a:r>
            <a:r>
              <a:rPr lang="en-US" dirty="0" err="1"/>
              <a:t>Boishakhi</a:t>
            </a:r>
            <a:r>
              <a:rPr lang="en-US" dirty="0"/>
              <a:t> Mela and buy sweets, toys, dolls, and handmade things. They enjoy the day with great pleasure</a:t>
            </a:r>
            <a:r>
              <a:rPr lang="en-US"/>
              <a:t>. </a:t>
            </a:r>
            <a:endParaRPr lang="en-US" dirty="0"/>
          </a:p>
        </p:txBody>
      </p:sp>
    </p:spTree>
    <p:extLst>
      <p:ext uri="{BB962C8B-B14F-4D97-AF65-F5344CB8AC3E}">
        <p14:creationId xmlns:p14="http://schemas.microsoft.com/office/powerpoint/2010/main" val="1654372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79A5EC4E-ABE8-466B-AB52-405BF5244F85}"/>
              </a:ext>
            </a:extLst>
          </p:cNvPr>
          <p:cNvPicPr>
            <a:picLocks noGrp="1" noChangeAspect="1"/>
          </p:cNvPicPr>
          <p:nvPr>
            <p:ph idx="1"/>
          </p:nvPr>
        </p:nvPicPr>
        <p:blipFill>
          <a:blip r:embed="rId2"/>
          <a:stretch>
            <a:fillRect/>
          </a:stretch>
        </p:blipFill>
        <p:spPr>
          <a:xfrm>
            <a:off x="553578" y="-1"/>
            <a:ext cx="7639928" cy="5715001"/>
          </a:xfrm>
          <a:prstGeom prst="rect">
            <a:avLst/>
          </a:prstGeom>
        </p:spPr>
      </p:pic>
      <p:pic>
        <p:nvPicPr>
          <p:cNvPr id="11" name="Picture 10">
            <a:extLst>
              <a:ext uri="{FF2B5EF4-FFF2-40B4-BE49-F238E27FC236}">
                <a16:creationId xmlns:a16="http://schemas.microsoft.com/office/drawing/2014/main" id="{9061FF24-58F1-4BAE-921A-E5E87855D8F7}"/>
              </a:ext>
            </a:extLst>
          </p:cNvPr>
          <p:cNvPicPr>
            <a:picLocks noChangeAspect="1"/>
          </p:cNvPicPr>
          <p:nvPr/>
        </p:nvPicPr>
        <p:blipFill>
          <a:blip r:embed="rId3"/>
          <a:stretch>
            <a:fillRect/>
          </a:stretch>
        </p:blipFill>
        <p:spPr>
          <a:xfrm>
            <a:off x="8176305" y="-1"/>
            <a:ext cx="4015695" cy="3007895"/>
          </a:xfrm>
          <a:prstGeom prst="rect">
            <a:avLst/>
          </a:prstGeom>
        </p:spPr>
      </p:pic>
      <p:pic>
        <p:nvPicPr>
          <p:cNvPr id="12" name="Picture 11">
            <a:extLst>
              <a:ext uri="{FF2B5EF4-FFF2-40B4-BE49-F238E27FC236}">
                <a16:creationId xmlns:a16="http://schemas.microsoft.com/office/drawing/2014/main" id="{5954025E-3A1D-4603-A609-0882C7B6B016}"/>
              </a:ext>
            </a:extLst>
          </p:cNvPr>
          <p:cNvPicPr>
            <a:picLocks noChangeAspect="1"/>
          </p:cNvPicPr>
          <p:nvPr/>
        </p:nvPicPr>
        <p:blipFill>
          <a:blip r:embed="rId4"/>
          <a:stretch>
            <a:fillRect/>
          </a:stretch>
        </p:blipFill>
        <p:spPr>
          <a:xfrm>
            <a:off x="8193506" y="3021431"/>
            <a:ext cx="3947858" cy="2693569"/>
          </a:xfrm>
          <a:prstGeom prst="rect">
            <a:avLst/>
          </a:prstGeom>
        </p:spPr>
      </p:pic>
    </p:spTree>
    <p:extLst>
      <p:ext uri="{BB962C8B-B14F-4D97-AF65-F5344CB8AC3E}">
        <p14:creationId xmlns:p14="http://schemas.microsoft.com/office/powerpoint/2010/main" val="2309124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6F2FC-E763-439D-9978-291D43CA4304}"/>
              </a:ext>
            </a:extLst>
          </p:cNvPr>
          <p:cNvSpPr>
            <a:spLocks noGrp="1"/>
          </p:cNvSpPr>
          <p:nvPr>
            <p:ph type="title"/>
          </p:nvPr>
        </p:nvSpPr>
        <p:spPr>
          <a:xfrm>
            <a:off x="1371600" y="685800"/>
            <a:ext cx="9601200" cy="902368"/>
          </a:xfrm>
        </p:spPr>
        <p:txBody>
          <a:bodyPr>
            <a:normAutofit fontScale="90000"/>
          </a:bodyPr>
          <a:lstStyle/>
          <a:p>
            <a:r>
              <a:rPr lang="en-US" dirty="0"/>
              <a:t>POHELA FALGUN</a:t>
            </a:r>
            <a:br>
              <a:rPr lang="en-US" dirty="0"/>
            </a:br>
            <a:endParaRPr lang="en-US" dirty="0"/>
          </a:p>
        </p:txBody>
      </p:sp>
      <p:sp>
        <p:nvSpPr>
          <p:cNvPr id="3" name="Content Placeholder 2">
            <a:extLst>
              <a:ext uri="{FF2B5EF4-FFF2-40B4-BE49-F238E27FC236}">
                <a16:creationId xmlns:a16="http://schemas.microsoft.com/office/drawing/2014/main" id="{C5A8895C-CEC2-4B29-BAD4-B4734C0C19FB}"/>
              </a:ext>
            </a:extLst>
          </p:cNvPr>
          <p:cNvSpPr>
            <a:spLocks noGrp="1"/>
          </p:cNvSpPr>
          <p:nvPr>
            <p:ph idx="1"/>
          </p:nvPr>
        </p:nvSpPr>
        <p:spPr>
          <a:xfrm>
            <a:off x="1371600" y="1588168"/>
            <a:ext cx="9601200" cy="4279232"/>
          </a:xfrm>
        </p:spPr>
        <p:txBody>
          <a:bodyPr/>
          <a:lstStyle/>
          <a:p>
            <a:endParaRPr lang="en-US" dirty="0"/>
          </a:p>
          <a:p>
            <a:endParaRPr lang="en-US" dirty="0"/>
          </a:p>
        </p:txBody>
      </p:sp>
      <p:sp>
        <p:nvSpPr>
          <p:cNvPr id="4" name="Rectangle 3">
            <a:extLst>
              <a:ext uri="{FF2B5EF4-FFF2-40B4-BE49-F238E27FC236}">
                <a16:creationId xmlns:a16="http://schemas.microsoft.com/office/drawing/2014/main" id="{68926691-5DE8-4CA1-BC46-F69B0A62DEE9}"/>
              </a:ext>
            </a:extLst>
          </p:cNvPr>
          <p:cNvSpPr/>
          <p:nvPr/>
        </p:nvSpPr>
        <p:spPr>
          <a:xfrm>
            <a:off x="950495" y="1859340"/>
            <a:ext cx="10611852" cy="1754326"/>
          </a:xfrm>
          <a:prstGeom prst="rect">
            <a:avLst/>
          </a:prstGeom>
        </p:spPr>
        <p:txBody>
          <a:bodyPr wrap="square">
            <a:spAutoFit/>
          </a:bodyPr>
          <a:lstStyle/>
          <a:p>
            <a:r>
              <a:rPr lang="en-US" dirty="0"/>
              <a:t>Bangladesh is a country where colorful fairs and festivals. In our Bangladesh the spring season stays for two months [</a:t>
            </a:r>
            <a:r>
              <a:rPr lang="en-US" dirty="0" err="1"/>
              <a:t>Falgun</a:t>
            </a:r>
            <a:r>
              <a:rPr lang="en-US" dirty="0"/>
              <a:t> and Chaitra]. A colorful festival held to welcome </a:t>
            </a:r>
            <a:r>
              <a:rPr lang="en-US" dirty="0" err="1"/>
              <a:t>Bashanto</a:t>
            </a:r>
            <a:r>
              <a:rPr lang="en-US" dirty="0"/>
              <a:t>. Attired in reddish-yellow saris with red border and hairs decorated with flowers, young women and girls as well as young men and boys in traditional pajama and </a:t>
            </a:r>
            <a:r>
              <a:rPr lang="en-US" dirty="0" err="1"/>
              <a:t>punjabi</a:t>
            </a:r>
            <a:r>
              <a:rPr lang="en-US" dirty="0"/>
              <a:t>, carrying flowers, took part in the colorful march. A good number of kids also got their attractive faces painted with different motifs including birds, national flag, butterflies etc. </a:t>
            </a:r>
            <a:r>
              <a:rPr lang="en-US" dirty="0" err="1"/>
              <a:t>Pahela</a:t>
            </a:r>
            <a:r>
              <a:rPr lang="en-US" dirty="0"/>
              <a:t> </a:t>
            </a:r>
            <a:r>
              <a:rPr lang="en-US" dirty="0" err="1"/>
              <a:t>Falgun</a:t>
            </a:r>
            <a:r>
              <a:rPr lang="en-US" dirty="0"/>
              <a:t> is celebrated on February 13. It is called the ‘</a:t>
            </a:r>
            <a:r>
              <a:rPr lang="en-US" dirty="0" err="1"/>
              <a:t>Rituraj</a:t>
            </a:r>
            <a:r>
              <a:rPr lang="en-US" dirty="0"/>
              <a:t> </a:t>
            </a:r>
            <a:r>
              <a:rPr lang="en-US" dirty="0" err="1"/>
              <a:t>Bashonto</a:t>
            </a:r>
            <a:r>
              <a:rPr lang="en-US" dirty="0"/>
              <a:t>’.</a:t>
            </a:r>
          </a:p>
        </p:txBody>
      </p:sp>
      <p:pic>
        <p:nvPicPr>
          <p:cNvPr id="5" name="Picture 4">
            <a:extLst>
              <a:ext uri="{FF2B5EF4-FFF2-40B4-BE49-F238E27FC236}">
                <a16:creationId xmlns:a16="http://schemas.microsoft.com/office/drawing/2014/main" id="{F74495A5-2E14-4001-8C68-808D5FE61D56}"/>
              </a:ext>
            </a:extLst>
          </p:cNvPr>
          <p:cNvPicPr>
            <a:picLocks noChangeAspect="1"/>
          </p:cNvPicPr>
          <p:nvPr/>
        </p:nvPicPr>
        <p:blipFill>
          <a:blip r:embed="rId2"/>
          <a:stretch>
            <a:fillRect/>
          </a:stretch>
        </p:blipFill>
        <p:spPr>
          <a:xfrm>
            <a:off x="865886" y="3824862"/>
            <a:ext cx="5230114" cy="2928864"/>
          </a:xfrm>
          <a:prstGeom prst="rect">
            <a:avLst/>
          </a:prstGeom>
        </p:spPr>
      </p:pic>
      <p:pic>
        <p:nvPicPr>
          <p:cNvPr id="6" name="Picture 5">
            <a:extLst>
              <a:ext uri="{FF2B5EF4-FFF2-40B4-BE49-F238E27FC236}">
                <a16:creationId xmlns:a16="http://schemas.microsoft.com/office/drawing/2014/main" id="{F55BEECC-B16A-4402-9977-190CF7D54FB1}"/>
              </a:ext>
            </a:extLst>
          </p:cNvPr>
          <p:cNvPicPr>
            <a:picLocks noChangeAspect="1"/>
          </p:cNvPicPr>
          <p:nvPr/>
        </p:nvPicPr>
        <p:blipFill>
          <a:blip r:embed="rId3"/>
          <a:stretch>
            <a:fillRect/>
          </a:stretch>
        </p:blipFill>
        <p:spPr>
          <a:xfrm>
            <a:off x="6095999" y="3861932"/>
            <a:ext cx="5466348" cy="2966827"/>
          </a:xfrm>
          <a:prstGeom prst="rect">
            <a:avLst/>
          </a:prstGeom>
        </p:spPr>
      </p:pic>
    </p:spTree>
    <p:extLst>
      <p:ext uri="{BB962C8B-B14F-4D97-AF65-F5344CB8AC3E}">
        <p14:creationId xmlns:p14="http://schemas.microsoft.com/office/powerpoint/2010/main" val="3443496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21E62-0888-45EE-B76A-C5DD4E7BD6E2}"/>
              </a:ext>
            </a:extLst>
          </p:cNvPr>
          <p:cNvSpPr>
            <a:spLocks noGrp="1"/>
          </p:cNvSpPr>
          <p:nvPr>
            <p:ph type="title"/>
          </p:nvPr>
        </p:nvSpPr>
        <p:spPr>
          <a:xfrm>
            <a:off x="1371600" y="685800"/>
            <a:ext cx="9601200" cy="1010653"/>
          </a:xfrm>
        </p:spPr>
        <p:txBody>
          <a:bodyPr>
            <a:normAutofit fontScale="90000"/>
          </a:bodyPr>
          <a:lstStyle/>
          <a:p>
            <a:r>
              <a:rPr lang="en-US" dirty="0"/>
              <a:t>LALON MELA</a:t>
            </a:r>
            <a:br>
              <a:rPr lang="en-US" dirty="0"/>
            </a:br>
            <a:endParaRPr lang="en-US" dirty="0"/>
          </a:p>
        </p:txBody>
      </p:sp>
      <p:sp>
        <p:nvSpPr>
          <p:cNvPr id="6" name="Content Placeholder 5">
            <a:extLst>
              <a:ext uri="{FF2B5EF4-FFF2-40B4-BE49-F238E27FC236}">
                <a16:creationId xmlns:a16="http://schemas.microsoft.com/office/drawing/2014/main" id="{04350C31-E77B-4181-BA1E-2B1B9A142B8B}"/>
              </a:ext>
            </a:extLst>
          </p:cNvPr>
          <p:cNvSpPr>
            <a:spLocks noGrp="1"/>
          </p:cNvSpPr>
          <p:nvPr>
            <p:ph idx="1"/>
          </p:nvPr>
        </p:nvSpPr>
        <p:spPr>
          <a:xfrm>
            <a:off x="1371600" y="1347538"/>
            <a:ext cx="9601200" cy="1949115"/>
          </a:xfrm>
        </p:spPr>
        <p:txBody>
          <a:bodyPr/>
          <a:lstStyle/>
          <a:p>
            <a:r>
              <a:rPr lang="en-US" dirty="0" err="1"/>
              <a:t>Lalon</a:t>
            </a:r>
            <a:r>
              <a:rPr lang="en-US" dirty="0"/>
              <a:t> song is called the song of a spiritual anthem. Every year, a five-day long fair is organized at </a:t>
            </a:r>
            <a:r>
              <a:rPr lang="en-US" dirty="0" err="1"/>
              <a:t>Kushtia</a:t>
            </a:r>
            <a:r>
              <a:rPr lang="en-US" dirty="0"/>
              <a:t> on the eve of </a:t>
            </a:r>
            <a:r>
              <a:rPr lang="en-US" dirty="0" err="1"/>
              <a:t>Baul</a:t>
            </a:r>
            <a:r>
              <a:rPr lang="en-US" dirty="0"/>
              <a:t> Fakir </a:t>
            </a:r>
            <a:r>
              <a:rPr lang="en-US" dirty="0" err="1"/>
              <a:t>Lalon</a:t>
            </a:r>
            <a:r>
              <a:rPr lang="en-US" dirty="0"/>
              <a:t> Shah’s birth anniversary otherwise known as ‘</a:t>
            </a:r>
            <a:r>
              <a:rPr lang="en-US" dirty="0" err="1"/>
              <a:t>Tirodhn</a:t>
            </a:r>
            <a:r>
              <a:rPr lang="en-US" dirty="0"/>
              <a:t> </a:t>
            </a:r>
            <a:r>
              <a:rPr lang="en-US" dirty="0" err="1"/>
              <a:t>Dibosh</a:t>
            </a:r>
            <a:r>
              <a:rPr lang="en-US" dirty="0"/>
              <a:t>.’ The akhara (a place where </a:t>
            </a:r>
            <a:r>
              <a:rPr lang="en-US" dirty="0" err="1"/>
              <a:t>Lalon</a:t>
            </a:r>
            <a:r>
              <a:rPr lang="en-US" dirty="0"/>
              <a:t> lived) is colorfully decorated where thousands of </a:t>
            </a:r>
            <a:r>
              <a:rPr lang="en-US" dirty="0" err="1"/>
              <a:t>Lalon</a:t>
            </a:r>
            <a:r>
              <a:rPr lang="en-US" dirty="0"/>
              <a:t> devotees gather from different locations of the country to celebrate his philosophical thoughts by performing his thousands of compositions.</a:t>
            </a:r>
          </a:p>
        </p:txBody>
      </p:sp>
      <p:pic>
        <p:nvPicPr>
          <p:cNvPr id="7" name="Picture 6">
            <a:extLst>
              <a:ext uri="{FF2B5EF4-FFF2-40B4-BE49-F238E27FC236}">
                <a16:creationId xmlns:a16="http://schemas.microsoft.com/office/drawing/2014/main" id="{0750354A-CC99-4702-9E1D-876DA3EA938D}"/>
              </a:ext>
            </a:extLst>
          </p:cNvPr>
          <p:cNvPicPr>
            <a:picLocks noChangeAspect="1"/>
          </p:cNvPicPr>
          <p:nvPr/>
        </p:nvPicPr>
        <p:blipFill>
          <a:blip r:embed="rId2"/>
          <a:stretch>
            <a:fillRect/>
          </a:stretch>
        </p:blipFill>
        <p:spPr>
          <a:xfrm>
            <a:off x="1730290" y="3296653"/>
            <a:ext cx="5351751" cy="3561347"/>
          </a:xfrm>
          <a:prstGeom prst="rect">
            <a:avLst/>
          </a:prstGeom>
        </p:spPr>
      </p:pic>
      <p:pic>
        <p:nvPicPr>
          <p:cNvPr id="8" name="Picture 7">
            <a:extLst>
              <a:ext uri="{FF2B5EF4-FFF2-40B4-BE49-F238E27FC236}">
                <a16:creationId xmlns:a16="http://schemas.microsoft.com/office/drawing/2014/main" id="{0702A2BD-CB27-4A99-B303-A5E0F488E3A9}"/>
              </a:ext>
            </a:extLst>
          </p:cNvPr>
          <p:cNvPicPr>
            <a:picLocks noChangeAspect="1"/>
          </p:cNvPicPr>
          <p:nvPr/>
        </p:nvPicPr>
        <p:blipFill>
          <a:blip r:embed="rId3"/>
          <a:stretch>
            <a:fillRect/>
          </a:stretch>
        </p:blipFill>
        <p:spPr>
          <a:xfrm>
            <a:off x="7082041" y="3284621"/>
            <a:ext cx="5031109" cy="3561347"/>
          </a:xfrm>
          <a:prstGeom prst="rect">
            <a:avLst/>
          </a:prstGeom>
        </p:spPr>
      </p:pic>
    </p:spTree>
    <p:extLst>
      <p:ext uri="{BB962C8B-B14F-4D97-AF65-F5344CB8AC3E}">
        <p14:creationId xmlns:p14="http://schemas.microsoft.com/office/powerpoint/2010/main" val="3614266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A2939-BA88-4B31-8067-FE31FE407FC4}"/>
              </a:ext>
            </a:extLst>
          </p:cNvPr>
          <p:cNvSpPr>
            <a:spLocks noGrp="1"/>
          </p:cNvSpPr>
          <p:nvPr>
            <p:ph type="title"/>
          </p:nvPr>
        </p:nvSpPr>
        <p:spPr>
          <a:xfrm>
            <a:off x="1371600" y="685800"/>
            <a:ext cx="9601200" cy="902368"/>
          </a:xfrm>
        </p:spPr>
        <p:txBody>
          <a:bodyPr>
            <a:normAutofit fontScale="90000"/>
          </a:bodyPr>
          <a:lstStyle/>
          <a:p>
            <a:r>
              <a:rPr lang="en-US" dirty="0"/>
              <a:t>THE KITE FLYING FESTIVAL</a:t>
            </a:r>
            <a:br>
              <a:rPr lang="en-US" dirty="0"/>
            </a:br>
            <a:endParaRPr lang="en-US" dirty="0"/>
          </a:p>
        </p:txBody>
      </p:sp>
      <p:sp>
        <p:nvSpPr>
          <p:cNvPr id="3" name="Content Placeholder 2">
            <a:extLst>
              <a:ext uri="{FF2B5EF4-FFF2-40B4-BE49-F238E27FC236}">
                <a16:creationId xmlns:a16="http://schemas.microsoft.com/office/drawing/2014/main" id="{46F15488-2E72-4358-A648-DA591A02BEC2}"/>
              </a:ext>
            </a:extLst>
          </p:cNvPr>
          <p:cNvSpPr>
            <a:spLocks noGrp="1"/>
          </p:cNvSpPr>
          <p:nvPr>
            <p:ph idx="1"/>
          </p:nvPr>
        </p:nvSpPr>
        <p:spPr>
          <a:xfrm>
            <a:off x="1371600" y="1455822"/>
            <a:ext cx="9601200" cy="1467852"/>
          </a:xfrm>
        </p:spPr>
        <p:txBody>
          <a:bodyPr/>
          <a:lstStyle/>
          <a:p>
            <a:r>
              <a:rPr lang="en-US" dirty="0"/>
              <a:t>In Bangladesh, each season has its individual way of representing nature here. All over the country, the Kite Flying Festival also known as the </a:t>
            </a:r>
            <a:r>
              <a:rPr lang="en-US" dirty="0" err="1"/>
              <a:t>Shakrain</a:t>
            </a:r>
            <a:r>
              <a:rPr lang="en-US" dirty="0"/>
              <a:t> Festival takes place to celebrate spring (</a:t>
            </a:r>
            <a:r>
              <a:rPr lang="en-US" dirty="0" err="1"/>
              <a:t>Bashanta</a:t>
            </a:r>
            <a:r>
              <a:rPr lang="en-US" dirty="0"/>
              <a:t>). The clear blue sky gets packed with high-flying kites in different colors and shapes</a:t>
            </a:r>
          </a:p>
        </p:txBody>
      </p:sp>
      <p:pic>
        <p:nvPicPr>
          <p:cNvPr id="5" name="Picture 4">
            <a:extLst>
              <a:ext uri="{FF2B5EF4-FFF2-40B4-BE49-F238E27FC236}">
                <a16:creationId xmlns:a16="http://schemas.microsoft.com/office/drawing/2014/main" id="{0A0AFA2E-128E-48C3-82E4-D108074745EF}"/>
              </a:ext>
            </a:extLst>
          </p:cNvPr>
          <p:cNvPicPr>
            <a:picLocks noChangeAspect="1"/>
          </p:cNvPicPr>
          <p:nvPr/>
        </p:nvPicPr>
        <p:blipFill>
          <a:blip r:embed="rId2"/>
          <a:stretch>
            <a:fillRect/>
          </a:stretch>
        </p:blipFill>
        <p:spPr>
          <a:xfrm>
            <a:off x="1371601" y="2923674"/>
            <a:ext cx="10335126" cy="3453063"/>
          </a:xfrm>
          <a:prstGeom prst="rect">
            <a:avLst/>
          </a:prstGeom>
        </p:spPr>
      </p:pic>
    </p:spTree>
    <p:extLst>
      <p:ext uri="{BB962C8B-B14F-4D97-AF65-F5344CB8AC3E}">
        <p14:creationId xmlns:p14="http://schemas.microsoft.com/office/powerpoint/2010/main" val="899051406"/>
      </p:ext>
    </p:extLst>
  </p:cSld>
  <p:clrMapOvr>
    <a:masterClrMapping/>
  </p:clrMapOvr>
</p:sld>
</file>

<file path=ppt/theme/theme1.xml><?xml version="1.0" encoding="utf-8"?>
<a:theme xmlns:a="http://schemas.openxmlformats.org/drawingml/2006/main" name="Crop">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C5523151D72DF49A466960E5BDCE5EB" ma:contentTypeVersion="0" ma:contentTypeDescription="Create a new document." ma:contentTypeScope="" ma:versionID="77d4880e8aa588e2505f92e43eba1a61">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589634-E7BE-4CE1-A474-C99B5855FE8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5CBD75B-2033-4F57-9D77-0A78D6A92E3E}">
  <ds:schemaRefs>
    <ds:schemaRef ds:uri="http://schemas.microsoft.com/sharepoint/v3/contenttype/forms"/>
  </ds:schemaRefs>
</ds:datastoreItem>
</file>

<file path=customXml/itemProps3.xml><?xml version="1.0" encoding="utf-8"?>
<ds:datastoreItem xmlns:ds="http://schemas.openxmlformats.org/officeDocument/2006/customXml" ds:itemID="{61D533D6-D370-4045-9455-0AA475EF15F1}"/>
</file>

<file path=docProps/app.xml><?xml version="1.0" encoding="utf-8"?>
<Properties xmlns="http://schemas.openxmlformats.org/officeDocument/2006/extended-properties" xmlns:vt="http://schemas.openxmlformats.org/officeDocument/2006/docPropsVTypes">
  <Template>TM10001105[[fn=Crop]]</Template>
  <TotalTime>181</TotalTime>
  <Words>1275</Words>
  <Application>Microsoft Office PowerPoint</Application>
  <PresentationFormat>Widescreen</PresentationFormat>
  <Paragraphs>57</Paragraphs>
  <Slides>20</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20</vt:i4>
      </vt:variant>
    </vt:vector>
  </HeadingPairs>
  <TitlesOfParts>
    <vt:vector size="22" baseType="lpstr">
      <vt:lpstr>Franklin Gothic Book</vt:lpstr>
      <vt:lpstr>Crop</vt:lpstr>
      <vt:lpstr> FESTIVALS IN BANGLADESH </vt:lpstr>
      <vt:lpstr>WHAT IS FESTIVALS?</vt:lpstr>
      <vt:lpstr>MEJOR FESTIVALS IN BANGLADESH</vt:lpstr>
      <vt:lpstr>PowerPoint Presentation</vt:lpstr>
      <vt:lpstr>POHELA BOISHAKH </vt:lpstr>
      <vt:lpstr>PowerPoint Presentation</vt:lpstr>
      <vt:lpstr>POHELA FALGUN </vt:lpstr>
      <vt:lpstr>LALON MELA </vt:lpstr>
      <vt:lpstr>THE KITE FLYING FESTIVAL </vt:lpstr>
      <vt:lpstr>INDEPENDENCE DAY </vt:lpstr>
      <vt:lpstr>WORLD MOTHER LANGUAGE DAY </vt:lpstr>
      <vt:lpstr>NABANNA </vt:lpstr>
      <vt:lpstr>Ekushey Book Fair</vt:lpstr>
      <vt:lpstr>Dhaka International Trade Fair</vt:lpstr>
      <vt:lpstr>Eid Ul Fitr </vt:lpstr>
      <vt:lpstr>Eid Ul Adha </vt:lpstr>
      <vt:lpstr>MUHARRAM </vt:lpstr>
      <vt:lpstr>CHIRSTMAS </vt:lpstr>
      <vt:lpstr>DURGA PUJA </vt:lpstr>
      <vt:lpstr>THAT IS ALL.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TOPIC IS ABOUT  FASTIVALS IN BANGLADESH</dc:title>
  <dc:creator>Abdullah Al Fahmee</dc:creator>
  <cp:lastModifiedBy>Farhana Afroz</cp:lastModifiedBy>
  <cp:revision>23</cp:revision>
  <dcterms:created xsi:type="dcterms:W3CDTF">2020-03-31T17:29:49Z</dcterms:created>
  <dcterms:modified xsi:type="dcterms:W3CDTF">2022-03-07T17:11:23Z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0x010100CC5523151D72DF49A466960E5BDCE5EB</vt:lpwstr>
  </property>
</Properties>
</file>