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72" d="100"/>
          <a:sy n="72" d="100"/>
        </p:scale>
        <p:origin x="1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5FC213B-B852-455D-B3DE-1F8129AEF476}" type="datetimeFigureOut">
              <a:rPr lang="en-US" smtClean="0"/>
              <a:t>11/3/2022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BF5760C-86A4-4274-AC49-B271014593E4}" type="slidenum">
              <a:rPr lang="en-US" smtClean="0"/>
              <a:t>‹#›</a:t>
            </a:fld>
            <a:endParaRPr lang="en-US"/>
          </a:p>
        </p:txBody>
      </p:sp>
    </p:spTree>
    <p:extLst>
      <p:ext uri="{BB962C8B-B14F-4D97-AF65-F5344CB8AC3E}">
        <p14:creationId xmlns:p14="http://schemas.microsoft.com/office/powerpoint/2010/main" val="23412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C213B-B852-455D-B3DE-1F8129AEF476}"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40978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5FC213B-B852-455D-B3DE-1F8129AEF476}" type="datetimeFigureOut">
              <a:rPr lang="en-US" smtClean="0"/>
              <a:t>11/3/2022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BF5760C-86A4-4274-AC49-B271014593E4}" type="slidenum">
              <a:rPr lang="en-US" smtClean="0"/>
              <a:t>‹#›</a:t>
            </a:fld>
            <a:endParaRPr lang="en-US"/>
          </a:p>
        </p:txBody>
      </p:sp>
    </p:spTree>
    <p:extLst>
      <p:ext uri="{BB962C8B-B14F-4D97-AF65-F5344CB8AC3E}">
        <p14:creationId xmlns:p14="http://schemas.microsoft.com/office/powerpoint/2010/main" val="83012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C213B-B852-455D-B3DE-1F8129AEF476}"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6266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5FC213B-B852-455D-B3DE-1F8129AEF476}" type="datetimeFigureOut">
              <a:rPr lang="en-US" smtClean="0"/>
              <a:t>11/3/2022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BF5760C-86A4-4274-AC49-B271014593E4}" type="slidenum">
              <a:rPr lang="en-US" smtClean="0"/>
              <a:t>‹#›</a:t>
            </a:fld>
            <a:endParaRPr lang="en-US"/>
          </a:p>
        </p:txBody>
      </p:sp>
    </p:spTree>
    <p:extLst>
      <p:ext uri="{BB962C8B-B14F-4D97-AF65-F5344CB8AC3E}">
        <p14:creationId xmlns:p14="http://schemas.microsoft.com/office/powerpoint/2010/main" val="423987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C213B-B852-455D-B3DE-1F8129AEF476}"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89753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C213B-B852-455D-B3DE-1F8129AEF476}"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68707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C213B-B852-455D-B3DE-1F8129AEF476}"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398511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C213B-B852-455D-B3DE-1F8129AEF476}"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127763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5FC213B-B852-455D-B3DE-1F8129AEF476}" type="datetimeFigureOut">
              <a:rPr lang="en-US" smtClean="0"/>
              <a:t>11/3/2022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BF5760C-86A4-4274-AC49-B271014593E4}" type="slidenum">
              <a:rPr lang="en-US" smtClean="0"/>
              <a:t>‹#›</a:t>
            </a:fld>
            <a:endParaRPr lang="en-US"/>
          </a:p>
        </p:txBody>
      </p:sp>
    </p:spTree>
    <p:extLst>
      <p:ext uri="{BB962C8B-B14F-4D97-AF65-F5344CB8AC3E}">
        <p14:creationId xmlns:p14="http://schemas.microsoft.com/office/powerpoint/2010/main" val="19914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C213B-B852-455D-B3DE-1F8129AEF476}"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210968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5FC213B-B852-455D-B3DE-1F8129AEF476}" type="datetimeFigureOut">
              <a:rPr lang="en-US" smtClean="0"/>
              <a:t>11/3/2022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BF5760C-86A4-4274-AC49-B271014593E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44037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091" y="590844"/>
            <a:ext cx="11546424" cy="900332"/>
          </a:xfrm>
        </p:spPr>
        <p:txBody>
          <a:bodyPr>
            <a:noAutofit/>
          </a:bodyPr>
          <a:lstStyle/>
          <a:p>
            <a:r>
              <a:rPr lang="en-US" dirty="0"/>
              <a:t>role of media to promote democracy in Bangladesh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8817" y="2112986"/>
            <a:ext cx="6792479" cy="3678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69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285" y="489430"/>
            <a:ext cx="11029616" cy="1013800"/>
          </a:xfrm>
        </p:spPr>
        <p:txBody>
          <a:bodyPr>
            <a:normAutofit/>
          </a:bodyPr>
          <a:lstStyle/>
          <a:p>
            <a:r>
              <a:rPr lang="en-US" sz="3200" dirty="0"/>
              <a:t>Prospects of democracy in Bangladesh</a:t>
            </a:r>
          </a:p>
        </p:txBody>
      </p:sp>
      <p:sp>
        <p:nvSpPr>
          <p:cNvPr id="3" name="Content Placeholder 2"/>
          <p:cNvSpPr>
            <a:spLocks noGrp="1"/>
          </p:cNvSpPr>
          <p:nvPr>
            <p:ph idx="1"/>
          </p:nvPr>
        </p:nvSpPr>
        <p:spPr>
          <a:xfrm>
            <a:off x="581192" y="1921189"/>
            <a:ext cx="11029615" cy="4677504"/>
          </a:xfrm>
        </p:spPr>
        <p:txBody>
          <a:bodyPr>
            <a:normAutofit/>
          </a:bodyPr>
          <a:lstStyle/>
          <a:p>
            <a:r>
              <a:rPr lang="en-US" dirty="0"/>
              <a:t>The people of our country are almost homogeneous.</a:t>
            </a:r>
          </a:p>
          <a:p>
            <a:r>
              <a:rPr lang="en-US" dirty="0"/>
              <a:t>Provision for caretaker government.</a:t>
            </a:r>
          </a:p>
          <a:p>
            <a:r>
              <a:rPr lang="en-US" dirty="0"/>
              <a:t>People's eagerness for democracy. </a:t>
            </a:r>
          </a:p>
          <a:p>
            <a:r>
              <a:rPr lang="en-US" dirty="0"/>
              <a:t>Peaceful transition of power.</a:t>
            </a:r>
          </a:p>
          <a:p>
            <a:r>
              <a:rPr lang="en-US" dirty="0"/>
              <a:t>Response of civil society.</a:t>
            </a:r>
          </a:p>
          <a:p>
            <a:r>
              <a:rPr lang="en-US" dirty="0"/>
              <a:t>Independence of press, media and newspaper. </a:t>
            </a:r>
          </a:p>
          <a:p>
            <a:r>
              <a:rPr lang="en-US" dirty="0"/>
              <a:t>Privatization. </a:t>
            </a:r>
          </a:p>
          <a:p>
            <a:r>
              <a:rPr lang="en-US" dirty="0"/>
              <a:t>Role of NGO. </a:t>
            </a:r>
          </a:p>
          <a:p>
            <a:r>
              <a:rPr lang="en-US" dirty="0"/>
              <a:t>Women Empowerment.</a:t>
            </a:r>
          </a:p>
          <a:p>
            <a:r>
              <a:rPr lang="en-US" dirty="0"/>
              <a:t>March to ward too party system. </a:t>
            </a:r>
          </a:p>
        </p:txBody>
      </p:sp>
    </p:spTree>
    <p:extLst>
      <p:ext uri="{BB962C8B-B14F-4D97-AF65-F5344CB8AC3E}">
        <p14:creationId xmlns:p14="http://schemas.microsoft.com/office/powerpoint/2010/main" val="72326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6094" y="579326"/>
            <a:ext cx="11029616" cy="1013800"/>
          </a:xfrm>
        </p:spPr>
        <p:txBody>
          <a:bodyPr>
            <a:normAutofit/>
          </a:bodyPr>
          <a:lstStyle/>
          <a:p>
            <a:r>
              <a:rPr lang="en-US" sz="3600" dirty="0"/>
              <a:t>Print media </a:t>
            </a:r>
            <a:r>
              <a:rPr lang="en-US" sz="3600"/>
              <a:t>from Bangladesh</a:t>
            </a:r>
            <a:endParaRPr lang="en-US" sz="36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889"/>
          <a:stretch/>
        </p:blipFill>
        <p:spPr>
          <a:xfrm>
            <a:off x="3318036" y="1924334"/>
            <a:ext cx="5280054" cy="4617839"/>
          </a:xfrm>
        </p:spPr>
      </p:pic>
    </p:spTree>
    <p:extLst>
      <p:ext uri="{BB962C8B-B14F-4D97-AF65-F5344CB8AC3E}">
        <p14:creationId xmlns:p14="http://schemas.microsoft.com/office/powerpoint/2010/main" val="23392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99" y="565678"/>
            <a:ext cx="11029616" cy="1013800"/>
          </a:xfrm>
        </p:spPr>
        <p:txBody>
          <a:bodyPr>
            <a:normAutofit/>
          </a:bodyPr>
          <a:lstStyle/>
          <a:p>
            <a:r>
              <a:rPr lang="en-US" sz="3600" dirty="0"/>
              <a:t>Bangladeshi </a:t>
            </a:r>
            <a:r>
              <a:rPr lang="en-US" sz="3600" dirty="0" err="1"/>
              <a:t>tv</a:t>
            </a:r>
            <a:r>
              <a:rPr lang="en-US" sz="3600" dirty="0"/>
              <a:t> channels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496" y="2181225"/>
            <a:ext cx="6266208" cy="4137688"/>
          </a:xfrm>
        </p:spPr>
      </p:pic>
    </p:spTree>
    <p:extLst>
      <p:ext uri="{BB962C8B-B14F-4D97-AF65-F5344CB8AC3E}">
        <p14:creationId xmlns:p14="http://schemas.microsoft.com/office/powerpoint/2010/main" val="188461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981" y="511088"/>
            <a:ext cx="11029616" cy="1013800"/>
          </a:xfrm>
        </p:spPr>
        <p:txBody>
          <a:bodyPr>
            <a:normAutofit/>
          </a:bodyPr>
          <a:lstStyle/>
          <a:p>
            <a:r>
              <a:rPr lang="en-US" sz="3600" dirty="0"/>
              <a:t>Bangladeshi radio channels</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8989" b="11998"/>
          <a:stretch/>
        </p:blipFill>
        <p:spPr>
          <a:xfrm>
            <a:off x="3940761" y="1962460"/>
            <a:ext cx="3868264" cy="4738591"/>
          </a:xfrm>
        </p:spPr>
      </p:pic>
    </p:spTree>
    <p:extLst>
      <p:ext uri="{BB962C8B-B14F-4D97-AF65-F5344CB8AC3E}">
        <p14:creationId xmlns:p14="http://schemas.microsoft.com/office/powerpoint/2010/main" val="199835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873" y="552031"/>
            <a:ext cx="11029616" cy="1013800"/>
          </a:xfrm>
        </p:spPr>
        <p:txBody>
          <a:bodyPr>
            <a:normAutofit/>
          </a:bodyPr>
          <a:lstStyle/>
          <a:p>
            <a:r>
              <a:rPr lang="en-US" sz="3600" dirty="0"/>
              <a:t>Overview</a:t>
            </a:r>
          </a:p>
        </p:txBody>
      </p:sp>
      <p:sp>
        <p:nvSpPr>
          <p:cNvPr id="3" name="Content Placeholder 2"/>
          <p:cNvSpPr>
            <a:spLocks noGrp="1"/>
          </p:cNvSpPr>
          <p:nvPr>
            <p:ph idx="1"/>
          </p:nvPr>
        </p:nvSpPr>
        <p:spPr/>
        <p:txBody>
          <a:bodyPr/>
          <a:lstStyle/>
          <a:p>
            <a:pPr marL="0" indent="0" algn="just">
              <a:buNone/>
            </a:pPr>
            <a:r>
              <a:rPr lang="en-US" sz="2400" dirty="0">
                <a:solidFill>
                  <a:schemeClr val="tx1"/>
                </a:solidFill>
              </a:rPr>
              <a:t>The media in Bangladesh is a mix of government owned and private media. There are still criminal penalties for libel, defamation and sedition as well as reporting on national security issues. Reporters can be held for up to 120 days without trial under the 1974 Special Powers Act. Media restrictions have usually increased during periods of political turmoil. Reporters Without Borders has accused the army of targeting journalists and enforcing censorship.</a:t>
            </a:r>
            <a:endParaRPr lang="en-US" b="1" dirty="0">
              <a:solidFill>
                <a:schemeClr val="tx1"/>
              </a:solidFill>
            </a:endParaRPr>
          </a:p>
        </p:txBody>
      </p:sp>
    </p:spTree>
    <p:extLst>
      <p:ext uri="{BB962C8B-B14F-4D97-AF65-F5344CB8AC3E}">
        <p14:creationId xmlns:p14="http://schemas.microsoft.com/office/powerpoint/2010/main" val="51476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571" y="560845"/>
            <a:ext cx="11029616" cy="988332"/>
          </a:xfrm>
        </p:spPr>
        <p:txBody>
          <a:bodyPr>
            <a:normAutofit/>
          </a:bodyPr>
          <a:lstStyle/>
          <a:p>
            <a:r>
              <a:rPr lang="en-US" sz="3600" dirty="0"/>
              <a:t>Democracy and Media Freedom</a:t>
            </a:r>
          </a:p>
        </p:txBody>
      </p:sp>
      <p:sp>
        <p:nvSpPr>
          <p:cNvPr id="4" name="Content Placeholder 3"/>
          <p:cNvSpPr>
            <a:spLocks noGrp="1"/>
          </p:cNvSpPr>
          <p:nvPr>
            <p:ph sz="half" idx="2"/>
          </p:nvPr>
        </p:nvSpPr>
        <p:spPr>
          <a:xfrm>
            <a:off x="496787" y="2771307"/>
            <a:ext cx="5580455" cy="3193683"/>
          </a:xfrm>
        </p:spPr>
        <p:txBody>
          <a:bodyPr>
            <a:noAutofit/>
          </a:bodyPr>
          <a:lstStyle/>
          <a:p>
            <a:pPr algn="just"/>
            <a:r>
              <a:rPr lang="en-US" sz="2000" dirty="0"/>
              <a:t>For a democratic government it is essential to maintain a media, which is free from censorship since media freedom signifies the right of free speech and is crucial for promoting respect for differences of opinions, a key aspect of a democratic society. However, in Bangladesh, despite the media playing a positive role in upholding the democratic values in many aspects, freedom of media is still heavily constrained.</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81016" y="2926052"/>
            <a:ext cx="4802530" cy="26165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1683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7432" y="505209"/>
            <a:ext cx="11029616" cy="1013800"/>
          </a:xfrm>
        </p:spPr>
        <p:txBody>
          <a:bodyPr>
            <a:normAutofit/>
          </a:bodyPr>
          <a:lstStyle/>
          <a:p>
            <a:r>
              <a:rPr lang="en-US" sz="3600" dirty="0"/>
              <a:t>Example</a:t>
            </a:r>
          </a:p>
        </p:txBody>
      </p:sp>
      <p:sp>
        <p:nvSpPr>
          <p:cNvPr id="3" name="Content Placeholder 2"/>
          <p:cNvSpPr>
            <a:spLocks noGrp="1"/>
          </p:cNvSpPr>
          <p:nvPr>
            <p:ph idx="1"/>
          </p:nvPr>
        </p:nvSpPr>
        <p:spPr>
          <a:xfrm>
            <a:off x="581192" y="2180496"/>
            <a:ext cx="11029615" cy="4304710"/>
          </a:xfrm>
        </p:spPr>
        <p:txBody>
          <a:bodyPr>
            <a:normAutofit/>
          </a:bodyPr>
          <a:lstStyle/>
          <a:p>
            <a:pPr algn="just"/>
            <a:r>
              <a:rPr lang="en-US" sz="2000" dirty="0"/>
              <a:t>Example even after the landslide win of Bangladesh </a:t>
            </a:r>
            <a:r>
              <a:rPr lang="en-US" sz="2000" dirty="0" err="1"/>
              <a:t>Awami</a:t>
            </a:r>
            <a:r>
              <a:rPr lang="en-US" sz="2000" dirty="0"/>
              <a:t> League which has formed the present government with overwhelming support given by the people of Bangladesh after the last election, we have seen unfortunate clamp down on web-based media promoting citizen journalism and voices of ordinary people. Therefore, temporary closure of YouTube and Facebook in addition to closing of private satellite channel </a:t>
            </a:r>
            <a:r>
              <a:rPr lang="en-US" sz="2000" dirty="0" err="1"/>
              <a:t>Channel</a:t>
            </a:r>
            <a:r>
              <a:rPr lang="en-US" sz="2000" dirty="0"/>
              <a:t> 1 and temporary shut down of Daily Amar </a:t>
            </a:r>
            <a:r>
              <a:rPr lang="en-US" sz="2000" dirty="0" err="1"/>
              <a:t>Desh</a:t>
            </a:r>
            <a:r>
              <a:rPr lang="en-US" sz="2000" dirty="0"/>
              <a:t> reinforces the fact that media in Bangladesh is still far from being free which brings us near to the point that democracy in Bangladesh still has many challenges to overcome where the challenge of media freedom is not a stand-alone factor. It should be kept in mind that crackdown on media has been a normative practice by governments since its inception as a country. The degree and dimension of crackdown, however, varies from regime to regime.</a:t>
            </a:r>
          </a:p>
          <a:p>
            <a:pPr algn="just"/>
            <a:r>
              <a:rPr lang="en-US" sz="2000" dirty="0"/>
              <a:t>In order to understand underlying factors hindering the growth of media freedom in Bangladesh this article examines the concept of freedom of media and its significance in a democratic society before examining Bangladesh's stance globally in relation to free media.</a:t>
            </a:r>
          </a:p>
          <a:p>
            <a:endParaRPr lang="en-US" dirty="0"/>
          </a:p>
        </p:txBody>
      </p:sp>
    </p:spTree>
    <p:extLst>
      <p:ext uri="{BB962C8B-B14F-4D97-AF65-F5344CB8AC3E}">
        <p14:creationId xmlns:p14="http://schemas.microsoft.com/office/powerpoint/2010/main" val="947649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861" y="504905"/>
            <a:ext cx="11029616" cy="1013800"/>
          </a:xfrm>
        </p:spPr>
        <p:txBody>
          <a:bodyPr>
            <a:normAutofit/>
          </a:bodyPr>
          <a:lstStyle/>
          <a:p>
            <a:r>
              <a:rPr lang="en-US" sz="3200" dirty="0"/>
              <a:t>Tension between media and government</a:t>
            </a:r>
          </a:p>
        </p:txBody>
      </p:sp>
      <p:sp>
        <p:nvSpPr>
          <p:cNvPr id="3" name="Content Placeholder 2"/>
          <p:cNvSpPr>
            <a:spLocks noGrp="1"/>
          </p:cNvSpPr>
          <p:nvPr>
            <p:ph idx="1"/>
          </p:nvPr>
        </p:nvSpPr>
        <p:spPr>
          <a:xfrm>
            <a:off x="426448" y="1476805"/>
            <a:ext cx="11029615" cy="4304710"/>
          </a:xfrm>
        </p:spPr>
        <p:txBody>
          <a:bodyPr>
            <a:normAutofit fontScale="92500"/>
          </a:bodyPr>
          <a:lstStyle/>
          <a:p>
            <a:pPr marL="0" indent="0" algn="just">
              <a:buNone/>
            </a:pPr>
            <a:br>
              <a:rPr lang="en-US" dirty="0"/>
            </a:br>
            <a:r>
              <a:rPr lang="en-US" sz="2400" dirty="0"/>
              <a:t>There has always been tension between the media and government of Bangladesh. Whenever a news report criticizes government, we see government bashing the media, advising it to be more 'objective' and report on 'factual basis'. On the other hand, according to IPI, 'Journalists, in the meantime, felt that politicians fail to understand that holding government to account is one of the fundamental roles of journalism. This means that many politicians fail to appreciate the importance of investigative and independent journalism.' </a:t>
            </a:r>
          </a:p>
          <a:p>
            <a:pPr marL="0" indent="0">
              <a:buNone/>
            </a:pPr>
            <a:r>
              <a:rPr lang="en-US" sz="2400" dirty="0"/>
              <a:t>The IPI report stresses that:</a:t>
            </a:r>
            <a:br>
              <a:rPr lang="en-US" sz="2400" dirty="0"/>
            </a:br>
            <a:r>
              <a:rPr lang="en-US" sz="2400" dirty="0"/>
              <a:t>‘The government is perceived as abusing its power to allocate advertisements by refusing to advertise in newspapers perceived as critical of its policies. This deprives newspapers of an important source of revenue, exercising undue pressure on editorial independence.'</a:t>
            </a:r>
          </a:p>
        </p:txBody>
      </p:sp>
    </p:spTree>
    <p:extLst>
      <p:ext uri="{BB962C8B-B14F-4D97-AF65-F5344CB8AC3E}">
        <p14:creationId xmlns:p14="http://schemas.microsoft.com/office/powerpoint/2010/main" val="136148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923" y="406734"/>
            <a:ext cx="11277873" cy="1112576"/>
          </a:xfrm>
        </p:spPr>
        <p:txBody>
          <a:bodyPr>
            <a:normAutofit/>
          </a:bodyPr>
          <a:lstStyle/>
          <a:p>
            <a:r>
              <a:rPr lang="en-US" sz="3200" dirty="0"/>
              <a:t>Corporate ownership and interest</a:t>
            </a:r>
          </a:p>
        </p:txBody>
      </p:sp>
      <p:sp>
        <p:nvSpPr>
          <p:cNvPr id="3" name="Content Placeholder 2"/>
          <p:cNvSpPr>
            <a:spLocks noGrp="1"/>
          </p:cNvSpPr>
          <p:nvPr>
            <p:ph idx="1"/>
          </p:nvPr>
        </p:nvSpPr>
        <p:spPr/>
        <p:txBody>
          <a:bodyPr>
            <a:noAutofit/>
          </a:bodyPr>
          <a:lstStyle/>
          <a:p>
            <a:pPr marL="0" indent="0" algn="just">
              <a:buNone/>
            </a:pPr>
            <a:r>
              <a:rPr lang="en-US" sz="2800" dirty="0"/>
              <a:t>At present one of the emerging tends in media ownership is that big conglomerates own newspaper and private satellite channels. Theoretically and in practice therefore news media are influenced. As a result, in the recent past we saw 'media war' among major national dailies and television channels. Furthermore, since unfortunately advertisements are still a major source of revenue generation, as per a telephone survey conducted by this writer among various business reporters, it has emerged that some news against big multinational companies which provide handsome number of advertisements to print and electronic media died before publication.</a:t>
            </a:r>
          </a:p>
        </p:txBody>
      </p:sp>
    </p:spTree>
    <p:extLst>
      <p:ext uri="{BB962C8B-B14F-4D97-AF65-F5344CB8AC3E}">
        <p14:creationId xmlns:p14="http://schemas.microsoft.com/office/powerpoint/2010/main" val="3982300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146" y="575547"/>
            <a:ext cx="11029616" cy="1013800"/>
          </a:xfrm>
        </p:spPr>
        <p:txBody>
          <a:bodyPr>
            <a:normAutofit/>
          </a:bodyPr>
          <a:lstStyle/>
          <a:p>
            <a:r>
              <a:rPr lang="en-US" sz="3600" dirty="0"/>
              <a:t>conclusion</a:t>
            </a:r>
          </a:p>
        </p:txBody>
      </p:sp>
      <p:sp>
        <p:nvSpPr>
          <p:cNvPr id="3" name="Content Placeholder 2"/>
          <p:cNvSpPr>
            <a:spLocks noGrp="1"/>
          </p:cNvSpPr>
          <p:nvPr>
            <p:ph idx="1"/>
          </p:nvPr>
        </p:nvSpPr>
        <p:spPr/>
        <p:txBody>
          <a:bodyPr>
            <a:normAutofit/>
          </a:bodyPr>
          <a:lstStyle/>
          <a:p>
            <a:pPr marL="0" indent="0" algn="just">
              <a:buNone/>
            </a:pPr>
            <a:r>
              <a:rPr lang="en-US" sz="2800" dirty="0"/>
              <a:t>Despite so many constraints, Bangladeshi news media played a brave and praiseworthy role in upholding democratic values in the country whether it was during the time of illegal army regimes or autocratic democratic regime. Therefore, a patriotic government and media owners must realize the potential of media freedom for a democratic society and take necessary measures to lessen legal, political and business controls over media.</a:t>
            </a:r>
          </a:p>
        </p:txBody>
      </p:sp>
    </p:spTree>
    <p:extLst>
      <p:ext uri="{BB962C8B-B14F-4D97-AF65-F5344CB8AC3E}">
        <p14:creationId xmlns:p14="http://schemas.microsoft.com/office/powerpoint/2010/main" val="8507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655" y="579326"/>
            <a:ext cx="11029616" cy="1013800"/>
          </a:xfrm>
        </p:spPr>
        <p:txBody>
          <a:bodyPr>
            <a:normAutofit/>
          </a:bodyPr>
          <a:lstStyle/>
          <a:p>
            <a:r>
              <a:rPr lang="en-US" sz="4400" dirty="0"/>
              <a:t>INTRODUCTON</a:t>
            </a:r>
          </a:p>
        </p:txBody>
      </p:sp>
      <p:sp>
        <p:nvSpPr>
          <p:cNvPr id="3" name="Content Placeholder 2"/>
          <p:cNvSpPr>
            <a:spLocks noGrp="1"/>
          </p:cNvSpPr>
          <p:nvPr>
            <p:ph idx="1"/>
          </p:nvPr>
        </p:nvSpPr>
        <p:spPr>
          <a:xfrm>
            <a:off x="581192" y="2180496"/>
            <a:ext cx="11101292" cy="4097474"/>
          </a:xfrm>
        </p:spPr>
        <p:txBody>
          <a:bodyPr>
            <a:normAutofit lnSpcReduction="10000"/>
          </a:bodyPr>
          <a:lstStyle/>
          <a:p>
            <a:pPr algn="just">
              <a:buFont typeface="Wingdings" panose="05000000000000000000" pitchFamily="2" charset="2"/>
              <a:buChar char="§"/>
            </a:pPr>
            <a:r>
              <a:rPr lang="en-US" sz="2400" dirty="0"/>
              <a:t>The media is a lifeline of a nation. It provide not only information on what may affect the normal human being in his day-to-day functioning, but also by other features keeps him informed of developments, national and international.</a:t>
            </a:r>
          </a:p>
          <a:p>
            <a:pPr algn="just">
              <a:buFont typeface="Wingdings" panose="05000000000000000000" pitchFamily="2" charset="2"/>
              <a:buChar char="§"/>
            </a:pPr>
            <a:r>
              <a:rPr lang="en-US" sz="2400" dirty="0"/>
              <a:t>It plays a significant role in our society in the present scenario. It is all around us, from the shows we watch on television, the music we listen to on the radio, to the books and magazines we read each day. Television, more than any of the other media, achieves myriad different goals. </a:t>
            </a:r>
          </a:p>
          <a:p>
            <a:pPr algn="just">
              <a:buFont typeface="Wingdings" panose="05000000000000000000" pitchFamily="2" charset="2"/>
              <a:buChar char="§"/>
            </a:pPr>
            <a:r>
              <a:rPr lang="en-US" sz="2400" dirty="0"/>
              <a:t>“If it were left on me to decide whether we should have a government without newspapers or newspapers without a government, I should not hesitate a moment to prefer the latter.”-Thomas Jefferson </a:t>
            </a:r>
          </a:p>
          <a:p>
            <a:pPr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256625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000" b="1"/>
              <a:t>        THANK </a:t>
            </a:r>
            <a:r>
              <a:rPr lang="en-US" sz="8000" b="1" dirty="0"/>
              <a:t>YOU</a:t>
            </a:r>
          </a:p>
        </p:txBody>
      </p:sp>
    </p:spTree>
    <p:extLst>
      <p:ext uri="{BB962C8B-B14F-4D97-AF65-F5344CB8AC3E}">
        <p14:creationId xmlns:p14="http://schemas.microsoft.com/office/powerpoint/2010/main" val="155072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583" y="538383"/>
            <a:ext cx="11029616" cy="1013800"/>
          </a:xfrm>
        </p:spPr>
        <p:txBody>
          <a:bodyPr>
            <a:normAutofit/>
          </a:bodyPr>
          <a:lstStyle/>
          <a:p>
            <a:r>
              <a:rPr lang="en-US" sz="4400" dirty="0"/>
              <a:t>MEDIA AND DEMOCRACY</a:t>
            </a:r>
          </a:p>
        </p:txBody>
      </p:sp>
      <p:sp>
        <p:nvSpPr>
          <p:cNvPr id="3" name="Content Placeholder 2"/>
          <p:cNvSpPr>
            <a:spLocks noGrp="1"/>
          </p:cNvSpPr>
          <p:nvPr>
            <p:ph idx="1"/>
          </p:nvPr>
        </p:nvSpPr>
        <p:spPr>
          <a:xfrm>
            <a:off x="567544" y="2166848"/>
            <a:ext cx="11029615" cy="3678303"/>
          </a:xfrm>
        </p:spPr>
        <p:txBody>
          <a:bodyPr>
            <a:noAutofit/>
          </a:bodyPr>
          <a:lstStyle/>
          <a:p>
            <a:pPr algn="just"/>
            <a:r>
              <a:rPr lang="en-US" sz="2400" dirty="0"/>
              <a:t>A democracy is a government of the people, for the people and by the people where people elects their representatives. </a:t>
            </a:r>
            <a:endParaRPr lang="en-US" sz="2400" dirty="0">
              <a:sym typeface="Symbol" panose="05050102010706020507" pitchFamily="18" charset="2"/>
            </a:endParaRPr>
          </a:p>
          <a:p>
            <a:pPr algn="just"/>
            <a:r>
              <a:rPr lang="en-US" sz="2400" dirty="0"/>
              <a:t>Thus, the public opinion is an important aspect. The people in turn could hold the government accountable and change it, if they knew what  was doing. </a:t>
            </a:r>
            <a:endParaRPr lang="en-US" sz="2400" dirty="0">
              <a:sym typeface="Symbol" panose="05050102010706020507" pitchFamily="18" charset="2"/>
            </a:endParaRPr>
          </a:p>
          <a:p>
            <a:pPr algn="just"/>
            <a:r>
              <a:rPr lang="en-US" sz="2400" dirty="0"/>
              <a:t> So, there is a need to inform the people of things around them so that there is a check on the government. And media is the one who informs them.</a:t>
            </a:r>
          </a:p>
          <a:p>
            <a:endParaRPr lang="en-US" dirty="0"/>
          </a:p>
        </p:txBody>
      </p:sp>
    </p:spTree>
    <p:extLst>
      <p:ext uri="{BB962C8B-B14F-4D97-AF65-F5344CB8AC3E}">
        <p14:creationId xmlns:p14="http://schemas.microsoft.com/office/powerpoint/2010/main" val="200120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600" dirty="0">
                <a:solidFill>
                  <a:schemeClr val="tx1">
                    <a:lumMod val="65000"/>
                    <a:lumOff val="35000"/>
                  </a:schemeClr>
                </a:solidFill>
              </a:rPr>
              <a:t>Media plays a crucial role in shaping a healthy democracy. It is the backbone of a democracy and acts as an interface between the common man and the Government. </a:t>
            </a:r>
            <a:endParaRPr lang="en-US" sz="2600" dirty="0">
              <a:solidFill>
                <a:schemeClr val="tx1">
                  <a:lumMod val="65000"/>
                  <a:lumOff val="35000"/>
                </a:schemeClr>
              </a:solidFill>
              <a:sym typeface="Symbol" panose="05050102010706020507" pitchFamily="18" charset="2"/>
            </a:endParaRPr>
          </a:p>
          <a:p>
            <a:r>
              <a:rPr lang="en-US" sz="2600" dirty="0">
                <a:solidFill>
                  <a:schemeClr val="tx1">
                    <a:lumMod val="65000"/>
                    <a:lumOff val="35000"/>
                  </a:schemeClr>
                </a:solidFill>
              </a:rPr>
              <a:t>It makes us aware of various social, political and economical activities happening around the world. It is like a mirror, which shows us or strives to show us the bare truth and harsh realities of life. </a:t>
            </a:r>
            <a:endParaRPr lang="en-US" sz="2600" dirty="0">
              <a:solidFill>
                <a:schemeClr val="tx1">
                  <a:lumMod val="65000"/>
                  <a:lumOff val="35000"/>
                </a:schemeClr>
              </a:solidFill>
              <a:sym typeface="Symbol" panose="05050102010706020507" pitchFamily="18" charset="2"/>
            </a:endParaRPr>
          </a:p>
          <a:p>
            <a:r>
              <a:rPr lang="en-US" sz="2600" dirty="0">
                <a:solidFill>
                  <a:schemeClr val="tx1">
                    <a:lumMod val="65000"/>
                    <a:lumOff val="35000"/>
                  </a:schemeClr>
                </a:solidFill>
              </a:rPr>
              <a:t> The media is a vital source of important information for people, primarily in the form of news that may affect them. People can be forewarned of problems and issues, so they can make better choices about their future.</a:t>
            </a:r>
          </a:p>
          <a:p>
            <a:endParaRPr lang="en-US" dirty="0">
              <a:solidFill>
                <a:schemeClr val="tx1"/>
              </a:solidFill>
            </a:endParaRPr>
          </a:p>
        </p:txBody>
      </p:sp>
    </p:spTree>
    <p:extLst>
      <p:ext uri="{BB962C8B-B14F-4D97-AF65-F5344CB8AC3E}">
        <p14:creationId xmlns:p14="http://schemas.microsoft.com/office/powerpoint/2010/main" val="209070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655" y="579327"/>
            <a:ext cx="11029616" cy="1013800"/>
          </a:xfrm>
        </p:spPr>
        <p:txBody>
          <a:bodyPr>
            <a:normAutofit/>
          </a:bodyPr>
          <a:lstStyle/>
          <a:p>
            <a:r>
              <a:rPr lang="en-US" sz="4000" dirty="0"/>
              <a:t>ROLE OF MEDIA</a:t>
            </a:r>
          </a:p>
        </p:txBody>
      </p:sp>
      <p:sp>
        <p:nvSpPr>
          <p:cNvPr id="3" name="Content Placeholder 2"/>
          <p:cNvSpPr>
            <a:spLocks noGrp="1"/>
          </p:cNvSpPr>
          <p:nvPr>
            <p:ph idx="1"/>
          </p:nvPr>
        </p:nvSpPr>
        <p:spPr>
          <a:xfrm>
            <a:off x="553896" y="2521689"/>
            <a:ext cx="11029615" cy="3678303"/>
          </a:xfrm>
        </p:spPr>
        <p:txBody>
          <a:bodyPr>
            <a:noAutofit/>
          </a:bodyPr>
          <a:lstStyle/>
          <a:p>
            <a:pPr marL="0" indent="0" algn="just">
              <a:buNone/>
            </a:pPr>
            <a:r>
              <a:rPr lang="en-US" sz="2400" u="sng" dirty="0"/>
              <a:t>As an Informer </a:t>
            </a:r>
            <a:endParaRPr lang="en-US" sz="2400" u="sng" dirty="0">
              <a:sym typeface="Symbol" panose="05050102010706020507" pitchFamily="18" charset="2"/>
            </a:endParaRPr>
          </a:p>
          <a:p>
            <a:pPr algn="just">
              <a:buFont typeface="Wingdings" panose="05000000000000000000" pitchFamily="2" charset="2"/>
              <a:buChar char="§"/>
            </a:pPr>
            <a:r>
              <a:rPr lang="en-US" sz="2400" dirty="0"/>
              <a:t>It supplies the information in true and unbiased form and let the public choose, what may be the best in their interest. </a:t>
            </a:r>
            <a:endParaRPr lang="en-US" sz="2400" dirty="0">
              <a:sym typeface="Symbol" panose="05050102010706020507" pitchFamily="18" charset="2"/>
            </a:endParaRPr>
          </a:p>
          <a:p>
            <a:pPr algn="just">
              <a:buFont typeface="Wingdings" panose="05000000000000000000" pitchFamily="2" charset="2"/>
              <a:buChar char="§"/>
            </a:pPr>
            <a:r>
              <a:rPr lang="en-US" sz="2400" dirty="0"/>
              <a:t> It is the media only who reminds politicians about their unfulfilled promises at the time of elections. </a:t>
            </a:r>
            <a:endParaRPr lang="en-US" sz="2400" dirty="0">
              <a:sym typeface="Symbol" panose="05050102010706020507" pitchFamily="18" charset="2"/>
            </a:endParaRPr>
          </a:p>
          <a:p>
            <a:pPr algn="just">
              <a:buFont typeface="Wingdings" panose="05000000000000000000" pitchFamily="2" charset="2"/>
              <a:buChar char="§"/>
            </a:pPr>
            <a:r>
              <a:rPr lang="en-US" sz="2400" dirty="0"/>
              <a:t> The excessive coverage T.V news channels during elections helps people, especially illiterates, in electing the right person to the power. </a:t>
            </a:r>
            <a:endParaRPr lang="en-US" sz="2400" dirty="0">
              <a:sym typeface="Symbol" panose="05050102010706020507" pitchFamily="18" charset="2"/>
            </a:endParaRPr>
          </a:p>
          <a:p>
            <a:pPr algn="just">
              <a:buFont typeface="Wingdings" panose="05000000000000000000" pitchFamily="2" charset="2"/>
              <a:buChar char="§"/>
            </a:pPr>
            <a:r>
              <a:rPr lang="en-US" sz="2400" dirty="0"/>
              <a:t>This reminder compels politicians to be perform their promises in order to remain in power.</a:t>
            </a:r>
          </a:p>
          <a:p>
            <a:pPr algn="just"/>
            <a:endParaRPr lang="en-US" sz="2400" dirty="0"/>
          </a:p>
        </p:txBody>
      </p:sp>
    </p:spTree>
    <p:extLst>
      <p:ext uri="{BB962C8B-B14F-4D97-AF65-F5344CB8AC3E}">
        <p14:creationId xmlns:p14="http://schemas.microsoft.com/office/powerpoint/2010/main" val="304083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66" y="2685463"/>
            <a:ext cx="11029615" cy="3678303"/>
          </a:xfrm>
        </p:spPr>
        <p:txBody>
          <a:bodyPr>
            <a:noAutofit/>
          </a:bodyPr>
          <a:lstStyle/>
          <a:p>
            <a:pPr marL="0" indent="0" algn="just">
              <a:buNone/>
            </a:pPr>
            <a:r>
              <a:rPr lang="en-US" sz="2400" u="sng" dirty="0"/>
              <a:t>Creation of Public Opinion </a:t>
            </a:r>
            <a:endParaRPr lang="en-US" sz="2400" u="sng" dirty="0">
              <a:sym typeface="Symbol" panose="05050102010706020507" pitchFamily="18" charset="2"/>
            </a:endParaRPr>
          </a:p>
          <a:p>
            <a:pPr algn="just"/>
            <a:r>
              <a:rPr lang="en-US" sz="2400" dirty="0"/>
              <a:t>In an uneducated democracy, public opinion has to be generated and some agency is required to do work. An instrument of mass communication can serve the requirement of effective mobilization of national opinion. This is the only way a democracy can survive. </a:t>
            </a:r>
            <a:endParaRPr lang="en-US" sz="2400" dirty="0">
              <a:sym typeface="Symbol" panose="05050102010706020507" pitchFamily="18" charset="2"/>
            </a:endParaRPr>
          </a:p>
          <a:p>
            <a:pPr algn="just"/>
            <a:r>
              <a:rPr lang="en-US" sz="2400" dirty="0"/>
              <a:t>Television and radio have made a significant achievement in educating rural illiterate masses in making them aware of all the events in their language. </a:t>
            </a:r>
            <a:endParaRPr lang="en-US" sz="2400" dirty="0">
              <a:sym typeface="Symbol" panose="05050102010706020507" pitchFamily="18" charset="2"/>
            </a:endParaRPr>
          </a:p>
          <a:p>
            <a:pPr algn="just"/>
            <a:r>
              <a:rPr lang="en-US" sz="2400" dirty="0"/>
              <a:t>The media also exposes loopholes in the democratic system, which ultimately helps government in filling the vacuums of loopholes and making a system more accountable, responsive and citizen-friendly. A democracy without media is like a vehicle without wheels.</a:t>
            </a:r>
          </a:p>
          <a:p>
            <a:pPr algn="just"/>
            <a:endParaRPr lang="en-US" sz="2400" dirty="0"/>
          </a:p>
        </p:txBody>
      </p:sp>
    </p:spTree>
    <p:extLst>
      <p:ext uri="{BB962C8B-B14F-4D97-AF65-F5344CB8AC3E}">
        <p14:creationId xmlns:p14="http://schemas.microsoft.com/office/powerpoint/2010/main" val="71134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028" y="538383"/>
            <a:ext cx="11029616" cy="1013800"/>
          </a:xfrm>
        </p:spPr>
        <p:txBody>
          <a:bodyPr>
            <a:normAutofit/>
          </a:bodyPr>
          <a:lstStyle/>
          <a:p>
            <a:r>
              <a:rPr lang="en-US" sz="3600" dirty="0"/>
              <a:t>Forms of Democracy</a:t>
            </a:r>
          </a:p>
        </p:txBody>
      </p:sp>
      <p:sp>
        <p:nvSpPr>
          <p:cNvPr id="3" name="Content Placeholder 2"/>
          <p:cNvSpPr>
            <a:spLocks noGrp="1"/>
          </p:cNvSpPr>
          <p:nvPr>
            <p:ph idx="1"/>
          </p:nvPr>
        </p:nvSpPr>
        <p:spPr>
          <a:xfrm>
            <a:off x="581192" y="2180496"/>
            <a:ext cx="11029615" cy="4124770"/>
          </a:xfrm>
        </p:spPr>
        <p:txBody>
          <a:bodyPr>
            <a:normAutofit fontScale="77500" lnSpcReduction="20000"/>
          </a:bodyPr>
          <a:lstStyle/>
          <a:p>
            <a:pPr marL="0" indent="0" algn="just">
              <a:buNone/>
            </a:pPr>
            <a:r>
              <a:rPr lang="en-US" dirty="0"/>
              <a:t> </a:t>
            </a:r>
            <a:r>
              <a:rPr lang="en-US" sz="3300" u="sng" dirty="0"/>
              <a:t>There are two types of democracy</a:t>
            </a:r>
          </a:p>
          <a:p>
            <a:pPr algn="just"/>
            <a:r>
              <a:rPr lang="en-US" sz="2800" dirty="0"/>
              <a:t>Direct Democracy: - When the people themselves directly express their will on public affairs, the type of government is called pure or direct democracy. Direct Democracy was established in ancient Greek city-states. This system now prevails only four cantons of Switzerland. </a:t>
            </a:r>
          </a:p>
          <a:p>
            <a:pPr algn="just"/>
            <a:r>
              <a:rPr lang="en-US" sz="2800" dirty="0"/>
              <a:t>Representative or Indirect Democracy: Indirect Democracy the will of the state is formulated and expressed not directly by the people themselves, but by their representatives to whom they delegate the power deliberation and decision-making. This type of government was established in England in the seventeenth century. In France, it was established in 1830 and in Italy in 1948. Today this system is seen in many countries like- Bangladesh ,Japan, Sri Lanka, India, Canada, Australia, New Zealand, the United States of America, West Germany, Italy, France, Holland, Denmark, Sweden, Norway, Austria and Belgium.</a:t>
            </a:r>
          </a:p>
          <a:p>
            <a:endParaRPr lang="en-US" dirty="0"/>
          </a:p>
        </p:txBody>
      </p:sp>
    </p:spTree>
    <p:extLst>
      <p:ext uri="{BB962C8B-B14F-4D97-AF65-F5344CB8AC3E}">
        <p14:creationId xmlns:p14="http://schemas.microsoft.com/office/powerpoint/2010/main" val="56112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275" y="565679"/>
            <a:ext cx="11029616" cy="1013800"/>
          </a:xfrm>
        </p:spPr>
        <p:txBody>
          <a:bodyPr>
            <a:normAutofit/>
          </a:bodyPr>
          <a:lstStyle/>
          <a:p>
            <a:r>
              <a:rPr lang="en-US" sz="3600" dirty="0"/>
              <a:t>Basic Principles of Democracy</a:t>
            </a:r>
          </a:p>
        </p:txBody>
      </p:sp>
      <p:sp>
        <p:nvSpPr>
          <p:cNvPr id="3" name="Content Placeholder 2"/>
          <p:cNvSpPr>
            <a:spLocks noGrp="1"/>
          </p:cNvSpPr>
          <p:nvPr>
            <p:ph idx="1"/>
          </p:nvPr>
        </p:nvSpPr>
        <p:spPr/>
        <p:txBody>
          <a:bodyPr>
            <a:normAutofit fontScale="92500" lnSpcReduction="10000"/>
          </a:bodyPr>
          <a:lstStyle/>
          <a:p>
            <a:r>
              <a:rPr lang="en-US" sz="2400" dirty="0"/>
              <a:t>Liberty</a:t>
            </a:r>
          </a:p>
          <a:p>
            <a:r>
              <a:rPr lang="en-US" sz="2400" dirty="0"/>
              <a:t>Equality</a:t>
            </a:r>
          </a:p>
          <a:p>
            <a:r>
              <a:rPr lang="en-US" sz="2400" dirty="0"/>
              <a:t>Fraternity</a:t>
            </a:r>
          </a:p>
          <a:p>
            <a:r>
              <a:rPr lang="en-US" sz="2400" dirty="0"/>
              <a:t>The people as ultimate source of sovereignty</a:t>
            </a:r>
          </a:p>
          <a:p>
            <a:r>
              <a:rPr lang="en-US" sz="2400" dirty="0"/>
              <a:t> Fundamental rights to the people</a:t>
            </a:r>
          </a:p>
          <a:p>
            <a:r>
              <a:rPr lang="en-US" sz="2400" dirty="0"/>
              <a:t>Independence of Judiciary</a:t>
            </a:r>
          </a:p>
          <a:p>
            <a:r>
              <a:rPr lang="en-US" sz="2400" dirty="0"/>
              <a:t> The people are considered as an end and State as the means in a democracy</a:t>
            </a:r>
          </a:p>
          <a:p>
            <a:r>
              <a:rPr lang="en-US" sz="2400" dirty="0"/>
              <a:t>Welfare State</a:t>
            </a:r>
          </a:p>
          <a:p>
            <a:endParaRPr lang="en-US" dirty="0"/>
          </a:p>
        </p:txBody>
      </p:sp>
    </p:spTree>
    <p:extLst>
      <p:ext uri="{BB962C8B-B14F-4D97-AF65-F5344CB8AC3E}">
        <p14:creationId xmlns:p14="http://schemas.microsoft.com/office/powerpoint/2010/main" val="264163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384" y="511088"/>
            <a:ext cx="11029616" cy="1013800"/>
          </a:xfrm>
        </p:spPr>
        <p:txBody>
          <a:bodyPr>
            <a:normAutofit/>
          </a:bodyPr>
          <a:lstStyle/>
          <a:p>
            <a:r>
              <a:rPr lang="en-US" sz="3200" dirty="0"/>
              <a:t>Present features of Bangladesh Democracy</a:t>
            </a:r>
          </a:p>
        </p:txBody>
      </p:sp>
      <p:sp>
        <p:nvSpPr>
          <p:cNvPr id="3" name="Content Placeholder 2"/>
          <p:cNvSpPr>
            <a:spLocks noGrp="1"/>
          </p:cNvSpPr>
          <p:nvPr>
            <p:ph idx="1"/>
          </p:nvPr>
        </p:nvSpPr>
        <p:spPr>
          <a:xfrm>
            <a:off x="581193" y="1941661"/>
            <a:ext cx="11029615" cy="5107408"/>
          </a:xfrm>
        </p:spPr>
        <p:txBody>
          <a:bodyPr>
            <a:normAutofit fontScale="92500" lnSpcReduction="10000"/>
          </a:bodyPr>
          <a:lstStyle/>
          <a:p>
            <a:r>
              <a:rPr lang="en-US" sz="2200" dirty="0"/>
              <a:t>Absence of democratic political culture. </a:t>
            </a:r>
          </a:p>
          <a:p>
            <a:r>
              <a:rPr lang="en-US" sz="2200" dirty="0"/>
              <a:t> Absence the rule of law. </a:t>
            </a:r>
          </a:p>
          <a:p>
            <a:r>
              <a:rPr lang="en-US" sz="2200" dirty="0"/>
              <a:t>Absence of strong civil society. </a:t>
            </a:r>
          </a:p>
          <a:p>
            <a:r>
              <a:rPr lang="en-US" sz="2200" dirty="0"/>
              <a:t>Absence of strong political leadership.</a:t>
            </a:r>
          </a:p>
          <a:p>
            <a:r>
              <a:rPr lang="en-US" sz="2200" dirty="0"/>
              <a:t>Corruption and terrorism. </a:t>
            </a:r>
          </a:p>
          <a:p>
            <a:r>
              <a:rPr lang="en-US" sz="2200" dirty="0"/>
              <a:t>Lack of political morality. </a:t>
            </a:r>
          </a:p>
          <a:p>
            <a:r>
              <a:rPr lang="en-US" sz="2200" dirty="0"/>
              <a:t>Problems of Parliamentary Committee System.</a:t>
            </a:r>
          </a:p>
          <a:p>
            <a:r>
              <a:rPr lang="en-US" sz="2200" dirty="0"/>
              <a:t>Problems of Public Administration </a:t>
            </a:r>
          </a:p>
          <a:p>
            <a:r>
              <a:rPr lang="en-US" sz="2200" dirty="0"/>
              <a:t>Problems of Political Parties.</a:t>
            </a:r>
          </a:p>
          <a:p>
            <a:r>
              <a:rPr lang="en-US" sz="2200" dirty="0"/>
              <a:t>Problems of Press and Media. </a:t>
            </a:r>
          </a:p>
          <a:p>
            <a:r>
              <a:rPr lang="en-US" sz="2200" dirty="0"/>
              <a:t>Problems of Local Government. </a:t>
            </a:r>
          </a:p>
          <a:p>
            <a:r>
              <a:rPr lang="en-US" sz="2200" dirty="0"/>
              <a:t>The Leadership Problem.</a:t>
            </a:r>
          </a:p>
          <a:p>
            <a:endParaRPr lang="en-US" dirty="0"/>
          </a:p>
        </p:txBody>
      </p:sp>
    </p:spTree>
    <p:extLst>
      <p:ext uri="{BB962C8B-B14F-4D97-AF65-F5344CB8AC3E}">
        <p14:creationId xmlns:p14="http://schemas.microsoft.com/office/powerpoint/2010/main" val="161102896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C5523151D72DF49A466960E5BDCE5EB" ma:contentTypeVersion="0" ma:contentTypeDescription="Create a new document." ma:contentTypeScope="" ma:versionID="77d4880e8aa588e2505f92e43eba1a6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B4BEFE-C258-4AC8-B229-8765365A51C2}">
  <ds:schemaRefs>
    <ds:schemaRef ds:uri="http://schemas.microsoft.com/sharepoint/v3/contenttype/forms"/>
  </ds:schemaRefs>
</ds:datastoreItem>
</file>

<file path=customXml/itemProps2.xml><?xml version="1.0" encoding="utf-8"?>
<ds:datastoreItem xmlns:ds="http://schemas.openxmlformats.org/officeDocument/2006/customXml" ds:itemID="{BD8E3E12-8251-4F9A-AFA6-2135847502A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5FD0293-2C56-40A6-842D-57FC67A69B41}"/>
</file>

<file path=docProps/app.xml><?xml version="1.0" encoding="utf-8"?>
<Properties xmlns="http://schemas.openxmlformats.org/officeDocument/2006/extended-properties" xmlns:vt="http://schemas.openxmlformats.org/officeDocument/2006/docPropsVTypes">
  <Template>Dividend</Template>
  <TotalTime>795</TotalTime>
  <Words>1589</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Gill Sans MT</vt:lpstr>
      <vt:lpstr>Wingdings</vt:lpstr>
      <vt:lpstr>Wingdings 2</vt:lpstr>
      <vt:lpstr>Dividend</vt:lpstr>
      <vt:lpstr>role of media to promote democracy in Bangladesh </vt:lpstr>
      <vt:lpstr>INTRODUCTON</vt:lpstr>
      <vt:lpstr>MEDIA AND DEMOCRACY</vt:lpstr>
      <vt:lpstr>PowerPoint Presentation</vt:lpstr>
      <vt:lpstr>ROLE OF MEDIA</vt:lpstr>
      <vt:lpstr>PowerPoint Presentation</vt:lpstr>
      <vt:lpstr>Forms of Democracy</vt:lpstr>
      <vt:lpstr>Basic Principles of Democracy</vt:lpstr>
      <vt:lpstr>Present features of Bangladesh Democracy</vt:lpstr>
      <vt:lpstr>Prospects of democracy in Bangladesh</vt:lpstr>
      <vt:lpstr>Print media from Bangladesh</vt:lpstr>
      <vt:lpstr>Bangladeshi tv channels</vt:lpstr>
      <vt:lpstr>Bangladeshi radio channels</vt:lpstr>
      <vt:lpstr>Overview</vt:lpstr>
      <vt:lpstr>Democracy and Media Freedom</vt:lpstr>
      <vt:lpstr>Example</vt:lpstr>
      <vt:lpstr>Tension between media and government</vt:lpstr>
      <vt:lpstr>Corporate ownership and interest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media to promte democracy in Bangladesh</dc:title>
  <dc:creator>efaj rahman</dc:creator>
  <cp:lastModifiedBy>Farhana Afroz</cp:lastModifiedBy>
  <cp:revision>34</cp:revision>
  <dcterms:created xsi:type="dcterms:W3CDTF">2020-04-02T14:25:45Z</dcterms:created>
  <dcterms:modified xsi:type="dcterms:W3CDTF">2022-11-03T15:42:40Z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0x010100CC5523151D72DF49A466960E5BDCE5EB</vt:lpwstr>
  </property>
</Properties>
</file>