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 id="258" r:id="rId6"/>
    <p:sldId id="259" r:id="rId7"/>
    <p:sldId id="260" r:id="rId8"/>
    <p:sldId id="261" r:id="rId9"/>
    <p:sldId id="262" r:id="rId10"/>
    <p:sldId id="263" r:id="rId11"/>
    <p:sldId id="264" r:id="rId12"/>
    <p:sldId id="265"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5CB739-B66B-4FD5-9173-442C35010CC1}"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EF9D90-033D-42A9-8C12-45DA5429EC4C}" type="slidenum">
              <a:rPr lang="en-US" smtClean="0"/>
              <a:t>‹#›</a:t>
            </a:fld>
            <a:endParaRPr lang="en-US"/>
          </a:p>
        </p:txBody>
      </p:sp>
    </p:spTree>
    <p:extLst>
      <p:ext uri="{BB962C8B-B14F-4D97-AF65-F5344CB8AC3E}">
        <p14:creationId xmlns:p14="http://schemas.microsoft.com/office/powerpoint/2010/main" val="2547358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5CB739-B66B-4FD5-9173-442C35010CC1}"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EF9D90-033D-42A9-8C12-45DA5429EC4C}" type="slidenum">
              <a:rPr lang="en-US" smtClean="0"/>
              <a:t>‹#›</a:t>
            </a:fld>
            <a:endParaRPr lang="en-US"/>
          </a:p>
        </p:txBody>
      </p:sp>
    </p:spTree>
    <p:extLst>
      <p:ext uri="{BB962C8B-B14F-4D97-AF65-F5344CB8AC3E}">
        <p14:creationId xmlns:p14="http://schemas.microsoft.com/office/powerpoint/2010/main" val="127889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5CB739-B66B-4FD5-9173-442C35010CC1}"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EF9D90-033D-42A9-8C12-45DA5429EC4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77975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5CB739-B66B-4FD5-9173-442C35010CC1}"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EF9D90-033D-42A9-8C12-45DA5429EC4C}" type="slidenum">
              <a:rPr lang="en-US" smtClean="0"/>
              <a:t>‹#›</a:t>
            </a:fld>
            <a:endParaRPr lang="en-US"/>
          </a:p>
        </p:txBody>
      </p:sp>
    </p:spTree>
    <p:extLst>
      <p:ext uri="{BB962C8B-B14F-4D97-AF65-F5344CB8AC3E}">
        <p14:creationId xmlns:p14="http://schemas.microsoft.com/office/powerpoint/2010/main" val="2552155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5CB739-B66B-4FD5-9173-442C35010CC1}"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EF9D90-033D-42A9-8C12-45DA5429EC4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35537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5CB739-B66B-4FD5-9173-442C35010CC1}"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EF9D90-033D-42A9-8C12-45DA5429EC4C}" type="slidenum">
              <a:rPr lang="en-US" smtClean="0"/>
              <a:t>‹#›</a:t>
            </a:fld>
            <a:endParaRPr lang="en-US"/>
          </a:p>
        </p:txBody>
      </p:sp>
    </p:spTree>
    <p:extLst>
      <p:ext uri="{BB962C8B-B14F-4D97-AF65-F5344CB8AC3E}">
        <p14:creationId xmlns:p14="http://schemas.microsoft.com/office/powerpoint/2010/main" val="467156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5CB739-B66B-4FD5-9173-442C35010CC1}"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EF9D90-033D-42A9-8C12-45DA5429EC4C}" type="slidenum">
              <a:rPr lang="en-US" smtClean="0"/>
              <a:t>‹#›</a:t>
            </a:fld>
            <a:endParaRPr lang="en-US"/>
          </a:p>
        </p:txBody>
      </p:sp>
    </p:spTree>
    <p:extLst>
      <p:ext uri="{BB962C8B-B14F-4D97-AF65-F5344CB8AC3E}">
        <p14:creationId xmlns:p14="http://schemas.microsoft.com/office/powerpoint/2010/main" val="1687718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5CB739-B66B-4FD5-9173-442C35010CC1}"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EF9D90-033D-42A9-8C12-45DA5429EC4C}" type="slidenum">
              <a:rPr lang="en-US" smtClean="0"/>
              <a:t>‹#›</a:t>
            </a:fld>
            <a:endParaRPr lang="en-US"/>
          </a:p>
        </p:txBody>
      </p:sp>
    </p:spTree>
    <p:extLst>
      <p:ext uri="{BB962C8B-B14F-4D97-AF65-F5344CB8AC3E}">
        <p14:creationId xmlns:p14="http://schemas.microsoft.com/office/powerpoint/2010/main" val="3460430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5CB739-B66B-4FD5-9173-442C35010CC1}"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EF9D90-033D-42A9-8C12-45DA5429EC4C}" type="slidenum">
              <a:rPr lang="en-US" smtClean="0"/>
              <a:t>‹#›</a:t>
            </a:fld>
            <a:endParaRPr lang="en-US"/>
          </a:p>
        </p:txBody>
      </p:sp>
    </p:spTree>
    <p:extLst>
      <p:ext uri="{BB962C8B-B14F-4D97-AF65-F5344CB8AC3E}">
        <p14:creationId xmlns:p14="http://schemas.microsoft.com/office/powerpoint/2010/main" val="3139358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5CB739-B66B-4FD5-9173-442C35010CC1}"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EF9D90-033D-42A9-8C12-45DA5429EC4C}" type="slidenum">
              <a:rPr lang="en-US" smtClean="0"/>
              <a:t>‹#›</a:t>
            </a:fld>
            <a:endParaRPr lang="en-US"/>
          </a:p>
        </p:txBody>
      </p:sp>
    </p:spTree>
    <p:extLst>
      <p:ext uri="{BB962C8B-B14F-4D97-AF65-F5344CB8AC3E}">
        <p14:creationId xmlns:p14="http://schemas.microsoft.com/office/powerpoint/2010/main" val="873295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5CB739-B66B-4FD5-9173-442C35010CC1}" type="datetimeFigureOut">
              <a:rPr lang="en-US" smtClean="0"/>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EF9D90-033D-42A9-8C12-45DA5429EC4C}" type="slidenum">
              <a:rPr lang="en-US" smtClean="0"/>
              <a:t>‹#›</a:t>
            </a:fld>
            <a:endParaRPr lang="en-US"/>
          </a:p>
        </p:txBody>
      </p:sp>
    </p:spTree>
    <p:extLst>
      <p:ext uri="{BB962C8B-B14F-4D97-AF65-F5344CB8AC3E}">
        <p14:creationId xmlns:p14="http://schemas.microsoft.com/office/powerpoint/2010/main" val="3529228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5CB739-B66B-4FD5-9173-442C35010CC1}" type="datetimeFigureOut">
              <a:rPr lang="en-US" smtClean="0"/>
              <a:t>3/7/2022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EF9D90-033D-42A9-8C12-45DA5429EC4C}" type="slidenum">
              <a:rPr lang="en-US" smtClean="0"/>
              <a:t>‹#›</a:t>
            </a:fld>
            <a:endParaRPr lang="en-US"/>
          </a:p>
        </p:txBody>
      </p:sp>
    </p:spTree>
    <p:extLst>
      <p:ext uri="{BB962C8B-B14F-4D97-AF65-F5344CB8AC3E}">
        <p14:creationId xmlns:p14="http://schemas.microsoft.com/office/powerpoint/2010/main" val="175234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5CB739-B66B-4FD5-9173-442C35010CC1}" type="datetimeFigureOut">
              <a:rPr lang="en-US" smtClean="0"/>
              <a:t>3/7/2022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EF9D90-033D-42A9-8C12-45DA5429EC4C}" type="slidenum">
              <a:rPr lang="en-US" smtClean="0"/>
              <a:t>‹#›</a:t>
            </a:fld>
            <a:endParaRPr lang="en-US"/>
          </a:p>
        </p:txBody>
      </p:sp>
    </p:spTree>
    <p:extLst>
      <p:ext uri="{BB962C8B-B14F-4D97-AF65-F5344CB8AC3E}">
        <p14:creationId xmlns:p14="http://schemas.microsoft.com/office/powerpoint/2010/main" val="755341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5CB739-B66B-4FD5-9173-442C35010CC1}" type="datetimeFigureOut">
              <a:rPr lang="en-US" smtClean="0"/>
              <a:t>3/7/2022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EF9D90-033D-42A9-8C12-45DA5429EC4C}" type="slidenum">
              <a:rPr lang="en-US" smtClean="0"/>
              <a:t>‹#›</a:t>
            </a:fld>
            <a:endParaRPr lang="en-US"/>
          </a:p>
        </p:txBody>
      </p:sp>
    </p:spTree>
    <p:extLst>
      <p:ext uri="{BB962C8B-B14F-4D97-AF65-F5344CB8AC3E}">
        <p14:creationId xmlns:p14="http://schemas.microsoft.com/office/powerpoint/2010/main" val="600439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F5CB739-B66B-4FD5-9173-442C35010CC1}" type="datetimeFigureOut">
              <a:rPr lang="en-US" smtClean="0"/>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EF9D90-033D-42A9-8C12-45DA5429EC4C}" type="slidenum">
              <a:rPr lang="en-US" smtClean="0"/>
              <a:t>‹#›</a:t>
            </a:fld>
            <a:endParaRPr lang="en-US"/>
          </a:p>
        </p:txBody>
      </p:sp>
    </p:spTree>
    <p:extLst>
      <p:ext uri="{BB962C8B-B14F-4D97-AF65-F5344CB8AC3E}">
        <p14:creationId xmlns:p14="http://schemas.microsoft.com/office/powerpoint/2010/main" val="364950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F5CB739-B66B-4FD5-9173-442C35010CC1}" type="datetimeFigureOut">
              <a:rPr lang="en-US" smtClean="0"/>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EF9D90-033D-42A9-8C12-45DA5429EC4C}" type="slidenum">
              <a:rPr lang="en-US" smtClean="0"/>
              <a:t>‹#›</a:t>
            </a:fld>
            <a:endParaRPr lang="en-US"/>
          </a:p>
        </p:txBody>
      </p:sp>
    </p:spTree>
    <p:extLst>
      <p:ext uri="{BB962C8B-B14F-4D97-AF65-F5344CB8AC3E}">
        <p14:creationId xmlns:p14="http://schemas.microsoft.com/office/powerpoint/2010/main" val="4079678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F5CB739-B66B-4FD5-9173-442C35010CC1}" type="datetimeFigureOut">
              <a:rPr lang="en-US" smtClean="0"/>
              <a:t>3/7/2022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AEF9D90-033D-42A9-8C12-45DA5429EC4C}" type="slidenum">
              <a:rPr lang="en-US" smtClean="0"/>
              <a:t>‹#›</a:t>
            </a:fld>
            <a:endParaRPr lang="en-US"/>
          </a:p>
        </p:txBody>
      </p:sp>
    </p:spTree>
    <p:extLst>
      <p:ext uri="{BB962C8B-B14F-4D97-AF65-F5344CB8AC3E}">
        <p14:creationId xmlns:p14="http://schemas.microsoft.com/office/powerpoint/2010/main" val="37768723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0.xml"/><Relationship Id="rId4" Type="http://schemas.openxmlformats.org/officeDocument/2006/relationships/image" Target="../media/image3.jf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10.xml"/><Relationship Id="rId5" Type="http://schemas.openxmlformats.org/officeDocument/2006/relationships/image" Target="../media/image7.jpe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10.xml"/><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eg"/><Relationship Id="rId1" Type="http://schemas.openxmlformats.org/officeDocument/2006/relationships/slideLayout" Target="../slideLayouts/slideLayout10.xml"/><Relationship Id="rId4"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80997-B6C5-4884-B8B2-34603F7A8A39}"/>
              </a:ext>
            </a:extLst>
          </p:cNvPr>
          <p:cNvSpPr>
            <a:spLocks noGrp="1"/>
          </p:cNvSpPr>
          <p:nvPr>
            <p:ph type="title"/>
          </p:nvPr>
        </p:nvSpPr>
        <p:spPr>
          <a:xfrm>
            <a:off x="1023324" y="840263"/>
            <a:ext cx="8596668" cy="691977"/>
          </a:xfrm>
        </p:spPr>
        <p:txBody>
          <a:bodyPr>
            <a:normAutofit/>
          </a:bodyPr>
          <a:lstStyle/>
          <a:p>
            <a:r>
              <a:rPr lang="en-US" sz="3200" b="1" dirty="0">
                <a:latin typeface="Times New Roman" panose="02020603050405020304" pitchFamily="18" charset="0"/>
                <a:cs typeface="Times New Roman" panose="02020603050405020304" pitchFamily="18" charset="0"/>
              </a:rPr>
              <a:t>About Digital Bangladesh</a:t>
            </a:r>
          </a:p>
        </p:txBody>
      </p:sp>
      <p:sp>
        <p:nvSpPr>
          <p:cNvPr id="3" name="Text Placeholder 2">
            <a:extLst>
              <a:ext uri="{FF2B5EF4-FFF2-40B4-BE49-F238E27FC236}">
                <a16:creationId xmlns:a16="http://schemas.microsoft.com/office/drawing/2014/main" id="{15FBDD86-A554-4D23-923E-2987A92EB9EC}"/>
              </a:ext>
            </a:extLst>
          </p:cNvPr>
          <p:cNvSpPr>
            <a:spLocks noGrp="1"/>
          </p:cNvSpPr>
          <p:nvPr>
            <p:ph type="body" idx="1"/>
          </p:nvPr>
        </p:nvSpPr>
        <p:spPr>
          <a:xfrm>
            <a:off x="603194" y="1532240"/>
            <a:ext cx="7840590" cy="2636106"/>
          </a:xfrm>
        </p:spPr>
        <p:txBody>
          <a:bodyPr>
            <a:noAutofit/>
          </a:bodyPr>
          <a:lstStyle/>
          <a:p>
            <a:pPr lvl="1"/>
            <a:r>
              <a:rPr lang="en-US" sz="2400" dirty="0">
                <a:solidFill>
                  <a:schemeClr val="tx1"/>
                </a:solidFill>
                <a:latin typeface="Times New Roman" panose="02020603050405020304" pitchFamily="18" charset="0"/>
                <a:cs typeface="Times New Roman" panose="02020603050405020304" pitchFamily="18" charset="0"/>
              </a:rPr>
              <a:t>Digital Bangladesh is a wonderful vision that is dreamt by the government and the literate class for the technological development of Bangladesh. It is an Idea that includes the IT use for management, administration and governance to ensure transparency, accountability. </a:t>
            </a:r>
          </a:p>
        </p:txBody>
      </p:sp>
      <p:pic>
        <p:nvPicPr>
          <p:cNvPr id="5" name="Picture 4">
            <a:extLst>
              <a:ext uri="{FF2B5EF4-FFF2-40B4-BE49-F238E27FC236}">
                <a16:creationId xmlns:a16="http://schemas.microsoft.com/office/drawing/2014/main" id="{5ECAE8E2-CBE0-41C4-B4D5-95CDFF5533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325" y="4560898"/>
            <a:ext cx="1663892" cy="892777"/>
          </a:xfrm>
          <a:prstGeom prst="rect">
            <a:avLst/>
          </a:prstGeom>
          <a:effectLst>
            <a:outerShdw blurRad="101600" dist="50800" dir="5400000" sx="80000" sy="80000" algn="ctr" rotWithShape="0">
              <a:srgbClr val="000000">
                <a:alpha val="99000"/>
              </a:srgbClr>
            </a:outerShdw>
            <a:reflection stA="96000" endPos="60000" dist="50800" dir="5400000" sy="-100000" algn="bl" rotWithShape="0"/>
          </a:effectLst>
        </p:spPr>
      </p:pic>
      <p:pic>
        <p:nvPicPr>
          <p:cNvPr id="7" name="Picture 6">
            <a:extLst>
              <a:ext uri="{FF2B5EF4-FFF2-40B4-BE49-F238E27FC236}">
                <a16:creationId xmlns:a16="http://schemas.microsoft.com/office/drawing/2014/main" id="{E3812240-9E39-4A7C-905F-9A990883208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2609" y="4549921"/>
            <a:ext cx="1759833" cy="903754"/>
          </a:xfrm>
          <a:prstGeom prst="rect">
            <a:avLst/>
          </a:prstGeom>
          <a:effectLst>
            <a:outerShdw blurRad="101600" dist="50800" dir="5400000" sx="80000" sy="80000" algn="ctr" rotWithShape="0">
              <a:srgbClr val="000000">
                <a:alpha val="99000"/>
              </a:srgbClr>
            </a:outerShdw>
            <a:reflection stA="96000" endPos="60000" dist="50800" dir="5400000" sy="-100000" algn="bl" rotWithShape="0"/>
          </a:effectLst>
        </p:spPr>
      </p:pic>
      <p:pic>
        <p:nvPicPr>
          <p:cNvPr id="9" name="Picture 8">
            <a:extLst>
              <a:ext uri="{FF2B5EF4-FFF2-40B4-BE49-F238E27FC236}">
                <a16:creationId xmlns:a16="http://schemas.microsoft.com/office/drawing/2014/main" id="{5E361B46-8CD0-4543-ABA6-CA385C0291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8536" y="4560898"/>
            <a:ext cx="1572754" cy="892777"/>
          </a:xfrm>
          <a:prstGeom prst="rect">
            <a:avLst/>
          </a:prstGeom>
          <a:effectLst>
            <a:outerShdw blurRad="101600" dist="50800" dir="5400000" sx="80000" sy="80000" algn="ctr" rotWithShape="0">
              <a:srgbClr val="000000">
                <a:alpha val="99000"/>
              </a:srgbClr>
            </a:outerShdw>
            <a:reflection stA="96000" endPos="60000" dist="50800" dir="5400000" sy="-100000" algn="bl" rotWithShape="0"/>
          </a:effectLst>
        </p:spPr>
      </p:pic>
    </p:spTree>
    <p:extLst>
      <p:ext uri="{BB962C8B-B14F-4D97-AF65-F5344CB8AC3E}">
        <p14:creationId xmlns:p14="http://schemas.microsoft.com/office/powerpoint/2010/main" val="3629160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52C6-B89F-40E1-9C21-C20D6D77E36A}"/>
              </a:ext>
            </a:extLst>
          </p:cNvPr>
          <p:cNvSpPr>
            <a:spLocks noGrp="1"/>
          </p:cNvSpPr>
          <p:nvPr>
            <p:ph type="title"/>
          </p:nvPr>
        </p:nvSpPr>
        <p:spPr>
          <a:xfrm>
            <a:off x="677335" y="609600"/>
            <a:ext cx="8596668" cy="881449"/>
          </a:xfrm>
        </p:spPr>
        <p:txBody>
          <a:bodyPr>
            <a:normAutofit/>
          </a:bodyPr>
          <a:lstStyle/>
          <a:p>
            <a:pPr algn="ctr"/>
            <a:r>
              <a:rPr lang="en-US" sz="3200" b="1" dirty="0">
                <a:latin typeface="Times New Roman" panose="02020603050405020304" pitchFamily="18" charset="0"/>
                <a:cs typeface="Times New Roman" panose="02020603050405020304" pitchFamily="18" charset="0"/>
              </a:rPr>
              <a:t>Challenges</a:t>
            </a:r>
          </a:p>
        </p:txBody>
      </p:sp>
      <p:sp>
        <p:nvSpPr>
          <p:cNvPr id="3" name="Text Placeholder 2">
            <a:extLst>
              <a:ext uri="{FF2B5EF4-FFF2-40B4-BE49-F238E27FC236}">
                <a16:creationId xmlns:a16="http://schemas.microsoft.com/office/drawing/2014/main" id="{D47CA7B5-0837-49E5-BF8D-85EC8CBAA179}"/>
              </a:ext>
            </a:extLst>
          </p:cNvPr>
          <p:cNvSpPr>
            <a:spLocks noGrp="1"/>
          </p:cNvSpPr>
          <p:nvPr>
            <p:ph type="body" idx="1"/>
          </p:nvPr>
        </p:nvSpPr>
        <p:spPr>
          <a:xfrm>
            <a:off x="1095632" y="1804086"/>
            <a:ext cx="8178370" cy="3270421"/>
          </a:xfrm>
        </p:spPr>
        <p:txBody>
          <a:bodyPr>
            <a:normAutofit/>
          </a:bodyPr>
          <a:lstStyle/>
          <a:p>
            <a:r>
              <a:rPr lang="en-US" sz="2000" b="1" u="sng" dirty="0">
                <a:solidFill>
                  <a:schemeClr val="accent2">
                    <a:lumMod val="50000"/>
                  </a:schemeClr>
                </a:solidFill>
                <a:latin typeface="Times New Roman" panose="02020603050405020304" pitchFamily="18" charset="0"/>
                <a:cs typeface="Times New Roman" panose="02020603050405020304" pitchFamily="18" charset="0"/>
              </a:rPr>
              <a:t>Lacking Manpower: </a:t>
            </a:r>
          </a:p>
          <a:p>
            <a:r>
              <a:rPr lang="en-US" dirty="0">
                <a:latin typeface="Times New Roman" panose="02020603050405020304" pitchFamily="18" charset="0"/>
                <a:cs typeface="Times New Roman" panose="02020603050405020304" pitchFamily="18" charset="0"/>
              </a:rPr>
              <a:t>  • less people to expand the IT sector. </a:t>
            </a:r>
          </a:p>
          <a:p>
            <a:r>
              <a:rPr lang="en-US" dirty="0">
                <a:latin typeface="Times New Roman" panose="02020603050405020304" pitchFamily="18" charset="0"/>
                <a:cs typeface="Times New Roman" panose="02020603050405020304" pitchFamily="18" charset="0"/>
              </a:rPr>
              <a:t>  • lack of baseline information. </a:t>
            </a:r>
          </a:p>
          <a:p>
            <a:r>
              <a:rPr lang="en-US" dirty="0">
                <a:latin typeface="Times New Roman" panose="02020603050405020304" pitchFamily="18" charset="0"/>
                <a:cs typeface="Times New Roman" panose="02020603050405020304" pitchFamily="18" charset="0"/>
              </a:rPr>
              <a:t>  • lack of vocational training institute. </a:t>
            </a:r>
          </a:p>
          <a:p>
            <a:r>
              <a:rPr lang="en-US" dirty="0">
                <a:latin typeface="Times New Roman" panose="02020603050405020304" pitchFamily="18" charset="0"/>
                <a:cs typeface="Times New Roman" panose="02020603050405020304" pitchFamily="18" charset="0"/>
              </a:rPr>
              <a:t>  • lack of opportunities for women. </a:t>
            </a:r>
          </a:p>
          <a:p>
            <a:r>
              <a:rPr lang="en-US" dirty="0">
                <a:latin typeface="Times New Roman" panose="02020603050405020304" pitchFamily="18" charset="0"/>
                <a:cs typeface="Times New Roman" panose="02020603050405020304" pitchFamily="18" charset="0"/>
              </a:rPr>
              <a:t>  • Lack of invitation for the youngsters . </a:t>
            </a:r>
          </a:p>
          <a:p>
            <a:r>
              <a:rPr lang="en-US" dirty="0">
                <a:latin typeface="Times New Roman" panose="02020603050405020304" pitchFamily="18" charset="0"/>
                <a:cs typeface="Times New Roman" panose="02020603050405020304" pitchFamily="18" charset="0"/>
              </a:rPr>
              <a:t>  • Tendency od moving abroad</a:t>
            </a:r>
          </a:p>
        </p:txBody>
      </p:sp>
    </p:spTree>
    <p:extLst>
      <p:ext uri="{BB962C8B-B14F-4D97-AF65-F5344CB8AC3E}">
        <p14:creationId xmlns:p14="http://schemas.microsoft.com/office/powerpoint/2010/main" val="3769549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8B4EA-1166-4A84-AC50-A5E2AF719007}"/>
              </a:ext>
            </a:extLst>
          </p:cNvPr>
          <p:cNvSpPr>
            <a:spLocks noGrp="1"/>
          </p:cNvSpPr>
          <p:nvPr>
            <p:ph type="title"/>
          </p:nvPr>
        </p:nvSpPr>
        <p:spPr>
          <a:xfrm>
            <a:off x="751476" y="609600"/>
            <a:ext cx="8596668" cy="1062681"/>
          </a:xfrm>
        </p:spPr>
        <p:txBody>
          <a:bodyPr>
            <a:normAutofit/>
          </a:bodyPr>
          <a:lstStyle/>
          <a:p>
            <a:pPr algn="ctr"/>
            <a:r>
              <a:rPr lang="en-US" sz="3200" b="1" dirty="0">
                <a:latin typeface="Times New Roman" panose="02020603050405020304" pitchFamily="18" charset="0"/>
                <a:cs typeface="Times New Roman" panose="02020603050405020304" pitchFamily="18" charset="0"/>
              </a:rPr>
              <a:t>Challenges</a:t>
            </a:r>
          </a:p>
        </p:txBody>
      </p:sp>
      <p:sp>
        <p:nvSpPr>
          <p:cNvPr id="3" name="Text Placeholder 2">
            <a:extLst>
              <a:ext uri="{FF2B5EF4-FFF2-40B4-BE49-F238E27FC236}">
                <a16:creationId xmlns:a16="http://schemas.microsoft.com/office/drawing/2014/main" id="{17F3A0A4-4DBE-4F8C-98B8-BFA3D671A4AD}"/>
              </a:ext>
            </a:extLst>
          </p:cNvPr>
          <p:cNvSpPr>
            <a:spLocks noGrp="1"/>
          </p:cNvSpPr>
          <p:nvPr>
            <p:ph type="body" idx="1"/>
          </p:nvPr>
        </p:nvSpPr>
        <p:spPr>
          <a:xfrm>
            <a:off x="751476" y="1672281"/>
            <a:ext cx="7642911" cy="3100453"/>
          </a:xfrm>
        </p:spPr>
        <p:txBody>
          <a:bodyPr>
            <a:normAutofit lnSpcReduction="10000"/>
          </a:bodyPr>
          <a:lstStyle/>
          <a:p>
            <a:r>
              <a:rPr lang="en-US" sz="2000" b="1" u="sng" dirty="0">
                <a:solidFill>
                  <a:schemeClr val="accent2">
                    <a:lumMod val="50000"/>
                  </a:schemeClr>
                </a:solidFill>
                <a:latin typeface="Times New Roman" panose="02020603050405020304" pitchFamily="18" charset="0"/>
                <a:cs typeface="Times New Roman" panose="02020603050405020304" pitchFamily="18" charset="0"/>
              </a:rPr>
              <a:t>Lack of professionalism: </a:t>
            </a:r>
          </a:p>
          <a:p>
            <a:r>
              <a:rPr lang="en-US" dirty="0">
                <a:latin typeface="Times New Roman" panose="02020603050405020304" pitchFamily="18" charset="0"/>
                <a:cs typeface="Times New Roman" panose="02020603050405020304" pitchFamily="18" charset="0"/>
              </a:rPr>
              <a:t>  • Lack of scope to develop software industry </a:t>
            </a:r>
          </a:p>
          <a:p>
            <a:r>
              <a:rPr lang="en-US" dirty="0">
                <a:latin typeface="Times New Roman" panose="02020603050405020304" pitchFamily="18" charset="0"/>
                <a:cs typeface="Times New Roman" panose="02020603050405020304" pitchFamily="18" charset="0"/>
              </a:rPr>
              <a:t>  • Scarcity of skilled team leader /manager </a:t>
            </a:r>
          </a:p>
          <a:p>
            <a:r>
              <a:rPr lang="en-US" dirty="0">
                <a:latin typeface="Times New Roman" panose="02020603050405020304" pitchFamily="18" charset="0"/>
                <a:cs typeface="Times New Roman" panose="02020603050405020304" pitchFamily="18" charset="0"/>
              </a:rPr>
              <a:t>  • Lack of eagerness to achieve INT. Recognition </a:t>
            </a:r>
          </a:p>
          <a:p>
            <a:r>
              <a:rPr lang="en-US" dirty="0">
                <a:latin typeface="Times New Roman" panose="02020603050405020304" pitchFamily="18" charset="0"/>
                <a:cs typeface="Times New Roman" panose="02020603050405020304" pitchFamily="18" charset="0"/>
              </a:rPr>
              <a:t>  • Lack of knowledge among GOVT. stocks holders </a:t>
            </a:r>
          </a:p>
          <a:p>
            <a:r>
              <a:rPr lang="en-US" dirty="0">
                <a:latin typeface="Times New Roman" panose="02020603050405020304" pitchFamily="18" charset="0"/>
                <a:cs typeface="Times New Roman" panose="02020603050405020304" pitchFamily="18" charset="0"/>
              </a:rPr>
              <a:t>  • Immense interest for other Businesses </a:t>
            </a:r>
          </a:p>
          <a:p>
            <a:r>
              <a:rPr lang="en-US" dirty="0">
                <a:latin typeface="Times New Roman" panose="02020603050405020304" pitchFamily="18" charset="0"/>
                <a:cs typeface="Times New Roman" panose="02020603050405020304" pitchFamily="18" charset="0"/>
              </a:rPr>
              <a:t>  • Lack of resources and structural limitations.</a:t>
            </a:r>
          </a:p>
          <a:p>
            <a:r>
              <a:rPr lang="en-US" dirty="0">
                <a:latin typeface="Times New Roman" panose="02020603050405020304" pitchFamily="18" charset="0"/>
                <a:cs typeface="Times New Roman" panose="02020603050405020304" pitchFamily="18" charset="0"/>
              </a:rPr>
              <a:t>  • Insufficient “EQUAL -CAPITAL DEVELOPMENT FUND”.</a:t>
            </a:r>
          </a:p>
        </p:txBody>
      </p:sp>
    </p:spTree>
    <p:extLst>
      <p:ext uri="{BB962C8B-B14F-4D97-AF65-F5344CB8AC3E}">
        <p14:creationId xmlns:p14="http://schemas.microsoft.com/office/powerpoint/2010/main" val="577003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E42F-CFCE-4FD4-83BE-8BBB4F596457}"/>
              </a:ext>
            </a:extLst>
          </p:cNvPr>
          <p:cNvSpPr>
            <a:spLocks noGrp="1"/>
          </p:cNvSpPr>
          <p:nvPr>
            <p:ph type="title"/>
          </p:nvPr>
        </p:nvSpPr>
        <p:spPr>
          <a:xfrm>
            <a:off x="288324" y="609600"/>
            <a:ext cx="8985679" cy="4687330"/>
          </a:xfrm>
        </p:spPr>
        <p:txBody>
          <a:bodyPr/>
          <a:lstStyle/>
          <a:p>
            <a:pPr algn="ctr"/>
            <a:r>
              <a:rPr lang="en-US" b="1" dirty="0">
                <a:solidFill>
                  <a:schemeClr val="accent1">
                    <a:lumMod val="50000"/>
                  </a:schemeClr>
                </a:solidFill>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2771194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7FE84-DC0C-4E8C-856A-AD9FEF42134C}"/>
              </a:ext>
            </a:extLst>
          </p:cNvPr>
          <p:cNvSpPr>
            <a:spLocks noGrp="1"/>
          </p:cNvSpPr>
          <p:nvPr>
            <p:ph type="title"/>
          </p:nvPr>
        </p:nvSpPr>
        <p:spPr>
          <a:xfrm>
            <a:off x="677335" y="609600"/>
            <a:ext cx="8596668" cy="864973"/>
          </a:xfrm>
        </p:spPr>
        <p:txBody>
          <a:bodyPr>
            <a:normAutofit/>
          </a:bodyPr>
          <a:lstStyle/>
          <a:p>
            <a:r>
              <a:rPr lang="en-US" sz="3200" b="1" dirty="0">
                <a:latin typeface="Times New Roman" panose="02020603050405020304" pitchFamily="18" charset="0"/>
                <a:cs typeface="Times New Roman" panose="02020603050405020304" pitchFamily="18" charset="0"/>
              </a:rPr>
              <a:t>Background Of Digital Bangladesh</a:t>
            </a:r>
          </a:p>
        </p:txBody>
      </p:sp>
      <p:sp>
        <p:nvSpPr>
          <p:cNvPr id="3" name="Text Placeholder 2">
            <a:extLst>
              <a:ext uri="{FF2B5EF4-FFF2-40B4-BE49-F238E27FC236}">
                <a16:creationId xmlns:a16="http://schemas.microsoft.com/office/drawing/2014/main" id="{AC540C0E-B7F6-4123-9E89-7583A5A0C36A}"/>
              </a:ext>
            </a:extLst>
          </p:cNvPr>
          <p:cNvSpPr>
            <a:spLocks noGrp="1"/>
          </p:cNvSpPr>
          <p:nvPr>
            <p:ph type="body" idx="1"/>
          </p:nvPr>
        </p:nvSpPr>
        <p:spPr>
          <a:xfrm>
            <a:off x="677335" y="1392196"/>
            <a:ext cx="9076266" cy="2907956"/>
          </a:xfrm>
        </p:spPr>
        <p:txBody>
          <a:bodyPr>
            <a:noAutofit/>
          </a:bodyPr>
          <a:lstStyle/>
          <a:p>
            <a:r>
              <a:rPr lang="en-US" sz="2200" dirty="0">
                <a:latin typeface="Times New Roman" panose="02020603050405020304" pitchFamily="18" charset="0"/>
                <a:cs typeface="Times New Roman" panose="02020603050405020304" pitchFamily="18" charset="0"/>
              </a:rPr>
              <a:t>On the eve of the election, Bangladesh </a:t>
            </a:r>
            <a:r>
              <a:rPr lang="en-US" sz="2200" dirty="0" err="1">
                <a:latin typeface="Times New Roman" panose="02020603050405020304" pitchFamily="18" charset="0"/>
                <a:cs typeface="Times New Roman" panose="02020603050405020304" pitchFamily="18" charset="0"/>
              </a:rPr>
              <a:t>Awami</a:t>
            </a:r>
            <a:r>
              <a:rPr lang="en-US" sz="2200" dirty="0">
                <a:latin typeface="Times New Roman" panose="02020603050405020304" pitchFamily="18" charset="0"/>
                <a:cs typeface="Times New Roman" panose="02020603050405020304" pitchFamily="18" charset="0"/>
              </a:rPr>
              <a:t> League, one of the major political parties, First declared vision 2021with the aim to turn Bangladesh into a digital country by the next decade. More than a month ago, the Bangladesh Computer Council also organized a computer fair with the theme "Digital Bangladesh". It refers to an e-state where all its activities of governance, commerce, education, agriculture </a:t>
            </a:r>
            <a:r>
              <a:rPr lang="en-US" sz="2200" dirty="0" err="1">
                <a:latin typeface="Times New Roman" panose="02020603050405020304" pitchFamily="18" charset="0"/>
                <a:cs typeface="Times New Roman" panose="02020603050405020304" pitchFamily="18" charset="0"/>
              </a:rPr>
              <a:t>etc</a:t>
            </a:r>
            <a:r>
              <a:rPr lang="en-US" sz="2200" dirty="0">
                <a:latin typeface="Times New Roman" panose="02020603050405020304" pitchFamily="18" charset="0"/>
                <a:cs typeface="Times New Roman" panose="02020603050405020304" pitchFamily="18" charset="0"/>
              </a:rPr>
              <a:t> will be powered by computer and internet.</a:t>
            </a:r>
          </a:p>
        </p:txBody>
      </p:sp>
    </p:spTree>
    <p:extLst>
      <p:ext uri="{BB962C8B-B14F-4D97-AF65-F5344CB8AC3E}">
        <p14:creationId xmlns:p14="http://schemas.microsoft.com/office/powerpoint/2010/main" val="2469866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F5484-A54C-47CD-BC00-CEBF3DF56E77}"/>
              </a:ext>
            </a:extLst>
          </p:cNvPr>
          <p:cNvSpPr>
            <a:spLocks noGrp="1"/>
          </p:cNvSpPr>
          <p:nvPr>
            <p:ph type="title"/>
          </p:nvPr>
        </p:nvSpPr>
        <p:spPr>
          <a:xfrm>
            <a:off x="677335" y="609601"/>
            <a:ext cx="8596668" cy="51898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Goals</a:t>
            </a:r>
          </a:p>
        </p:txBody>
      </p:sp>
      <p:sp>
        <p:nvSpPr>
          <p:cNvPr id="3" name="Text Placeholder 2">
            <a:extLst>
              <a:ext uri="{FF2B5EF4-FFF2-40B4-BE49-F238E27FC236}">
                <a16:creationId xmlns:a16="http://schemas.microsoft.com/office/drawing/2014/main" id="{83A7F5D0-5651-4514-A0F6-8074BEB0D4F4}"/>
              </a:ext>
            </a:extLst>
          </p:cNvPr>
          <p:cNvSpPr>
            <a:spLocks noGrp="1"/>
          </p:cNvSpPr>
          <p:nvPr>
            <p:ph type="body" idx="1"/>
          </p:nvPr>
        </p:nvSpPr>
        <p:spPr>
          <a:xfrm>
            <a:off x="677335" y="1021493"/>
            <a:ext cx="8441951" cy="996778"/>
          </a:xfrm>
        </p:spPr>
        <p:txBody>
          <a:bodyPr>
            <a:normAutofit/>
          </a:bodyPr>
          <a:lstStyle/>
          <a:p>
            <a:r>
              <a:rPr lang="en-US" sz="2400" b="1" u="sng" dirty="0">
                <a:solidFill>
                  <a:schemeClr val="accent2">
                    <a:lumMod val="50000"/>
                  </a:schemeClr>
                </a:solidFill>
                <a:latin typeface="Times New Roman" panose="02020603050405020304" pitchFamily="18" charset="0"/>
                <a:cs typeface="Times New Roman" panose="02020603050405020304" pitchFamily="18" charset="0"/>
              </a:rPr>
              <a:t>Millennium Development Goals : </a:t>
            </a:r>
          </a:p>
        </p:txBody>
      </p:sp>
      <p:sp>
        <p:nvSpPr>
          <p:cNvPr id="5" name="TextBox 4">
            <a:extLst>
              <a:ext uri="{FF2B5EF4-FFF2-40B4-BE49-F238E27FC236}">
                <a16:creationId xmlns:a16="http://schemas.microsoft.com/office/drawing/2014/main" id="{17B72579-DA6A-47AE-B338-D519E71E7087}"/>
              </a:ext>
            </a:extLst>
          </p:cNvPr>
          <p:cNvSpPr txBox="1"/>
          <p:nvPr/>
        </p:nvSpPr>
        <p:spPr>
          <a:xfrm>
            <a:off x="1573426" y="2973859"/>
            <a:ext cx="8377881" cy="914400"/>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0D4E8E8C-56E6-47DB-A573-F63BD35B1639}"/>
              </a:ext>
            </a:extLst>
          </p:cNvPr>
          <p:cNvSpPr txBox="1"/>
          <p:nvPr/>
        </p:nvSpPr>
        <p:spPr>
          <a:xfrm>
            <a:off x="1822394" y="1878228"/>
            <a:ext cx="6730315" cy="286232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GOAL 1: Eradicate extreme poverty and hunger. </a:t>
            </a:r>
          </a:p>
          <a:p>
            <a:r>
              <a:rPr lang="en-US" sz="2000" dirty="0">
                <a:latin typeface="Times New Roman" panose="02020603050405020304" pitchFamily="18" charset="0"/>
                <a:cs typeface="Times New Roman" panose="02020603050405020304" pitchFamily="18" charset="0"/>
              </a:rPr>
              <a:t>GOAL 2: Achieve universal primary education.</a:t>
            </a:r>
          </a:p>
          <a:p>
            <a:r>
              <a:rPr lang="en-US" sz="2000" dirty="0">
                <a:latin typeface="Times New Roman" panose="02020603050405020304" pitchFamily="18" charset="0"/>
                <a:cs typeface="Times New Roman" panose="02020603050405020304" pitchFamily="18" charset="0"/>
              </a:rPr>
              <a:t>GOAL 3: Promote gender equity and empower women.</a:t>
            </a:r>
          </a:p>
          <a:p>
            <a:r>
              <a:rPr lang="en-US" sz="2000" dirty="0">
                <a:latin typeface="Times New Roman" panose="02020603050405020304" pitchFamily="18" charset="0"/>
                <a:cs typeface="Times New Roman" panose="02020603050405020304" pitchFamily="18" charset="0"/>
              </a:rPr>
              <a:t>GOAL 4: Reduce child mortality.</a:t>
            </a:r>
          </a:p>
          <a:p>
            <a:r>
              <a:rPr lang="en-US" sz="2000" dirty="0">
                <a:latin typeface="Times New Roman" panose="02020603050405020304" pitchFamily="18" charset="0"/>
                <a:cs typeface="Times New Roman" panose="02020603050405020304" pitchFamily="18" charset="0"/>
              </a:rPr>
              <a:t>GOAL 5: Improve maternal health.</a:t>
            </a:r>
          </a:p>
          <a:p>
            <a:r>
              <a:rPr lang="en-US" sz="2000" dirty="0">
                <a:latin typeface="Times New Roman" panose="02020603050405020304" pitchFamily="18" charset="0"/>
                <a:cs typeface="Times New Roman" panose="02020603050405020304" pitchFamily="18" charset="0"/>
              </a:rPr>
              <a:t>GOAL 6: Connecting Citizens and Government </a:t>
            </a:r>
          </a:p>
          <a:p>
            <a:r>
              <a:rPr lang="en-US" sz="2000" dirty="0">
                <a:latin typeface="Times New Roman" panose="02020603050405020304" pitchFamily="18" charset="0"/>
                <a:cs typeface="Times New Roman" panose="02020603050405020304" pitchFamily="18" charset="0"/>
              </a:rPr>
              <a:t>GOAL 7: Ensure environmental sustainability </a:t>
            </a:r>
          </a:p>
          <a:p>
            <a:r>
              <a:rPr lang="en-US" sz="2000" dirty="0">
                <a:latin typeface="Times New Roman" panose="02020603050405020304" pitchFamily="18" charset="0"/>
                <a:cs typeface="Times New Roman" panose="02020603050405020304" pitchFamily="18" charset="0"/>
              </a:rPr>
              <a:t>GOAL 8: Develop a global partnership for development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2629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6E704-7A44-4DAD-8CB7-AD17EA8E1FF0}"/>
              </a:ext>
            </a:extLst>
          </p:cNvPr>
          <p:cNvSpPr>
            <a:spLocks noGrp="1"/>
          </p:cNvSpPr>
          <p:nvPr>
            <p:ph type="title"/>
          </p:nvPr>
        </p:nvSpPr>
        <p:spPr>
          <a:xfrm>
            <a:off x="891939" y="606433"/>
            <a:ext cx="8596668" cy="1145059"/>
          </a:xfrm>
        </p:spPr>
        <p:txBody>
          <a:bodyPr>
            <a:normAutofit/>
          </a:bodyPr>
          <a:lstStyle/>
          <a:p>
            <a:pPr algn="ctr"/>
            <a:r>
              <a:rPr lang="en-US" sz="3200" b="1" dirty="0">
                <a:latin typeface="Times New Roman" panose="02020603050405020304" pitchFamily="18" charset="0"/>
                <a:cs typeface="Times New Roman" panose="02020603050405020304" pitchFamily="18" charset="0"/>
              </a:rPr>
              <a:t>Achievement</a:t>
            </a:r>
          </a:p>
        </p:txBody>
      </p:sp>
      <p:sp>
        <p:nvSpPr>
          <p:cNvPr id="3" name="Text Placeholder 2">
            <a:extLst>
              <a:ext uri="{FF2B5EF4-FFF2-40B4-BE49-F238E27FC236}">
                <a16:creationId xmlns:a16="http://schemas.microsoft.com/office/drawing/2014/main" id="{AD796652-262D-4447-A59A-8BBEA80DBBBB}"/>
              </a:ext>
            </a:extLst>
          </p:cNvPr>
          <p:cNvSpPr>
            <a:spLocks noGrp="1"/>
          </p:cNvSpPr>
          <p:nvPr>
            <p:ph type="body" idx="1"/>
          </p:nvPr>
        </p:nvSpPr>
        <p:spPr>
          <a:xfrm>
            <a:off x="1787611" y="1894703"/>
            <a:ext cx="7486392" cy="2611393"/>
          </a:xfrm>
        </p:spPr>
        <p:txBody>
          <a:bodyPr>
            <a:normAutofit/>
          </a:bodyPr>
          <a:lstStyle/>
          <a:p>
            <a:r>
              <a:rPr lang="en-US" sz="2400" dirty="0">
                <a:latin typeface="Times New Roman" panose="02020603050405020304" pitchFamily="18" charset="0"/>
                <a:cs typeface="Times New Roman" panose="02020603050405020304" pitchFamily="18" charset="0"/>
              </a:rPr>
              <a:t>• Educational sector.</a:t>
            </a:r>
          </a:p>
          <a:p>
            <a:r>
              <a:rPr lang="en-US" sz="2400" dirty="0">
                <a:latin typeface="Times New Roman" panose="02020603050405020304" pitchFamily="18" charset="0"/>
                <a:cs typeface="Times New Roman" panose="02020603050405020304" pitchFamily="18" charset="0"/>
              </a:rPr>
              <a:t>• Social sector. </a:t>
            </a:r>
          </a:p>
          <a:p>
            <a:r>
              <a:rPr lang="en-US" sz="2400" dirty="0">
                <a:latin typeface="Times New Roman" panose="02020603050405020304" pitchFamily="18" charset="0"/>
                <a:cs typeface="Times New Roman" panose="02020603050405020304" pitchFamily="18" charset="0"/>
              </a:rPr>
              <a:t>• Agricultural sector. </a:t>
            </a:r>
          </a:p>
          <a:p>
            <a:r>
              <a:rPr lang="en-US" sz="2400" dirty="0">
                <a:latin typeface="Times New Roman" panose="02020603050405020304" pitchFamily="18" charset="0"/>
                <a:cs typeface="Times New Roman" panose="02020603050405020304" pitchFamily="18" charset="0"/>
              </a:rPr>
              <a:t>• E - Commerce </a:t>
            </a:r>
          </a:p>
          <a:p>
            <a:r>
              <a:rPr lang="en-US" sz="2400" dirty="0">
                <a:latin typeface="Times New Roman" panose="02020603050405020304" pitchFamily="18" charset="0"/>
                <a:cs typeface="Times New Roman" panose="02020603050405020304" pitchFamily="18" charset="0"/>
              </a:rPr>
              <a:t>• ICT sector</a:t>
            </a:r>
          </a:p>
        </p:txBody>
      </p:sp>
      <p:pic>
        <p:nvPicPr>
          <p:cNvPr id="5" name="Picture 4">
            <a:extLst>
              <a:ext uri="{FF2B5EF4-FFF2-40B4-BE49-F238E27FC236}">
                <a16:creationId xmlns:a16="http://schemas.microsoft.com/office/drawing/2014/main" id="{51ED33A0-6D14-4ED5-9363-45365057323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24931" y="4739951"/>
            <a:ext cx="1453166" cy="1894136"/>
          </a:xfrm>
          <a:prstGeom prst="rect">
            <a:avLst/>
          </a:prstGeom>
          <a:effectLst>
            <a:outerShdw blurRad="165100" dist="50800" dir="5400000" algn="ctr" rotWithShape="0">
              <a:srgbClr val="000000">
                <a:alpha val="99000"/>
              </a:srgbClr>
            </a:outerShdw>
          </a:effectLst>
        </p:spPr>
      </p:pic>
      <p:pic>
        <p:nvPicPr>
          <p:cNvPr id="7" name="Picture 6">
            <a:extLst>
              <a:ext uri="{FF2B5EF4-FFF2-40B4-BE49-F238E27FC236}">
                <a16:creationId xmlns:a16="http://schemas.microsoft.com/office/drawing/2014/main" id="{763C0B2A-79B0-401D-92F4-E2FE5BD348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24931" y="3133887"/>
            <a:ext cx="1453166" cy="1446854"/>
          </a:xfrm>
          <a:prstGeom prst="rect">
            <a:avLst/>
          </a:prstGeom>
          <a:effectLst>
            <a:outerShdw blurRad="203200" dist="50800" dir="5400000" sx="104000" sy="104000" algn="ctr" rotWithShape="0">
              <a:srgbClr val="000000">
                <a:alpha val="92000"/>
              </a:srgbClr>
            </a:outerShdw>
          </a:effectLst>
        </p:spPr>
      </p:pic>
      <p:pic>
        <p:nvPicPr>
          <p:cNvPr id="9" name="Picture 8">
            <a:extLst>
              <a:ext uri="{FF2B5EF4-FFF2-40B4-BE49-F238E27FC236}">
                <a16:creationId xmlns:a16="http://schemas.microsoft.com/office/drawing/2014/main" id="{712A2C7C-95AE-4D39-A866-377FA86138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33453" y="3133887"/>
            <a:ext cx="1638549" cy="1712995"/>
          </a:xfrm>
          <a:prstGeom prst="rect">
            <a:avLst/>
          </a:prstGeom>
          <a:solidFill>
            <a:schemeClr val="bg1"/>
          </a:solidFill>
          <a:effectLst>
            <a:outerShdw blurRad="88900" dist="50800" dir="5400000" algn="ctr" rotWithShape="0">
              <a:srgbClr val="000000">
                <a:alpha val="93000"/>
              </a:srgbClr>
            </a:outerShdw>
          </a:effectLst>
        </p:spPr>
      </p:pic>
      <p:pic>
        <p:nvPicPr>
          <p:cNvPr id="11" name="Picture 10">
            <a:extLst>
              <a:ext uri="{FF2B5EF4-FFF2-40B4-BE49-F238E27FC236}">
                <a16:creationId xmlns:a16="http://schemas.microsoft.com/office/drawing/2014/main" id="{C02A3080-5431-496A-8C52-9F3BBA4DAA1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18433" y="5047861"/>
            <a:ext cx="1638548" cy="1586226"/>
          </a:xfrm>
          <a:prstGeom prst="rect">
            <a:avLst/>
          </a:prstGeom>
          <a:effectLst>
            <a:outerShdw blurRad="152400" dist="63500" dir="3000000" sx="97000" sy="97000" algn="ctr" rotWithShape="0">
              <a:srgbClr val="000000">
                <a:alpha val="96000"/>
              </a:srgbClr>
            </a:outerShdw>
          </a:effectLst>
        </p:spPr>
      </p:pic>
    </p:spTree>
    <p:extLst>
      <p:ext uri="{BB962C8B-B14F-4D97-AF65-F5344CB8AC3E}">
        <p14:creationId xmlns:p14="http://schemas.microsoft.com/office/powerpoint/2010/main" val="1060201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BE8FF-A095-42E2-9B59-03BB34BDAAB5}"/>
              </a:ext>
            </a:extLst>
          </p:cNvPr>
          <p:cNvSpPr>
            <a:spLocks noGrp="1"/>
          </p:cNvSpPr>
          <p:nvPr>
            <p:ph type="title"/>
          </p:nvPr>
        </p:nvSpPr>
        <p:spPr>
          <a:xfrm>
            <a:off x="677335" y="590098"/>
            <a:ext cx="8596668" cy="1128584"/>
          </a:xfrm>
        </p:spPr>
        <p:txBody>
          <a:bodyPr>
            <a:normAutofit/>
          </a:bodyPr>
          <a:lstStyle/>
          <a:p>
            <a:pPr algn="ctr"/>
            <a:r>
              <a:rPr lang="en-US" sz="3200" b="1" dirty="0">
                <a:latin typeface="Times New Roman" panose="02020603050405020304" pitchFamily="18" charset="0"/>
                <a:cs typeface="Times New Roman" panose="02020603050405020304" pitchFamily="18" charset="0"/>
              </a:rPr>
              <a:t>Education Sector</a:t>
            </a:r>
          </a:p>
        </p:txBody>
      </p:sp>
      <p:sp>
        <p:nvSpPr>
          <p:cNvPr id="3" name="Text Placeholder 2">
            <a:extLst>
              <a:ext uri="{FF2B5EF4-FFF2-40B4-BE49-F238E27FC236}">
                <a16:creationId xmlns:a16="http://schemas.microsoft.com/office/drawing/2014/main" id="{EA69E9F4-87AB-44B1-A697-4B4B492B04AF}"/>
              </a:ext>
            </a:extLst>
          </p:cNvPr>
          <p:cNvSpPr>
            <a:spLocks noGrp="1"/>
          </p:cNvSpPr>
          <p:nvPr>
            <p:ph type="body" idx="1"/>
          </p:nvPr>
        </p:nvSpPr>
        <p:spPr>
          <a:xfrm>
            <a:off x="677335" y="1037969"/>
            <a:ext cx="9092741" cy="4234248"/>
          </a:xfrm>
        </p:spPr>
        <p:txBody>
          <a:bodyPr>
            <a:normAutofit/>
          </a:bodyPr>
          <a:lstStyle/>
          <a:p>
            <a:r>
              <a:rPr lang="en-US" dirty="0">
                <a:latin typeface="Times New Roman" panose="02020603050405020304" pitchFamily="18" charset="0"/>
                <a:cs typeface="Times New Roman" panose="02020603050405020304" pitchFamily="18" charset="0"/>
              </a:rPr>
              <a:t>• Online Form Fill Up. </a:t>
            </a:r>
          </a:p>
          <a:p>
            <a:r>
              <a:rPr lang="en-US" dirty="0">
                <a:latin typeface="Times New Roman" panose="02020603050405020304" pitchFamily="18" charset="0"/>
                <a:cs typeface="Times New Roman" panose="02020603050405020304" pitchFamily="18" charset="0"/>
              </a:rPr>
              <a:t>• ICT subject mandatory in school. </a:t>
            </a:r>
          </a:p>
          <a:p>
            <a:r>
              <a:rPr lang="en-US" dirty="0">
                <a:latin typeface="Times New Roman" panose="02020603050405020304" pitchFamily="18" charset="0"/>
                <a:cs typeface="Times New Roman" panose="02020603050405020304" pitchFamily="18" charset="0"/>
              </a:rPr>
              <a:t>• Free education up to degree. </a:t>
            </a:r>
          </a:p>
          <a:p>
            <a:r>
              <a:rPr lang="en-US" dirty="0">
                <a:latin typeface="Times New Roman" panose="02020603050405020304" pitchFamily="18" charset="0"/>
                <a:cs typeface="Times New Roman" panose="02020603050405020304" pitchFamily="18" charset="0"/>
              </a:rPr>
              <a:t>• Distributing books among the students at the first day of the year. </a:t>
            </a:r>
          </a:p>
          <a:p>
            <a:r>
              <a:rPr lang="en-US" dirty="0">
                <a:latin typeface="Times New Roman" panose="02020603050405020304" pitchFamily="18" charset="0"/>
                <a:cs typeface="Times New Roman" panose="02020603050405020304" pitchFamily="18" charset="0"/>
              </a:rPr>
              <a:t>• Every School has a mandatory library equipped with necessary books. </a:t>
            </a:r>
          </a:p>
          <a:p>
            <a:r>
              <a:rPr lang="en-US" dirty="0">
                <a:latin typeface="Times New Roman" panose="02020603050405020304" pitchFamily="18" charset="0"/>
                <a:cs typeface="Times New Roman" panose="02020603050405020304" pitchFamily="18" charset="0"/>
              </a:rPr>
              <a:t>• Online Form Fill Up. </a:t>
            </a:r>
          </a:p>
        </p:txBody>
      </p:sp>
      <p:pic>
        <p:nvPicPr>
          <p:cNvPr id="5" name="Picture 4">
            <a:extLst>
              <a:ext uri="{FF2B5EF4-FFF2-40B4-BE49-F238E27FC236}">
                <a16:creationId xmlns:a16="http://schemas.microsoft.com/office/drawing/2014/main" id="{1B65F791-9AAB-454F-9B35-6182991F3B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74003" y="4822940"/>
            <a:ext cx="2668555" cy="1794295"/>
          </a:xfrm>
          <a:prstGeom prst="rect">
            <a:avLst/>
          </a:prstGeom>
          <a:effectLst>
            <a:outerShdw blurRad="152400" dist="50800" dir="5400000" sx="101000" sy="101000" algn="ctr" rotWithShape="0">
              <a:srgbClr val="000000">
                <a:alpha val="96000"/>
              </a:srgbClr>
            </a:outerShdw>
          </a:effectLst>
        </p:spPr>
      </p:pic>
    </p:spTree>
    <p:extLst>
      <p:ext uri="{BB962C8B-B14F-4D97-AF65-F5344CB8AC3E}">
        <p14:creationId xmlns:p14="http://schemas.microsoft.com/office/powerpoint/2010/main" val="100140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CC552-DB89-4C34-AAD6-13491BF725A2}"/>
              </a:ext>
            </a:extLst>
          </p:cNvPr>
          <p:cNvSpPr>
            <a:spLocks noGrp="1"/>
          </p:cNvSpPr>
          <p:nvPr>
            <p:ph type="title"/>
          </p:nvPr>
        </p:nvSpPr>
        <p:spPr>
          <a:xfrm>
            <a:off x="677335" y="609600"/>
            <a:ext cx="8596668" cy="840259"/>
          </a:xfrm>
        </p:spPr>
        <p:txBody>
          <a:bodyPr>
            <a:normAutofit/>
          </a:bodyPr>
          <a:lstStyle/>
          <a:p>
            <a:pPr algn="ctr"/>
            <a:r>
              <a:rPr lang="en-US" sz="3200" b="1" dirty="0">
                <a:latin typeface="Times New Roman" panose="02020603050405020304" pitchFamily="18" charset="0"/>
                <a:cs typeface="Times New Roman" panose="02020603050405020304" pitchFamily="18" charset="0"/>
              </a:rPr>
              <a:t>Social sector</a:t>
            </a:r>
          </a:p>
        </p:txBody>
      </p:sp>
      <p:sp>
        <p:nvSpPr>
          <p:cNvPr id="3" name="Text Placeholder 2">
            <a:extLst>
              <a:ext uri="{FF2B5EF4-FFF2-40B4-BE49-F238E27FC236}">
                <a16:creationId xmlns:a16="http://schemas.microsoft.com/office/drawing/2014/main" id="{BE85BA92-195E-4419-84A6-E3B19CB27C1D}"/>
              </a:ext>
            </a:extLst>
          </p:cNvPr>
          <p:cNvSpPr>
            <a:spLocks noGrp="1"/>
          </p:cNvSpPr>
          <p:nvPr>
            <p:ph type="body" idx="1"/>
          </p:nvPr>
        </p:nvSpPr>
        <p:spPr>
          <a:xfrm>
            <a:off x="677334" y="1342768"/>
            <a:ext cx="9082485" cy="2977305"/>
          </a:xfrm>
        </p:spPr>
        <p:txBody>
          <a:bodyPr/>
          <a:lstStyle/>
          <a:p>
            <a:r>
              <a:rPr lang="en-US" dirty="0">
                <a:latin typeface="Times New Roman" panose="02020603050405020304" pitchFamily="18" charset="0"/>
                <a:cs typeface="Times New Roman" panose="02020603050405020304" pitchFamily="18" charset="0"/>
              </a:rPr>
              <a:t>• Rural development such as safe drinking water, sanitation and education.</a:t>
            </a:r>
          </a:p>
          <a:p>
            <a:r>
              <a:rPr lang="en-US" dirty="0">
                <a:latin typeface="Times New Roman" panose="02020603050405020304" pitchFamily="18" charset="0"/>
                <a:cs typeface="Times New Roman" panose="02020603050405020304" pitchFamily="18" charset="0"/>
              </a:rPr>
              <a:t>• Vocational training institutes across the country produce skilled manpower both  for</a:t>
            </a:r>
          </a:p>
          <a:p>
            <a:r>
              <a:rPr lang="en-US" dirty="0">
                <a:latin typeface="Times New Roman" panose="02020603050405020304" pitchFamily="18" charset="0"/>
                <a:cs typeface="Times New Roman" panose="02020603050405020304" pitchFamily="18" charset="0"/>
              </a:rPr>
              <a:t>  domestic and overseas employment.</a:t>
            </a:r>
          </a:p>
          <a:p>
            <a:r>
              <a:rPr lang="en-US" dirty="0">
                <a:latin typeface="Times New Roman" panose="02020603050405020304" pitchFamily="18" charset="0"/>
                <a:cs typeface="Times New Roman" panose="02020603050405020304" pitchFamily="18" charset="0"/>
              </a:rPr>
              <a:t>• Women empowerment. </a:t>
            </a:r>
          </a:p>
          <a:p>
            <a:r>
              <a:rPr lang="en-US" dirty="0">
                <a:latin typeface="Times New Roman" panose="02020603050405020304" pitchFamily="18" charset="0"/>
                <a:cs typeface="Times New Roman" panose="02020603050405020304" pitchFamily="18" charset="0"/>
              </a:rPr>
              <a:t>• Child mortality reduced. </a:t>
            </a:r>
          </a:p>
        </p:txBody>
      </p:sp>
      <p:pic>
        <p:nvPicPr>
          <p:cNvPr id="5" name="Picture 4">
            <a:extLst>
              <a:ext uri="{FF2B5EF4-FFF2-40B4-BE49-F238E27FC236}">
                <a16:creationId xmlns:a16="http://schemas.microsoft.com/office/drawing/2014/main" id="{F471F35F-064C-430C-9414-30AFC442E9B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38053" y="4419145"/>
            <a:ext cx="2557947" cy="1678739"/>
          </a:xfrm>
          <a:prstGeom prst="rect">
            <a:avLst/>
          </a:prstGeom>
          <a:effectLst>
            <a:outerShdw blurRad="266700" dist="50800" dir="5400000" sx="97000" sy="97000" algn="ctr" rotWithShape="0">
              <a:srgbClr val="000000">
                <a:alpha val="96000"/>
              </a:srgbClr>
            </a:outerShdw>
          </a:effectLst>
        </p:spPr>
      </p:pic>
    </p:spTree>
    <p:extLst>
      <p:ext uri="{BB962C8B-B14F-4D97-AF65-F5344CB8AC3E}">
        <p14:creationId xmlns:p14="http://schemas.microsoft.com/office/powerpoint/2010/main" val="928228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9A734-A670-4A02-B411-4469E1A64E5F}"/>
              </a:ext>
            </a:extLst>
          </p:cNvPr>
          <p:cNvSpPr>
            <a:spLocks noGrp="1"/>
          </p:cNvSpPr>
          <p:nvPr>
            <p:ph type="title"/>
          </p:nvPr>
        </p:nvSpPr>
        <p:spPr>
          <a:xfrm>
            <a:off x="677335" y="609600"/>
            <a:ext cx="8596668" cy="1186249"/>
          </a:xfrm>
        </p:spPr>
        <p:txBody>
          <a:bodyPr>
            <a:noAutofit/>
          </a:bodyPr>
          <a:lstStyle/>
          <a:p>
            <a:pPr algn="ctr"/>
            <a:r>
              <a:rPr lang="en-US" sz="3200" b="1" dirty="0">
                <a:latin typeface="Times New Roman" panose="02020603050405020304" pitchFamily="18" charset="0"/>
                <a:cs typeface="Times New Roman" panose="02020603050405020304" pitchFamily="18" charset="0"/>
              </a:rPr>
              <a:t>Agriculture sector</a:t>
            </a: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8DB79C9-BADB-4F35-A563-8B850A637825}"/>
              </a:ext>
            </a:extLst>
          </p:cNvPr>
          <p:cNvSpPr>
            <a:spLocks noGrp="1"/>
          </p:cNvSpPr>
          <p:nvPr>
            <p:ph type="body" idx="1"/>
          </p:nvPr>
        </p:nvSpPr>
        <p:spPr>
          <a:xfrm>
            <a:off x="677335" y="1458098"/>
            <a:ext cx="8596668" cy="3604054"/>
          </a:xfrm>
        </p:spPr>
        <p:txBody>
          <a:bodyPr>
            <a:normAutofit/>
          </a:bodyPr>
          <a:lstStyle/>
          <a:p>
            <a:r>
              <a:rPr lang="en-US" dirty="0">
                <a:latin typeface="Times New Roman" panose="02020603050405020304" pitchFamily="18" charset="0"/>
                <a:cs typeface="Times New Roman" panose="02020603050405020304" pitchFamily="18" charset="0"/>
              </a:rPr>
              <a:t>• Agriculture sector has grown annually at an average growth rate of 3.9 percent during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Awami</a:t>
            </a:r>
            <a:r>
              <a:rPr lang="en-US" dirty="0">
                <a:latin typeface="Times New Roman" panose="02020603050405020304" pitchFamily="18" charset="0"/>
                <a:cs typeface="Times New Roman" panose="02020603050405020304" pitchFamily="18" charset="0"/>
              </a:rPr>
              <a:t> League tenure.</a:t>
            </a:r>
          </a:p>
          <a:p>
            <a:r>
              <a:rPr lang="en-US" dirty="0">
                <a:latin typeface="Times New Roman" panose="02020603050405020304" pitchFamily="18" charset="0"/>
                <a:cs typeface="Times New Roman" panose="02020603050405020304" pitchFamily="18" charset="0"/>
              </a:rPr>
              <a:t>• In 35 districts, government has arranged to supply tractors, power tillers, harvesters and                   </a:t>
            </a:r>
          </a:p>
          <a:p>
            <a:r>
              <a:rPr lang="en-US" dirty="0">
                <a:latin typeface="Times New Roman" panose="02020603050405020304" pitchFamily="18" charset="0"/>
                <a:cs typeface="Times New Roman" panose="02020603050405020304" pitchFamily="18" charset="0"/>
              </a:rPr>
              <a:t>  other agricultural equipment at 25 percent subsidized price.</a:t>
            </a:r>
          </a:p>
          <a:p>
            <a:r>
              <a:rPr lang="en-US" dirty="0">
                <a:latin typeface="Times New Roman" panose="02020603050405020304" pitchFamily="18" charset="0"/>
                <a:cs typeface="Times New Roman" panose="02020603050405020304" pitchFamily="18" charset="0"/>
              </a:rPr>
              <a:t>• supply seeds and fertilizers to the farmers free of cost.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Introduced </a:t>
            </a:r>
            <a:r>
              <a:rPr lang="en-US" dirty="0" err="1">
                <a:latin typeface="Times New Roman" panose="02020603050405020304" pitchFamily="18" charset="0"/>
                <a:cs typeface="Times New Roman" panose="02020603050405020304" pitchFamily="18" charset="0"/>
              </a:rPr>
              <a:t>krishi</a:t>
            </a:r>
            <a:r>
              <a:rPr lang="en-US" dirty="0">
                <a:latin typeface="Times New Roman" panose="02020603050405020304" pitchFamily="18" charset="0"/>
                <a:cs typeface="Times New Roman" panose="02020603050405020304" pitchFamily="18" charset="0"/>
              </a:rPr>
              <a:t> call centers.</a:t>
            </a:r>
          </a:p>
          <a:p>
            <a:r>
              <a:rPr lang="en-US" dirty="0">
                <a:latin typeface="Times New Roman" panose="02020603050405020304" pitchFamily="18" charset="0"/>
                <a:cs typeface="Times New Roman" panose="02020603050405020304" pitchFamily="18" charset="0"/>
              </a:rPr>
              <a:t>• Agriculture related information through SMS service </a:t>
            </a:r>
          </a:p>
          <a:p>
            <a:r>
              <a:rPr lang="en-US" dirty="0">
                <a:latin typeface="Times New Roman" panose="02020603050405020304" pitchFamily="18" charset="0"/>
                <a:cs typeface="Times New Roman" panose="02020603050405020304" pitchFamily="18" charset="0"/>
              </a:rPr>
              <a:t>• Agriculture based </a:t>
            </a:r>
            <a:r>
              <a:rPr lang="en-US" dirty="0" err="1">
                <a:latin typeface="Times New Roman" panose="02020603050405020304" pitchFamily="18" charset="0"/>
                <a:cs typeface="Times New Roman" panose="02020603050405020304" pitchFamily="18" charset="0"/>
              </a:rPr>
              <a:t>bangla</a:t>
            </a:r>
            <a:r>
              <a:rPr lang="en-US" dirty="0">
                <a:latin typeface="Times New Roman" panose="02020603050405020304" pitchFamily="18" charset="0"/>
                <a:cs typeface="Times New Roman" panose="02020603050405020304" pitchFamily="18" charset="0"/>
              </a:rPr>
              <a:t> website. </a:t>
            </a:r>
          </a:p>
          <a:p>
            <a:r>
              <a:rPr lang="en-US" dirty="0">
                <a:latin typeface="Times New Roman" panose="02020603050405020304" pitchFamily="18" charset="0"/>
                <a:cs typeface="Times New Roman" panose="02020603050405020304" pitchFamily="18" charset="0"/>
              </a:rPr>
              <a:t>• Agricultural input assistance</a:t>
            </a:r>
          </a:p>
        </p:txBody>
      </p:sp>
      <p:pic>
        <p:nvPicPr>
          <p:cNvPr id="5" name="Picture 4">
            <a:extLst>
              <a:ext uri="{FF2B5EF4-FFF2-40B4-BE49-F238E27FC236}">
                <a16:creationId xmlns:a16="http://schemas.microsoft.com/office/drawing/2014/main" id="{250D7F6D-8869-44DE-93C3-0E3A803243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6679" y="4603168"/>
            <a:ext cx="2764537" cy="2023708"/>
          </a:xfrm>
          <a:prstGeom prst="rect">
            <a:avLst/>
          </a:prstGeom>
          <a:effectLst>
            <a:outerShdw blurRad="114300" dist="50800" dir="5400000" sx="93000" sy="93000" algn="ctr" rotWithShape="0">
              <a:srgbClr val="000000">
                <a:alpha val="99000"/>
              </a:srgbClr>
            </a:outerShdw>
          </a:effectLst>
        </p:spPr>
      </p:pic>
      <p:pic>
        <p:nvPicPr>
          <p:cNvPr id="7" name="Picture 6">
            <a:extLst>
              <a:ext uri="{FF2B5EF4-FFF2-40B4-BE49-F238E27FC236}">
                <a16:creationId xmlns:a16="http://schemas.microsoft.com/office/drawing/2014/main" id="{601DD6E4-5C6D-424D-8091-C8272C9142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6503" y="3038445"/>
            <a:ext cx="2391111" cy="1448906"/>
          </a:xfrm>
          <a:prstGeom prst="rect">
            <a:avLst/>
          </a:prstGeom>
          <a:effectLst>
            <a:outerShdw blurRad="152400" dist="50800" dir="5400000" sx="91000" sy="91000" algn="ctr" rotWithShape="0">
              <a:srgbClr val="000000">
                <a:alpha val="99000"/>
              </a:srgbClr>
            </a:outerShdw>
          </a:effectLst>
        </p:spPr>
      </p:pic>
      <p:pic>
        <p:nvPicPr>
          <p:cNvPr id="9" name="Picture 8">
            <a:extLst>
              <a:ext uri="{FF2B5EF4-FFF2-40B4-BE49-F238E27FC236}">
                <a16:creationId xmlns:a16="http://schemas.microsoft.com/office/drawing/2014/main" id="{1ABF867C-A962-4884-B1C8-BF44E02AFB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5929" y="4603168"/>
            <a:ext cx="2764537" cy="2023708"/>
          </a:xfrm>
          <a:prstGeom prst="rect">
            <a:avLst/>
          </a:prstGeom>
          <a:effectLst>
            <a:outerShdw blurRad="177800" dist="50800" dir="5400000" sx="92000" sy="92000" algn="ctr" rotWithShape="0">
              <a:srgbClr val="000000">
                <a:alpha val="99000"/>
              </a:srgbClr>
            </a:outerShdw>
          </a:effectLst>
        </p:spPr>
      </p:pic>
    </p:spTree>
    <p:extLst>
      <p:ext uri="{BB962C8B-B14F-4D97-AF65-F5344CB8AC3E}">
        <p14:creationId xmlns:p14="http://schemas.microsoft.com/office/powerpoint/2010/main" val="3885679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C1BD6-062D-421C-B0AA-A1A4DD87DF8B}"/>
              </a:ext>
            </a:extLst>
          </p:cNvPr>
          <p:cNvSpPr>
            <a:spLocks noGrp="1"/>
          </p:cNvSpPr>
          <p:nvPr>
            <p:ph type="title"/>
          </p:nvPr>
        </p:nvSpPr>
        <p:spPr>
          <a:xfrm>
            <a:off x="677335" y="609600"/>
            <a:ext cx="8596668" cy="1778000"/>
          </a:xfrm>
        </p:spPr>
        <p:txBody>
          <a:bodyPr>
            <a:normAutofit/>
          </a:bodyPr>
          <a:lstStyle/>
          <a:p>
            <a:pPr algn="ctr"/>
            <a:r>
              <a:rPr lang="en-US" sz="3200" b="1" dirty="0">
                <a:latin typeface="Times New Roman" panose="02020603050405020304" pitchFamily="18" charset="0"/>
                <a:cs typeface="Times New Roman" panose="02020603050405020304" pitchFamily="18" charset="0"/>
              </a:rPr>
              <a:t>E-Commerce Sector</a:t>
            </a: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D235189-EDE4-45E8-8766-0899E75C2EAC}"/>
              </a:ext>
            </a:extLst>
          </p:cNvPr>
          <p:cNvSpPr>
            <a:spLocks noGrp="1"/>
          </p:cNvSpPr>
          <p:nvPr>
            <p:ph type="body" idx="1"/>
          </p:nvPr>
        </p:nvSpPr>
        <p:spPr>
          <a:xfrm>
            <a:off x="677335" y="469557"/>
            <a:ext cx="8596668" cy="5107459"/>
          </a:xfrm>
        </p:spPr>
        <p:txBody>
          <a:bodyPr>
            <a:normAutofit/>
          </a:bodyPr>
          <a:lstStyle/>
          <a:p>
            <a:r>
              <a:rPr lang="en-US" dirty="0">
                <a:latin typeface="Times New Roman" panose="02020603050405020304" pitchFamily="18" charset="0"/>
                <a:cs typeface="Times New Roman" panose="02020603050405020304" pitchFamily="18" charset="0"/>
              </a:rPr>
              <a:t>• Ready Made Garments (RMG). </a:t>
            </a:r>
          </a:p>
          <a:p>
            <a:r>
              <a:rPr lang="en-US" dirty="0">
                <a:latin typeface="Times New Roman" panose="02020603050405020304" pitchFamily="18" charset="0"/>
                <a:cs typeface="Times New Roman" panose="02020603050405020304" pitchFamily="18" charset="0"/>
              </a:rPr>
              <a:t>• Banking sectors (Online Banking).</a:t>
            </a:r>
          </a:p>
          <a:p>
            <a:r>
              <a:rPr lang="en-US" dirty="0">
                <a:latin typeface="Times New Roman" panose="02020603050405020304" pitchFamily="18" charset="0"/>
                <a:cs typeface="Times New Roman" panose="02020603050405020304" pitchFamily="18" charset="0"/>
              </a:rPr>
              <a:t>• Online Shopping. </a:t>
            </a:r>
          </a:p>
          <a:p>
            <a:r>
              <a:rPr lang="en-US" dirty="0">
                <a:latin typeface="Times New Roman" panose="02020603050405020304" pitchFamily="18" charset="0"/>
                <a:cs typeface="Times New Roman" panose="02020603050405020304" pitchFamily="18" charset="0"/>
              </a:rPr>
              <a:t>• Web Hosting, Domain.</a:t>
            </a:r>
          </a:p>
          <a:p>
            <a:r>
              <a:rPr lang="en-US" dirty="0">
                <a:latin typeface="Times New Roman" panose="02020603050405020304" pitchFamily="18" charset="0"/>
                <a:cs typeface="Times New Roman" panose="02020603050405020304" pitchFamily="18" charset="0"/>
              </a:rPr>
              <a:t>• Oil and Gas sector etc. </a:t>
            </a:r>
          </a:p>
          <a:p>
            <a:r>
              <a:rPr lang="en-US" dirty="0">
                <a:latin typeface="Times New Roman" panose="02020603050405020304" pitchFamily="18" charset="0"/>
                <a:cs typeface="Times New Roman" panose="02020603050405020304" pitchFamily="18" charset="0"/>
              </a:rPr>
              <a:t>• Online Transportation System, Hotel Management and Tourism etc.</a:t>
            </a:r>
          </a:p>
        </p:txBody>
      </p:sp>
      <p:pic>
        <p:nvPicPr>
          <p:cNvPr id="7" name="Picture 6">
            <a:extLst>
              <a:ext uri="{FF2B5EF4-FFF2-40B4-BE49-F238E27FC236}">
                <a16:creationId xmlns:a16="http://schemas.microsoft.com/office/drawing/2014/main" id="{C7B01D49-C938-4305-A14B-F0350C9ED4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5" y="4895887"/>
            <a:ext cx="7229649" cy="1642344"/>
          </a:xfrm>
          <a:prstGeom prst="rect">
            <a:avLst/>
          </a:prstGeom>
        </p:spPr>
      </p:pic>
    </p:spTree>
    <p:extLst>
      <p:ext uri="{BB962C8B-B14F-4D97-AF65-F5344CB8AC3E}">
        <p14:creationId xmlns:p14="http://schemas.microsoft.com/office/powerpoint/2010/main" val="1531024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F0915-0108-4C0D-8F37-2873BDB5096A}"/>
              </a:ext>
            </a:extLst>
          </p:cNvPr>
          <p:cNvSpPr>
            <a:spLocks noGrp="1"/>
          </p:cNvSpPr>
          <p:nvPr>
            <p:ph type="title"/>
          </p:nvPr>
        </p:nvSpPr>
        <p:spPr>
          <a:xfrm>
            <a:off x="677335" y="123567"/>
            <a:ext cx="8596668" cy="1285102"/>
          </a:xfrm>
        </p:spPr>
        <p:txBody>
          <a:bodyPr>
            <a:normAutofit/>
          </a:bodyPr>
          <a:lstStyle/>
          <a:p>
            <a:pPr algn="ctr"/>
            <a:r>
              <a:rPr lang="en-US" sz="3200" b="1" dirty="0">
                <a:latin typeface="Times New Roman" panose="02020603050405020304" pitchFamily="18" charset="0"/>
                <a:cs typeface="Times New Roman" panose="02020603050405020304" pitchFamily="18" charset="0"/>
              </a:rPr>
              <a:t>ICT Sector</a:t>
            </a:r>
          </a:p>
        </p:txBody>
      </p:sp>
      <p:sp>
        <p:nvSpPr>
          <p:cNvPr id="3" name="Text Placeholder 2">
            <a:extLst>
              <a:ext uri="{FF2B5EF4-FFF2-40B4-BE49-F238E27FC236}">
                <a16:creationId xmlns:a16="http://schemas.microsoft.com/office/drawing/2014/main" id="{B135BCF7-1B47-4587-8456-882090DE6924}"/>
              </a:ext>
            </a:extLst>
          </p:cNvPr>
          <p:cNvSpPr>
            <a:spLocks noGrp="1"/>
          </p:cNvSpPr>
          <p:nvPr>
            <p:ph type="body" idx="1"/>
          </p:nvPr>
        </p:nvSpPr>
        <p:spPr>
          <a:xfrm>
            <a:off x="677335" y="1301578"/>
            <a:ext cx="8596668" cy="4077729"/>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 </a:t>
            </a:r>
            <a:r>
              <a:rPr lang="en-US" b="1" u="sng" dirty="0">
                <a:solidFill>
                  <a:schemeClr val="accent2">
                    <a:lumMod val="50000"/>
                  </a:schemeClr>
                </a:solidFill>
                <a:latin typeface="Times New Roman" panose="02020603050405020304" pitchFamily="18" charset="0"/>
                <a:cs typeface="Times New Roman" panose="02020603050405020304" pitchFamily="18" charset="0"/>
              </a:rPr>
              <a:t>Online information center:</a:t>
            </a:r>
          </a:p>
          <a:p>
            <a:r>
              <a:rPr lang="en-US" dirty="0">
                <a:latin typeface="Times New Roman" panose="02020603050405020304" pitchFamily="18" charset="0"/>
                <a:cs typeface="Times New Roman" panose="02020603050405020304" pitchFamily="18" charset="0"/>
              </a:rPr>
              <a:t>     • Digital Info Centers in Union and </a:t>
            </a:r>
            <a:r>
              <a:rPr lang="en-US" dirty="0" err="1">
                <a:latin typeface="Times New Roman" panose="02020603050405020304" pitchFamily="18" charset="0"/>
                <a:cs typeface="Times New Roman" panose="02020603050405020304" pitchFamily="18" charset="0"/>
              </a:rPr>
              <a:t>Upazila</a:t>
            </a:r>
            <a:r>
              <a:rPr lang="en-US" dirty="0">
                <a:latin typeface="Times New Roman" panose="02020603050405020304" pitchFamily="18" charset="0"/>
                <a:cs typeface="Times New Roman" panose="02020603050405020304" pitchFamily="18" charset="0"/>
              </a:rPr>
              <a:t> Parishads. </a:t>
            </a:r>
          </a:p>
          <a:p>
            <a:r>
              <a:rPr lang="en-US" dirty="0">
                <a:latin typeface="Times New Roman" panose="02020603050405020304" pitchFamily="18" charset="0"/>
                <a:cs typeface="Times New Roman" panose="02020603050405020304" pitchFamily="18" charset="0"/>
              </a:rPr>
              <a:t>     • Information Portals in all 64 Districts Managed by DCs </a:t>
            </a:r>
          </a:p>
          <a:p>
            <a:r>
              <a:rPr lang="en-US" dirty="0">
                <a:latin typeface="Times New Roman" panose="02020603050405020304" pitchFamily="18" charset="0"/>
                <a:cs typeface="Times New Roman" panose="02020603050405020304" pitchFamily="18" charset="0"/>
              </a:rPr>
              <a:t>     • Disaster early warning through mobile network.</a:t>
            </a:r>
          </a:p>
          <a:p>
            <a:r>
              <a:rPr lang="en-US" dirty="0">
                <a:latin typeface="Times New Roman" panose="02020603050405020304" pitchFamily="18" charset="0"/>
                <a:cs typeface="Times New Roman" panose="02020603050405020304" pitchFamily="18" charset="0"/>
              </a:rPr>
              <a:t> </a:t>
            </a:r>
            <a:r>
              <a:rPr lang="en-US" b="1" u="sng" dirty="0">
                <a:solidFill>
                  <a:schemeClr val="accent2">
                    <a:lumMod val="50000"/>
                  </a:schemeClr>
                </a:solidFill>
                <a:latin typeface="Times New Roman" panose="02020603050405020304" pitchFamily="18" charset="0"/>
                <a:cs typeface="Times New Roman" panose="02020603050405020304" pitchFamily="18" charset="0"/>
              </a:rPr>
              <a:t>Connecting Citizens and Government</a:t>
            </a:r>
            <a:r>
              <a:rPr lang="en-US" dirty="0">
                <a:solidFill>
                  <a:schemeClr val="accent2">
                    <a:lumMod val="50000"/>
                  </a:schemeClr>
                </a:solidFill>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 All 64 DC offices, PMO and Cabinet being connected with video conferencing. </a:t>
            </a:r>
          </a:p>
          <a:p>
            <a:r>
              <a:rPr lang="en-US" dirty="0">
                <a:latin typeface="Times New Roman" panose="02020603050405020304" pitchFamily="18" charset="0"/>
                <a:cs typeface="Times New Roman" panose="02020603050405020304" pitchFamily="18" charset="0"/>
              </a:rPr>
              <a:t>    • Community radio being explored.</a:t>
            </a:r>
          </a:p>
          <a:p>
            <a:r>
              <a:rPr lang="en-US" b="1" u="sng" dirty="0">
                <a:solidFill>
                  <a:schemeClr val="accent2">
                    <a:lumMod val="50000"/>
                  </a:schemeClr>
                </a:solidFill>
                <a:latin typeface="Times New Roman" panose="02020603050405020304" pitchFamily="18" charset="0"/>
                <a:cs typeface="Times New Roman" panose="02020603050405020304" pitchFamily="18" charset="0"/>
              </a:rPr>
              <a:t> Internet:</a:t>
            </a:r>
          </a:p>
          <a:p>
            <a:r>
              <a:rPr lang="en-US" dirty="0">
                <a:latin typeface="Times New Roman" panose="02020603050405020304" pitchFamily="18" charset="0"/>
                <a:cs typeface="Times New Roman" panose="02020603050405020304" pitchFamily="18" charset="0"/>
              </a:rPr>
              <a:t>    • Affordable bandwidth price. </a:t>
            </a:r>
          </a:p>
          <a:p>
            <a:r>
              <a:rPr lang="en-US" dirty="0">
                <a:latin typeface="Times New Roman" panose="02020603050405020304" pitchFamily="18" charset="0"/>
                <a:cs typeface="Times New Roman" panose="02020603050405020304" pitchFamily="18" charset="0"/>
              </a:rPr>
              <a:t>    • 4G service.</a:t>
            </a:r>
          </a:p>
          <a:p>
            <a:r>
              <a:rPr lang="en-US" dirty="0">
                <a:latin typeface="Times New Roman" panose="02020603050405020304" pitchFamily="18" charset="0"/>
                <a:cs typeface="Times New Roman" panose="02020603050405020304" pitchFamily="18" charset="0"/>
              </a:rPr>
              <a:t> </a:t>
            </a:r>
            <a:r>
              <a:rPr lang="en-US" b="1" u="sng" dirty="0">
                <a:solidFill>
                  <a:schemeClr val="accent2">
                    <a:lumMod val="50000"/>
                  </a:schemeClr>
                </a:solidFill>
                <a:latin typeface="Times New Roman" panose="02020603050405020304" pitchFamily="18" charset="0"/>
                <a:cs typeface="Times New Roman" panose="02020603050405020304" pitchFamily="18" charset="0"/>
              </a:rPr>
              <a:t>Satellite: </a:t>
            </a:r>
          </a:p>
          <a:p>
            <a:r>
              <a:rPr lang="en-US" dirty="0">
                <a:latin typeface="Times New Roman" panose="02020603050405020304" pitchFamily="18" charset="0"/>
                <a:cs typeface="Times New Roman" panose="02020603050405020304" pitchFamily="18" charset="0"/>
              </a:rPr>
              <a:t>    • BANGABANDHU-1 Satellite.</a:t>
            </a:r>
          </a:p>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D1EB48F-DA85-449D-B2B0-F348280F43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39612" y="5215812"/>
            <a:ext cx="1912776" cy="1417790"/>
          </a:xfrm>
          <a:prstGeom prst="rect">
            <a:avLst/>
          </a:prstGeom>
          <a:effectLst>
            <a:outerShdw blurRad="139700" dist="50800" dir="5400000" sx="93000" sy="93000" algn="ctr" rotWithShape="0">
              <a:srgbClr val="000000">
                <a:alpha val="99000"/>
              </a:srgbClr>
            </a:outerShdw>
          </a:effectLst>
        </p:spPr>
      </p:pic>
      <p:pic>
        <p:nvPicPr>
          <p:cNvPr id="9" name="Picture 8">
            <a:extLst>
              <a:ext uri="{FF2B5EF4-FFF2-40B4-BE49-F238E27FC236}">
                <a16:creationId xmlns:a16="http://schemas.microsoft.com/office/drawing/2014/main" id="{E1E45977-B8EC-4D76-A1AB-525D004474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3253" y="4599993"/>
            <a:ext cx="2240662" cy="2033610"/>
          </a:xfrm>
          <a:prstGeom prst="rect">
            <a:avLst/>
          </a:prstGeom>
          <a:effectLst>
            <a:outerShdw blurRad="254000" dist="50800" dir="5400000" sx="89000" sy="89000" algn="ctr" rotWithShape="0">
              <a:srgbClr val="000000">
                <a:alpha val="99000"/>
              </a:srgbClr>
            </a:outerShdw>
          </a:effectLst>
        </p:spPr>
      </p:pic>
      <p:pic>
        <p:nvPicPr>
          <p:cNvPr id="11" name="Picture 10">
            <a:extLst>
              <a:ext uri="{FF2B5EF4-FFF2-40B4-BE49-F238E27FC236}">
                <a16:creationId xmlns:a16="http://schemas.microsoft.com/office/drawing/2014/main" id="{E963C84C-F396-412F-B280-59CBE26D449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50068" y="4842588"/>
            <a:ext cx="2168560" cy="1791014"/>
          </a:xfrm>
          <a:prstGeom prst="rect">
            <a:avLst/>
          </a:prstGeom>
          <a:effectLst>
            <a:outerShdw blurRad="139700" dist="50800" dir="5400000" sx="93000" sy="93000" algn="ctr" rotWithShape="0">
              <a:srgbClr val="000000">
                <a:alpha val="99000"/>
              </a:srgbClr>
            </a:outerShdw>
          </a:effectLst>
        </p:spPr>
      </p:pic>
    </p:spTree>
    <p:extLst>
      <p:ext uri="{BB962C8B-B14F-4D97-AF65-F5344CB8AC3E}">
        <p14:creationId xmlns:p14="http://schemas.microsoft.com/office/powerpoint/2010/main" val="20469626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C5523151D72DF49A466960E5BDCE5EB" ma:contentTypeVersion="0" ma:contentTypeDescription="Create a new document." ma:contentTypeScope="" ma:versionID="77d4880e8aa588e2505f92e43eba1a61">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CBEA7D-8AA6-46DF-B56F-F07FE55939ED}">
  <ds:schemaRefs>
    <ds:schemaRef ds:uri="http://schemas.microsoft.com/sharepoint/v3/contenttype/forms"/>
  </ds:schemaRefs>
</ds:datastoreItem>
</file>

<file path=customXml/itemProps2.xml><?xml version="1.0" encoding="utf-8"?>
<ds:datastoreItem xmlns:ds="http://schemas.openxmlformats.org/officeDocument/2006/customXml" ds:itemID="{D61AD0D0-F85C-487C-91E1-9BD450F1653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C8E61BD-00DC-46CF-8530-AD7014CEF51B}"/>
</file>

<file path=docProps/app.xml><?xml version="1.0" encoding="utf-8"?>
<Properties xmlns="http://schemas.openxmlformats.org/officeDocument/2006/extended-properties" xmlns:vt="http://schemas.openxmlformats.org/officeDocument/2006/docPropsVTypes">
  <Template>Facet</Template>
  <TotalTime>182</TotalTime>
  <Words>665</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Trebuchet MS</vt:lpstr>
      <vt:lpstr>Wingdings 3</vt:lpstr>
      <vt:lpstr>Facet</vt:lpstr>
      <vt:lpstr>About Digital Bangladesh</vt:lpstr>
      <vt:lpstr>Background Of Digital Bangladesh</vt:lpstr>
      <vt:lpstr>Goals</vt:lpstr>
      <vt:lpstr>Achievement</vt:lpstr>
      <vt:lpstr>Education Sector</vt:lpstr>
      <vt:lpstr>Social sector</vt:lpstr>
      <vt:lpstr>Agriculture sector  </vt:lpstr>
      <vt:lpstr>E-Commerce Sector  </vt:lpstr>
      <vt:lpstr>ICT Sector</vt:lpstr>
      <vt:lpstr>Challenges</vt:lpstr>
      <vt:lpstr>Challenges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nazmul islam</dc:creator>
  <cp:lastModifiedBy>Farhana Afroz</cp:lastModifiedBy>
  <cp:revision>22</cp:revision>
  <dcterms:created xsi:type="dcterms:W3CDTF">2020-04-03T15:04:48Z</dcterms:created>
  <dcterms:modified xsi:type="dcterms:W3CDTF">2022-03-07T16:53:03Z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0x010100CC5523151D72DF49A466960E5BDCE5EB</vt:lpwstr>
  </property>
</Properties>
</file>