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1" r:id="rId2"/>
    <p:sldId id="257" r:id="rId3"/>
    <p:sldId id="259" r:id="rId4"/>
    <p:sldId id="260" r:id="rId5"/>
    <p:sldId id="264" r:id="rId6"/>
    <p:sldId id="261" r:id="rId7"/>
    <p:sldId id="262" r:id="rId8"/>
    <p:sldId id="263" r:id="rId9"/>
    <p:sldId id="274" r:id="rId10"/>
    <p:sldId id="275" r:id="rId11"/>
    <p:sldId id="276" r:id="rId12"/>
    <p:sldId id="277" r:id="rId13"/>
    <p:sldId id="278" r:id="rId14"/>
    <p:sldId id="279" r:id="rId15"/>
    <p:sldId id="280" r:id="rId16"/>
    <p:sldId id="28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B7F41D-C6D1-47EA-9028-F9D7F7B5427F}">
          <p14:sldIdLst>
            <p14:sldId id="271"/>
            <p14:sldId id="257"/>
            <p14:sldId id="259"/>
            <p14:sldId id="260"/>
            <p14:sldId id="264"/>
            <p14:sldId id="261"/>
            <p14:sldId id="262"/>
            <p14:sldId id="263"/>
            <p14:sldId id="274"/>
            <p14:sldId id="275"/>
            <p14:sldId id="276"/>
            <p14:sldId id="277"/>
            <p14:sldId id="278"/>
            <p14:sldId id="279"/>
            <p14:sldId id="280"/>
            <p14:sldId id="281"/>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301731262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2DB6C-A110-4E60-9C13-CE811E60A9A2}"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313535578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85344271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18174874"/>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93247436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65048846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404335124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2302566521"/>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9025629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98978321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309673883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2DB6C-A110-4E60-9C13-CE811E60A9A2}"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4499046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2DB6C-A110-4E60-9C13-CE811E60A9A2}"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26131737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56279741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40699578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C92DB6C-A110-4E60-9C13-CE811E60A9A2}" type="datetimeFigureOut">
              <a:rPr lang="en-US" smtClean="0"/>
              <a:t>4/3/2022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152353967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92DB6C-A110-4E60-9C13-CE811E60A9A2}"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7737FF-35F9-4159-AE16-2AEDE241E397}" type="slidenum">
              <a:rPr lang="en-US" smtClean="0"/>
              <a:t>‹#›</a:t>
            </a:fld>
            <a:endParaRPr lang="en-US"/>
          </a:p>
        </p:txBody>
      </p:sp>
    </p:spTree>
    <p:extLst>
      <p:ext uri="{BB962C8B-B14F-4D97-AF65-F5344CB8AC3E}">
        <p14:creationId xmlns:p14="http://schemas.microsoft.com/office/powerpoint/2010/main" val="52245820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C00000"/>
          </a:fgClr>
          <a:bgClr>
            <a:schemeClr val="bg1"/>
          </a:bgClr>
        </a:patt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C92DB6C-A110-4E60-9C13-CE811E60A9A2}" type="datetimeFigureOut">
              <a:rPr lang="en-US" smtClean="0"/>
              <a:t>4/3/2022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7737FF-35F9-4159-AE16-2AEDE241E397}" type="slidenum">
              <a:rPr lang="en-US" smtClean="0"/>
              <a:t>‹#›</a:t>
            </a:fld>
            <a:endParaRPr lang="en-US"/>
          </a:p>
        </p:txBody>
      </p:sp>
    </p:spTree>
    <p:extLst>
      <p:ext uri="{BB962C8B-B14F-4D97-AF65-F5344CB8AC3E}">
        <p14:creationId xmlns:p14="http://schemas.microsoft.com/office/powerpoint/2010/main" val="10947733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slow">
    <p:push dir="u"/>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418843" y="3891377"/>
            <a:ext cx="9404723" cy="1400530"/>
          </a:xfrm>
        </p:spPr>
        <p:txBody>
          <a:bodyPr/>
          <a:lstStyle/>
          <a:p>
            <a:r>
              <a:rPr lang="en-SG" dirty="0"/>
              <a:t>American International University-Bangladesh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299" y="881477"/>
            <a:ext cx="2990850" cy="3009900"/>
          </a:xfrm>
          <a:prstGeom prst="rect">
            <a:avLst/>
          </a:prstGeom>
        </p:spPr>
      </p:pic>
    </p:spTree>
    <p:extLst>
      <p:ext uri="{BB962C8B-B14F-4D97-AF65-F5344CB8AC3E}">
        <p14:creationId xmlns:p14="http://schemas.microsoft.com/office/powerpoint/2010/main" val="9212216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Good governance in Bangladesh</a:t>
            </a:r>
            <a:endParaRPr lang="en-US" dirty="0"/>
          </a:p>
        </p:txBody>
      </p:sp>
      <p:sp>
        <p:nvSpPr>
          <p:cNvPr id="3" name="Content Placeholder 2"/>
          <p:cNvSpPr>
            <a:spLocks noGrp="1"/>
          </p:cNvSpPr>
          <p:nvPr>
            <p:ph idx="1"/>
          </p:nvPr>
        </p:nvSpPr>
        <p:spPr>
          <a:xfrm>
            <a:off x="440050" y="2099257"/>
            <a:ext cx="10236536" cy="2820474"/>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800" dirty="0">
                <a:latin typeface="Arial" panose="020B0604020202020204" pitchFamily="34" charset="0"/>
                <a:cs typeface="Arial" panose="020B0604020202020204" pitchFamily="34" charset="0"/>
              </a:rPr>
              <a:t>In the article, Road Map to Good Governance in Bangladesh, Syed </a:t>
            </a:r>
            <a:r>
              <a:rPr lang="en-US" sz="2800" dirty="0" err="1">
                <a:latin typeface="Arial" panose="020B0604020202020204" pitchFamily="34" charset="0"/>
                <a:cs typeface="Arial" panose="020B0604020202020204" pitchFamily="34" charset="0"/>
              </a:rPr>
              <a:t>Ahsanul</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Alam</a:t>
            </a:r>
            <a:r>
              <a:rPr lang="en-US" sz="2800" dirty="0">
                <a:latin typeface="Arial" panose="020B0604020202020204" pitchFamily="34" charset="0"/>
                <a:cs typeface="Arial" panose="020B0604020202020204" pitchFamily="34" charset="0"/>
              </a:rPr>
              <a:t> used nine criteria of good governance to determine whether a country qualifies to have good governance</a:t>
            </a:r>
          </a:p>
        </p:txBody>
      </p:sp>
    </p:spTree>
    <p:extLst>
      <p:ext uri="{BB962C8B-B14F-4D97-AF65-F5344CB8AC3E}">
        <p14:creationId xmlns:p14="http://schemas.microsoft.com/office/powerpoint/2010/main" val="417871858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853" y="233778"/>
            <a:ext cx="9404723" cy="1400530"/>
          </a:xfrm>
        </p:spPr>
        <p:txBody>
          <a:bodyPr/>
          <a:lstStyle/>
          <a:p>
            <a:r>
              <a:rPr lang="en-US" dirty="0"/>
              <a:t>Nine criteria of good governance</a:t>
            </a:r>
          </a:p>
        </p:txBody>
      </p:sp>
      <p:sp>
        <p:nvSpPr>
          <p:cNvPr id="6" name="Content Placeholder 5"/>
          <p:cNvSpPr>
            <a:spLocks noGrp="1"/>
          </p:cNvSpPr>
          <p:nvPr>
            <p:ph sz="half" idx="2"/>
          </p:nvPr>
        </p:nvSpPr>
        <p:spPr>
          <a:xfrm>
            <a:off x="407853" y="1905000"/>
            <a:ext cx="4396339" cy="3741738"/>
          </a:xfrm>
          <a:ln>
            <a:solidFill>
              <a:srgbClr val="C00000"/>
            </a:solidFill>
          </a:ln>
        </p:spPr>
        <p:style>
          <a:lnRef idx="0">
            <a:scrgbClr r="0" g="0" b="0"/>
          </a:lnRef>
          <a:fillRef idx="1003">
            <a:schemeClr val="dk1"/>
          </a:fillRef>
          <a:effectRef idx="0">
            <a:scrgbClr r="0" g="0" b="0"/>
          </a:effectRef>
          <a:fontRef idx="major"/>
        </p:style>
        <p:txBody>
          <a:bodyPr/>
          <a:lstStyle/>
          <a:p>
            <a:r>
              <a:rPr lang="en-US" dirty="0"/>
              <a:t>1. Independent and Non-Partisan Election Commission</a:t>
            </a:r>
          </a:p>
          <a:p>
            <a:r>
              <a:rPr lang="en-US" dirty="0"/>
              <a:t>2. Independent Judiciary and the Rule of Law</a:t>
            </a:r>
          </a:p>
          <a:p>
            <a:r>
              <a:rPr lang="en-US" dirty="0"/>
              <a:t>3. Independent Media and Freedom of Speech</a:t>
            </a:r>
          </a:p>
          <a:p>
            <a:r>
              <a:rPr lang="en-US" dirty="0"/>
              <a:t>4. Independent Anti-Corruption Commission</a:t>
            </a:r>
          </a:p>
          <a:p>
            <a:r>
              <a:rPr lang="en-US" dirty="0"/>
              <a:t>5. Investing In the People</a:t>
            </a:r>
          </a:p>
        </p:txBody>
      </p:sp>
      <p:sp>
        <p:nvSpPr>
          <p:cNvPr id="8" name="Content Placeholder 7"/>
          <p:cNvSpPr>
            <a:spLocks noGrp="1"/>
          </p:cNvSpPr>
          <p:nvPr>
            <p:ph sz="quarter" idx="4"/>
          </p:nvPr>
        </p:nvSpPr>
        <p:spPr>
          <a:xfrm>
            <a:off x="5499948" y="1905000"/>
            <a:ext cx="4396339" cy="3741738"/>
          </a:xfrm>
          <a:ln>
            <a:solidFill>
              <a:srgbClr val="C00000"/>
            </a:solidFill>
          </a:ln>
        </p:spPr>
        <p:style>
          <a:lnRef idx="0">
            <a:scrgbClr r="0" g="0" b="0"/>
          </a:lnRef>
          <a:fillRef idx="1003">
            <a:schemeClr val="dk1"/>
          </a:fillRef>
          <a:effectRef idx="0">
            <a:scrgbClr r="0" g="0" b="0"/>
          </a:effectRef>
          <a:fontRef idx="major"/>
        </p:style>
        <p:txBody>
          <a:bodyPr/>
          <a:lstStyle/>
          <a:p>
            <a:r>
              <a:rPr lang="en-US" dirty="0"/>
              <a:t>6. Independent and Effective Parliament</a:t>
            </a:r>
          </a:p>
          <a:p>
            <a:r>
              <a:rPr lang="en-US" dirty="0"/>
              <a:t>7. Independent Human Rights Commission</a:t>
            </a:r>
          </a:p>
          <a:p>
            <a:r>
              <a:rPr lang="en-US" dirty="0"/>
              <a:t>8. Independent Ombudsman System</a:t>
            </a:r>
          </a:p>
          <a:p>
            <a:r>
              <a:rPr lang="en-US" dirty="0"/>
              <a:t>9. Investment Friendly Government.</a:t>
            </a:r>
          </a:p>
          <a:p>
            <a:pPr marL="0" indent="0">
              <a:buNone/>
            </a:pPr>
            <a:endParaRPr lang="en-US" dirty="0"/>
          </a:p>
        </p:txBody>
      </p:sp>
    </p:spTree>
    <p:extLst>
      <p:ext uri="{BB962C8B-B14F-4D97-AF65-F5344CB8AC3E}">
        <p14:creationId xmlns:p14="http://schemas.microsoft.com/office/powerpoint/2010/main" val="147850015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35" y="397136"/>
            <a:ext cx="10326689" cy="1400530"/>
          </a:xfrm>
        </p:spPr>
        <p:txBody>
          <a:bodyPr/>
          <a:lstStyle/>
          <a:p>
            <a:r>
              <a:rPr lang="en-US" sz="3200" dirty="0"/>
              <a:t>Obstacles to Good Governance in Bangladesh:</a:t>
            </a:r>
          </a:p>
        </p:txBody>
      </p:sp>
      <p:sp>
        <p:nvSpPr>
          <p:cNvPr id="4" name="Content Placeholder 3"/>
          <p:cNvSpPr>
            <a:spLocks noGrp="1"/>
          </p:cNvSpPr>
          <p:nvPr>
            <p:ph sz="half" idx="2"/>
          </p:nvPr>
        </p:nvSpPr>
        <p:spPr>
          <a:xfrm>
            <a:off x="446489" y="1797665"/>
            <a:ext cx="4009601" cy="3933433"/>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err="1"/>
              <a:t>Md.Awal</a:t>
            </a:r>
            <a:r>
              <a:rPr lang="en-US" sz="2400" dirty="0"/>
              <a:t> Hossain </a:t>
            </a:r>
            <a:r>
              <a:rPr lang="en-US" sz="2400" dirty="0" err="1"/>
              <a:t>Mollah</a:t>
            </a:r>
            <a:r>
              <a:rPr lang="en-US" sz="2400" dirty="0"/>
              <a:t>, in the article "Good Governance in Bangladesh: Role of Parliament" identifies some major problems for ensuring good governance in Bangladesh. These are:</a:t>
            </a:r>
          </a:p>
        </p:txBody>
      </p:sp>
      <p:sp>
        <p:nvSpPr>
          <p:cNvPr id="6" name="Content Placeholder 5"/>
          <p:cNvSpPr>
            <a:spLocks noGrp="1"/>
          </p:cNvSpPr>
          <p:nvPr>
            <p:ph sz="quarter" idx="4"/>
          </p:nvPr>
        </p:nvSpPr>
        <p:spPr>
          <a:xfrm>
            <a:off x="5333606" y="1797664"/>
            <a:ext cx="3939183" cy="3778887"/>
          </a:xfrm>
          <a:ln>
            <a:solidFill>
              <a:srgbClr val="C00000"/>
            </a:solidFill>
          </a:ln>
        </p:spPr>
        <p:style>
          <a:lnRef idx="0">
            <a:scrgbClr r="0" g="0" b="0"/>
          </a:lnRef>
          <a:fillRef idx="1003">
            <a:schemeClr val="dk1"/>
          </a:fillRef>
          <a:effectRef idx="0">
            <a:scrgbClr r="0" g="0" b="0"/>
          </a:effectRef>
          <a:fontRef idx="major"/>
        </p:style>
        <p:txBody>
          <a:bodyPr/>
          <a:lstStyle/>
          <a:p>
            <a:r>
              <a:rPr lang="en-US" dirty="0"/>
              <a:t>1) Corruption</a:t>
            </a:r>
          </a:p>
          <a:p>
            <a:r>
              <a:rPr lang="en-US" dirty="0"/>
              <a:t> 2) Political interference in administration</a:t>
            </a:r>
          </a:p>
          <a:p>
            <a:r>
              <a:rPr lang="en-US" dirty="0"/>
              <a:t> 3) Nepotism </a:t>
            </a:r>
          </a:p>
          <a:p>
            <a:r>
              <a:rPr lang="en-US" dirty="0"/>
              <a:t>4) Improper and non-observance of the rule of law </a:t>
            </a:r>
          </a:p>
          <a:p>
            <a:r>
              <a:rPr lang="en-US" dirty="0"/>
              <a:t>5) Improper use of resources</a:t>
            </a:r>
          </a:p>
          <a:p>
            <a:pPr marL="0" indent="0">
              <a:buNone/>
            </a:pPr>
            <a:br>
              <a:rPr lang="en-US" dirty="0"/>
            </a:br>
            <a:endParaRPr lang="en-US" dirty="0"/>
          </a:p>
        </p:txBody>
      </p:sp>
    </p:spTree>
    <p:extLst>
      <p:ext uri="{BB962C8B-B14F-4D97-AF65-F5344CB8AC3E}">
        <p14:creationId xmlns:p14="http://schemas.microsoft.com/office/powerpoint/2010/main" val="21331284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Role of actors to gain good governance in the present situation in Bangladesh: </a:t>
            </a:r>
            <a:br>
              <a:rPr lang="en-US" sz="3200" dirty="0"/>
            </a:br>
            <a:endParaRPr lang="en-US" sz="3200" dirty="0"/>
          </a:p>
        </p:txBody>
      </p:sp>
      <p:sp>
        <p:nvSpPr>
          <p:cNvPr id="4" name="Content Placeholder 3"/>
          <p:cNvSpPr>
            <a:spLocks noGrp="1"/>
          </p:cNvSpPr>
          <p:nvPr>
            <p:ph sz="half" idx="2"/>
          </p:nvPr>
        </p:nvSpPr>
        <p:spPr>
          <a:xfrm>
            <a:off x="646111" y="1970469"/>
            <a:ext cx="7016819" cy="4275786"/>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Let see the role of key actors of the country to set up better governance:</a:t>
            </a:r>
          </a:p>
          <a:p>
            <a:r>
              <a:rPr lang="en-US" sz="2400" dirty="0"/>
              <a:t>1)Role of Parliament to promote good governance </a:t>
            </a:r>
          </a:p>
          <a:p>
            <a:r>
              <a:rPr lang="en-US" sz="2400" dirty="0"/>
              <a:t>2)Role of the civil society</a:t>
            </a:r>
          </a:p>
          <a:p>
            <a:r>
              <a:rPr lang="en-US" sz="2400" dirty="0"/>
              <a:t> 3)Role of Private Sector </a:t>
            </a:r>
          </a:p>
          <a:p>
            <a:r>
              <a:rPr lang="en-US" sz="2400" dirty="0"/>
              <a:t>4)Role of Institutions</a:t>
            </a:r>
          </a:p>
          <a:p>
            <a:r>
              <a:rPr lang="en-US" sz="2400" dirty="0"/>
              <a:t> 5)Role of Media</a:t>
            </a:r>
          </a:p>
        </p:txBody>
      </p:sp>
    </p:spTree>
    <p:extLst>
      <p:ext uri="{BB962C8B-B14F-4D97-AF65-F5344CB8AC3E}">
        <p14:creationId xmlns:p14="http://schemas.microsoft.com/office/powerpoint/2010/main" val="303122257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Recommendations for good governance in Bangladesh:</a:t>
            </a:r>
          </a:p>
        </p:txBody>
      </p:sp>
      <p:sp>
        <p:nvSpPr>
          <p:cNvPr id="4" name="Content Placeholder 3"/>
          <p:cNvSpPr>
            <a:spLocks noGrp="1"/>
          </p:cNvSpPr>
          <p:nvPr>
            <p:ph sz="half" idx="2"/>
          </p:nvPr>
        </p:nvSpPr>
        <p:spPr>
          <a:xfrm>
            <a:off x="459370" y="2144835"/>
            <a:ext cx="3571718" cy="4423390"/>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US" sz="2400" dirty="0"/>
              <a:t>there are so many problems and prospects of good governance in Bangladesh. And there are some recommendations to overcome the challenges in order to promote good governance in Bangladesh</a:t>
            </a:r>
            <a:r>
              <a:rPr lang="en-US" dirty="0"/>
              <a:t>.</a:t>
            </a:r>
          </a:p>
        </p:txBody>
      </p:sp>
      <p:sp>
        <p:nvSpPr>
          <p:cNvPr id="6" name="Content Placeholder 5"/>
          <p:cNvSpPr>
            <a:spLocks noGrp="1"/>
          </p:cNvSpPr>
          <p:nvPr>
            <p:ph sz="quarter" idx="4"/>
          </p:nvPr>
        </p:nvSpPr>
        <p:spPr>
          <a:xfrm>
            <a:off x="4289336" y="2144835"/>
            <a:ext cx="3631172" cy="4423390"/>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First, Bangladesh is the most populated country. Due to population density, many problems arise so, the government should take necessary steps to control the growth rate</a:t>
            </a:r>
          </a:p>
        </p:txBody>
      </p:sp>
      <p:sp>
        <p:nvSpPr>
          <p:cNvPr id="7" name="Content Placeholder 5"/>
          <p:cNvSpPr txBox="1">
            <a:spLocks/>
          </p:cNvSpPr>
          <p:nvPr/>
        </p:nvSpPr>
        <p:spPr>
          <a:xfrm>
            <a:off x="8235248" y="2144835"/>
            <a:ext cx="3631172" cy="4423390"/>
          </a:xfrm>
          <a:prstGeom prst="rect">
            <a:avLst/>
          </a:prstGeom>
          <a:ln>
            <a:solidFill>
              <a:srgbClr val="C00000"/>
            </a:solidFill>
          </a:ln>
        </p:spPr>
        <p:style>
          <a:lnRef idx="0">
            <a:scrgbClr r="0" g="0" b="0"/>
          </a:lnRef>
          <a:fillRef idx="1003">
            <a:schemeClr val="dk1"/>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2400"/>
              <a:t>second, The institutions( institutions, political parties, NGOs, private sector </a:t>
            </a:r>
            <a:r>
              <a:rPr lang="en-US" sz="2400" dirty="0" err="1"/>
              <a:t>etc</a:t>
            </a:r>
            <a:r>
              <a:rPr lang="en-US" sz="2400" dirty="0"/>
              <a:t>) should be independent so that they can promote better services to the public.</a:t>
            </a:r>
          </a:p>
        </p:txBody>
      </p:sp>
    </p:spTree>
    <p:extLst>
      <p:ext uri="{BB962C8B-B14F-4D97-AF65-F5344CB8AC3E}">
        <p14:creationId xmlns:p14="http://schemas.microsoft.com/office/powerpoint/2010/main" val="254022630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a:spLocks noGrp="1"/>
          </p:cNvSpPr>
          <p:nvPr>
            <p:ph sz="half" idx="2"/>
          </p:nvPr>
        </p:nvSpPr>
        <p:spPr>
          <a:xfrm>
            <a:off x="459370" y="2144835"/>
            <a:ext cx="3571718" cy="4423390"/>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Third, Resources distribution will be proper and justified and people can get the opportunity to participate in the decision-making process.</a:t>
            </a:r>
          </a:p>
        </p:txBody>
      </p:sp>
      <p:sp>
        <p:nvSpPr>
          <p:cNvPr id="8" name="Content Placeholder 3"/>
          <p:cNvSpPr>
            <a:spLocks noGrp="1"/>
          </p:cNvSpPr>
          <p:nvPr>
            <p:ph sz="half" idx="2"/>
          </p:nvPr>
        </p:nvSpPr>
        <p:spPr>
          <a:xfrm>
            <a:off x="4346644" y="2144835"/>
            <a:ext cx="3571718" cy="4423390"/>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Fourth, mass media and civil society can play a vital role. Fifth, finally a political commitment is necessary for good governance. Where everyone will get equal opportunity</a:t>
            </a:r>
          </a:p>
        </p:txBody>
      </p:sp>
      <p:sp>
        <p:nvSpPr>
          <p:cNvPr id="9" name="Title 1"/>
          <p:cNvSpPr>
            <a:spLocks noGrp="1"/>
          </p:cNvSpPr>
          <p:nvPr>
            <p:ph type="title"/>
          </p:nvPr>
        </p:nvSpPr>
        <p:spPr>
          <a:xfrm>
            <a:off x="646111" y="452718"/>
            <a:ext cx="9404723" cy="1400530"/>
          </a:xfrm>
        </p:spPr>
        <p:txBody>
          <a:bodyPr/>
          <a:lstStyle/>
          <a:p>
            <a:r>
              <a:rPr lang="en-US" sz="3200" dirty="0"/>
              <a:t>Recommendations for good governance in Bangladesh</a:t>
            </a:r>
          </a:p>
        </p:txBody>
      </p:sp>
    </p:spTree>
    <p:extLst>
      <p:ext uri="{BB962C8B-B14F-4D97-AF65-F5344CB8AC3E}">
        <p14:creationId xmlns:p14="http://schemas.microsoft.com/office/powerpoint/2010/main" val="12413606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Content Placeholder 3"/>
          <p:cNvSpPr>
            <a:spLocks noGrp="1"/>
          </p:cNvSpPr>
          <p:nvPr>
            <p:ph sz="half" idx="2"/>
          </p:nvPr>
        </p:nvSpPr>
        <p:spPr>
          <a:xfrm>
            <a:off x="553792" y="2099256"/>
            <a:ext cx="10238704" cy="3258355"/>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t>From all of the above information, everyone has to work together to establish good governance. Everyone should be honest wherever they are. Problems need to be solved together. Bangladesh needs development in the economy. The government should have fulfilled the necessities of the people. All these initiatives will be supported and inspired if the initiative to promote good governance is speed up</a:t>
            </a:r>
          </a:p>
        </p:txBody>
      </p:sp>
    </p:spTree>
    <p:extLst>
      <p:ext uri="{BB962C8B-B14F-4D97-AF65-F5344CB8AC3E}">
        <p14:creationId xmlns:p14="http://schemas.microsoft.com/office/powerpoint/2010/main" val="55451626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396" y="927279"/>
            <a:ext cx="7448997" cy="5271416"/>
          </a:xfrm>
          <a:prstGeom prst="rect">
            <a:avLst/>
          </a:prstGeom>
        </p:spPr>
      </p:pic>
    </p:spTree>
    <p:extLst>
      <p:ext uri="{BB962C8B-B14F-4D97-AF65-F5344CB8AC3E}">
        <p14:creationId xmlns:p14="http://schemas.microsoft.com/office/powerpoint/2010/main" val="60464104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738" y="2213113"/>
            <a:ext cx="9293358" cy="1482443"/>
          </a:xfrm>
        </p:spPr>
        <p:txBody>
          <a:bodyPr/>
          <a:lstStyle/>
          <a:p>
            <a:r>
              <a:rPr lang="en-SG" sz="4000" dirty="0"/>
              <a:t>Course Teacher </a:t>
            </a:r>
            <a:br>
              <a:rPr lang="en-SG" sz="4000" dirty="0"/>
            </a:br>
            <a:br>
              <a:rPr lang="en-SG" sz="4000" dirty="0"/>
            </a:br>
            <a:r>
              <a:rPr lang="en-SG" sz="4000" dirty="0"/>
              <a:t>              </a:t>
            </a:r>
            <a:r>
              <a:rPr lang="en-SG" sz="5400" b="1" i="1" dirty="0">
                <a:latin typeface="Bernard MT Condensed" panose="02050806060905020404" pitchFamily="18" charset="0"/>
              </a:rPr>
              <a:t>Farhana Afroz</a:t>
            </a:r>
            <a:br>
              <a:rPr lang="en-SG" sz="5400" b="1" i="1" dirty="0">
                <a:latin typeface="Bernard MT Condensed" panose="02050806060905020404" pitchFamily="18" charset="0"/>
              </a:rPr>
            </a:br>
            <a:r>
              <a:rPr lang="en-SG" sz="5400" b="1" i="1" dirty="0">
                <a:latin typeface="Bernard MT Condensed" panose="02050806060905020404" pitchFamily="18" charset="0"/>
              </a:rPr>
              <a:t>Senior Assistant Professor</a:t>
            </a:r>
            <a:br>
              <a:rPr lang="en-SG" sz="5400" b="1" i="1" dirty="0">
                <a:latin typeface="Bernard MT Condensed" panose="02050806060905020404" pitchFamily="18" charset="0"/>
              </a:rPr>
            </a:br>
            <a:r>
              <a:rPr lang="en-SG" sz="5400" b="1" i="1" dirty="0">
                <a:latin typeface="Bernard MT Condensed" panose="02050806060905020404" pitchFamily="18" charset="0"/>
              </a:rPr>
              <a:t>Dept. of Social Science</a:t>
            </a:r>
            <a:endParaRPr lang="en-US" sz="5400" b="1" i="1" dirty="0">
              <a:effectLst>
                <a:outerShdw blurRad="38100" dist="38100" dir="2700000" algn="tl">
                  <a:srgbClr val="000000">
                    <a:alpha val="43137"/>
                  </a:srgbClr>
                </a:outerShdw>
              </a:effectLst>
              <a:latin typeface="Bernard MT Condensed" panose="02050806060905020404" pitchFamily="18" charset="0"/>
            </a:endParaRPr>
          </a:p>
        </p:txBody>
      </p:sp>
    </p:spTree>
    <p:extLst>
      <p:ext uri="{BB962C8B-B14F-4D97-AF65-F5344CB8AC3E}">
        <p14:creationId xmlns:p14="http://schemas.microsoft.com/office/powerpoint/2010/main" val="4044420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252" y="1508785"/>
            <a:ext cx="9404723" cy="1400530"/>
          </a:xfrm>
        </p:spPr>
        <p:txBody>
          <a:bodyPr/>
          <a:lstStyle/>
          <a:p>
            <a:r>
              <a:rPr lang="en-SG" sz="4800" i="1" dirty="0">
                <a:latin typeface="Bernard MT Condensed" panose="02050806060905020404" pitchFamily="18" charset="0"/>
                <a:cs typeface="Arial" panose="020B0604020202020204" pitchFamily="34" charset="0"/>
              </a:rPr>
              <a:t>       Concept Of Good governance  </a:t>
            </a:r>
            <a:endParaRPr lang="en-US" sz="4800" i="1" dirty="0">
              <a:latin typeface="Agency FB" panose="020B0503020202020204" pitchFamily="34" charset="0"/>
            </a:endParaRPr>
          </a:p>
        </p:txBody>
      </p:sp>
      <p:pic>
        <p:nvPicPr>
          <p:cNvPr id="4" name="Picture 3"/>
          <p:cNvPicPr>
            <a:picLocks noChangeAspect="1"/>
          </p:cNvPicPr>
          <p:nvPr/>
        </p:nvPicPr>
        <p:blipFill>
          <a:blip r:embed="rId2"/>
          <a:stretch>
            <a:fillRect/>
          </a:stretch>
        </p:blipFill>
        <p:spPr>
          <a:xfrm>
            <a:off x="1983345" y="2561586"/>
            <a:ext cx="7598535" cy="3870619"/>
          </a:xfrm>
          <a:prstGeom prst="rect">
            <a:avLst/>
          </a:prstGeom>
        </p:spPr>
      </p:pic>
    </p:spTree>
    <p:extLst>
      <p:ext uri="{BB962C8B-B14F-4D97-AF65-F5344CB8AC3E}">
        <p14:creationId xmlns:p14="http://schemas.microsoft.com/office/powerpoint/2010/main" val="10231456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3" algn="l" defTabSz="457200" rtl="0">
              <a:spcBef>
                <a:spcPct val="0"/>
              </a:spcBef>
            </a:pPr>
            <a:r>
              <a:rPr lang="en-SG" sz="4800" i="1" dirty="0">
                <a:solidFill>
                  <a:schemeClr val="tx1">
                    <a:lumMod val="85000"/>
                  </a:schemeClr>
                </a:solidFill>
                <a:latin typeface="Arial" panose="020B0604020202020204" pitchFamily="34" charset="0"/>
                <a:cs typeface="Arial" panose="020B0604020202020204" pitchFamily="34" charset="0"/>
              </a:rPr>
              <a:t>What is Governance?</a:t>
            </a:r>
            <a:br>
              <a:rPr lang="en-SG" sz="3600" i="1" dirty="0">
                <a:solidFill>
                  <a:schemeClr val="tx1">
                    <a:lumMod val="85000"/>
                  </a:schemeClr>
                </a:solidFill>
                <a:latin typeface="Arial" panose="020B0604020202020204" pitchFamily="34" charset="0"/>
                <a:cs typeface="Arial" panose="020B0604020202020204" pitchFamily="34" charset="0"/>
              </a:rPr>
            </a:br>
            <a:endParaRPr lang="en-US" dirty="0"/>
          </a:p>
        </p:txBody>
      </p:sp>
      <p:sp>
        <p:nvSpPr>
          <p:cNvPr id="5" name="Content Placeholder 4"/>
          <p:cNvSpPr>
            <a:spLocks noGrp="1"/>
          </p:cNvSpPr>
          <p:nvPr>
            <p:ph sz="half" idx="2"/>
          </p:nvPr>
        </p:nvSpPr>
        <p:spPr>
          <a:xfrm>
            <a:off x="433610" y="2193131"/>
            <a:ext cx="3983843" cy="3741738"/>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US" sz="2400" dirty="0">
                <a:latin typeface="Arial" panose="020B0604020202020204" pitchFamily="34" charset="0"/>
                <a:cs typeface="Arial" panose="020B0604020202020204" pitchFamily="34" charset="0"/>
              </a:rPr>
              <a:t>"Governance" means: the process of decision-making and the process by which decisions are implemented (or not implemented).</a:t>
            </a:r>
          </a:p>
        </p:txBody>
      </p:sp>
      <p:sp>
        <p:nvSpPr>
          <p:cNvPr id="7" name="Content Placeholder 6"/>
          <p:cNvSpPr>
            <a:spLocks noGrp="1"/>
          </p:cNvSpPr>
          <p:nvPr>
            <p:ph sz="quarter" idx="4"/>
          </p:nvPr>
        </p:nvSpPr>
        <p:spPr>
          <a:xfrm>
            <a:off x="5666704" y="2193131"/>
            <a:ext cx="3928057" cy="3741738"/>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SG" sz="2400" dirty="0">
                <a:latin typeface="Arial" panose="020B0604020202020204" pitchFamily="34" charset="0"/>
                <a:cs typeface="Arial" panose="020B0604020202020204" pitchFamily="34" charset="0"/>
              </a:rPr>
              <a:t>Governance focuses on the formal and informal actors involved in decision making and implementing the decisions made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2463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1669" y="476518"/>
            <a:ext cx="11204618" cy="1159099"/>
          </a:xfrm>
        </p:spPr>
        <p:txBody>
          <a:bodyPr/>
          <a:lstStyle/>
          <a:p>
            <a:pPr marL="571500" indent="-571500">
              <a:buFont typeface="Arial" panose="020B0604020202020204" pitchFamily="34" charset="0"/>
              <a:buChar char="•"/>
            </a:pPr>
            <a:r>
              <a:rPr lang="en-SG" sz="3600" dirty="0"/>
              <a:t>What Is The Definition Of Good Governance</a:t>
            </a:r>
            <a:endParaRPr lang="en-US" sz="3600" dirty="0"/>
          </a:p>
        </p:txBody>
      </p:sp>
      <p:sp>
        <p:nvSpPr>
          <p:cNvPr id="7" name="Content Placeholder 6"/>
          <p:cNvSpPr>
            <a:spLocks noGrp="1"/>
          </p:cNvSpPr>
          <p:nvPr>
            <p:ph sz="half" idx="2"/>
          </p:nvPr>
        </p:nvSpPr>
        <p:spPr>
          <a:xfrm>
            <a:off x="549521" y="1635617"/>
            <a:ext cx="8890694" cy="3036194"/>
          </a:xfrm>
          <a:ln>
            <a:solidFill>
              <a:srgbClr val="C00000"/>
            </a:solidFill>
          </a:ln>
        </p:spPr>
        <p:style>
          <a:lnRef idx="0">
            <a:scrgbClr r="0" g="0" b="0"/>
          </a:lnRef>
          <a:fillRef idx="1003">
            <a:schemeClr val="dk1"/>
          </a:fillRef>
          <a:effectRef idx="0">
            <a:scrgbClr r="0" g="0" b="0"/>
          </a:effectRef>
          <a:fontRef idx="major"/>
        </p:style>
        <p:txBody>
          <a:bodyPr>
            <a:normAutofit/>
          </a:bodyPr>
          <a:lstStyle/>
          <a:p>
            <a:r>
              <a:rPr lang="en-SG" sz="2800" dirty="0">
                <a:latin typeface="Arial" panose="020B0604020202020204" pitchFamily="34" charset="0"/>
                <a:cs typeface="Arial" panose="020B0604020202020204" pitchFamily="34" charset="0"/>
              </a:rPr>
              <a:t>Good governance is an indeterminate term used in the international development literature to describe how public institutions conduct public affairs and manage public resources.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436238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SG" dirty="0"/>
              <a:t>8 Principle Of Good Governance</a:t>
            </a:r>
            <a:endParaRPr lang="en-US" dirty="0"/>
          </a:p>
        </p:txBody>
      </p:sp>
      <p:sp>
        <p:nvSpPr>
          <p:cNvPr id="8" name="Content Placeholder 7"/>
          <p:cNvSpPr>
            <a:spLocks noGrp="1"/>
          </p:cNvSpPr>
          <p:nvPr>
            <p:ph sz="half" idx="2"/>
          </p:nvPr>
        </p:nvSpPr>
        <p:spPr>
          <a:xfrm>
            <a:off x="549521" y="2089597"/>
            <a:ext cx="3430051" cy="4259687"/>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SG" sz="3200" dirty="0"/>
              <a:t>Accountability</a:t>
            </a:r>
            <a:endParaRPr lang="en-US" sz="3200" dirty="0"/>
          </a:p>
          <a:p>
            <a:pPr>
              <a:buFont typeface="Courier New" panose="02070309020205020404" pitchFamily="49" charset="0"/>
              <a:buChar char="o"/>
            </a:pPr>
            <a:r>
              <a:rPr lang="en-SG" sz="2800" dirty="0"/>
              <a:t>Public officials must be answerable for government behaviour and be responsive</a:t>
            </a:r>
            <a:endParaRPr lang="en-US" sz="2800" dirty="0"/>
          </a:p>
        </p:txBody>
      </p:sp>
      <p:sp>
        <p:nvSpPr>
          <p:cNvPr id="10" name="Content Placeholder 9"/>
          <p:cNvSpPr>
            <a:spLocks noGrp="1"/>
          </p:cNvSpPr>
          <p:nvPr>
            <p:ph sz="quarter" idx="4"/>
          </p:nvPr>
        </p:nvSpPr>
        <p:spPr>
          <a:xfrm>
            <a:off x="4469641" y="2089597"/>
            <a:ext cx="3347836" cy="4259687"/>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SG" sz="3200" dirty="0"/>
              <a:t>Transparent</a:t>
            </a:r>
          </a:p>
          <a:p>
            <a:pPr>
              <a:buFont typeface="Courier New" panose="02070309020205020404" pitchFamily="49" charset="0"/>
              <a:buChar char="o"/>
            </a:pPr>
            <a:r>
              <a:rPr lang="en-SG" sz="2400" dirty="0"/>
              <a:t>Information needs to be made available to the general public for clarity on government decision. Transparency can help inhibit corruption</a:t>
            </a:r>
            <a:endParaRPr lang="en-US" sz="2400" dirty="0"/>
          </a:p>
        </p:txBody>
      </p:sp>
      <p:sp>
        <p:nvSpPr>
          <p:cNvPr id="11" name="Content Placeholder 7"/>
          <p:cNvSpPr txBox="1">
            <a:spLocks/>
          </p:cNvSpPr>
          <p:nvPr/>
        </p:nvSpPr>
        <p:spPr>
          <a:xfrm>
            <a:off x="8500056" y="2089597"/>
            <a:ext cx="3468646" cy="4259687"/>
          </a:xfrm>
          <a:prstGeom prst="rect">
            <a:avLst/>
          </a:prstGeom>
          <a:ln>
            <a:solidFill>
              <a:srgbClr val="C00000"/>
            </a:solidFill>
          </a:ln>
        </p:spPr>
        <p:style>
          <a:lnRef idx="0">
            <a:scrgbClr r="0" g="0" b="0"/>
          </a:lnRef>
          <a:fillRef idx="1003">
            <a:schemeClr val="dk1"/>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a:buFont typeface="Courier New" panose="02070309020205020404" pitchFamily="49" charset="0"/>
              <a:buChar char="o"/>
            </a:pPr>
            <a:r>
              <a:rPr lang="en-SG" sz="2800" dirty="0"/>
              <a:t>Responsive </a:t>
            </a:r>
            <a:endParaRPr lang="en-US" sz="2800" dirty="0"/>
          </a:p>
          <a:p>
            <a:pPr>
              <a:buFont typeface="Courier New" panose="02070309020205020404" pitchFamily="49" charset="0"/>
              <a:buChar char="o"/>
            </a:pPr>
            <a:r>
              <a:rPr lang="en-SG" sz="2800" dirty="0"/>
              <a:t>Institution and processes should try to all the stake holders within reasonable time frame</a:t>
            </a:r>
          </a:p>
        </p:txBody>
      </p:sp>
    </p:spTree>
    <p:extLst>
      <p:ext uri="{BB962C8B-B14F-4D97-AF65-F5344CB8AC3E}">
        <p14:creationId xmlns:p14="http://schemas.microsoft.com/office/powerpoint/2010/main" val="31774100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4"/>
          </p:nvPr>
        </p:nvSpPr>
        <p:spPr>
          <a:xfrm>
            <a:off x="322643" y="1853248"/>
            <a:ext cx="4069054" cy="3922043"/>
          </a:xfrm>
          <a:ln>
            <a:solidFill>
              <a:srgbClr val="C00000"/>
            </a:solidFill>
          </a:ln>
        </p:spPr>
        <p:style>
          <a:lnRef idx="0">
            <a:scrgbClr r="0" g="0" b="0"/>
          </a:lnRef>
          <a:fillRef idx="1003">
            <a:schemeClr val="dk1"/>
          </a:fillRef>
          <a:effectRef idx="0">
            <a:scrgbClr r="0" g="0" b="0"/>
          </a:effectRef>
          <a:fontRef idx="major"/>
        </p:style>
        <p:txBody>
          <a:bodyPr/>
          <a:lstStyle/>
          <a:p>
            <a:r>
              <a:rPr lang="en-SG" sz="2400" dirty="0"/>
              <a:t>Effective and efficient </a:t>
            </a:r>
          </a:p>
          <a:p>
            <a:pPr>
              <a:buFont typeface="Courier New" panose="02070309020205020404" pitchFamily="49" charset="0"/>
              <a:buChar char="o"/>
            </a:pPr>
            <a:r>
              <a:rPr lang="en-SG" sz="2400" dirty="0"/>
              <a:t>Processes and institutions need to produce results that meet the needs of society, while making the best use of resources</a:t>
            </a:r>
            <a:endParaRPr lang="en-US" sz="2400" dirty="0"/>
          </a:p>
        </p:txBody>
      </p:sp>
      <p:sp>
        <p:nvSpPr>
          <p:cNvPr id="11" name="Title 10"/>
          <p:cNvSpPr>
            <a:spLocks noGrp="1"/>
          </p:cNvSpPr>
          <p:nvPr>
            <p:ph type="title"/>
          </p:nvPr>
        </p:nvSpPr>
        <p:spPr/>
        <p:txBody>
          <a:bodyPr/>
          <a:lstStyle/>
          <a:p>
            <a:r>
              <a:rPr lang="en-SG" dirty="0"/>
              <a:t>Principle of governance</a:t>
            </a:r>
            <a:endParaRPr lang="en-US" dirty="0"/>
          </a:p>
        </p:txBody>
      </p:sp>
      <p:sp>
        <p:nvSpPr>
          <p:cNvPr id="12" name="Content Placeholder 11"/>
          <p:cNvSpPr>
            <a:spLocks noGrp="1"/>
          </p:cNvSpPr>
          <p:nvPr>
            <p:ph sz="half" idx="2"/>
          </p:nvPr>
        </p:nvSpPr>
        <p:spPr>
          <a:xfrm>
            <a:off x="4881093" y="1864817"/>
            <a:ext cx="3979572" cy="3922043"/>
          </a:xfrm>
          <a:ln>
            <a:solidFill>
              <a:srgbClr val="C00000"/>
            </a:solidFill>
          </a:ln>
        </p:spPr>
        <p:style>
          <a:lnRef idx="0">
            <a:scrgbClr r="0" g="0" b="0"/>
          </a:lnRef>
          <a:fillRef idx="1003">
            <a:schemeClr val="dk1"/>
          </a:fillRef>
          <a:effectRef idx="0">
            <a:scrgbClr r="0" g="0" b="0"/>
          </a:effectRef>
          <a:fontRef idx="major"/>
        </p:style>
        <p:txBody>
          <a:bodyPr/>
          <a:lstStyle/>
          <a:p>
            <a:r>
              <a:rPr lang="en-SG" sz="2400" dirty="0"/>
              <a:t>Equitable and inclusive</a:t>
            </a:r>
          </a:p>
          <a:p>
            <a:pPr>
              <a:buFont typeface="Courier New" panose="02070309020205020404" pitchFamily="49" charset="0"/>
              <a:buChar char="o"/>
            </a:pPr>
            <a:r>
              <a:rPr lang="en-SG" sz="2400" dirty="0"/>
              <a:t>People should not feel excluded from the mainstream of society, and everyone should have opportunity to improve their well-being</a:t>
            </a:r>
            <a:r>
              <a:rPr lang="en-SG" dirty="0"/>
              <a:t>.</a:t>
            </a:r>
            <a:endParaRPr lang="en-US" dirty="0"/>
          </a:p>
        </p:txBody>
      </p:sp>
    </p:spTree>
    <p:extLst>
      <p:ext uri="{BB962C8B-B14F-4D97-AF65-F5344CB8AC3E}">
        <p14:creationId xmlns:p14="http://schemas.microsoft.com/office/powerpoint/2010/main" val="27081256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646111" y="2215166"/>
            <a:ext cx="3983843" cy="4041172"/>
          </a:xfrm>
          <a:ln>
            <a:solidFill>
              <a:srgbClr val="C00000"/>
            </a:solidFill>
          </a:ln>
        </p:spPr>
        <p:style>
          <a:lnRef idx="0">
            <a:scrgbClr r="0" g="0" b="0"/>
          </a:lnRef>
          <a:fillRef idx="1003">
            <a:schemeClr val="dk1"/>
          </a:fillRef>
          <a:effectRef idx="0">
            <a:scrgbClr r="0" g="0" b="0"/>
          </a:effectRef>
          <a:fontRef idx="major"/>
        </p:style>
        <p:txBody>
          <a:bodyPr/>
          <a:lstStyle/>
          <a:p>
            <a:r>
              <a:rPr lang="en-US" sz="2400" dirty="0"/>
              <a:t>Follows the Rule of Law</a:t>
            </a:r>
          </a:p>
          <a:p>
            <a:pPr>
              <a:buFont typeface="Courier New" panose="02070309020205020404" pitchFamily="49" charset="0"/>
              <a:buChar char="o"/>
            </a:pPr>
            <a:r>
              <a:rPr lang="en-US" sz="2400" dirty="0"/>
              <a:t>There needs to be fair legal frameworks that are enforced impartially, fully protecting human rights and rights of minorities.</a:t>
            </a:r>
          </a:p>
          <a:p>
            <a:pPr>
              <a:buFont typeface="Courier New" panose="02070309020205020404" pitchFamily="49" charset="0"/>
              <a:buChar char="o"/>
            </a:pPr>
            <a:endParaRPr lang="en-US" sz="2400" dirty="0"/>
          </a:p>
        </p:txBody>
      </p:sp>
      <p:sp>
        <p:nvSpPr>
          <p:cNvPr id="8" name="Content Placeholder 7"/>
          <p:cNvSpPr>
            <a:spLocks noGrp="1"/>
          </p:cNvSpPr>
          <p:nvPr>
            <p:ph sz="quarter" idx="4"/>
          </p:nvPr>
        </p:nvSpPr>
        <p:spPr>
          <a:xfrm>
            <a:off x="4739426" y="2215166"/>
            <a:ext cx="3515932" cy="4041172"/>
          </a:xfrm>
          <a:ln>
            <a:solidFill>
              <a:srgbClr val="C00000"/>
            </a:solidFill>
          </a:ln>
        </p:spPr>
        <p:style>
          <a:lnRef idx="0">
            <a:scrgbClr r="0" g="0" b="0"/>
          </a:lnRef>
          <a:fillRef idx="1003">
            <a:schemeClr val="dk1"/>
          </a:fillRef>
          <a:effectRef idx="0">
            <a:scrgbClr r="0" g="0" b="0"/>
          </a:effectRef>
          <a:fontRef idx="major"/>
        </p:style>
        <p:txBody>
          <a:bodyPr>
            <a:normAutofit lnSpcReduction="10000"/>
          </a:bodyPr>
          <a:lstStyle/>
          <a:p>
            <a:r>
              <a:rPr lang="en-US" sz="2800" dirty="0"/>
              <a:t>Participatory</a:t>
            </a:r>
          </a:p>
          <a:p>
            <a:pPr>
              <a:buFont typeface="Courier New" panose="02070309020205020404" pitchFamily="49" charset="0"/>
              <a:buChar char="o"/>
            </a:pPr>
            <a:r>
              <a:rPr lang="en-US" sz="2400" dirty="0"/>
              <a:t>Citizens, both men and women, need to be involved in the development process. People need to participate so that the government can make informed choices.</a:t>
            </a:r>
          </a:p>
          <a:p>
            <a:pPr>
              <a:buFont typeface="Courier New" panose="02070309020205020404" pitchFamily="49" charset="0"/>
              <a:buChar char="o"/>
            </a:pPr>
            <a:endParaRPr lang="en-US" dirty="0"/>
          </a:p>
        </p:txBody>
      </p:sp>
      <p:sp>
        <p:nvSpPr>
          <p:cNvPr id="9" name="Title 8"/>
          <p:cNvSpPr>
            <a:spLocks noGrp="1"/>
          </p:cNvSpPr>
          <p:nvPr>
            <p:ph type="title"/>
          </p:nvPr>
        </p:nvSpPr>
        <p:spPr/>
        <p:txBody>
          <a:bodyPr/>
          <a:lstStyle/>
          <a:p>
            <a:r>
              <a:rPr lang="en-SG" dirty="0"/>
              <a:t>Principle of governance</a:t>
            </a:r>
            <a:endParaRPr lang="en-US" dirty="0"/>
          </a:p>
        </p:txBody>
      </p:sp>
      <p:sp>
        <p:nvSpPr>
          <p:cNvPr id="10" name="Content Placeholder 7"/>
          <p:cNvSpPr txBox="1">
            <a:spLocks/>
          </p:cNvSpPr>
          <p:nvPr/>
        </p:nvSpPr>
        <p:spPr>
          <a:xfrm>
            <a:off x="8364830" y="2228045"/>
            <a:ext cx="3515932" cy="4041172"/>
          </a:xfrm>
          <a:prstGeom prst="rect">
            <a:avLst/>
          </a:prstGeom>
          <a:ln>
            <a:solidFill>
              <a:srgbClr val="C00000"/>
            </a:solidFill>
          </a:ln>
        </p:spPr>
        <p:style>
          <a:lnRef idx="0">
            <a:scrgbClr r="0" g="0" b="0"/>
          </a:lnRef>
          <a:fillRef idx="1003">
            <a:schemeClr val="dk1"/>
          </a:fillRef>
          <a:effectRef idx="0">
            <a:scrgbClr r="0" g="0" b="0"/>
          </a:effectRef>
          <a:fontRef idx="major"/>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2400" dirty="0"/>
              <a:t>Consensus oriented</a:t>
            </a:r>
          </a:p>
          <a:p>
            <a:pPr>
              <a:buFont typeface="Courier New" panose="02070309020205020404" pitchFamily="49" charset="0"/>
              <a:buChar char="o"/>
            </a:pPr>
            <a:r>
              <a:rPr lang="en-US" sz="2400" dirty="0"/>
              <a:t>Different interests and viewpoints need to be mediated to reach a broad consensus on what is in the best interest of the whole community</a:t>
            </a:r>
            <a:r>
              <a:rPr lang="en-US" dirty="0"/>
              <a:t>. </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1984215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9246" y="208020"/>
            <a:ext cx="9404723" cy="1400530"/>
          </a:xfrm>
        </p:spPr>
        <p:txBody>
          <a:bodyPr/>
          <a:lstStyle/>
          <a:p>
            <a:r>
              <a:rPr lang="en-SG" dirty="0"/>
              <a:t>Strategies for good governance</a:t>
            </a:r>
            <a:endParaRPr lang="en-US" dirty="0"/>
          </a:p>
        </p:txBody>
      </p:sp>
      <p:sp>
        <p:nvSpPr>
          <p:cNvPr id="8" name="Content Placeholder 7"/>
          <p:cNvSpPr>
            <a:spLocks noGrp="1"/>
          </p:cNvSpPr>
          <p:nvPr>
            <p:ph idx="1"/>
          </p:nvPr>
        </p:nvSpPr>
        <p:spPr>
          <a:xfrm>
            <a:off x="399246" y="1853248"/>
            <a:ext cx="9650608" cy="4395151"/>
          </a:xfrm>
          <a:ln>
            <a:solidFill>
              <a:srgbClr val="C00000"/>
            </a:solidFill>
          </a:ln>
        </p:spPr>
        <p:style>
          <a:lnRef idx="0">
            <a:scrgbClr r="0" g="0" b="0"/>
          </a:lnRef>
          <a:fillRef idx="1003">
            <a:schemeClr val="dk1"/>
          </a:fillRef>
          <a:effectRef idx="0">
            <a:scrgbClr r="0" g="0" b="0"/>
          </a:effectRef>
          <a:fontRef idx="major"/>
        </p:style>
        <p:txBody>
          <a:bodyPr>
            <a:normAutofit/>
          </a:bodyPr>
          <a:lstStyle/>
          <a:p>
            <a:pPr>
              <a:buFont typeface="Wingdings" panose="05000000000000000000" pitchFamily="2" charset="2"/>
              <a:buChar char="v"/>
            </a:pPr>
            <a:r>
              <a:rPr lang="en-SG" sz="2400" dirty="0"/>
              <a:t>Reorienting priorities of the state through appropriate investment in human needs, and provision of social safety nets for the poor and marginalized.</a:t>
            </a:r>
          </a:p>
          <a:p>
            <a:pPr>
              <a:buFont typeface="Wingdings" panose="05000000000000000000" pitchFamily="2" charset="2"/>
              <a:buChar char="v"/>
            </a:pPr>
            <a:r>
              <a:rPr lang="en-SG" sz="2400" dirty="0"/>
              <a:t>Strengthening state institution</a:t>
            </a:r>
          </a:p>
          <a:p>
            <a:pPr>
              <a:buFont typeface="Wingdings" panose="05000000000000000000" pitchFamily="2" charset="2"/>
              <a:buChar char="v"/>
            </a:pPr>
            <a:r>
              <a:rPr lang="en-SG" sz="2400" dirty="0"/>
              <a:t>Introduction appropriate reforms in the functioning of parliament and increasing its effectiveness</a:t>
            </a:r>
          </a:p>
          <a:p>
            <a:pPr>
              <a:buFont typeface="Wingdings" panose="05000000000000000000" pitchFamily="2" charset="2"/>
              <a:buChar char="v"/>
            </a:pPr>
            <a:r>
              <a:rPr lang="en-SG" sz="2400" dirty="0"/>
              <a:t>Forging new alliances with civil society</a:t>
            </a:r>
          </a:p>
          <a:p>
            <a:pPr>
              <a:buFont typeface="Wingdings" panose="05000000000000000000" pitchFamily="2" charset="2"/>
              <a:buChar char="v"/>
            </a:pPr>
            <a:r>
              <a:rPr lang="en-SG" sz="2400" dirty="0"/>
              <a:t>Evolving a new framework for government-business co-operation</a:t>
            </a:r>
            <a:endParaRPr lang="en-US" sz="2400" dirty="0"/>
          </a:p>
        </p:txBody>
      </p:sp>
    </p:spTree>
    <p:extLst>
      <p:ext uri="{BB962C8B-B14F-4D97-AF65-F5344CB8AC3E}">
        <p14:creationId xmlns:p14="http://schemas.microsoft.com/office/powerpoint/2010/main" val="140820566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5523151D72DF49A466960E5BDCE5EB" ma:contentTypeVersion="0" ma:contentTypeDescription="Create a new document." ma:contentTypeScope="" ma:versionID="77d4880e8aa588e2505f92e43eba1a6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0468DA-F8CE-44AA-886E-31583243CDA6}"/>
</file>

<file path=customXml/itemProps2.xml><?xml version="1.0" encoding="utf-8"?>
<ds:datastoreItem xmlns:ds="http://schemas.openxmlformats.org/officeDocument/2006/customXml" ds:itemID="{D317117A-B878-42AE-9261-D053E181497E}"/>
</file>

<file path=customXml/itemProps3.xml><?xml version="1.0" encoding="utf-8"?>
<ds:datastoreItem xmlns:ds="http://schemas.openxmlformats.org/officeDocument/2006/customXml" ds:itemID="{92C7B354-3E0F-4DCC-BD06-DA473FFB97A2}"/>
</file>

<file path=docProps/app.xml><?xml version="1.0" encoding="utf-8"?>
<Properties xmlns="http://schemas.openxmlformats.org/officeDocument/2006/extended-properties" xmlns:vt="http://schemas.openxmlformats.org/officeDocument/2006/docPropsVTypes">
  <Template>Ion</Template>
  <TotalTime>1736</TotalTime>
  <Words>809</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Agency FB</vt:lpstr>
      <vt:lpstr>Arial</vt:lpstr>
      <vt:lpstr>Bernard MT Condensed</vt:lpstr>
      <vt:lpstr>Century Gothic</vt:lpstr>
      <vt:lpstr>Courier New</vt:lpstr>
      <vt:lpstr>Wingdings</vt:lpstr>
      <vt:lpstr>Wingdings 3</vt:lpstr>
      <vt:lpstr>Ion</vt:lpstr>
      <vt:lpstr>American International University-Bangladesh </vt:lpstr>
      <vt:lpstr>Course Teacher                 Farhana Afroz Senior Assistant Professor Dept. of Social Science</vt:lpstr>
      <vt:lpstr>       Concept Of Good governance  </vt:lpstr>
      <vt:lpstr>What is Governance? </vt:lpstr>
      <vt:lpstr>What Is The Definition Of Good Governance</vt:lpstr>
      <vt:lpstr>8 Principle Of Good Governance</vt:lpstr>
      <vt:lpstr>Principle of governance</vt:lpstr>
      <vt:lpstr>Principle of governance</vt:lpstr>
      <vt:lpstr>Strategies for good governance</vt:lpstr>
      <vt:lpstr>Good governance in Bangladesh</vt:lpstr>
      <vt:lpstr>Nine criteria of good governance</vt:lpstr>
      <vt:lpstr>Obstacles to Good Governance in Bangladesh:</vt:lpstr>
      <vt:lpstr>Role of actors to gain good governance in the present situation in Bangladesh:  </vt:lpstr>
      <vt:lpstr>Recommendations for good governance in Bangladesh:</vt:lpstr>
      <vt:lpstr>Recommendations for good governance in Bangladesh</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Farhana Afroz</cp:lastModifiedBy>
  <cp:revision>118</cp:revision>
  <dcterms:created xsi:type="dcterms:W3CDTF">2018-10-24T06:28:21Z</dcterms:created>
  <dcterms:modified xsi:type="dcterms:W3CDTF">2022-04-03T03:43:06Z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0x010100CC5523151D72DF49A466960E5BDCE5EB</vt:lpwstr>
  </property>
</Properties>
</file>