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302" r:id="rId3"/>
    <p:sldId id="295" r:id="rId4"/>
    <p:sldId id="299" r:id="rId5"/>
    <p:sldId id="296" r:id="rId6"/>
    <p:sldId id="300" r:id="rId7"/>
    <p:sldId id="297" r:id="rId8"/>
    <p:sldId id="298" r:id="rId9"/>
    <p:sldId id="301" r:id="rId10"/>
    <p:sldId id="278" r:id="rId11"/>
    <p:sldId id="258" r:id="rId12"/>
    <p:sldId id="257" r:id="rId13"/>
    <p:sldId id="259" r:id="rId14"/>
    <p:sldId id="260" r:id="rId15"/>
    <p:sldId id="261" r:id="rId16"/>
    <p:sldId id="262" r:id="rId17"/>
    <p:sldId id="263" r:id="rId18"/>
    <p:sldId id="264" r:id="rId19"/>
    <p:sldId id="265" r:id="rId20"/>
    <p:sldId id="279" r:id="rId21"/>
    <p:sldId id="266" r:id="rId22"/>
    <p:sldId id="267" r:id="rId23"/>
    <p:sldId id="268" r:id="rId24"/>
    <p:sldId id="273" r:id="rId25"/>
    <p:sldId id="269" r:id="rId26"/>
    <p:sldId id="275" r:id="rId27"/>
    <p:sldId id="276" r:id="rId28"/>
    <p:sldId id="277" r:id="rId29"/>
    <p:sldId id="270" r:id="rId30"/>
    <p:sldId id="271" r:id="rId31"/>
    <p:sldId id="283" r:id="rId32"/>
    <p:sldId id="284" r:id="rId33"/>
    <p:sldId id="285" r:id="rId34"/>
    <p:sldId id="286" r:id="rId35"/>
    <p:sldId id="287" r:id="rId36"/>
    <p:sldId id="288" r:id="rId37"/>
    <p:sldId id="303" r:id="rId38"/>
    <p:sldId id="289" r:id="rId39"/>
    <p:sldId id="309" r:id="rId40"/>
    <p:sldId id="310" r:id="rId41"/>
    <p:sldId id="304" r:id="rId42"/>
    <p:sldId id="305" r:id="rId43"/>
    <p:sldId id="292" r:id="rId44"/>
    <p:sldId id="306" r:id="rId45"/>
    <p:sldId id="307" r:id="rId46"/>
    <p:sldId id="308" r:id="rId47"/>
    <p:sldId id="291" r:id="rId48"/>
    <p:sldId id="290" r:id="rId49"/>
    <p:sldId id="293" r:id="rId50"/>
    <p:sldId id="294" r:id="rId51"/>
    <p:sldId id="311" r:id="rId5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8" d="100"/>
          <a:sy n="78" d="100"/>
        </p:scale>
        <p:origin x="-1146"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1D8BD707-D9CF-40AE-B4C6-C98DA3205C09}" type="datetimeFigureOut">
              <a:rPr lang="en-US" smtClean="0"/>
              <a:pPr/>
              <a:t>6/9/2019</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6/9/2019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6/9/2019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1D8BD707-D9CF-40AE-B4C6-C98DA3205C09}" type="datetimeFigureOut">
              <a:rPr lang="en-US" smtClean="0"/>
              <a:pPr/>
              <a:t>6/9/2019</a:t>
            </a:fld>
            <a:endParaRPr lang="en-US"/>
          </a:p>
        </p:txBody>
      </p:sp>
      <p:sp>
        <p:nvSpPr>
          <p:cNvPr id="9" name="Slide Number Placeholder 8"/>
          <p:cNvSpPr>
            <a:spLocks noGrp="1"/>
          </p:cNvSpPr>
          <p:nvPr>
            <p:ph type="sldNum" sz="quarter" idx="15"/>
          </p:nvPr>
        </p:nvSpPr>
        <p:spPr/>
        <p:txBody>
          <a:bodyPr rtlCol="0"/>
          <a:lstStyle/>
          <a:p>
            <a:fld id="{B6F15528-21DE-4FAA-801E-634DDDAF4B2B}"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1D8BD707-D9CF-40AE-B4C6-C98DA3205C09}" type="datetimeFigureOut">
              <a:rPr lang="en-US" smtClean="0"/>
              <a:pPr/>
              <a:t>6/9/2019</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6/9/2019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6/9/2019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1D8BD707-D9CF-40AE-B4C6-C98DA3205C09}" type="datetimeFigureOut">
              <a:rPr lang="en-US" smtClean="0"/>
              <a:pPr/>
              <a:t>6/9/2019</a:t>
            </a:fld>
            <a:endParaRPr lang="en-US"/>
          </a:p>
        </p:txBody>
      </p:sp>
      <p:sp>
        <p:nvSpPr>
          <p:cNvPr id="7" name="Slide Number Placeholder 6"/>
          <p:cNvSpPr>
            <a:spLocks noGrp="1"/>
          </p:cNvSpPr>
          <p:nvPr>
            <p:ph type="sldNum" sz="quarter" idx="11"/>
          </p:nvPr>
        </p:nvSpPr>
        <p:spPr/>
        <p:txBody>
          <a:bodyPr rtlCol="0"/>
          <a:lstStyle/>
          <a:p>
            <a:fld id="{B6F15528-21DE-4FAA-801E-634DDDAF4B2B}"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6/9/2019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1D8BD707-D9CF-40AE-B4C6-C98DA3205C09}" type="datetimeFigureOut">
              <a:rPr lang="en-US" smtClean="0"/>
              <a:pPr/>
              <a:t>6/9/2019</a:t>
            </a:fld>
            <a:endParaRPr lang="en-US"/>
          </a:p>
        </p:txBody>
      </p:sp>
      <p:sp>
        <p:nvSpPr>
          <p:cNvPr id="22" name="Slide Number Placeholder 21"/>
          <p:cNvSpPr>
            <a:spLocks noGrp="1"/>
          </p:cNvSpPr>
          <p:nvPr>
            <p:ph type="sldNum" sz="quarter" idx="15"/>
          </p:nvPr>
        </p:nvSpPr>
        <p:spPr/>
        <p:txBody>
          <a:bodyPr rtlCol="0"/>
          <a:lstStyle/>
          <a:p>
            <a:fld id="{B6F15528-21DE-4FAA-801E-634DDDAF4B2B}"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1D8BD707-D9CF-40AE-B4C6-C98DA3205C09}" type="datetimeFigureOut">
              <a:rPr lang="en-US" smtClean="0"/>
              <a:pPr/>
              <a:t>6/9/2019</a:t>
            </a:fld>
            <a:endParaRPr lang="en-US"/>
          </a:p>
        </p:txBody>
      </p:sp>
      <p:sp>
        <p:nvSpPr>
          <p:cNvPr id="18" name="Slide Number Placeholder 17"/>
          <p:cNvSpPr>
            <a:spLocks noGrp="1"/>
          </p:cNvSpPr>
          <p:nvPr>
            <p:ph type="sldNum" sz="quarter" idx="11"/>
          </p:nvPr>
        </p:nvSpPr>
        <p:spPr/>
        <p:txBody>
          <a:bodyPr rtlCol="0"/>
          <a:lstStyle/>
          <a:p>
            <a:fld id="{B6F15528-21DE-4FAA-801E-634DDDAF4B2B}"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1D8BD707-D9CF-40AE-B4C6-C98DA3205C09}" type="datetimeFigureOut">
              <a:rPr lang="en-US" smtClean="0"/>
              <a:pPr/>
              <a:t>6/9/2019</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hyperlink" Target="http://en.wikipedia.org/wiki/Southeast_Asia" TargetMode="External"/><Relationship Id="rId7" Type="http://schemas.openxmlformats.org/officeDocument/2006/relationships/hyperlink" Target="http://en.wikipedia.org/wiki/South_China_Sea" TargetMode="External"/><Relationship Id="rId2" Type="http://schemas.openxmlformats.org/officeDocument/2006/relationships/hyperlink" Target="http://en.wikipedia.org/wiki/East_Asia" TargetMode="External"/><Relationship Id="rId1" Type="http://schemas.openxmlformats.org/officeDocument/2006/relationships/slideLayout" Target="../slideLayouts/slideLayout2.xml"/><Relationship Id="rId6" Type="http://schemas.openxmlformats.org/officeDocument/2006/relationships/hyperlink" Target="http://en.wikipedia.org/wiki/Bay_of_Bengal" TargetMode="External"/><Relationship Id="rId5" Type="http://schemas.openxmlformats.org/officeDocument/2006/relationships/hyperlink" Target="http://en.wikipedia.org/wiki/Ganges" TargetMode="External"/><Relationship Id="rId4" Type="http://schemas.openxmlformats.org/officeDocument/2006/relationships/hyperlink" Target="http://en.wikipedia.org/wiki/Ptolemy"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hyperlink" Target="http://www.banglapedia.org/HT/P_0020.htm" TargetMode="External"/><Relationship Id="rId2" Type="http://schemas.openxmlformats.org/officeDocument/2006/relationships/hyperlink" Target="http://www.banglapedia.org/HT/S_0567.htm" TargetMode="Externa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hyperlink" Target="http://en.wikipedia.org/wiki/Vijay_Sen" TargetMode="External"/><Relationship Id="rId7" Type="http://schemas.openxmlformats.org/officeDocument/2006/relationships/hyperlink" Target="http://en.wikipedia.org/wiki/Keshab_Sen" TargetMode="External"/><Relationship Id="rId2" Type="http://schemas.openxmlformats.org/officeDocument/2006/relationships/hyperlink" Target="http://en.wikipedia.org/wiki/Hemanta_Sen" TargetMode="External"/><Relationship Id="rId1" Type="http://schemas.openxmlformats.org/officeDocument/2006/relationships/slideLayout" Target="../slideLayouts/slideLayout2.xml"/><Relationship Id="rId6" Type="http://schemas.openxmlformats.org/officeDocument/2006/relationships/hyperlink" Target="http://en.wikipedia.org/wiki/Vishwarup_Sen" TargetMode="External"/><Relationship Id="rId5" Type="http://schemas.openxmlformats.org/officeDocument/2006/relationships/hyperlink" Target="http://en.wikipedia.org/wiki/Lakshman_Sen" TargetMode="External"/><Relationship Id="rId4" Type="http://schemas.openxmlformats.org/officeDocument/2006/relationships/hyperlink" Target="http://en.wikipedia.org/wiki/Ballal_Sen" TargetMode="Externa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228600"/>
            <a:ext cx="7772400" cy="1470025"/>
          </a:xfrm>
        </p:spPr>
        <p:txBody>
          <a:bodyPr/>
          <a:lstStyle/>
          <a:p>
            <a:r>
              <a:rPr lang="en-GB" dirty="0" smtClean="0"/>
              <a:t>Sources for Writing History of Ancient Bengal </a:t>
            </a:r>
            <a:endParaRPr lang="en-GB" dirty="0"/>
          </a:p>
        </p:txBody>
      </p:sp>
      <p:sp>
        <p:nvSpPr>
          <p:cNvPr id="3" name="Subtitle 2"/>
          <p:cNvSpPr>
            <a:spLocks noGrp="1"/>
          </p:cNvSpPr>
          <p:nvPr>
            <p:ph type="subTitle" idx="1"/>
          </p:nvPr>
        </p:nvSpPr>
        <p:spPr>
          <a:xfrm>
            <a:off x="1371600" y="1981200"/>
            <a:ext cx="6400800" cy="3886200"/>
          </a:xfrm>
        </p:spPr>
        <p:txBody>
          <a:bodyPr>
            <a:normAutofit lnSpcReduction="10000"/>
          </a:bodyPr>
          <a:lstStyle/>
          <a:p>
            <a:pPr>
              <a:buFont typeface="Arial" pitchFamily="34" charset="0"/>
              <a:buChar char="•"/>
            </a:pPr>
            <a:r>
              <a:rPr lang="en-GB" dirty="0" smtClean="0">
                <a:solidFill>
                  <a:srgbClr val="FF0000"/>
                </a:solidFill>
              </a:rPr>
              <a:t> </a:t>
            </a:r>
            <a:r>
              <a:rPr lang="en-GB" sz="2800" dirty="0" smtClean="0">
                <a:solidFill>
                  <a:schemeClr val="tx1"/>
                </a:solidFill>
              </a:rPr>
              <a:t>“History is based on sources”</a:t>
            </a:r>
          </a:p>
          <a:p>
            <a:pPr>
              <a:buFont typeface="Arial" pitchFamily="34" charset="0"/>
              <a:buChar char="•"/>
            </a:pPr>
            <a:r>
              <a:rPr lang="en-GB" sz="2800" dirty="0" smtClean="0">
                <a:solidFill>
                  <a:schemeClr val="tx1"/>
                </a:solidFill>
              </a:rPr>
              <a:t>Constructing/re-constructing history of ancient Bengal is very difficult mainly because of the paucity of sources</a:t>
            </a:r>
          </a:p>
          <a:p>
            <a:pPr>
              <a:buFont typeface="Arial" pitchFamily="34" charset="0"/>
              <a:buChar char="•"/>
            </a:pPr>
            <a:r>
              <a:rPr lang="en-GB" sz="2800" dirty="0" smtClean="0">
                <a:solidFill>
                  <a:schemeClr val="tx1"/>
                </a:solidFill>
              </a:rPr>
              <a:t>Available sources mainly focuses on King and/or religion</a:t>
            </a:r>
          </a:p>
          <a:p>
            <a:pPr>
              <a:buFont typeface="Arial" pitchFamily="34" charset="0"/>
              <a:buChar char="•"/>
            </a:pPr>
            <a:r>
              <a:rPr lang="en-GB" sz="2800" dirty="0" smtClean="0">
                <a:solidFill>
                  <a:schemeClr val="tx1"/>
                </a:solidFill>
              </a:rPr>
              <a:t>Society and/or people are missing???</a:t>
            </a:r>
            <a:endParaRPr lang="en-GB" sz="2800" dirty="0">
              <a:solidFill>
                <a:schemeClr val="tx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GB" dirty="0" smtClean="0"/>
              <a:t>Periodization of the History of Bangladesh</a:t>
            </a:r>
            <a:endParaRPr lang="en-GB" dirty="0"/>
          </a:p>
        </p:txBody>
      </p:sp>
      <p:sp>
        <p:nvSpPr>
          <p:cNvPr id="3" name="Content Placeholder 2"/>
          <p:cNvSpPr>
            <a:spLocks noGrp="1"/>
          </p:cNvSpPr>
          <p:nvPr>
            <p:ph sz="quarter" idx="1"/>
          </p:nvPr>
        </p:nvSpPr>
        <p:spPr/>
        <p:txBody>
          <a:bodyPr/>
          <a:lstStyle/>
          <a:p>
            <a:endParaRPr lang="en-US" dirty="0" smtClean="0"/>
          </a:p>
          <a:p>
            <a:pPr>
              <a:buNone/>
            </a:pPr>
            <a:r>
              <a:rPr lang="en-US" sz="3200" i="1" dirty="0" smtClean="0"/>
              <a:t>Mainly three categories: </a:t>
            </a:r>
          </a:p>
          <a:p>
            <a:r>
              <a:rPr lang="en-US" sz="3200" dirty="0" smtClean="0"/>
              <a:t>Ancient Bengal (</a:t>
            </a:r>
            <a:r>
              <a:rPr lang="en-US" sz="3200" dirty="0" err="1" smtClean="0"/>
              <a:t>upto</a:t>
            </a:r>
            <a:r>
              <a:rPr lang="en-US" sz="3200" dirty="0" smtClean="0"/>
              <a:t> 1204)</a:t>
            </a:r>
          </a:p>
          <a:p>
            <a:r>
              <a:rPr lang="en-US" sz="3200" dirty="0" smtClean="0"/>
              <a:t>Medieval Bengal (1204-1757)</a:t>
            </a:r>
          </a:p>
          <a:p>
            <a:r>
              <a:rPr lang="en-US" sz="3200" dirty="0" smtClean="0"/>
              <a:t>Modern Bengal (1757- )</a:t>
            </a:r>
          </a:p>
          <a:p>
            <a:endParaRPr lang="en-GB"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Why is there lack of historical chronicles in ancient Bengal??</a:t>
            </a:r>
            <a:endParaRPr lang="en-GB" dirty="0"/>
          </a:p>
        </p:txBody>
      </p:sp>
      <p:sp>
        <p:nvSpPr>
          <p:cNvPr id="3" name="Content Placeholder 2"/>
          <p:cNvSpPr>
            <a:spLocks noGrp="1"/>
          </p:cNvSpPr>
          <p:nvPr>
            <p:ph sz="quarter" idx="1"/>
          </p:nvPr>
        </p:nvSpPr>
        <p:spPr>
          <a:xfrm>
            <a:off x="457200" y="1981200"/>
            <a:ext cx="8229600" cy="4525963"/>
          </a:xfrm>
        </p:spPr>
        <p:txBody>
          <a:bodyPr>
            <a:normAutofit/>
          </a:bodyPr>
          <a:lstStyle/>
          <a:p>
            <a:r>
              <a:rPr lang="en-GB" sz="2800" dirty="0" smtClean="0"/>
              <a:t>The absence of historical chronicles in ancient Bengal can not be explained by stating that later invaders destroyed them wholesale. </a:t>
            </a:r>
          </a:p>
          <a:p>
            <a:endParaRPr lang="en-GB" sz="2800" dirty="0" smtClean="0"/>
          </a:p>
          <a:p>
            <a:r>
              <a:rPr lang="en-GB" sz="2800" dirty="0" smtClean="0"/>
              <a:t>It was more than that...</a:t>
            </a:r>
          </a:p>
          <a:p>
            <a:endParaRPr lang="en-GB" sz="2800" dirty="0" smtClean="0"/>
          </a:p>
          <a:p>
            <a:r>
              <a:rPr lang="en-GB" sz="2800" dirty="0" smtClean="0"/>
              <a:t>Are we interested to preserve our own history even today?</a:t>
            </a:r>
            <a:endParaRPr lang="en-GB" sz="28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Two types of sources:</a:t>
            </a:r>
            <a:endParaRPr lang="en-GB" dirty="0"/>
          </a:p>
        </p:txBody>
      </p:sp>
      <p:sp>
        <p:nvSpPr>
          <p:cNvPr id="3" name="Content Placeholder 2"/>
          <p:cNvSpPr>
            <a:spLocks noGrp="1"/>
          </p:cNvSpPr>
          <p:nvPr>
            <p:ph sz="quarter" idx="1"/>
          </p:nvPr>
        </p:nvSpPr>
        <p:spPr>
          <a:xfrm>
            <a:off x="457200" y="1600201"/>
            <a:ext cx="8229600" cy="1371600"/>
          </a:xfrm>
        </p:spPr>
        <p:txBody>
          <a:bodyPr/>
          <a:lstStyle/>
          <a:p>
            <a:pPr marL="514350" indent="-514350">
              <a:buFont typeface="+mj-lt"/>
              <a:buAutoNum type="arabicPeriod"/>
            </a:pPr>
            <a:r>
              <a:rPr lang="en-GB" dirty="0" smtClean="0"/>
              <a:t>Archaeological sources</a:t>
            </a:r>
          </a:p>
          <a:p>
            <a:pPr marL="514350" indent="-514350">
              <a:buFont typeface="+mj-lt"/>
              <a:buAutoNum type="arabicPeriod"/>
            </a:pPr>
            <a:r>
              <a:rPr lang="en-GB" dirty="0" smtClean="0"/>
              <a:t>Literary sources </a:t>
            </a:r>
          </a:p>
          <a:p>
            <a:pPr marL="514350" indent="-514350">
              <a:buNone/>
            </a:pPr>
            <a:endParaRPr lang="en-GB" dirty="0"/>
          </a:p>
        </p:txBody>
      </p:sp>
      <p:pic>
        <p:nvPicPr>
          <p:cNvPr id="1026" name="Picture 2"/>
          <p:cNvPicPr>
            <a:picLocks noChangeAspect="1" noChangeArrowheads="1"/>
          </p:cNvPicPr>
          <p:nvPr/>
        </p:nvPicPr>
        <p:blipFill>
          <a:blip r:embed="rId2"/>
          <a:srcRect/>
          <a:stretch>
            <a:fillRect/>
          </a:stretch>
        </p:blipFill>
        <p:spPr bwMode="auto">
          <a:xfrm>
            <a:off x="0" y="2895600"/>
            <a:ext cx="9144000" cy="3657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fontScale="90000"/>
          </a:bodyPr>
          <a:lstStyle/>
          <a:p>
            <a:pPr algn="r"/>
            <a:r>
              <a:rPr lang="en-GB" b="1" dirty="0" smtClean="0"/>
              <a:t>Archaeological Sources</a:t>
            </a:r>
            <a:br>
              <a:rPr lang="en-GB" b="1" dirty="0" smtClean="0"/>
            </a:br>
            <a:endParaRPr lang="en-GB" dirty="0"/>
          </a:p>
        </p:txBody>
      </p:sp>
      <p:sp>
        <p:nvSpPr>
          <p:cNvPr id="3" name="Content Placeholder 2"/>
          <p:cNvSpPr>
            <a:spLocks noGrp="1"/>
          </p:cNvSpPr>
          <p:nvPr>
            <p:ph sz="quarter" idx="1"/>
          </p:nvPr>
        </p:nvSpPr>
        <p:spPr>
          <a:xfrm>
            <a:off x="381000" y="1066800"/>
            <a:ext cx="8229600" cy="5791200"/>
          </a:xfrm>
        </p:spPr>
        <p:txBody>
          <a:bodyPr/>
          <a:lstStyle/>
          <a:p>
            <a:r>
              <a:rPr lang="en-GB" sz="2800" dirty="0" smtClean="0"/>
              <a:t>Due to lack of literary sources, archaeological sources are vital for historians in reconstructing our ancient history;</a:t>
            </a:r>
          </a:p>
          <a:p>
            <a:r>
              <a:rPr lang="en-GB" sz="2800" dirty="0" smtClean="0"/>
              <a:t>Archaeological sources include:</a:t>
            </a:r>
          </a:p>
          <a:p>
            <a:r>
              <a:rPr lang="en-GB" sz="2800" dirty="0" smtClean="0"/>
              <a:t>Inscriptions</a:t>
            </a:r>
          </a:p>
          <a:p>
            <a:r>
              <a:rPr lang="en-GB" sz="2800" dirty="0" smtClean="0"/>
              <a:t>Ruins of cities</a:t>
            </a:r>
          </a:p>
          <a:p>
            <a:r>
              <a:rPr lang="en-GB" sz="2800" dirty="0" smtClean="0"/>
              <a:t>Monasteries</a:t>
            </a:r>
          </a:p>
          <a:p>
            <a:r>
              <a:rPr lang="en-GB" sz="2800" dirty="0" smtClean="0"/>
              <a:t>Sculptures</a:t>
            </a:r>
          </a:p>
          <a:p>
            <a:r>
              <a:rPr lang="en-GB" sz="2800" dirty="0" smtClean="0"/>
              <a:t>Terracotta plaques, other terracotta objects, and pottery </a:t>
            </a:r>
          </a:p>
          <a:p>
            <a:endParaRPr lang="en-GB"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GB" dirty="0" smtClean="0"/>
              <a:t>Archaeological sources:</a:t>
            </a:r>
            <a:endParaRPr lang="en-GB" dirty="0"/>
          </a:p>
        </p:txBody>
      </p:sp>
      <p:sp>
        <p:nvSpPr>
          <p:cNvPr id="3" name="Content Placeholder 2"/>
          <p:cNvSpPr>
            <a:spLocks noGrp="1"/>
          </p:cNvSpPr>
          <p:nvPr>
            <p:ph sz="quarter" idx="1"/>
          </p:nvPr>
        </p:nvSpPr>
        <p:spPr/>
        <p:txBody>
          <a:bodyPr>
            <a:normAutofit/>
          </a:bodyPr>
          <a:lstStyle/>
          <a:p>
            <a:r>
              <a:rPr lang="en-GB" dirty="0" smtClean="0"/>
              <a:t>“Inscription have been given the first place in the list because they are on the whole the most important and trust worthy source of our knowledge.” - Vincent Smith</a:t>
            </a:r>
          </a:p>
          <a:p>
            <a:pPr>
              <a:buNone/>
            </a:pPr>
            <a:endParaRPr lang="en-GB" dirty="0" smtClean="0"/>
          </a:p>
          <a:p>
            <a:r>
              <a:rPr lang="en-GB" dirty="0" smtClean="0"/>
              <a:t>The copper plate inscriptions and </a:t>
            </a:r>
            <a:r>
              <a:rPr lang="en-GB" i="1" dirty="0" err="1" smtClean="0"/>
              <a:t>prasastis</a:t>
            </a:r>
            <a:r>
              <a:rPr lang="en-GB" dirty="0" smtClean="0"/>
              <a:t> (eulogies) composed by royal court poets, archivists and genealogists are piece of historical writings;</a:t>
            </a:r>
          </a:p>
          <a:p>
            <a:endParaRPr lang="en-GB" dirty="0" smtClean="0"/>
          </a:p>
          <a:p>
            <a:endParaRPr lang="en-GB"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en-GB" sz="2800" dirty="0" smtClean="0"/>
              <a:t>Archaeological sources</a:t>
            </a:r>
            <a:endParaRPr lang="en-GB" sz="2800" dirty="0"/>
          </a:p>
        </p:txBody>
      </p:sp>
      <p:sp>
        <p:nvSpPr>
          <p:cNvPr id="3" name="Content Placeholder 2"/>
          <p:cNvSpPr>
            <a:spLocks noGrp="1"/>
          </p:cNvSpPr>
          <p:nvPr>
            <p:ph sz="quarter" idx="1"/>
          </p:nvPr>
        </p:nvSpPr>
        <p:spPr>
          <a:xfrm>
            <a:off x="457200" y="1905000"/>
            <a:ext cx="8229600" cy="4678363"/>
          </a:xfrm>
        </p:spPr>
        <p:txBody>
          <a:bodyPr>
            <a:normAutofit/>
          </a:bodyPr>
          <a:lstStyle/>
          <a:p>
            <a:r>
              <a:rPr lang="en-GB" sz="2800" dirty="0" smtClean="0"/>
              <a:t>A large number of inscriptions are found</a:t>
            </a:r>
          </a:p>
          <a:p>
            <a:r>
              <a:rPr lang="en-GB" sz="2800" dirty="0" smtClean="0"/>
              <a:t>Written in Sanskrit</a:t>
            </a:r>
          </a:p>
          <a:p>
            <a:r>
              <a:rPr lang="en-GB" sz="2800" dirty="0" smtClean="0"/>
              <a:t>Divided in two broad categories: official and private</a:t>
            </a:r>
          </a:p>
          <a:p>
            <a:r>
              <a:rPr lang="en-GB" sz="2800" dirty="0" smtClean="0"/>
              <a:t>The official records are mostly </a:t>
            </a:r>
            <a:r>
              <a:rPr lang="en-GB" sz="2800" dirty="0" err="1" smtClean="0"/>
              <a:t>Prassastis</a:t>
            </a:r>
            <a:r>
              <a:rPr lang="en-GB" sz="2800" dirty="0" smtClean="0"/>
              <a:t> of kings or land grants</a:t>
            </a:r>
          </a:p>
          <a:p>
            <a:r>
              <a:rPr lang="en-GB" sz="2800" dirty="0" err="1" smtClean="0"/>
              <a:t>Deopara</a:t>
            </a:r>
            <a:r>
              <a:rPr lang="en-GB" sz="2800" dirty="0" smtClean="0"/>
              <a:t> inscription of </a:t>
            </a:r>
            <a:r>
              <a:rPr lang="en-GB" sz="2800" dirty="0" err="1" smtClean="0"/>
              <a:t>VijayaSena</a:t>
            </a:r>
            <a:r>
              <a:rPr lang="en-GB" sz="2800" dirty="0" smtClean="0"/>
              <a:t> is such an example</a:t>
            </a:r>
          </a:p>
          <a:p>
            <a:pPr>
              <a:buNone/>
            </a:pPr>
            <a:r>
              <a:rPr lang="en-GB" sz="2800" dirty="0" smtClean="0"/>
              <a:t> </a:t>
            </a:r>
          </a:p>
          <a:p>
            <a:endParaRPr lang="en-GB"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en-GB" sz="2800" dirty="0" smtClean="0"/>
              <a:t>Archaeological sources</a:t>
            </a:r>
            <a:endParaRPr lang="en-GB" sz="2800" dirty="0"/>
          </a:p>
        </p:txBody>
      </p:sp>
      <p:sp>
        <p:nvSpPr>
          <p:cNvPr id="3" name="Content Placeholder 2"/>
          <p:cNvSpPr>
            <a:spLocks noGrp="1"/>
          </p:cNvSpPr>
          <p:nvPr>
            <p:ph sz="quarter" idx="1"/>
          </p:nvPr>
        </p:nvSpPr>
        <p:spPr>
          <a:xfrm>
            <a:off x="457200" y="2362200"/>
            <a:ext cx="7467600" cy="4111752"/>
          </a:xfrm>
        </p:spPr>
        <p:txBody>
          <a:bodyPr>
            <a:normAutofit/>
          </a:bodyPr>
          <a:lstStyle/>
          <a:p>
            <a:r>
              <a:rPr lang="en-GB" sz="2800" dirty="0" err="1" smtClean="0"/>
              <a:t>Deopara</a:t>
            </a:r>
            <a:r>
              <a:rPr lang="en-GB" sz="2800" dirty="0" smtClean="0"/>
              <a:t> inscription was written by court poet </a:t>
            </a:r>
            <a:r>
              <a:rPr lang="en-GB" sz="2800" dirty="0" err="1" smtClean="0"/>
              <a:t>Umapatidhara</a:t>
            </a:r>
            <a:r>
              <a:rPr lang="en-GB" sz="2800" dirty="0" smtClean="0"/>
              <a:t>;</a:t>
            </a:r>
          </a:p>
          <a:p>
            <a:r>
              <a:rPr lang="en-GB" sz="2800" dirty="0" smtClean="0"/>
              <a:t>Land grants</a:t>
            </a:r>
          </a:p>
          <a:p>
            <a:r>
              <a:rPr lang="en-GB" sz="2800" dirty="0" smtClean="0"/>
              <a:t>Copper plate and in rare instances also found on stone pillars</a:t>
            </a:r>
          </a:p>
          <a:p>
            <a:r>
              <a:rPr lang="en-GB" sz="2800" dirty="0" smtClean="0"/>
              <a:t>What does it tell us?</a:t>
            </a:r>
          </a:p>
          <a:p>
            <a:pPr>
              <a:buNone/>
            </a:pPr>
            <a:r>
              <a:rPr lang="en-GB" sz="2800" dirty="0" smtClean="0"/>
              <a:t> </a:t>
            </a:r>
            <a:endParaRPr lang="en-GB" sz="28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en-GB" sz="2800" dirty="0" smtClean="0"/>
              <a:t>Archaeological source</a:t>
            </a:r>
            <a:endParaRPr lang="en-GB" sz="2800" dirty="0"/>
          </a:p>
        </p:txBody>
      </p:sp>
      <p:sp>
        <p:nvSpPr>
          <p:cNvPr id="3" name="Content Placeholder 2"/>
          <p:cNvSpPr>
            <a:spLocks noGrp="1"/>
          </p:cNvSpPr>
          <p:nvPr>
            <p:ph sz="quarter" idx="1"/>
          </p:nvPr>
        </p:nvSpPr>
        <p:spPr/>
        <p:txBody>
          <a:bodyPr/>
          <a:lstStyle/>
          <a:p>
            <a:endParaRPr lang="en-GB" dirty="0" smtClean="0"/>
          </a:p>
          <a:p>
            <a:r>
              <a:rPr lang="en-GB" sz="2800" dirty="0" smtClean="0"/>
              <a:t>The </a:t>
            </a:r>
            <a:r>
              <a:rPr lang="en-GB" sz="2800" dirty="0" err="1" smtClean="0"/>
              <a:t>Khalimpur</a:t>
            </a:r>
            <a:r>
              <a:rPr lang="en-GB" sz="2800" dirty="0" smtClean="0"/>
              <a:t> Copper Plate is another famous inscription that tells us about several Pala such as: </a:t>
            </a:r>
            <a:br>
              <a:rPr lang="en-GB" sz="2800" dirty="0" smtClean="0"/>
            </a:br>
            <a:r>
              <a:rPr lang="en-GB" sz="2800" dirty="0" smtClean="0"/>
              <a:t>A) </a:t>
            </a:r>
            <a:r>
              <a:rPr lang="en-GB" sz="2800" dirty="0" err="1" smtClean="0"/>
              <a:t>Devapala</a:t>
            </a:r>
            <a:r>
              <a:rPr lang="en-GB" sz="2800" dirty="0" smtClean="0"/>
              <a:t/>
            </a:r>
            <a:br>
              <a:rPr lang="en-GB" sz="2800" dirty="0" smtClean="0"/>
            </a:br>
            <a:r>
              <a:rPr lang="en-GB" sz="2800" dirty="0" smtClean="0"/>
              <a:t>B) </a:t>
            </a:r>
            <a:r>
              <a:rPr lang="en-GB" sz="2800" dirty="0" err="1" smtClean="0"/>
              <a:t>Rampala</a:t>
            </a:r>
            <a:r>
              <a:rPr lang="en-GB" sz="2800" dirty="0" smtClean="0"/>
              <a:t/>
            </a:r>
            <a:br>
              <a:rPr lang="en-GB" sz="2800" dirty="0" smtClean="0"/>
            </a:br>
            <a:r>
              <a:rPr lang="en-GB" sz="2800" dirty="0" smtClean="0"/>
              <a:t>C) </a:t>
            </a:r>
            <a:r>
              <a:rPr lang="en-GB" sz="2800" dirty="0" err="1" smtClean="0"/>
              <a:t>Dharmapala</a:t>
            </a:r>
            <a:r>
              <a:rPr lang="en-GB" sz="2800" dirty="0" smtClean="0"/>
              <a:t/>
            </a:r>
            <a:br>
              <a:rPr lang="en-GB" sz="2800" dirty="0" smtClean="0"/>
            </a:br>
            <a:r>
              <a:rPr lang="en-GB" sz="2800" dirty="0" smtClean="0"/>
              <a:t>D) </a:t>
            </a:r>
            <a:r>
              <a:rPr lang="en-GB" sz="2800" dirty="0" err="1" smtClean="0"/>
              <a:t>Mahipala</a:t>
            </a:r>
            <a:r>
              <a:rPr lang="en-GB" sz="2800" dirty="0" smtClean="0"/>
              <a:t> I</a:t>
            </a:r>
            <a:endParaRPr lang="en-GB" sz="2800"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en-GB" sz="2800" dirty="0" smtClean="0"/>
              <a:t>Archaeological source</a:t>
            </a:r>
            <a:endParaRPr lang="en-GB" sz="2800" dirty="0"/>
          </a:p>
        </p:txBody>
      </p:sp>
      <p:sp>
        <p:nvSpPr>
          <p:cNvPr id="3" name="Content Placeholder 2"/>
          <p:cNvSpPr>
            <a:spLocks noGrp="1"/>
          </p:cNvSpPr>
          <p:nvPr>
            <p:ph sz="quarter" idx="1"/>
          </p:nvPr>
        </p:nvSpPr>
        <p:spPr/>
        <p:txBody>
          <a:bodyPr>
            <a:normAutofit/>
          </a:bodyPr>
          <a:lstStyle/>
          <a:p>
            <a:r>
              <a:rPr lang="en-GB" sz="4000" b="1" dirty="0" smtClean="0">
                <a:solidFill>
                  <a:srgbClr val="FF0000"/>
                </a:solidFill>
                <a:latin typeface="Aharoni" pitchFamily="2" charset="-79"/>
                <a:cs typeface="Aharoni" pitchFamily="2" charset="-79"/>
              </a:rPr>
              <a:t>Coins</a:t>
            </a:r>
          </a:p>
          <a:p>
            <a:r>
              <a:rPr lang="en-GB" sz="2800" dirty="0" smtClean="0"/>
              <a:t>The symbol of sovereignty ????</a:t>
            </a:r>
          </a:p>
          <a:p>
            <a:r>
              <a:rPr lang="en-GB" sz="2800" dirty="0" smtClean="0"/>
              <a:t>Very basic information such as the name of a king, place, date, religion, relationship with other king/emperor;</a:t>
            </a:r>
          </a:p>
          <a:p>
            <a:r>
              <a:rPr lang="en-GB" sz="2800" dirty="0" smtClean="0"/>
              <a:t>Trade; basically economic history...</a:t>
            </a:r>
          </a:p>
          <a:p>
            <a:pPr>
              <a:buNone/>
            </a:pPr>
            <a:endParaRPr lang="en-GB" dirty="0" smtClean="0"/>
          </a:p>
          <a:p>
            <a:endParaRPr lang="en-GB"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GB" b="1" i="1" dirty="0" smtClean="0">
                <a:solidFill>
                  <a:srgbClr val="FF0000"/>
                </a:solidFill>
              </a:rPr>
              <a:t>Coins</a:t>
            </a:r>
            <a:endParaRPr lang="en-GB" b="1" i="1" dirty="0">
              <a:solidFill>
                <a:srgbClr val="FF0000"/>
              </a:solidFill>
            </a:endParaRPr>
          </a:p>
        </p:txBody>
      </p:sp>
      <p:sp>
        <p:nvSpPr>
          <p:cNvPr id="3" name="Content Placeholder 2"/>
          <p:cNvSpPr>
            <a:spLocks noGrp="1"/>
          </p:cNvSpPr>
          <p:nvPr>
            <p:ph sz="quarter" idx="1"/>
          </p:nvPr>
        </p:nvSpPr>
        <p:spPr>
          <a:xfrm>
            <a:off x="457200" y="1600200"/>
            <a:ext cx="8229600" cy="1981200"/>
          </a:xfrm>
        </p:spPr>
        <p:txBody>
          <a:bodyPr/>
          <a:lstStyle/>
          <a:p>
            <a:r>
              <a:rPr lang="en-GB" sz="2800" dirty="0" smtClean="0"/>
              <a:t>Punch marked coins</a:t>
            </a:r>
          </a:p>
          <a:p>
            <a:r>
              <a:rPr lang="en-GB" sz="2800" dirty="0" smtClean="0"/>
              <a:t>Cast copper coins</a:t>
            </a:r>
          </a:p>
          <a:p>
            <a:r>
              <a:rPr lang="en-GB" sz="2800" dirty="0" smtClean="0"/>
              <a:t>Imitation coins</a:t>
            </a:r>
          </a:p>
          <a:p>
            <a:pPr>
              <a:buNone/>
            </a:pPr>
            <a:endParaRPr lang="en-GB" dirty="0"/>
          </a:p>
        </p:txBody>
      </p:sp>
      <p:pic>
        <p:nvPicPr>
          <p:cNvPr id="1026" name="Picture 2"/>
          <p:cNvPicPr>
            <a:picLocks noChangeAspect="1" noChangeArrowheads="1"/>
          </p:cNvPicPr>
          <p:nvPr/>
        </p:nvPicPr>
        <p:blipFill>
          <a:blip r:embed="rId2"/>
          <a:srcRect/>
          <a:stretch>
            <a:fillRect/>
          </a:stretch>
        </p:blipFill>
        <p:spPr bwMode="auto">
          <a:xfrm>
            <a:off x="609600" y="3733800"/>
            <a:ext cx="2333625" cy="213360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3352800" y="3810000"/>
            <a:ext cx="1962150" cy="1905000"/>
          </a:xfrm>
          <a:prstGeom prst="rect">
            <a:avLst/>
          </a:prstGeom>
          <a:noFill/>
          <a:ln w="9525">
            <a:noFill/>
            <a:miter lim="800000"/>
            <a:headEnd/>
            <a:tailEnd/>
          </a:ln>
          <a:effectLst/>
        </p:spPr>
      </p:pic>
      <p:pic>
        <p:nvPicPr>
          <p:cNvPr id="1028" name="Picture 4"/>
          <p:cNvPicPr>
            <a:picLocks noChangeAspect="1" noChangeArrowheads="1"/>
          </p:cNvPicPr>
          <p:nvPr/>
        </p:nvPicPr>
        <p:blipFill>
          <a:blip r:embed="rId4"/>
          <a:srcRect/>
          <a:stretch>
            <a:fillRect/>
          </a:stretch>
        </p:blipFill>
        <p:spPr bwMode="auto">
          <a:xfrm>
            <a:off x="5486400" y="4191000"/>
            <a:ext cx="3038475" cy="15049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Major school of thoughts</a:t>
            </a:r>
            <a:endParaRPr lang="en-GB" dirty="0"/>
          </a:p>
        </p:txBody>
      </p:sp>
      <p:sp>
        <p:nvSpPr>
          <p:cNvPr id="3" name="Content Placeholder 2"/>
          <p:cNvSpPr>
            <a:spLocks noGrp="1"/>
          </p:cNvSpPr>
          <p:nvPr>
            <p:ph sz="quarter" idx="1"/>
          </p:nvPr>
        </p:nvSpPr>
        <p:spPr>
          <a:xfrm>
            <a:off x="609600" y="1524000"/>
            <a:ext cx="7467600" cy="4873752"/>
          </a:xfrm>
        </p:spPr>
        <p:txBody>
          <a:bodyPr/>
          <a:lstStyle/>
          <a:p>
            <a:pPr>
              <a:buNone/>
            </a:pPr>
            <a:endParaRPr lang="en-GB" dirty="0" smtClean="0"/>
          </a:p>
          <a:p>
            <a:pPr>
              <a:buNone/>
            </a:pPr>
            <a:endParaRPr lang="en-GB" dirty="0" smtClean="0"/>
          </a:p>
          <a:p>
            <a:pPr>
              <a:buNone/>
            </a:pPr>
            <a:r>
              <a:rPr lang="en-GB" dirty="0" smtClean="0"/>
              <a:t>Before addressing sources of history, we need to know some major school of thoughts of history of India in general and Bangladesh in particular. These are:</a:t>
            </a:r>
          </a:p>
          <a:p>
            <a:r>
              <a:rPr lang="en-GB" dirty="0" smtClean="0"/>
              <a:t>Nationalist Historiography</a:t>
            </a:r>
          </a:p>
          <a:p>
            <a:r>
              <a:rPr lang="en-GB" dirty="0" smtClean="0"/>
              <a:t>Marxist Historiography</a:t>
            </a:r>
          </a:p>
          <a:p>
            <a:r>
              <a:rPr lang="en-GB" dirty="0" smtClean="0"/>
              <a:t>Subaltern Historiography</a:t>
            </a:r>
          </a:p>
          <a:p>
            <a:r>
              <a:rPr lang="en-GB" dirty="0" smtClean="0"/>
              <a:t>Cambridge / British Historiography</a:t>
            </a:r>
          </a:p>
          <a:p>
            <a:endParaRPr lang="en-GB" dirty="0" smtClean="0"/>
          </a:p>
          <a:p>
            <a:endParaRPr lang="en-GB"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Ancient Bengal</a:t>
            </a:r>
            <a:endParaRPr lang="en-GB" dirty="0"/>
          </a:p>
        </p:txBody>
      </p:sp>
      <p:sp>
        <p:nvSpPr>
          <p:cNvPr id="3" name="Content Placeholder 2"/>
          <p:cNvSpPr>
            <a:spLocks noGrp="1"/>
          </p:cNvSpPr>
          <p:nvPr>
            <p:ph sz="quarter" idx="1"/>
          </p:nvPr>
        </p:nvSpPr>
        <p:spPr/>
        <p:txBody>
          <a:bodyPr/>
          <a:lstStyle/>
          <a:p>
            <a:r>
              <a:rPr lang="en-US" smtClean="0"/>
              <a:t>Maurya Period (3rd Century BC)</a:t>
            </a:r>
          </a:p>
          <a:p>
            <a:r>
              <a:rPr lang="en-US" smtClean="0"/>
              <a:t>-- Mahasthangarh, Bogra</a:t>
            </a:r>
          </a:p>
          <a:p>
            <a:r>
              <a:rPr lang="en-US" smtClean="0"/>
              <a:t>-- Brahmi inscription suggests strong administration, relief system (distribution of paddy and money)</a:t>
            </a:r>
          </a:p>
          <a:p>
            <a:r>
              <a:rPr lang="en-US" smtClean="0"/>
              <a:t>-- First urban settlement</a:t>
            </a:r>
          </a:p>
          <a:p>
            <a:r>
              <a:rPr lang="en-US" smtClean="0"/>
              <a:t>-- Arthasastra of Kautilya: fine cotton fabric</a:t>
            </a:r>
          </a:p>
          <a:p>
            <a:r>
              <a:rPr lang="en-US" smtClean="0"/>
              <a:t>-- Thus famous muslin of Dhaka in 16th and 17th century is datables to Maurya period.</a:t>
            </a:r>
            <a:endParaRPr lang="en-US" dirty="0"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GB" dirty="0" smtClean="0"/>
              <a:t>Material Remains</a:t>
            </a:r>
            <a:endParaRPr lang="en-GB" dirty="0"/>
          </a:p>
        </p:txBody>
      </p:sp>
      <p:sp>
        <p:nvSpPr>
          <p:cNvPr id="3" name="Content Placeholder 2"/>
          <p:cNvSpPr>
            <a:spLocks noGrp="1"/>
          </p:cNvSpPr>
          <p:nvPr>
            <p:ph sz="quarter" idx="1"/>
          </p:nvPr>
        </p:nvSpPr>
        <p:spPr>
          <a:xfrm>
            <a:off x="457200" y="2286000"/>
            <a:ext cx="7467600" cy="4187952"/>
          </a:xfrm>
        </p:spPr>
        <p:txBody>
          <a:bodyPr>
            <a:normAutofit/>
          </a:bodyPr>
          <a:lstStyle/>
          <a:p>
            <a:r>
              <a:rPr lang="en-GB" sz="2800" dirty="0" smtClean="0"/>
              <a:t>It helps to understand everyday life (mostly elite people???)</a:t>
            </a:r>
          </a:p>
          <a:p>
            <a:r>
              <a:rPr lang="en-GB" sz="2800" dirty="0" smtClean="0"/>
              <a:t>Economic and military strength of a kingdom</a:t>
            </a:r>
          </a:p>
          <a:p>
            <a:r>
              <a:rPr lang="en-GB" sz="2800" dirty="0" smtClean="0"/>
              <a:t>Religious belief</a:t>
            </a:r>
          </a:p>
          <a:p>
            <a:r>
              <a:rPr lang="en-GB" sz="2800" dirty="0" smtClean="0"/>
              <a:t>Material remains can be found in the shape of the ruins of ancient cities, terracotta plaques, sculptures and articles of everyday use.</a:t>
            </a:r>
            <a:endParaRPr lang="en-GB" sz="2800"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GB" dirty="0" smtClean="0"/>
              <a:t>Material Remains</a:t>
            </a:r>
            <a:endParaRPr lang="en-GB" dirty="0"/>
          </a:p>
        </p:txBody>
      </p:sp>
      <p:sp>
        <p:nvSpPr>
          <p:cNvPr id="3" name="Content Placeholder 2"/>
          <p:cNvSpPr>
            <a:spLocks noGrp="1"/>
          </p:cNvSpPr>
          <p:nvPr>
            <p:ph sz="quarter" idx="1"/>
          </p:nvPr>
        </p:nvSpPr>
        <p:spPr>
          <a:xfrm>
            <a:off x="457200" y="1371600"/>
            <a:ext cx="3429000" cy="5257799"/>
          </a:xfrm>
        </p:spPr>
        <p:txBody>
          <a:bodyPr/>
          <a:lstStyle/>
          <a:p>
            <a:pPr>
              <a:buNone/>
            </a:pPr>
            <a:r>
              <a:rPr lang="en-GB" sz="2800" dirty="0" smtClean="0"/>
              <a:t>Some archaeological sites in Bangladesh are:</a:t>
            </a:r>
          </a:p>
          <a:p>
            <a:r>
              <a:rPr lang="en-GB" sz="2800" dirty="0" err="1" smtClean="0"/>
              <a:t>Mahasthangarh</a:t>
            </a:r>
            <a:r>
              <a:rPr lang="en-GB" sz="2800" dirty="0" smtClean="0"/>
              <a:t> </a:t>
            </a:r>
          </a:p>
          <a:p>
            <a:r>
              <a:rPr lang="en-GB" sz="2800" dirty="0" err="1" smtClean="0"/>
              <a:t>Paharpur</a:t>
            </a:r>
            <a:endParaRPr lang="en-GB" sz="2800" dirty="0" smtClean="0"/>
          </a:p>
          <a:p>
            <a:r>
              <a:rPr lang="en-GB" sz="2800" dirty="0" err="1" smtClean="0"/>
              <a:t>Mainamoti</a:t>
            </a:r>
            <a:endParaRPr lang="en-GB" sz="2800" dirty="0" smtClean="0"/>
          </a:p>
          <a:p>
            <a:r>
              <a:rPr lang="en-GB" sz="2800" dirty="0" err="1" smtClean="0"/>
              <a:t>Somapura</a:t>
            </a:r>
            <a:r>
              <a:rPr lang="en-GB" sz="2800" dirty="0" smtClean="0"/>
              <a:t> </a:t>
            </a:r>
            <a:r>
              <a:rPr lang="en-GB" sz="2800" dirty="0" err="1" smtClean="0"/>
              <a:t>vihara</a:t>
            </a:r>
            <a:r>
              <a:rPr lang="en-GB" sz="2800" dirty="0" smtClean="0"/>
              <a:t> and the like. </a:t>
            </a:r>
          </a:p>
          <a:p>
            <a:pPr>
              <a:buNone/>
            </a:pPr>
            <a:endParaRPr lang="en-GB" dirty="0"/>
          </a:p>
        </p:txBody>
      </p:sp>
      <p:pic>
        <p:nvPicPr>
          <p:cNvPr id="2050" name="Picture 2"/>
          <p:cNvPicPr>
            <a:picLocks noChangeAspect="1" noChangeArrowheads="1"/>
          </p:cNvPicPr>
          <p:nvPr/>
        </p:nvPicPr>
        <p:blipFill>
          <a:blip r:embed="rId2"/>
          <a:srcRect/>
          <a:stretch>
            <a:fillRect/>
          </a:stretch>
        </p:blipFill>
        <p:spPr bwMode="auto">
          <a:xfrm>
            <a:off x="3883183" y="2209800"/>
            <a:ext cx="4498815" cy="3276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GB" dirty="0" smtClean="0"/>
              <a:t>Written Sources</a:t>
            </a:r>
            <a:endParaRPr lang="en-GB" dirty="0"/>
          </a:p>
        </p:txBody>
      </p:sp>
      <p:sp>
        <p:nvSpPr>
          <p:cNvPr id="3" name="Content Placeholder 2"/>
          <p:cNvSpPr>
            <a:spLocks noGrp="1"/>
          </p:cNvSpPr>
          <p:nvPr>
            <p:ph sz="quarter" idx="1"/>
          </p:nvPr>
        </p:nvSpPr>
        <p:spPr/>
        <p:txBody>
          <a:bodyPr/>
          <a:lstStyle/>
          <a:p>
            <a:r>
              <a:rPr lang="en-GB" dirty="0" smtClean="0"/>
              <a:t>Literature</a:t>
            </a:r>
          </a:p>
          <a:p>
            <a:r>
              <a:rPr lang="en-GB" dirty="0" smtClean="0"/>
              <a:t>Overseas account</a:t>
            </a:r>
          </a:p>
          <a:p>
            <a:r>
              <a:rPr lang="en-GB" dirty="0" smtClean="0"/>
              <a:t>Documents</a:t>
            </a:r>
          </a:p>
          <a:p>
            <a:pPr>
              <a:buNone/>
            </a:pPr>
            <a:r>
              <a:rPr lang="en-GB" dirty="0" smtClean="0"/>
              <a:t>Literature:</a:t>
            </a:r>
          </a:p>
          <a:p>
            <a:pPr marL="609600" indent="-609600">
              <a:buClr>
                <a:schemeClr val="tx1"/>
              </a:buClr>
              <a:buNone/>
            </a:pPr>
            <a:r>
              <a:rPr lang="en-US" dirty="0" smtClean="0"/>
              <a:t>a) </a:t>
            </a:r>
            <a:r>
              <a:rPr lang="en-US" i="1" dirty="0" smtClean="0"/>
              <a:t>Vedas, Mahabharata and Ramayana</a:t>
            </a:r>
          </a:p>
          <a:p>
            <a:pPr marL="514350" indent="-514350">
              <a:buNone/>
            </a:pPr>
            <a:r>
              <a:rPr lang="en-GB" dirty="0" smtClean="0"/>
              <a:t>b) </a:t>
            </a:r>
            <a:r>
              <a:rPr lang="en-GB" dirty="0" err="1" smtClean="0"/>
              <a:t>Kautilya’s</a:t>
            </a:r>
            <a:r>
              <a:rPr lang="en-GB" dirty="0" smtClean="0"/>
              <a:t> </a:t>
            </a:r>
            <a:r>
              <a:rPr lang="en-GB" i="1" dirty="0" err="1" smtClean="0"/>
              <a:t>Arthasastro</a:t>
            </a:r>
            <a:r>
              <a:rPr lang="en-GB" i="1" dirty="0" smtClean="0"/>
              <a:t> </a:t>
            </a:r>
          </a:p>
          <a:p>
            <a:pPr marL="514350" indent="-514350">
              <a:buNone/>
            </a:pPr>
            <a:r>
              <a:rPr lang="en-GB" dirty="0" smtClean="0"/>
              <a:t>c) </a:t>
            </a:r>
            <a:r>
              <a:rPr lang="en-GB" dirty="0" err="1" smtClean="0"/>
              <a:t>Kalahan’s</a:t>
            </a:r>
            <a:r>
              <a:rPr lang="en-GB" dirty="0" smtClean="0"/>
              <a:t> </a:t>
            </a:r>
            <a:r>
              <a:rPr lang="en-GB" i="1" dirty="0" err="1" smtClean="0"/>
              <a:t>Rajatarangini</a:t>
            </a:r>
            <a:r>
              <a:rPr lang="en-GB" i="1" dirty="0" smtClean="0"/>
              <a:t> </a:t>
            </a:r>
          </a:p>
          <a:p>
            <a:pPr marL="514350" indent="-514350">
              <a:buAutoNum type="alphaLcParenR"/>
            </a:pPr>
            <a:endParaRPr lang="en-GB"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i="1" dirty="0" err="1" smtClean="0"/>
              <a:t>Arthashastra</a:t>
            </a:r>
            <a:r>
              <a:rPr lang="en-US" sz="3200" b="1" dirty="0" smtClean="0"/>
              <a:t> of  </a:t>
            </a:r>
            <a:r>
              <a:rPr lang="en-US" sz="3200" b="1" dirty="0" err="1" smtClean="0"/>
              <a:t>Kautilya</a:t>
            </a:r>
            <a:r>
              <a:rPr lang="en-US" sz="3200" b="1" dirty="0" smtClean="0"/>
              <a:t/>
            </a:r>
            <a:br>
              <a:rPr lang="en-US" sz="3200" b="1" dirty="0" smtClean="0"/>
            </a:br>
            <a:endParaRPr lang="en-GB" dirty="0"/>
          </a:p>
        </p:txBody>
      </p:sp>
      <p:sp>
        <p:nvSpPr>
          <p:cNvPr id="3" name="Content Placeholder 2"/>
          <p:cNvSpPr>
            <a:spLocks noGrp="1"/>
          </p:cNvSpPr>
          <p:nvPr>
            <p:ph sz="quarter" idx="1"/>
          </p:nvPr>
        </p:nvSpPr>
        <p:spPr/>
        <p:txBody>
          <a:bodyPr/>
          <a:lstStyle/>
          <a:p>
            <a:pPr marL="609600" indent="-609600">
              <a:buClr>
                <a:schemeClr val="tx1"/>
              </a:buClr>
              <a:buFont typeface="Wingdings" pitchFamily="2" charset="2"/>
              <a:buNone/>
            </a:pPr>
            <a:endParaRPr lang="en-US" sz="2400" b="1" dirty="0" smtClean="0"/>
          </a:p>
          <a:p>
            <a:pPr marL="609600" indent="-609600">
              <a:buClr>
                <a:schemeClr val="tx1"/>
              </a:buClr>
            </a:pPr>
            <a:endParaRPr lang="en-US" b="1" dirty="0" smtClean="0"/>
          </a:p>
          <a:p>
            <a:pPr marL="990600" lvl="1" indent="-533400">
              <a:buClr>
                <a:schemeClr val="tx1"/>
              </a:buClr>
              <a:buFont typeface="Wingdings" pitchFamily="2" charset="2"/>
              <a:buChar char="ü"/>
            </a:pPr>
            <a:r>
              <a:rPr lang="en-US" sz="2400" b="1" dirty="0" smtClean="0"/>
              <a:t>Written in 3rd century BC</a:t>
            </a:r>
          </a:p>
          <a:p>
            <a:pPr marL="990600" lvl="1" indent="-533400">
              <a:buClr>
                <a:schemeClr val="tx1"/>
              </a:buClr>
              <a:buFont typeface="Wingdings" pitchFamily="2" charset="2"/>
              <a:buChar char="ü"/>
            </a:pPr>
            <a:r>
              <a:rPr lang="en-US" sz="2400" b="1" dirty="0" smtClean="0"/>
              <a:t>Refers to the fine cotton fabric of </a:t>
            </a:r>
            <a:r>
              <a:rPr lang="en-US" sz="2400" b="1" dirty="0" err="1" smtClean="0"/>
              <a:t>Vanga</a:t>
            </a:r>
            <a:r>
              <a:rPr lang="en-US" sz="2400" b="1" dirty="0" smtClean="0"/>
              <a:t> (south-eastern Bengal); beauty of women; and climate</a:t>
            </a:r>
            <a:r>
              <a:rPr lang="en-US" sz="2400" dirty="0" smtClean="0"/>
              <a:t> </a:t>
            </a:r>
            <a:endParaRPr lang="en-US" sz="2400" b="1" dirty="0" smtClean="0"/>
          </a:p>
          <a:p>
            <a:endParaRPr lang="en-GB"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GB" dirty="0" smtClean="0"/>
              <a:t>Literature</a:t>
            </a:r>
            <a:endParaRPr lang="en-GB" dirty="0"/>
          </a:p>
        </p:txBody>
      </p:sp>
      <p:sp>
        <p:nvSpPr>
          <p:cNvPr id="3" name="Content Placeholder 2"/>
          <p:cNvSpPr>
            <a:spLocks noGrp="1"/>
          </p:cNvSpPr>
          <p:nvPr>
            <p:ph sz="quarter" idx="1"/>
          </p:nvPr>
        </p:nvSpPr>
        <p:spPr/>
        <p:txBody>
          <a:bodyPr/>
          <a:lstStyle/>
          <a:p>
            <a:r>
              <a:rPr lang="en-GB" dirty="0" err="1" smtClean="0"/>
              <a:t>Shandhyakaranandi’s</a:t>
            </a:r>
            <a:r>
              <a:rPr lang="en-GB" dirty="0" smtClean="0"/>
              <a:t> </a:t>
            </a:r>
            <a:r>
              <a:rPr lang="en-GB" i="1" dirty="0" err="1" smtClean="0"/>
              <a:t>Ramcharitam</a:t>
            </a:r>
            <a:r>
              <a:rPr lang="en-GB" dirty="0" smtClean="0"/>
              <a:t> (1159 AD)</a:t>
            </a:r>
          </a:p>
          <a:p>
            <a:r>
              <a:rPr lang="en-GB" i="1" dirty="0" err="1" smtClean="0"/>
              <a:t>Aryamanjusrimulakalpa</a:t>
            </a:r>
            <a:r>
              <a:rPr lang="en-GB" dirty="0" smtClean="0"/>
              <a:t> (8</a:t>
            </a:r>
            <a:r>
              <a:rPr lang="en-GB" baseline="30000" dirty="0" smtClean="0"/>
              <a:t>th</a:t>
            </a:r>
            <a:r>
              <a:rPr lang="en-GB" dirty="0" smtClean="0"/>
              <a:t> Century AD)</a:t>
            </a:r>
          </a:p>
          <a:p>
            <a:r>
              <a:rPr lang="en-GB" i="1" dirty="0" err="1" smtClean="0"/>
              <a:t>Subhashita-ratna-kosa</a:t>
            </a:r>
            <a:r>
              <a:rPr lang="en-GB" i="1" dirty="0" smtClean="0"/>
              <a:t> </a:t>
            </a:r>
            <a:r>
              <a:rPr lang="en-GB" dirty="0" smtClean="0"/>
              <a:t>(the treasury of well-turned verses); edited by </a:t>
            </a:r>
            <a:r>
              <a:rPr lang="en-GB" dirty="0" err="1" smtClean="0"/>
              <a:t>Biddakar</a:t>
            </a:r>
            <a:r>
              <a:rPr lang="en-GB" dirty="0" smtClean="0"/>
              <a:t>/</a:t>
            </a:r>
            <a:r>
              <a:rPr lang="en-GB" dirty="0" err="1" smtClean="0"/>
              <a:t>Sen</a:t>
            </a:r>
            <a:endParaRPr lang="en-GB" dirty="0" smtClean="0"/>
          </a:p>
          <a:p>
            <a:r>
              <a:rPr lang="en-GB" i="1" dirty="0" err="1" smtClean="0"/>
              <a:t>Saduktikarnamatra</a:t>
            </a:r>
            <a:r>
              <a:rPr lang="en-GB" i="1" dirty="0" smtClean="0"/>
              <a:t> </a:t>
            </a:r>
            <a:r>
              <a:rPr lang="en-GB" dirty="0" smtClean="0"/>
              <a:t>(Excellent sayings which are nectar for human hearing)/ edited by Sri </a:t>
            </a:r>
            <a:r>
              <a:rPr lang="en-GB" dirty="0" err="1" smtClean="0"/>
              <a:t>Dhar</a:t>
            </a:r>
            <a:r>
              <a:rPr lang="en-GB" dirty="0" smtClean="0"/>
              <a:t> Das/</a:t>
            </a:r>
            <a:r>
              <a:rPr lang="en-GB" dirty="0" err="1" smtClean="0"/>
              <a:t>Sen</a:t>
            </a:r>
            <a:endParaRPr lang="en-GB" dirty="0" smtClean="0"/>
          </a:p>
          <a:p>
            <a:r>
              <a:rPr lang="en-GB" i="1" dirty="0" err="1" smtClean="0"/>
              <a:t>AryaSaptasati</a:t>
            </a:r>
            <a:r>
              <a:rPr lang="en-GB" dirty="0" smtClean="0"/>
              <a:t> of </a:t>
            </a:r>
            <a:r>
              <a:rPr lang="en-GB" dirty="0" err="1" smtClean="0"/>
              <a:t>Goverdhana</a:t>
            </a:r>
            <a:r>
              <a:rPr lang="en-GB" dirty="0" smtClean="0"/>
              <a:t> </a:t>
            </a:r>
            <a:r>
              <a:rPr lang="en-GB" dirty="0" err="1" smtClean="0"/>
              <a:t>Acharya</a:t>
            </a:r>
            <a:r>
              <a:rPr lang="en-GB" dirty="0" smtClean="0"/>
              <a:t> </a:t>
            </a:r>
            <a:endParaRPr lang="en-GB"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en-GB" sz="3200" dirty="0" smtClean="0"/>
              <a:t>Literature</a:t>
            </a:r>
            <a:endParaRPr lang="en-GB" sz="3200" dirty="0"/>
          </a:p>
        </p:txBody>
      </p:sp>
      <p:sp>
        <p:nvSpPr>
          <p:cNvPr id="3" name="Content Placeholder 2"/>
          <p:cNvSpPr>
            <a:spLocks noGrp="1"/>
          </p:cNvSpPr>
          <p:nvPr>
            <p:ph sz="quarter" idx="1"/>
          </p:nvPr>
        </p:nvSpPr>
        <p:spPr/>
        <p:txBody>
          <a:bodyPr>
            <a:normAutofit/>
          </a:bodyPr>
          <a:lstStyle/>
          <a:p>
            <a:pPr fontAlgn="auto">
              <a:lnSpc>
                <a:spcPct val="80000"/>
              </a:lnSpc>
              <a:spcAft>
                <a:spcPts val="0"/>
              </a:spcAft>
              <a:buClr>
                <a:schemeClr val="tx1"/>
              </a:buClr>
              <a:buNone/>
              <a:defRPr/>
            </a:pPr>
            <a:r>
              <a:rPr lang="en-US" dirty="0" smtClean="0"/>
              <a:t>Overseas Account:</a:t>
            </a:r>
          </a:p>
          <a:p>
            <a:pPr fontAlgn="auto">
              <a:lnSpc>
                <a:spcPct val="80000"/>
              </a:lnSpc>
              <a:spcAft>
                <a:spcPts val="0"/>
              </a:spcAft>
              <a:buClr>
                <a:schemeClr val="tx1"/>
              </a:buClr>
              <a:buNone/>
              <a:defRPr/>
            </a:pPr>
            <a:endParaRPr lang="en-US" dirty="0" smtClean="0"/>
          </a:p>
          <a:p>
            <a:pPr fontAlgn="auto">
              <a:lnSpc>
                <a:spcPct val="80000"/>
              </a:lnSpc>
              <a:spcAft>
                <a:spcPts val="0"/>
              </a:spcAft>
              <a:buClr>
                <a:schemeClr val="tx1"/>
              </a:buClr>
              <a:buNone/>
              <a:defRPr/>
            </a:pPr>
            <a:r>
              <a:rPr lang="en-US" dirty="0" smtClean="0"/>
              <a:t>Greek and Latin Sources (3rd century BC - 1</a:t>
            </a:r>
            <a:r>
              <a:rPr lang="en-US" baseline="30000" dirty="0" smtClean="0"/>
              <a:t>st</a:t>
            </a:r>
            <a:r>
              <a:rPr lang="en-US" dirty="0" smtClean="0"/>
              <a:t> century AD)</a:t>
            </a:r>
          </a:p>
          <a:p>
            <a:pPr>
              <a:lnSpc>
                <a:spcPct val="80000"/>
              </a:lnSpc>
              <a:buClr>
                <a:schemeClr val="tx1"/>
              </a:buClr>
              <a:buFontTx/>
              <a:buChar char="•"/>
              <a:defRPr/>
            </a:pPr>
            <a:r>
              <a:rPr lang="en-US" dirty="0" err="1" smtClean="0"/>
              <a:t>Gangaridae</a:t>
            </a:r>
            <a:r>
              <a:rPr lang="en-US" dirty="0" smtClean="0"/>
              <a:t> (Greek)</a:t>
            </a:r>
          </a:p>
          <a:p>
            <a:pPr>
              <a:lnSpc>
                <a:spcPct val="80000"/>
              </a:lnSpc>
              <a:defRPr/>
            </a:pPr>
            <a:r>
              <a:rPr lang="en-US" dirty="0" err="1" smtClean="0"/>
              <a:t>Gangaridai</a:t>
            </a:r>
            <a:r>
              <a:rPr lang="en-US" dirty="0" smtClean="0"/>
              <a:t>' (Latin)</a:t>
            </a:r>
            <a:endParaRPr lang="en-US" sz="2800" dirty="0" smtClean="0"/>
          </a:p>
          <a:p>
            <a:pPr>
              <a:lnSpc>
                <a:spcPct val="80000"/>
              </a:lnSpc>
              <a:defRPr/>
            </a:pPr>
            <a:r>
              <a:rPr lang="en-US" dirty="0" smtClean="0"/>
              <a:t>located in parts of southern and southeastern Bengal, adjacent to the mouths of the Ganges (Bhagirathi and </a:t>
            </a:r>
            <a:r>
              <a:rPr lang="en-US" dirty="0" err="1" smtClean="0"/>
              <a:t>Padma</a:t>
            </a:r>
            <a:r>
              <a:rPr lang="en-US" sz="4000" dirty="0" smtClean="0"/>
              <a:t>)</a:t>
            </a:r>
            <a:r>
              <a:rPr lang="en-US" sz="2000" dirty="0" smtClean="0"/>
              <a:t> </a:t>
            </a:r>
          </a:p>
          <a:p>
            <a:endParaRPr lang="en-GB"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b="1" dirty="0" smtClean="0"/>
              <a:t>Ptolemy</a:t>
            </a:r>
            <a:r>
              <a:rPr lang="en-US" b="1" dirty="0" smtClean="0"/>
              <a:t/>
            </a:r>
            <a:br>
              <a:rPr lang="en-US" b="1" dirty="0" smtClean="0"/>
            </a:br>
            <a:endParaRPr lang="en-GB" dirty="0"/>
          </a:p>
        </p:txBody>
      </p:sp>
      <p:sp>
        <p:nvSpPr>
          <p:cNvPr id="3" name="Content Placeholder 2"/>
          <p:cNvSpPr>
            <a:spLocks noGrp="1"/>
          </p:cNvSpPr>
          <p:nvPr>
            <p:ph sz="quarter" idx="1"/>
          </p:nvPr>
        </p:nvSpPr>
        <p:spPr/>
        <p:txBody>
          <a:bodyPr/>
          <a:lstStyle/>
          <a:p>
            <a:pPr>
              <a:buFont typeface="Wingdings" pitchFamily="2" charset="2"/>
              <a:buNone/>
            </a:pPr>
            <a:r>
              <a:rPr lang="en-US" b="1" dirty="0" smtClean="0"/>
              <a:t> </a:t>
            </a:r>
          </a:p>
          <a:p>
            <a:pPr lvl="1">
              <a:lnSpc>
                <a:spcPct val="110000"/>
              </a:lnSpc>
            </a:pPr>
            <a:r>
              <a:rPr lang="en-US" sz="2400" b="1" dirty="0" smtClean="0"/>
              <a:t>Greek Astronomer, Mathematician and Geographer</a:t>
            </a:r>
          </a:p>
          <a:p>
            <a:pPr lvl="1">
              <a:lnSpc>
                <a:spcPct val="110000"/>
              </a:lnSpc>
              <a:buFont typeface="Wingdings" pitchFamily="2" charset="2"/>
              <a:buNone/>
            </a:pPr>
            <a:endParaRPr lang="en-US" sz="2400" b="1" dirty="0" smtClean="0"/>
          </a:p>
          <a:p>
            <a:pPr lvl="1">
              <a:lnSpc>
                <a:spcPct val="110000"/>
              </a:lnSpc>
            </a:pPr>
            <a:r>
              <a:rPr lang="en-US" sz="2400" b="1" dirty="0" smtClean="0"/>
              <a:t>His book was </a:t>
            </a:r>
            <a:r>
              <a:rPr lang="en-US" sz="2400" b="1" i="1" dirty="0" err="1" smtClean="0"/>
              <a:t>Indica</a:t>
            </a:r>
            <a:endParaRPr lang="en-US" sz="2400" b="1" i="1" dirty="0" smtClean="0"/>
          </a:p>
          <a:p>
            <a:pPr lvl="1">
              <a:lnSpc>
                <a:spcPct val="110000"/>
              </a:lnSpc>
              <a:buFont typeface="Wingdings" pitchFamily="2" charset="2"/>
              <a:buNone/>
            </a:pPr>
            <a:r>
              <a:rPr lang="en-US" sz="2400" b="1" dirty="0" smtClean="0"/>
              <a:t> </a:t>
            </a:r>
          </a:p>
          <a:p>
            <a:pPr lvl="1">
              <a:lnSpc>
                <a:spcPct val="110000"/>
              </a:lnSpc>
            </a:pPr>
            <a:r>
              <a:rPr lang="en-US" sz="2400" b="1" dirty="0" smtClean="0"/>
              <a:t>Refers to a rich port named </a:t>
            </a:r>
            <a:r>
              <a:rPr lang="en-US" sz="2400" b="1" dirty="0" err="1" smtClean="0"/>
              <a:t>Tamralipti</a:t>
            </a:r>
            <a:r>
              <a:rPr lang="en-US" sz="2400" b="1" dirty="0" smtClean="0"/>
              <a:t> now in present </a:t>
            </a:r>
            <a:r>
              <a:rPr lang="en-US" sz="2400" b="1" dirty="0" err="1" smtClean="0"/>
              <a:t>Tamluk</a:t>
            </a:r>
            <a:r>
              <a:rPr lang="en-US" sz="2400" b="1" dirty="0" smtClean="0"/>
              <a:t> of West Bengal</a:t>
            </a:r>
          </a:p>
          <a:p>
            <a:endParaRPr lang="en-GB"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Autofit/>
          </a:bodyPr>
          <a:lstStyle/>
          <a:p>
            <a:r>
              <a:rPr lang="en-GB" sz="2000" dirty="0" smtClean="0">
                <a:latin typeface="Times New Roman" pitchFamily="18" charset="0"/>
                <a:cs typeface="Times New Roman" pitchFamily="18" charset="0"/>
              </a:rPr>
              <a:t>Detail of </a:t>
            </a:r>
            <a:r>
              <a:rPr lang="en-GB" sz="2000" dirty="0" smtClean="0">
                <a:latin typeface="Times New Roman" pitchFamily="18" charset="0"/>
                <a:cs typeface="Times New Roman" pitchFamily="18" charset="0"/>
                <a:hlinkClick r:id="rId2" tooltip="East Asia"/>
              </a:rPr>
              <a:t>East</a:t>
            </a:r>
            <a:r>
              <a:rPr lang="en-GB" sz="2000" dirty="0" smtClean="0">
                <a:latin typeface="Times New Roman" pitchFamily="18" charset="0"/>
                <a:cs typeface="Times New Roman" pitchFamily="18" charset="0"/>
              </a:rPr>
              <a:t> and </a:t>
            </a:r>
            <a:r>
              <a:rPr lang="en-GB" sz="2000" dirty="0" smtClean="0">
                <a:latin typeface="Times New Roman" pitchFamily="18" charset="0"/>
                <a:cs typeface="Times New Roman" pitchFamily="18" charset="0"/>
                <a:hlinkClick r:id="rId3" tooltip="Southeast Asia"/>
              </a:rPr>
              <a:t>Southeast Asia</a:t>
            </a:r>
            <a:r>
              <a:rPr lang="en-GB" sz="2000" dirty="0" smtClean="0">
                <a:latin typeface="Times New Roman" pitchFamily="18" charset="0"/>
                <a:cs typeface="Times New Roman" pitchFamily="18" charset="0"/>
              </a:rPr>
              <a:t> in </a:t>
            </a:r>
            <a:r>
              <a:rPr lang="en-GB" sz="2000" dirty="0" smtClean="0">
                <a:latin typeface="Times New Roman" pitchFamily="18" charset="0"/>
                <a:cs typeface="Times New Roman" pitchFamily="18" charset="0"/>
                <a:hlinkClick r:id="rId4" tooltip="Ptolemy"/>
              </a:rPr>
              <a:t>Ptolemy</a:t>
            </a:r>
            <a:r>
              <a:rPr lang="en-GB" sz="2000" dirty="0" smtClean="0">
                <a:latin typeface="Times New Roman" pitchFamily="18" charset="0"/>
                <a:cs typeface="Times New Roman" pitchFamily="18" charset="0"/>
              </a:rPr>
              <a:t>'s world map. Gulf of the </a:t>
            </a:r>
            <a:r>
              <a:rPr lang="en-GB" sz="2000" dirty="0" smtClean="0">
                <a:latin typeface="Times New Roman" pitchFamily="18" charset="0"/>
                <a:cs typeface="Times New Roman" pitchFamily="18" charset="0"/>
                <a:hlinkClick r:id="rId5" tooltip="Ganges"/>
              </a:rPr>
              <a:t>Ganges</a:t>
            </a:r>
            <a:r>
              <a:rPr lang="en-GB" sz="2000" dirty="0" smtClean="0">
                <a:latin typeface="Times New Roman" pitchFamily="18" charset="0"/>
                <a:cs typeface="Times New Roman" pitchFamily="18" charset="0"/>
              </a:rPr>
              <a:t> (</a:t>
            </a:r>
            <a:r>
              <a:rPr lang="en-GB" sz="2000" dirty="0" smtClean="0">
                <a:latin typeface="Times New Roman" pitchFamily="18" charset="0"/>
                <a:cs typeface="Times New Roman" pitchFamily="18" charset="0"/>
                <a:hlinkClick r:id="rId6" tooltip="Bay of Bengal"/>
              </a:rPr>
              <a:t>Bay of Bengal</a:t>
            </a:r>
            <a:r>
              <a:rPr lang="en-GB" sz="2000" dirty="0" smtClean="0">
                <a:latin typeface="Times New Roman" pitchFamily="18" charset="0"/>
                <a:cs typeface="Times New Roman" pitchFamily="18" charset="0"/>
              </a:rPr>
              <a:t>) left, Southeast Asian peninsula in the </a:t>
            </a:r>
            <a:r>
              <a:rPr lang="en-GB" sz="2000" dirty="0" err="1" smtClean="0">
                <a:latin typeface="Times New Roman" pitchFamily="18" charset="0"/>
                <a:cs typeface="Times New Roman" pitchFamily="18" charset="0"/>
              </a:rPr>
              <a:t>center</a:t>
            </a:r>
            <a:r>
              <a:rPr lang="en-GB" sz="2000" dirty="0" smtClean="0">
                <a:latin typeface="Times New Roman" pitchFamily="18" charset="0"/>
                <a:cs typeface="Times New Roman" pitchFamily="18" charset="0"/>
              </a:rPr>
              <a:t>, </a:t>
            </a:r>
            <a:r>
              <a:rPr lang="en-GB" sz="2000" dirty="0" smtClean="0">
                <a:latin typeface="Times New Roman" pitchFamily="18" charset="0"/>
                <a:cs typeface="Times New Roman" pitchFamily="18" charset="0"/>
                <a:hlinkClick r:id="rId7" tooltip="South China Sea"/>
              </a:rPr>
              <a:t>South China Sea</a:t>
            </a:r>
            <a:r>
              <a:rPr lang="en-GB" sz="2000" dirty="0" smtClean="0">
                <a:latin typeface="Times New Roman" pitchFamily="18" charset="0"/>
                <a:cs typeface="Times New Roman" pitchFamily="18" charset="0"/>
              </a:rPr>
              <a:t> right, with "</a:t>
            </a:r>
            <a:r>
              <a:rPr lang="en-GB" sz="2000" dirty="0" err="1" smtClean="0">
                <a:latin typeface="Times New Roman" pitchFamily="18" charset="0"/>
                <a:cs typeface="Times New Roman" pitchFamily="18" charset="0"/>
              </a:rPr>
              <a:t>Sinae</a:t>
            </a:r>
            <a:r>
              <a:rPr lang="en-GB" sz="2000" dirty="0" smtClean="0">
                <a:latin typeface="Times New Roman" pitchFamily="18" charset="0"/>
                <a:cs typeface="Times New Roman" pitchFamily="18" charset="0"/>
              </a:rPr>
              <a:t>" (China).</a:t>
            </a:r>
            <a:endParaRPr lang="en-GB" sz="2000" dirty="0">
              <a:latin typeface="Times New Roman" pitchFamily="18" charset="0"/>
              <a:cs typeface="Times New Roman" pitchFamily="18" charset="0"/>
            </a:endParaRPr>
          </a:p>
        </p:txBody>
      </p:sp>
      <p:pic>
        <p:nvPicPr>
          <p:cNvPr id="4" name="Content Placeholder 3" descr="Ptolemy_Asia_detail.jpg"/>
          <p:cNvPicPr>
            <a:picLocks noGrp="1" noChangeAspect="1"/>
          </p:cNvPicPr>
          <p:nvPr>
            <p:ph sz="quarter" idx="1"/>
          </p:nvPr>
        </p:nvPicPr>
        <p:blipFill>
          <a:blip r:embed="rId8"/>
          <a:stretch>
            <a:fillRect/>
          </a:stretch>
        </p:blipFill>
        <p:spPr>
          <a:xfrm>
            <a:off x="457200" y="1219200"/>
            <a:ext cx="8077200" cy="5334000"/>
          </a:xfrm>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GB" dirty="0" smtClean="0"/>
              <a:t>Literature</a:t>
            </a:r>
            <a:endParaRPr lang="en-GB" dirty="0"/>
          </a:p>
        </p:txBody>
      </p:sp>
      <p:sp>
        <p:nvSpPr>
          <p:cNvPr id="3" name="Content Placeholder 2"/>
          <p:cNvSpPr>
            <a:spLocks noGrp="1"/>
          </p:cNvSpPr>
          <p:nvPr>
            <p:ph sz="quarter" idx="1"/>
          </p:nvPr>
        </p:nvSpPr>
        <p:spPr/>
        <p:txBody>
          <a:bodyPr/>
          <a:lstStyle/>
          <a:p>
            <a:pPr>
              <a:buNone/>
            </a:pPr>
            <a:r>
              <a:rPr lang="en-GB" dirty="0" smtClean="0"/>
              <a:t>Overseas Account </a:t>
            </a:r>
          </a:p>
          <a:p>
            <a:r>
              <a:rPr lang="en-GB" dirty="0" err="1" smtClean="0"/>
              <a:t>Fa-Hien</a:t>
            </a:r>
            <a:r>
              <a:rPr lang="en-GB" dirty="0" smtClean="0"/>
              <a:t> (399 AD)</a:t>
            </a:r>
          </a:p>
          <a:p>
            <a:r>
              <a:rPr lang="en-GB" dirty="0" err="1" smtClean="0"/>
              <a:t>Hiuen</a:t>
            </a:r>
            <a:r>
              <a:rPr lang="en-GB" dirty="0" smtClean="0"/>
              <a:t>- Tsang (c 630-638 AD)</a:t>
            </a:r>
          </a:p>
          <a:p>
            <a:r>
              <a:rPr lang="en-GB" dirty="0" err="1" smtClean="0"/>
              <a:t>Ibn</a:t>
            </a:r>
            <a:r>
              <a:rPr lang="en-GB" dirty="0" smtClean="0"/>
              <a:t> </a:t>
            </a:r>
            <a:r>
              <a:rPr lang="en-GB" dirty="0" err="1" smtClean="0"/>
              <a:t>Batuta</a:t>
            </a:r>
            <a:r>
              <a:rPr lang="en-GB" dirty="0" smtClean="0"/>
              <a:t> (1338-1349 AD)</a:t>
            </a:r>
          </a:p>
          <a:p>
            <a:r>
              <a:rPr lang="en-GB" dirty="0" smtClean="0"/>
              <a:t>Lama </a:t>
            </a:r>
            <a:r>
              <a:rPr lang="en-GB" dirty="0" err="1" smtClean="0"/>
              <a:t>Taranath</a:t>
            </a:r>
            <a:r>
              <a:rPr lang="en-GB" dirty="0" smtClean="0"/>
              <a:t> (c 1608 AD)</a:t>
            </a:r>
          </a:p>
          <a:p>
            <a:pPr>
              <a:buNone/>
            </a:pPr>
            <a:r>
              <a:rPr lang="en-GB" dirty="0" smtClean="0"/>
              <a:t>Fairy tales/Hearsay/</a:t>
            </a:r>
            <a:r>
              <a:rPr lang="en-GB" dirty="0" err="1" smtClean="0"/>
              <a:t>Strories</a:t>
            </a:r>
            <a:endParaRPr lang="en-GB" dirty="0" smtClean="0"/>
          </a:p>
          <a:p>
            <a:endParaRPr lang="en-GB"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GB" dirty="0" smtClean="0"/>
              <a:t>Nationalist Historiography</a:t>
            </a:r>
            <a:endParaRPr lang="en-GB" dirty="0"/>
          </a:p>
        </p:txBody>
      </p:sp>
      <p:sp>
        <p:nvSpPr>
          <p:cNvPr id="3" name="Content Placeholder 2"/>
          <p:cNvSpPr>
            <a:spLocks noGrp="1"/>
          </p:cNvSpPr>
          <p:nvPr>
            <p:ph sz="quarter" idx="1"/>
          </p:nvPr>
        </p:nvSpPr>
        <p:spPr/>
        <p:txBody>
          <a:bodyPr>
            <a:normAutofit/>
          </a:bodyPr>
          <a:lstStyle/>
          <a:p>
            <a:r>
              <a:rPr lang="en-GB" dirty="0" smtClean="0"/>
              <a:t>Nationalist approach in Indian and Bangladesh History was taken to means as a motivating force of national awakening and made use of to inspire patriotic feelings; </a:t>
            </a:r>
          </a:p>
          <a:p>
            <a:r>
              <a:rPr lang="en-GB" dirty="0" smtClean="0"/>
              <a:t>National pride played a big role in providing inspiration to common people and historical consciousness began to grow steadily as never before;</a:t>
            </a:r>
          </a:p>
          <a:p>
            <a:r>
              <a:rPr lang="en-GB" dirty="0" smtClean="0"/>
              <a:t>Reinterpretation(s) of History: ‘</a:t>
            </a:r>
            <a:r>
              <a:rPr lang="en-GB" u="sng" dirty="0" smtClean="0"/>
              <a:t>The Revolt of 1857’ renamed as the first ‘Indian War of Independence’;</a:t>
            </a:r>
            <a:r>
              <a:rPr lang="en-GB" dirty="0" smtClean="0"/>
              <a:t> </a:t>
            </a:r>
            <a:r>
              <a:rPr lang="en-GB" dirty="0" err="1" smtClean="0"/>
              <a:t>Siraj</a:t>
            </a:r>
            <a:r>
              <a:rPr lang="en-GB" dirty="0" smtClean="0"/>
              <a:t> </a:t>
            </a:r>
            <a:r>
              <a:rPr lang="en-GB" dirty="0" err="1" smtClean="0"/>
              <a:t>ud</a:t>
            </a:r>
            <a:r>
              <a:rPr lang="en-GB" dirty="0" smtClean="0"/>
              <a:t> </a:t>
            </a:r>
            <a:r>
              <a:rPr lang="en-GB" dirty="0" err="1" smtClean="0"/>
              <a:t>Daula</a:t>
            </a:r>
            <a:r>
              <a:rPr lang="en-GB" dirty="0" smtClean="0"/>
              <a:t>: A hero?</a:t>
            </a:r>
          </a:p>
          <a:p>
            <a:pPr>
              <a:buNone/>
            </a:pPr>
            <a:endParaRPr lang="en-GB" dirty="0" smtClean="0"/>
          </a:p>
          <a:p>
            <a:endParaRPr lang="en-GB" dirty="0" smtClean="0"/>
          </a:p>
          <a:p>
            <a:endParaRPr lang="en-GB" dirty="0" smtClean="0"/>
          </a:p>
          <a:p>
            <a:endParaRPr lang="en-GB"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219200"/>
          </a:xfrm>
        </p:spPr>
        <p:txBody>
          <a:bodyPr>
            <a:normAutofit fontScale="90000"/>
          </a:bodyPr>
          <a:lstStyle/>
          <a:p>
            <a:pPr algn="r" fontAlgn="auto">
              <a:spcAft>
                <a:spcPts val="0"/>
              </a:spcAft>
              <a:defRPr/>
            </a:pPr>
            <a:r>
              <a:rPr lang="en-US" sz="3100" b="1" dirty="0" smtClean="0"/>
              <a:t>How did we get the Name Bangladesh </a:t>
            </a:r>
            <a:r>
              <a:rPr lang="en-US" b="1" dirty="0" smtClean="0"/>
              <a:t>?</a:t>
            </a:r>
            <a:br>
              <a:rPr lang="en-US" b="1" dirty="0" smtClean="0"/>
            </a:br>
            <a:endParaRPr lang="en-GB" dirty="0"/>
          </a:p>
        </p:txBody>
      </p:sp>
      <p:sp>
        <p:nvSpPr>
          <p:cNvPr id="3" name="Content Placeholder 2"/>
          <p:cNvSpPr>
            <a:spLocks noGrp="1"/>
          </p:cNvSpPr>
          <p:nvPr>
            <p:ph sz="quarter" idx="1"/>
          </p:nvPr>
        </p:nvSpPr>
        <p:spPr>
          <a:xfrm>
            <a:off x="457200" y="1295400"/>
            <a:ext cx="8229600" cy="4830763"/>
          </a:xfrm>
        </p:spPr>
        <p:txBody>
          <a:bodyPr>
            <a:normAutofit lnSpcReduction="10000"/>
          </a:bodyPr>
          <a:lstStyle/>
          <a:p>
            <a:pPr>
              <a:buFont typeface="Wingdings" pitchFamily="2" charset="2"/>
              <a:buNone/>
            </a:pPr>
            <a:r>
              <a:rPr lang="en-US" sz="2800" b="1" dirty="0" smtClean="0"/>
              <a:t>    Earliest References to Bengal</a:t>
            </a:r>
            <a:r>
              <a:rPr lang="en-US" sz="2800" dirty="0" smtClean="0"/>
              <a:t> </a:t>
            </a:r>
            <a:r>
              <a:rPr lang="en-US" sz="2800" b="1" dirty="0" smtClean="0"/>
              <a:t>:</a:t>
            </a:r>
          </a:p>
          <a:p>
            <a:pPr marL="2286000" lvl="4" indent="-457200">
              <a:buClr>
                <a:schemeClr val="tx1"/>
              </a:buClr>
              <a:buFont typeface="+mj-lt"/>
              <a:buAutoNum type="arabicPeriod"/>
            </a:pPr>
            <a:r>
              <a:rPr lang="en-US" sz="2800" b="1" dirty="0" smtClean="0"/>
              <a:t>Bangladesh</a:t>
            </a:r>
          </a:p>
          <a:p>
            <a:pPr marL="2286000" lvl="4" indent="-457200">
              <a:buClr>
                <a:schemeClr val="tx1"/>
              </a:buClr>
              <a:buFont typeface="+mj-lt"/>
              <a:buAutoNum type="arabicPeriod"/>
            </a:pPr>
            <a:r>
              <a:rPr lang="en-US" sz="2800" b="1" dirty="0" err="1" smtClean="0"/>
              <a:t>Bangla</a:t>
            </a:r>
            <a:endParaRPr lang="en-US" sz="2800" b="1" dirty="0" smtClean="0"/>
          </a:p>
          <a:p>
            <a:pPr marL="2286000" lvl="4" indent="-457200">
              <a:buClr>
                <a:schemeClr val="tx1"/>
              </a:buClr>
              <a:buFont typeface="+mj-lt"/>
              <a:buAutoNum type="arabicPeriod"/>
            </a:pPr>
            <a:r>
              <a:rPr lang="en-US" sz="2800" b="1" dirty="0" smtClean="0"/>
              <a:t>Bengal</a:t>
            </a:r>
          </a:p>
          <a:p>
            <a:pPr marL="2286000" lvl="4" indent="-457200">
              <a:buClr>
                <a:schemeClr val="tx1"/>
              </a:buClr>
              <a:buFont typeface="+mj-lt"/>
              <a:buAutoNum type="arabicPeriod"/>
            </a:pPr>
            <a:r>
              <a:rPr lang="en-US" sz="2800" b="1" dirty="0" err="1" smtClean="0"/>
              <a:t>Bengala</a:t>
            </a:r>
            <a:endParaRPr lang="en-US" sz="2800" b="1" dirty="0" smtClean="0"/>
          </a:p>
          <a:p>
            <a:pPr marL="2286000" lvl="4" indent="-457200">
              <a:buClr>
                <a:schemeClr val="tx1"/>
              </a:buClr>
              <a:buFont typeface="+mj-lt"/>
              <a:buAutoNum type="arabicPeriod"/>
            </a:pPr>
            <a:r>
              <a:rPr lang="en-US" sz="2800" b="1" dirty="0" err="1" smtClean="0"/>
              <a:t>Bangala</a:t>
            </a:r>
            <a:endParaRPr lang="en-US" sz="2800" b="1" dirty="0" smtClean="0"/>
          </a:p>
          <a:p>
            <a:pPr marL="2286000" lvl="4" indent="-457200">
              <a:buClr>
                <a:schemeClr val="tx1"/>
              </a:buClr>
              <a:buFont typeface="+mj-lt"/>
              <a:buAutoNum type="arabicPeriod"/>
            </a:pPr>
            <a:r>
              <a:rPr lang="en-US" sz="2800" b="1" dirty="0" err="1" smtClean="0"/>
              <a:t>Vanga</a:t>
            </a:r>
            <a:endParaRPr lang="en-US" sz="2800" b="1" dirty="0" smtClean="0"/>
          </a:p>
          <a:p>
            <a:pPr marL="2286000" lvl="4" indent="-457200">
              <a:buClr>
                <a:schemeClr val="tx1"/>
              </a:buClr>
              <a:buFont typeface="+mj-lt"/>
              <a:buAutoNum type="arabicPeriod"/>
            </a:pPr>
            <a:r>
              <a:rPr lang="en-US" sz="2800" b="1" dirty="0" err="1" smtClean="0"/>
              <a:t>Vangal</a:t>
            </a:r>
            <a:endParaRPr lang="en-US" sz="2800" b="1" dirty="0" smtClean="0"/>
          </a:p>
          <a:p>
            <a:pPr>
              <a:buClr>
                <a:schemeClr val="tx1"/>
              </a:buClr>
              <a:buNone/>
            </a:pPr>
            <a:r>
              <a:rPr lang="en-US" sz="2800" b="1" dirty="0" smtClean="0"/>
              <a:t>     Names of same geographical location as of present Bangladesh</a:t>
            </a:r>
          </a:p>
          <a:p>
            <a:pPr>
              <a:buNone/>
            </a:pPr>
            <a:endParaRPr lang="en-GB"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GB" dirty="0" smtClean="0"/>
              <a:t>Ancient Bengal</a:t>
            </a:r>
            <a:endParaRPr lang="en-GB" dirty="0"/>
          </a:p>
        </p:txBody>
      </p:sp>
      <p:sp>
        <p:nvSpPr>
          <p:cNvPr id="3" name="Content Placeholder 2"/>
          <p:cNvSpPr>
            <a:spLocks noGrp="1"/>
          </p:cNvSpPr>
          <p:nvPr>
            <p:ph sz="quarter" idx="1"/>
          </p:nvPr>
        </p:nvSpPr>
        <p:spPr/>
        <p:txBody>
          <a:bodyPr/>
          <a:lstStyle/>
          <a:p>
            <a:r>
              <a:rPr lang="en-US" smtClean="0"/>
              <a:t>Maurya Period (3rd Century BC)</a:t>
            </a:r>
          </a:p>
          <a:p>
            <a:r>
              <a:rPr lang="en-US" smtClean="0"/>
              <a:t>-- Mahasthangarh, Bogra</a:t>
            </a:r>
          </a:p>
          <a:p>
            <a:r>
              <a:rPr lang="en-US" smtClean="0"/>
              <a:t>-- Brahmi inscription suggests strong administration, relief system (distribution of paddy and money)</a:t>
            </a:r>
          </a:p>
          <a:p>
            <a:r>
              <a:rPr lang="en-US" smtClean="0"/>
              <a:t>-- First urban settlement</a:t>
            </a:r>
          </a:p>
          <a:p>
            <a:r>
              <a:rPr lang="en-US" smtClean="0"/>
              <a:t>-- Arthasastra of Kautilya: fine cotton fabric</a:t>
            </a:r>
          </a:p>
          <a:p>
            <a:r>
              <a:rPr lang="en-US" smtClean="0"/>
              <a:t>-- Thus famous muslin of Dhaka in 16th and 17th century is datables to Maurya period.</a:t>
            </a:r>
            <a:endParaRPr lang="en-US" dirty="0" smtClean="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GB" dirty="0" smtClean="0"/>
              <a:t>Ancient Bengal</a:t>
            </a:r>
            <a:endParaRPr lang="en-GB" dirty="0"/>
          </a:p>
        </p:txBody>
      </p:sp>
      <p:sp>
        <p:nvSpPr>
          <p:cNvPr id="3" name="Content Placeholder 2"/>
          <p:cNvSpPr>
            <a:spLocks noGrp="1"/>
          </p:cNvSpPr>
          <p:nvPr>
            <p:ph sz="quarter" idx="1"/>
          </p:nvPr>
        </p:nvSpPr>
        <p:spPr/>
        <p:txBody>
          <a:bodyPr>
            <a:normAutofit/>
          </a:bodyPr>
          <a:lstStyle/>
          <a:p>
            <a:r>
              <a:rPr lang="en-US" sz="2800" dirty="0" smtClean="0"/>
              <a:t>Gupta Period (4</a:t>
            </a:r>
            <a:r>
              <a:rPr lang="en-US" sz="2800" baseline="30000" dirty="0" smtClean="0"/>
              <a:t>th</a:t>
            </a:r>
            <a:r>
              <a:rPr lang="en-US" sz="2800" dirty="0" smtClean="0"/>
              <a:t> century AD)</a:t>
            </a:r>
          </a:p>
          <a:p>
            <a:pPr>
              <a:buFont typeface="Wingdings" pitchFamily="2" charset="2"/>
              <a:buNone/>
            </a:pPr>
            <a:r>
              <a:rPr lang="en-US" sz="2800" dirty="0" smtClean="0"/>
              <a:t>-- Imperial rulers e.g., </a:t>
            </a:r>
            <a:r>
              <a:rPr lang="en-US" sz="2800" dirty="0" err="1" smtClean="0"/>
              <a:t>Samudragupta</a:t>
            </a:r>
            <a:endParaRPr lang="en-US" sz="2800" dirty="0" smtClean="0"/>
          </a:p>
          <a:p>
            <a:pPr>
              <a:buFont typeface="Wingdings" pitchFamily="2" charset="2"/>
              <a:buNone/>
            </a:pPr>
            <a:r>
              <a:rPr lang="en-US" sz="2800" dirty="0" smtClean="0"/>
              <a:t>--  Benevolent government and political stability.</a:t>
            </a:r>
          </a:p>
          <a:p>
            <a:pPr>
              <a:buFont typeface="Wingdings" pitchFamily="2" charset="2"/>
              <a:buNone/>
            </a:pPr>
            <a:r>
              <a:rPr lang="en-US" sz="2800" dirty="0" smtClean="0"/>
              <a:t>-- Bengal became an imp. Province</a:t>
            </a:r>
          </a:p>
          <a:p>
            <a:pPr>
              <a:buFont typeface="Wingdings" pitchFamily="2" charset="2"/>
              <a:buNone/>
            </a:pPr>
            <a:r>
              <a:rPr lang="en-US" sz="2800" dirty="0" smtClean="0"/>
              <a:t>-- Sea trade within India and outside India, shipbuilding.</a:t>
            </a:r>
          </a:p>
          <a:p>
            <a:pPr>
              <a:buFont typeface="Wingdings" pitchFamily="2" charset="2"/>
              <a:buNone/>
            </a:pPr>
            <a:r>
              <a:rPr lang="en-US" sz="2800" dirty="0" smtClean="0"/>
              <a:t>-- </a:t>
            </a:r>
            <a:r>
              <a:rPr lang="en-US" sz="2800" dirty="0" err="1" smtClean="0"/>
              <a:t>Fa-Hsien</a:t>
            </a:r>
            <a:r>
              <a:rPr lang="en-US" sz="2800" dirty="0" smtClean="0"/>
              <a:t> visited Bengal.</a:t>
            </a:r>
          </a:p>
          <a:p>
            <a:pPr>
              <a:buFont typeface="Wingdings" pitchFamily="2" charset="2"/>
              <a:buNone/>
            </a:pPr>
            <a:r>
              <a:rPr lang="en-US" sz="2800" dirty="0" smtClean="0"/>
              <a:t>-- Brahmin rulers </a:t>
            </a:r>
            <a:r>
              <a:rPr lang="en-US" sz="2800" dirty="0" err="1" smtClean="0"/>
              <a:t>patronised</a:t>
            </a:r>
            <a:r>
              <a:rPr lang="en-US" sz="2800" dirty="0" smtClean="0"/>
              <a:t> Buddhism.</a:t>
            </a:r>
            <a:endParaRPr lang="en-GB" sz="2800"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GB" dirty="0" smtClean="0"/>
              <a:t>Ancient Bengal</a:t>
            </a:r>
            <a:endParaRPr lang="en-GB" dirty="0"/>
          </a:p>
        </p:txBody>
      </p:sp>
      <p:sp>
        <p:nvSpPr>
          <p:cNvPr id="3" name="Content Placeholder 2"/>
          <p:cNvSpPr>
            <a:spLocks noGrp="1"/>
          </p:cNvSpPr>
          <p:nvPr>
            <p:ph sz="quarter" idx="1"/>
          </p:nvPr>
        </p:nvSpPr>
        <p:spPr/>
        <p:txBody>
          <a:bodyPr/>
          <a:lstStyle/>
          <a:p>
            <a:pPr>
              <a:lnSpc>
                <a:spcPct val="80000"/>
              </a:lnSpc>
              <a:buFont typeface="Wingdings" pitchFamily="2" charset="2"/>
              <a:buNone/>
            </a:pPr>
            <a:r>
              <a:rPr lang="en-US" b="1" dirty="0" err="1" smtClean="0">
                <a:latin typeface="Times New Roman" pitchFamily="18" charset="0"/>
              </a:rPr>
              <a:t>Janapadas</a:t>
            </a:r>
            <a:r>
              <a:rPr lang="en-US" b="1" dirty="0" smtClean="0">
                <a:latin typeface="Times New Roman" pitchFamily="18" charset="0"/>
              </a:rPr>
              <a:t> :</a:t>
            </a:r>
          </a:p>
          <a:p>
            <a:pPr>
              <a:lnSpc>
                <a:spcPct val="80000"/>
              </a:lnSpc>
              <a:buFont typeface="Wingdings" pitchFamily="2" charset="2"/>
              <a:buNone/>
            </a:pPr>
            <a:r>
              <a:rPr lang="en-US" b="1" dirty="0" smtClean="0">
                <a:latin typeface="Times New Roman" pitchFamily="18" charset="0"/>
              </a:rPr>
              <a:t> For 1000 years between 600 BC - 400 AD Bengal was politically divided into several </a:t>
            </a:r>
            <a:r>
              <a:rPr lang="en-US" b="1" dirty="0" err="1" smtClean="0">
                <a:latin typeface="Times New Roman" pitchFamily="18" charset="0"/>
              </a:rPr>
              <a:t>Janapadas</a:t>
            </a:r>
            <a:r>
              <a:rPr lang="en-US" b="1" dirty="0" smtClean="0">
                <a:latin typeface="Times New Roman" pitchFamily="18" charset="0"/>
              </a:rPr>
              <a:t> or principalities</a:t>
            </a:r>
          </a:p>
          <a:p>
            <a:pPr>
              <a:lnSpc>
                <a:spcPct val="80000"/>
              </a:lnSpc>
              <a:buFont typeface="Wingdings" pitchFamily="2" charset="2"/>
              <a:buNone/>
            </a:pPr>
            <a:endParaRPr lang="en-US" b="1" dirty="0" smtClean="0">
              <a:latin typeface="Times New Roman" pitchFamily="18" charset="0"/>
            </a:endParaRPr>
          </a:p>
          <a:p>
            <a:pPr lvl="1">
              <a:lnSpc>
                <a:spcPct val="80000"/>
              </a:lnSpc>
            </a:pPr>
            <a:r>
              <a:rPr lang="en-US" sz="2400" b="1" dirty="0" err="1" smtClean="0">
                <a:latin typeface="Times New Roman" pitchFamily="18" charset="0"/>
              </a:rPr>
              <a:t>Pundravardhana</a:t>
            </a:r>
            <a:r>
              <a:rPr lang="en-US" sz="2400" b="1" dirty="0" smtClean="0">
                <a:latin typeface="Times New Roman" pitchFamily="18" charset="0"/>
              </a:rPr>
              <a:t> :  </a:t>
            </a:r>
            <a:r>
              <a:rPr lang="en-US" sz="2400" b="1" dirty="0" err="1" smtClean="0">
                <a:latin typeface="Times New Roman" pitchFamily="18" charset="0"/>
              </a:rPr>
              <a:t>Mahasthangarh</a:t>
            </a:r>
            <a:r>
              <a:rPr lang="en-US" sz="2400" b="1" dirty="0" smtClean="0">
                <a:latin typeface="Times New Roman" pitchFamily="18" charset="0"/>
              </a:rPr>
              <a:t> – </a:t>
            </a:r>
            <a:r>
              <a:rPr lang="en-US" sz="2400" b="1" dirty="0" err="1" smtClean="0">
                <a:latin typeface="Times New Roman" pitchFamily="18" charset="0"/>
              </a:rPr>
              <a:t>Bogra</a:t>
            </a:r>
            <a:endParaRPr lang="en-US" sz="2400" b="1" dirty="0" smtClean="0">
              <a:latin typeface="Times New Roman" pitchFamily="18" charset="0"/>
            </a:endParaRPr>
          </a:p>
          <a:p>
            <a:pPr lvl="1">
              <a:lnSpc>
                <a:spcPct val="80000"/>
              </a:lnSpc>
              <a:buFont typeface="Wingdings" pitchFamily="2" charset="2"/>
              <a:buNone/>
            </a:pPr>
            <a:endParaRPr lang="en-US" sz="2400" b="1" dirty="0" smtClean="0">
              <a:latin typeface="Times New Roman" pitchFamily="18" charset="0"/>
            </a:endParaRPr>
          </a:p>
          <a:p>
            <a:pPr lvl="1">
              <a:lnSpc>
                <a:spcPct val="80000"/>
              </a:lnSpc>
            </a:pPr>
            <a:r>
              <a:rPr lang="en-US" sz="2400" b="1" dirty="0" err="1" smtClean="0">
                <a:latin typeface="Times New Roman" pitchFamily="18" charset="0"/>
              </a:rPr>
              <a:t>Varendra</a:t>
            </a:r>
            <a:r>
              <a:rPr lang="en-US" sz="2400" b="1" dirty="0" smtClean="0">
                <a:latin typeface="Times New Roman" pitchFamily="18" charset="0"/>
              </a:rPr>
              <a:t> :  </a:t>
            </a:r>
            <a:r>
              <a:rPr lang="en-US" sz="2400" b="1" dirty="0" err="1" smtClean="0">
                <a:latin typeface="Times New Roman" pitchFamily="18" charset="0"/>
              </a:rPr>
              <a:t>Rajshahi</a:t>
            </a:r>
            <a:r>
              <a:rPr lang="en-US" sz="2400" b="1" dirty="0" smtClean="0">
                <a:latin typeface="Times New Roman" pitchFamily="18" charset="0"/>
              </a:rPr>
              <a:t> - North Bengal</a:t>
            </a:r>
          </a:p>
          <a:p>
            <a:pPr lvl="1">
              <a:lnSpc>
                <a:spcPct val="80000"/>
              </a:lnSpc>
              <a:buFont typeface="Wingdings" pitchFamily="2" charset="2"/>
              <a:buNone/>
            </a:pPr>
            <a:endParaRPr lang="en-US" sz="2400" b="1" dirty="0" smtClean="0">
              <a:latin typeface="Times New Roman" pitchFamily="18" charset="0"/>
            </a:endParaRPr>
          </a:p>
          <a:p>
            <a:pPr lvl="1">
              <a:lnSpc>
                <a:spcPct val="80000"/>
              </a:lnSpc>
            </a:pPr>
            <a:r>
              <a:rPr lang="en-US" sz="2400" b="1" dirty="0" err="1" smtClean="0">
                <a:latin typeface="Times New Roman" pitchFamily="18" charset="0"/>
              </a:rPr>
              <a:t>Vanga</a:t>
            </a:r>
            <a:r>
              <a:rPr lang="en-US" sz="2400" b="1" dirty="0" smtClean="0">
                <a:latin typeface="Times New Roman" pitchFamily="18" charset="0"/>
              </a:rPr>
              <a:t> :  </a:t>
            </a:r>
            <a:r>
              <a:rPr lang="en-US" sz="2400" b="1" dirty="0" err="1" smtClean="0">
                <a:latin typeface="Times New Roman" pitchFamily="18" charset="0"/>
              </a:rPr>
              <a:t>Mymensingh</a:t>
            </a:r>
            <a:r>
              <a:rPr lang="en-US" sz="2400" b="1" dirty="0" smtClean="0">
                <a:latin typeface="Times New Roman" pitchFamily="18" charset="0"/>
              </a:rPr>
              <a:t> - Dhaka - </a:t>
            </a:r>
            <a:r>
              <a:rPr lang="en-US" sz="2400" b="1" dirty="0" err="1" smtClean="0">
                <a:latin typeface="Times New Roman" pitchFamily="18" charset="0"/>
              </a:rPr>
              <a:t>Faridpur</a:t>
            </a:r>
            <a:r>
              <a:rPr lang="en-US" sz="2400" b="1" dirty="0" smtClean="0">
                <a:latin typeface="Times New Roman" pitchFamily="18" charset="0"/>
              </a:rPr>
              <a:t> - Barisal up to the Brahmaputra river</a:t>
            </a:r>
          </a:p>
          <a:p>
            <a:pPr lvl="1">
              <a:lnSpc>
                <a:spcPct val="80000"/>
              </a:lnSpc>
              <a:buFont typeface="Wingdings" pitchFamily="2" charset="2"/>
              <a:buNone/>
            </a:pPr>
            <a:endParaRPr lang="en-US" sz="2400" b="1" dirty="0" smtClean="0">
              <a:latin typeface="Times New Roman" pitchFamily="18" charset="0"/>
            </a:endParaRPr>
          </a:p>
          <a:p>
            <a:pPr lvl="1">
              <a:lnSpc>
                <a:spcPct val="80000"/>
              </a:lnSpc>
            </a:pPr>
            <a:endParaRPr lang="en-GB"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GB" dirty="0" smtClean="0"/>
              <a:t>Ancient Bengal</a:t>
            </a:r>
            <a:endParaRPr lang="en-GB" dirty="0"/>
          </a:p>
        </p:txBody>
      </p:sp>
      <p:sp>
        <p:nvSpPr>
          <p:cNvPr id="3" name="Content Placeholder 2"/>
          <p:cNvSpPr>
            <a:spLocks noGrp="1"/>
          </p:cNvSpPr>
          <p:nvPr>
            <p:ph sz="quarter" idx="1"/>
          </p:nvPr>
        </p:nvSpPr>
        <p:spPr/>
        <p:txBody>
          <a:bodyPr>
            <a:noAutofit/>
          </a:bodyPr>
          <a:lstStyle/>
          <a:p>
            <a:pPr lvl="1">
              <a:lnSpc>
                <a:spcPct val="80000"/>
              </a:lnSpc>
            </a:pPr>
            <a:endParaRPr lang="en-US" sz="2800" b="1" dirty="0" smtClean="0">
              <a:latin typeface="Times New Roman" pitchFamily="18" charset="0"/>
            </a:endParaRPr>
          </a:p>
          <a:p>
            <a:pPr lvl="1">
              <a:lnSpc>
                <a:spcPct val="80000"/>
              </a:lnSpc>
            </a:pPr>
            <a:r>
              <a:rPr lang="en-US" sz="2800" b="1" dirty="0" err="1" smtClean="0">
                <a:latin typeface="Times New Roman" pitchFamily="18" charset="0"/>
              </a:rPr>
              <a:t>Vangal</a:t>
            </a:r>
            <a:r>
              <a:rPr lang="en-US" sz="2800" b="1" dirty="0" smtClean="0">
                <a:latin typeface="Times New Roman" pitchFamily="18" charset="0"/>
              </a:rPr>
              <a:t> :  Probably southern part of </a:t>
            </a:r>
            <a:r>
              <a:rPr lang="en-US" sz="2800" b="1" dirty="0" err="1" smtClean="0">
                <a:latin typeface="Times New Roman" pitchFamily="18" charset="0"/>
              </a:rPr>
              <a:t>Vanga</a:t>
            </a:r>
            <a:r>
              <a:rPr lang="en-US" sz="2800" b="1" dirty="0" smtClean="0">
                <a:latin typeface="Times New Roman" pitchFamily="18" charset="0"/>
              </a:rPr>
              <a:t> near the sea</a:t>
            </a:r>
          </a:p>
          <a:p>
            <a:pPr lvl="1">
              <a:lnSpc>
                <a:spcPct val="80000"/>
              </a:lnSpc>
            </a:pPr>
            <a:r>
              <a:rPr lang="en-US" sz="2800" b="1" dirty="0" err="1" smtClean="0">
                <a:latin typeface="Times New Roman" pitchFamily="18" charset="0"/>
              </a:rPr>
              <a:t>Samatata</a:t>
            </a:r>
            <a:r>
              <a:rPr lang="en-US" sz="2800" b="1" dirty="0" smtClean="0">
                <a:latin typeface="Times New Roman" pitchFamily="18" charset="0"/>
              </a:rPr>
              <a:t> :  </a:t>
            </a:r>
            <a:r>
              <a:rPr lang="en-US" sz="2800" b="1" dirty="0" err="1" smtClean="0">
                <a:latin typeface="Times New Roman" pitchFamily="18" charset="0"/>
              </a:rPr>
              <a:t>Lalmai</a:t>
            </a:r>
            <a:r>
              <a:rPr lang="en-US" sz="2800" b="1" dirty="0" smtClean="0">
                <a:latin typeface="Times New Roman" pitchFamily="18" charset="0"/>
              </a:rPr>
              <a:t> - </a:t>
            </a:r>
            <a:r>
              <a:rPr lang="en-US" sz="2800" b="1" dirty="0" err="1" smtClean="0">
                <a:latin typeface="Times New Roman" pitchFamily="18" charset="0"/>
              </a:rPr>
              <a:t>Comilla</a:t>
            </a:r>
            <a:r>
              <a:rPr lang="en-US" sz="2800" b="1" dirty="0" smtClean="0">
                <a:latin typeface="Times New Roman" pitchFamily="18" charset="0"/>
              </a:rPr>
              <a:t> including Tripura &amp; </a:t>
            </a:r>
            <a:r>
              <a:rPr lang="en-US" sz="2800" b="1" dirty="0" err="1" smtClean="0">
                <a:latin typeface="Times New Roman" pitchFamily="18" charset="0"/>
              </a:rPr>
              <a:t>Noakhali</a:t>
            </a:r>
            <a:endParaRPr lang="en-US" sz="2800" b="1" dirty="0" smtClean="0">
              <a:latin typeface="Times New Roman" pitchFamily="18" charset="0"/>
            </a:endParaRPr>
          </a:p>
          <a:p>
            <a:pPr lvl="1">
              <a:lnSpc>
                <a:spcPct val="80000"/>
              </a:lnSpc>
            </a:pPr>
            <a:r>
              <a:rPr lang="en-US" sz="2800" b="1" dirty="0" err="1" smtClean="0">
                <a:latin typeface="Times New Roman" pitchFamily="18" charset="0"/>
              </a:rPr>
              <a:t>Harikel</a:t>
            </a:r>
            <a:r>
              <a:rPr lang="en-US" sz="2800" b="1" dirty="0" smtClean="0">
                <a:latin typeface="Times New Roman" pitchFamily="18" charset="0"/>
              </a:rPr>
              <a:t> :  Chittagong – </a:t>
            </a:r>
            <a:r>
              <a:rPr lang="en-US" sz="2800" b="1" dirty="0" err="1" smtClean="0">
                <a:latin typeface="Times New Roman" pitchFamily="18" charset="0"/>
              </a:rPr>
              <a:t>Sylet</a:t>
            </a:r>
            <a:r>
              <a:rPr lang="en-US" sz="2800" b="1" dirty="0" smtClean="0">
                <a:latin typeface="Times New Roman" pitchFamily="18" charset="0"/>
              </a:rPr>
              <a:t> up to </a:t>
            </a:r>
            <a:r>
              <a:rPr lang="en-US" sz="2800" b="1" dirty="0" err="1" smtClean="0">
                <a:latin typeface="Times New Roman" pitchFamily="18" charset="0"/>
              </a:rPr>
              <a:t>Comilla</a:t>
            </a:r>
            <a:endParaRPr lang="en-US" sz="2800" b="1" dirty="0" smtClean="0">
              <a:latin typeface="Times New Roman" pitchFamily="18" charset="0"/>
            </a:endParaRPr>
          </a:p>
          <a:p>
            <a:pPr lvl="1">
              <a:lnSpc>
                <a:spcPct val="80000"/>
              </a:lnSpc>
            </a:pPr>
            <a:r>
              <a:rPr lang="en-US" sz="2800" b="1" dirty="0" smtClean="0">
                <a:latin typeface="Times New Roman" pitchFamily="18" charset="0"/>
              </a:rPr>
              <a:t>Gaur : South of </a:t>
            </a:r>
            <a:r>
              <a:rPr lang="en-US" sz="2800" b="1" dirty="0" err="1" smtClean="0">
                <a:latin typeface="Times New Roman" pitchFamily="18" charset="0"/>
              </a:rPr>
              <a:t>Murshidabad</a:t>
            </a:r>
            <a:r>
              <a:rPr lang="en-US" sz="2800" b="1" dirty="0" smtClean="0">
                <a:latin typeface="Times New Roman" pitchFamily="18" charset="0"/>
              </a:rPr>
              <a:t> - </a:t>
            </a:r>
            <a:r>
              <a:rPr lang="en-US" sz="2800" b="1" dirty="0" err="1" smtClean="0">
                <a:latin typeface="Times New Roman" pitchFamily="18" charset="0"/>
              </a:rPr>
              <a:t>Maldaha</a:t>
            </a:r>
            <a:r>
              <a:rPr lang="en-US" sz="2800" b="1" dirty="0" smtClean="0">
                <a:latin typeface="Times New Roman" pitchFamily="18" charset="0"/>
              </a:rPr>
              <a:t> -- probably it included </a:t>
            </a:r>
            <a:r>
              <a:rPr lang="en-US" sz="2800" b="1" dirty="0" err="1" smtClean="0">
                <a:latin typeface="Times New Roman" pitchFamily="18" charset="0"/>
              </a:rPr>
              <a:t>Birbhum</a:t>
            </a:r>
            <a:r>
              <a:rPr lang="en-US" sz="2800" b="1" dirty="0" smtClean="0">
                <a:latin typeface="Times New Roman" pitchFamily="18" charset="0"/>
              </a:rPr>
              <a:t> &amp; </a:t>
            </a:r>
            <a:r>
              <a:rPr lang="en-US" sz="2800" b="1" dirty="0" err="1" smtClean="0">
                <a:latin typeface="Times New Roman" pitchFamily="18" charset="0"/>
              </a:rPr>
              <a:t>Burdwan</a:t>
            </a:r>
            <a:r>
              <a:rPr lang="en-US" sz="2800" b="1" dirty="0" smtClean="0">
                <a:latin typeface="Times New Roman" pitchFamily="18" charset="0"/>
              </a:rPr>
              <a:t> too</a:t>
            </a:r>
          </a:p>
          <a:p>
            <a:pPr lvl="1">
              <a:lnSpc>
                <a:spcPct val="80000"/>
              </a:lnSpc>
            </a:pPr>
            <a:r>
              <a:rPr lang="en-US" sz="2800" b="1" dirty="0" err="1" smtClean="0">
                <a:latin typeface="Times New Roman" pitchFamily="18" charset="0"/>
              </a:rPr>
              <a:t>Sumha</a:t>
            </a:r>
            <a:r>
              <a:rPr lang="en-US" sz="2800" b="1" dirty="0" smtClean="0">
                <a:latin typeface="Times New Roman" pitchFamily="18" charset="0"/>
              </a:rPr>
              <a:t> -  </a:t>
            </a:r>
            <a:r>
              <a:rPr lang="en-US" sz="2800" b="1" dirty="0" err="1" smtClean="0">
                <a:latin typeface="Times New Roman" pitchFamily="18" charset="0"/>
              </a:rPr>
              <a:t>Radh</a:t>
            </a:r>
            <a:r>
              <a:rPr lang="en-US" sz="2800" b="1" dirty="0" smtClean="0">
                <a:latin typeface="Times New Roman" pitchFamily="18" charset="0"/>
              </a:rPr>
              <a:t> :  West Bengal</a:t>
            </a:r>
            <a:endParaRPr lang="en-GB" sz="2800"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GB" dirty="0" smtClean="0"/>
              <a:t>Ancient Bengal</a:t>
            </a:r>
            <a:endParaRPr lang="en-GB" dirty="0"/>
          </a:p>
        </p:txBody>
      </p:sp>
      <p:sp>
        <p:nvSpPr>
          <p:cNvPr id="3" name="Content Placeholder 2"/>
          <p:cNvSpPr>
            <a:spLocks noGrp="1"/>
          </p:cNvSpPr>
          <p:nvPr>
            <p:ph sz="quarter" idx="1"/>
          </p:nvPr>
        </p:nvSpPr>
        <p:spPr>
          <a:xfrm>
            <a:off x="457200" y="2057400"/>
            <a:ext cx="7467600" cy="4416552"/>
          </a:xfrm>
        </p:spPr>
        <p:txBody>
          <a:bodyPr/>
          <a:lstStyle/>
          <a:p>
            <a:pPr>
              <a:lnSpc>
                <a:spcPct val="90000"/>
              </a:lnSpc>
              <a:buFont typeface="Wingdings" pitchFamily="2" charset="2"/>
              <a:buChar char="q"/>
            </a:pPr>
            <a:r>
              <a:rPr lang="en-US" sz="2800" b="1" dirty="0" err="1" smtClean="0"/>
              <a:t>Sasanka</a:t>
            </a:r>
            <a:endParaRPr lang="en-US" sz="2800" b="1" dirty="0" smtClean="0"/>
          </a:p>
          <a:p>
            <a:pPr>
              <a:lnSpc>
                <a:spcPct val="90000"/>
              </a:lnSpc>
              <a:buFont typeface="Wingdings" pitchFamily="2" charset="2"/>
              <a:buNone/>
            </a:pPr>
            <a:r>
              <a:rPr lang="en-US" sz="2800" dirty="0" smtClean="0"/>
              <a:t>-- First independent king of Gaur</a:t>
            </a:r>
          </a:p>
          <a:p>
            <a:pPr>
              <a:lnSpc>
                <a:spcPct val="90000"/>
              </a:lnSpc>
              <a:buFont typeface="Wingdings" pitchFamily="2" charset="2"/>
              <a:buNone/>
            </a:pPr>
            <a:r>
              <a:rPr lang="en-US" sz="2800" dirty="0" smtClean="0"/>
              <a:t>-- Capital at </a:t>
            </a:r>
            <a:r>
              <a:rPr lang="en-US" sz="2800" dirty="0" err="1" smtClean="0"/>
              <a:t>Karnasubarna</a:t>
            </a:r>
            <a:r>
              <a:rPr lang="en-US" sz="2800" dirty="0" smtClean="0"/>
              <a:t> (</a:t>
            </a:r>
            <a:r>
              <a:rPr lang="en-US" sz="2800" dirty="0" err="1" smtClean="0"/>
              <a:t>Murshidabad</a:t>
            </a:r>
            <a:r>
              <a:rPr lang="en-US" sz="2800" dirty="0" smtClean="0"/>
              <a:t>)</a:t>
            </a:r>
          </a:p>
          <a:p>
            <a:pPr>
              <a:lnSpc>
                <a:spcPct val="90000"/>
              </a:lnSpc>
              <a:buFont typeface="Wingdings" pitchFamily="2" charset="2"/>
              <a:buNone/>
            </a:pPr>
            <a:r>
              <a:rPr lang="en-US" sz="2800" dirty="0" smtClean="0"/>
              <a:t>-- Ruled from end of 6</a:t>
            </a:r>
            <a:r>
              <a:rPr lang="en-US" sz="2800" baseline="30000" dirty="0" smtClean="0"/>
              <a:t>th</a:t>
            </a:r>
            <a:r>
              <a:rPr lang="en-US" sz="2800" dirty="0" smtClean="0"/>
              <a:t> / beginning of 7</a:t>
            </a:r>
            <a:r>
              <a:rPr lang="en-US" sz="2800" baseline="30000" dirty="0" smtClean="0"/>
              <a:t>th</a:t>
            </a:r>
            <a:r>
              <a:rPr lang="en-US" sz="2800" dirty="0" smtClean="0"/>
              <a:t> century to 650.</a:t>
            </a:r>
          </a:p>
          <a:p>
            <a:pPr>
              <a:lnSpc>
                <a:spcPct val="90000"/>
              </a:lnSpc>
              <a:buFont typeface="Wingdings" pitchFamily="2" charset="2"/>
              <a:buNone/>
            </a:pPr>
            <a:r>
              <a:rPr lang="en-US" sz="2800" dirty="0" smtClean="0"/>
              <a:t>-- </a:t>
            </a:r>
            <a:r>
              <a:rPr lang="en-US" sz="2800" dirty="0" err="1" smtClean="0"/>
              <a:t>Hsuen</a:t>
            </a:r>
            <a:r>
              <a:rPr lang="en-US" sz="2800" dirty="0" smtClean="0"/>
              <a:t> Tsang depicted </a:t>
            </a:r>
            <a:r>
              <a:rPr lang="en-US" sz="2800" dirty="0" err="1" smtClean="0"/>
              <a:t>Sasanka</a:t>
            </a:r>
            <a:r>
              <a:rPr lang="en-US" sz="2800" dirty="0" smtClean="0"/>
              <a:t> as anti-Buddhist.</a:t>
            </a:r>
          </a:p>
          <a:p>
            <a:pPr>
              <a:lnSpc>
                <a:spcPct val="90000"/>
              </a:lnSpc>
              <a:buFont typeface="Wingdings" pitchFamily="2" charset="2"/>
              <a:buNone/>
            </a:pPr>
            <a:r>
              <a:rPr lang="en-US" sz="2800" dirty="0" smtClean="0"/>
              <a:t>-- Invaded Magadha (Southern Bihar) and forerunner of aggressive policy followed by </a:t>
            </a:r>
            <a:r>
              <a:rPr lang="en-US" sz="2800" dirty="0" err="1" smtClean="0"/>
              <a:t>Dharmapala</a:t>
            </a:r>
            <a:r>
              <a:rPr lang="en-US" sz="2800" dirty="0" smtClean="0"/>
              <a:t>.</a:t>
            </a:r>
          </a:p>
          <a:p>
            <a:pPr>
              <a:buNone/>
            </a:pPr>
            <a:endParaRPr lang="en-GB"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GB" dirty="0" smtClean="0"/>
              <a:t>Ancient Bengal</a:t>
            </a:r>
            <a:endParaRPr lang="en-GB" dirty="0"/>
          </a:p>
        </p:txBody>
      </p:sp>
      <p:sp>
        <p:nvSpPr>
          <p:cNvPr id="3" name="Content Placeholder 2"/>
          <p:cNvSpPr>
            <a:spLocks noGrp="1"/>
          </p:cNvSpPr>
          <p:nvPr>
            <p:ph sz="quarter" idx="1"/>
          </p:nvPr>
        </p:nvSpPr>
        <p:spPr>
          <a:xfrm>
            <a:off x="457200" y="2133600"/>
            <a:ext cx="7467600" cy="4340352"/>
          </a:xfrm>
        </p:spPr>
        <p:txBody>
          <a:bodyPr/>
          <a:lstStyle/>
          <a:p>
            <a:pPr>
              <a:buNone/>
            </a:pPr>
            <a:r>
              <a:rPr lang="en-US" b="1" dirty="0" err="1" smtClean="0"/>
              <a:t>Matsanayam</a:t>
            </a:r>
            <a:endParaRPr lang="en-US" b="1" dirty="0" smtClean="0"/>
          </a:p>
          <a:p>
            <a:r>
              <a:rPr lang="en-US" dirty="0" smtClean="0"/>
              <a:t>period of anarchy between 650 – 750;</a:t>
            </a:r>
          </a:p>
          <a:p>
            <a:r>
              <a:rPr lang="en-US" dirty="0" smtClean="0"/>
              <a:t>Following the century, after the death of </a:t>
            </a:r>
            <a:r>
              <a:rPr lang="en-US" dirty="0" err="1" smtClean="0"/>
              <a:t>Sasanka</a:t>
            </a:r>
            <a:r>
              <a:rPr lang="en-US" dirty="0" smtClean="0"/>
              <a:t>, Bengal saw very little of stable government and the whole country was torn by internal strife and disturbed by invasions from outside.</a:t>
            </a:r>
          </a:p>
          <a:p>
            <a:r>
              <a:rPr lang="en-US" dirty="0" smtClean="0"/>
              <a:t>This found mention in the Pala records as state of </a:t>
            </a:r>
            <a:r>
              <a:rPr lang="en-US" dirty="0" err="1" smtClean="0"/>
              <a:t>matsyanyaya</a:t>
            </a:r>
            <a:r>
              <a:rPr lang="en-US" dirty="0" smtClean="0"/>
              <a:t> </a:t>
            </a:r>
          </a:p>
          <a:p>
            <a:endParaRPr lang="en-US" dirty="0" smtClean="0"/>
          </a:p>
          <a:p>
            <a:endParaRPr lang="en-GB"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b="1" dirty="0" err="1" smtClean="0"/>
              <a:t>Matsanayam</a:t>
            </a:r>
            <a:r>
              <a:rPr lang="en-US" b="1" dirty="0" smtClean="0"/>
              <a:t/>
            </a:r>
            <a:br>
              <a:rPr lang="en-US" b="1" dirty="0" smtClean="0"/>
            </a:br>
            <a:endParaRPr lang="en-GB" dirty="0"/>
          </a:p>
        </p:txBody>
      </p:sp>
      <p:sp>
        <p:nvSpPr>
          <p:cNvPr id="3" name="Content Placeholder 2"/>
          <p:cNvSpPr>
            <a:spLocks noGrp="1"/>
          </p:cNvSpPr>
          <p:nvPr>
            <p:ph sz="quarter" idx="1"/>
          </p:nvPr>
        </p:nvSpPr>
        <p:spPr/>
        <p:txBody>
          <a:bodyPr/>
          <a:lstStyle/>
          <a:p>
            <a:pPr algn="just"/>
            <a:r>
              <a:rPr lang="en-US" dirty="0" err="1" smtClean="0"/>
              <a:t>Matsanayam</a:t>
            </a:r>
            <a:r>
              <a:rPr lang="en-US" dirty="0" smtClean="0"/>
              <a:t> denotes, a</a:t>
            </a:r>
            <a:r>
              <a:rPr lang="en-GB" dirty="0" err="1" smtClean="0"/>
              <a:t>ccording</a:t>
            </a:r>
            <a:r>
              <a:rPr lang="en-GB" dirty="0" smtClean="0"/>
              <a:t> to </a:t>
            </a:r>
            <a:r>
              <a:rPr lang="en-GB" dirty="0" err="1" smtClean="0"/>
              <a:t>Kautiliya</a:t>
            </a:r>
            <a:r>
              <a:rPr lang="en-GB" dirty="0" smtClean="0"/>
              <a:t>, “When the law of punishment is kept in abeyance, it gives rise to such disorder as is implied in the proverb of fishes, i.e., the larger fish swallows a small one, for in the absence of a magistrate, the strong  will swallow the weak.”</a:t>
            </a:r>
          </a:p>
          <a:p>
            <a:pPr algn="just"/>
            <a:endParaRPr lang="en-GB" dirty="0" smtClean="0"/>
          </a:p>
          <a:p>
            <a:pPr algn="just"/>
            <a:r>
              <a:rPr lang="en-GB" dirty="0" smtClean="0"/>
              <a:t>Sources to construct history: </a:t>
            </a:r>
            <a:r>
              <a:rPr lang="en-GB" dirty="0" err="1" smtClean="0"/>
              <a:t>Khalimpur</a:t>
            </a:r>
            <a:r>
              <a:rPr lang="en-GB" dirty="0" smtClean="0"/>
              <a:t> copper plate and the account of Lama </a:t>
            </a:r>
            <a:r>
              <a:rPr lang="en-GB" dirty="0" err="1" smtClean="0"/>
              <a:t>Taranatha</a:t>
            </a:r>
            <a:endParaRPr lang="en-GB"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GB" dirty="0" smtClean="0"/>
              <a:t>Ancient Bengal</a:t>
            </a:r>
            <a:endParaRPr lang="en-GB" dirty="0"/>
          </a:p>
        </p:txBody>
      </p:sp>
      <p:sp>
        <p:nvSpPr>
          <p:cNvPr id="3" name="Content Placeholder 2"/>
          <p:cNvSpPr>
            <a:spLocks noGrp="1"/>
          </p:cNvSpPr>
          <p:nvPr>
            <p:ph sz="quarter" idx="1"/>
          </p:nvPr>
        </p:nvSpPr>
        <p:spPr/>
        <p:txBody>
          <a:bodyPr>
            <a:normAutofit lnSpcReduction="10000"/>
          </a:bodyPr>
          <a:lstStyle/>
          <a:p>
            <a:pPr>
              <a:buNone/>
            </a:pPr>
            <a:r>
              <a:rPr lang="en-US" b="1" dirty="0" smtClean="0"/>
              <a:t>Pala Dynasty (750-1097)</a:t>
            </a:r>
          </a:p>
          <a:p>
            <a:pPr>
              <a:buNone/>
            </a:pPr>
            <a:endParaRPr lang="en-US" b="1" dirty="0" smtClean="0"/>
          </a:p>
          <a:p>
            <a:pPr>
              <a:buFont typeface="Wingdings" pitchFamily="2" charset="2"/>
              <a:buNone/>
            </a:pPr>
            <a:r>
              <a:rPr lang="en-US" dirty="0" smtClean="0"/>
              <a:t>-- </a:t>
            </a:r>
            <a:r>
              <a:rPr lang="en-US" sz="2800" dirty="0" smtClean="0"/>
              <a:t>Founder Gopala,18 kings ruled for 400 years.</a:t>
            </a:r>
          </a:p>
          <a:p>
            <a:pPr>
              <a:buFont typeface="Wingdings" pitchFamily="2" charset="2"/>
              <a:buNone/>
            </a:pPr>
            <a:r>
              <a:rPr lang="en-US" sz="2800" dirty="0" smtClean="0"/>
              <a:t>-- End of </a:t>
            </a:r>
            <a:r>
              <a:rPr lang="en-US" sz="2800" dirty="0" err="1" smtClean="0"/>
              <a:t>Matsanyayam</a:t>
            </a:r>
            <a:endParaRPr lang="en-US" sz="2800" dirty="0" smtClean="0"/>
          </a:p>
          <a:p>
            <a:pPr>
              <a:buFont typeface="Wingdings" pitchFamily="2" charset="2"/>
              <a:buNone/>
            </a:pPr>
            <a:r>
              <a:rPr lang="en-US" sz="2800" dirty="0" smtClean="0"/>
              <a:t>-- Golden age of Buddhism</a:t>
            </a:r>
          </a:p>
          <a:p>
            <a:pPr>
              <a:buFont typeface="Wingdings" pitchFamily="2" charset="2"/>
              <a:buNone/>
            </a:pPr>
            <a:r>
              <a:rPr lang="en-US" sz="2800" dirty="0" smtClean="0"/>
              <a:t>-- Invasion towards North India by </a:t>
            </a:r>
            <a:r>
              <a:rPr lang="en-US" sz="2800" dirty="0" err="1" smtClean="0"/>
              <a:t>Dharmapala</a:t>
            </a:r>
            <a:endParaRPr lang="en-US" sz="2800" dirty="0" smtClean="0"/>
          </a:p>
          <a:p>
            <a:pPr>
              <a:buFont typeface="Wingdings" pitchFamily="2" charset="2"/>
              <a:buNone/>
            </a:pPr>
            <a:r>
              <a:rPr lang="en-US" sz="2800" dirty="0" smtClean="0"/>
              <a:t>-- </a:t>
            </a:r>
            <a:r>
              <a:rPr lang="en-US" sz="2800" dirty="0" err="1" smtClean="0"/>
              <a:t>Somepur</a:t>
            </a:r>
            <a:r>
              <a:rPr lang="en-US" sz="2800" dirty="0" smtClean="0"/>
              <a:t> </a:t>
            </a:r>
            <a:r>
              <a:rPr lang="en-US" sz="2800" dirty="0" err="1" smtClean="0"/>
              <a:t>Mahabihara,Paharpur</a:t>
            </a:r>
            <a:r>
              <a:rPr lang="en-US" sz="2800" dirty="0" smtClean="0"/>
              <a:t>, </a:t>
            </a:r>
            <a:r>
              <a:rPr lang="en-US" sz="2800" dirty="0" err="1" smtClean="0"/>
              <a:t>Rajshahi</a:t>
            </a:r>
            <a:endParaRPr lang="en-US" sz="2800" dirty="0" smtClean="0"/>
          </a:p>
          <a:p>
            <a:pPr>
              <a:buFont typeface="Wingdings" pitchFamily="2" charset="2"/>
              <a:buNone/>
            </a:pPr>
            <a:r>
              <a:rPr lang="en-US" sz="2800" dirty="0" smtClean="0"/>
              <a:t>-- Religious tolerance, art and sculpture</a:t>
            </a:r>
            <a:endParaRPr lang="en-GB" sz="2800"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Pala dynasty</a:t>
            </a:r>
            <a:endParaRPr lang="en-GB" dirty="0"/>
          </a:p>
        </p:txBody>
      </p:sp>
      <p:sp>
        <p:nvSpPr>
          <p:cNvPr id="3" name="Content Placeholder 2"/>
          <p:cNvSpPr>
            <a:spLocks noGrp="1"/>
          </p:cNvSpPr>
          <p:nvPr>
            <p:ph sz="quarter" idx="1"/>
          </p:nvPr>
        </p:nvSpPr>
        <p:spPr/>
        <p:txBody>
          <a:bodyPr/>
          <a:lstStyle/>
          <a:p>
            <a:pPr marL="457200" indent="-457200">
              <a:buAutoNum type="arabicPeriod"/>
            </a:pPr>
            <a:r>
              <a:rPr lang="en-GB" dirty="0" err="1" smtClean="0"/>
              <a:t>Gopala</a:t>
            </a:r>
            <a:r>
              <a:rPr lang="en-GB" dirty="0" smtClean="0"/>
              <a:t>-I (c 756-781 AD)</a:t>
            </a:r>
          </a:p>
          <a:p>
            <a:pPr marL="457200" indent="-457200">
              <a:buAutoNum type="arabicPeriod"/>
            </a:pPr>
            <a:r>
              <a:rPr lang="en-GB" dirty="0" err="1" smtClean="0"/>
              <a:t>Dharmapala</a:t>
            </a:r>
            <a:r>
              <a:rPr lang="en-GB" dirty="0" smtClean="0"/>
              <a:t>(781-821)</a:t>
            </a:r>
          </a:p>
          <a:p>
            <a:pPr marL="457200" indent="-457200">
              <a:buAutoNum type="arabicPeriod"/>
            </a:pPr>
            <a:r>
              <a:rPr lang="en-GB" dirty="0" err="1" smtClean="0"/>
              <a:t>Devapala</a:t>
            </a:r>
            <a:r>
              <a:rPr lang="en-GB" dirty="0" smtClean="0"/>
              <a:t> (821-861)</a:t>
            </a:r>
          </a:p>
          <a:p>
            <a:pPr marL="457200" indent="-457200">
              <a:buAutoNum type="arabicPeriod"/>
            </a:pPr>
            <a:r>
              <a:rPr lang="en-GB" dirty="0" err="1" smtClean="0"/>
              <a:t>Vigrahapala</a:t>
            </a:r>
            <a:r>
              <a:rPr lang="en-GB" dirty="0" smtClean="0"/>
              <a:t>-I (861-866)</a:t>
            </a:r>
          </a:p>
          <a:p>
            <a:pPr marL="457200" indent="-457200">
              <a:buAutoNum type="arabicPeriod"/>
            </a:pPr>
            <a:r>
              <a:rPr lang="en-GB" dirty="0" err="1" smtClean="0"/>
              <a:t>Narayanpala</a:t>
            </a:r>
            <a:r>
              <a:rPr lang="en-GB" dirty="0" smtClean="0"/>
              <a:t> (866-920)</a:t>
            </a:r>
          </a:p>
          <a:p>
            <a:pPr marL="457200" indent="-457200">
              <a:buAutoNum type="arabicPeriod"/>
            </a:pPr>
            <a:r>
              <a:rPr lang="en-GB" dirty="0" err="1" smtClean="0"/>
              <a:t>Rajyapala</a:t>
            </a:r>
            <a:r>
              <a:rPr lang="en-GB" dirty="0" smtClean="0"/>
              <a:t>(920-952)</a:t>
            </a:r>
          </a:p>
          <a:p>
            <a:pPr marL="457200" indent="-457200">
              <a:buAutoNum type="arabicPeriod"/>
            </a:pPr>
            <a:r>
              <a:rPr lang="en-GB" dirty="0" smtClean="0"/>
              <a:t>Gopala-II9952-969)</a:t>
            </a:r>
          </a:p>
          <a:p>
            <a:pPr marL="457200" indent="-457200">
              <a:buAutoNum type="arabicPeriod"/>
            </a:pPr>
            <a:r>
              <a:rPr lang="en-GB" dirty="0" err="1" smtClean="0"/>
              <a:t>Vigrahapala</a:t>
            </a:r>
            <a:r>
              <a:rPr lang="en-GB" dirty="0" smtClean="0"/>
              <a:t>-II (969-995)</a:t>
            </a:r>
          </a:p>
          <a:p>
            <a:pPr marL="457200" indent="-457200">
              <a:buAutoNum type="arabicPeriod"/>
            </a:pPr>
            <a:r>
              <a:rPr lang="en-GB" dirty="0" err="1" smtClean="0"/>
              <a:t>Mahipala</a:t>
            </a:r>
            <a:r>
              <a:rPr lang="en-GB" dirty="0" smtClean="0"/>
              <a:t>-I (995-1043)</a:t>
            </a:r>
          </a:p>
          <a:p>
            <a:pPr marL="457200" indent="-457200">
              <a:buAutoNum type="arabicPeriod"/>
            </a:pPr>
            <a:r>
              <a:rPr lang="en-GB" dirty="0" err="1" smtClean="0"/>
              <a:t>Nayapala</a:t>
            </a:r>
            <a:r>
              <a:rPr lang="en-GB" dirty="0" smtClean="0"/>
              <a:t>-I (1043-1058)</a:t>
            </a:r>
          </a:p>
          <a:p>
            <a:pPr marL="457200" indent="-457200">
              <a:buNone/>
            </a:pPr>
            <a:endParaRPr lang="en-GB"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GB" dirty="0" smtClean="0"/>
              <a:t>Nationalist Historiography</a:t>
            </a:r>
            <a:endParaRPr lang="en-GB" dirty="0"/>
          </a:p>
        </p:txBody>
      </p:sp>
      <p:sp>
        <p:nvSpPr>
          <p:cNvPr id="3" name="Content Placeholder 2"/>
          <p:cNvSpPr>
            <a:spLocks noGrp="1"/>
          </p:cNvSpPr>
          <p:nvPr>
            <p:ph sz="quarter" idx="1"/>
          </p:nvPr>
        </p:nvSpPr>
        <p:spPr/>
        <p:txBody>
          <a:bodyPr/>
          <a:lstStyle/>
          <a:p>
            <a:endParaRPr lang="en-GB" dirty="0" smtClean="0"/>
          </a:p>
          <a:p>
            <a:r>
              <a:rPr lang="en-GB" dirty="0" smtClean="0"/>
              <a:t>Methodological weakness </a:t>
            </a:r>
          </a:p>
          <a:p>
            <a:pPr algn="just"/>
            <a:r>
              <a:rPr lang="en-GB" dirty="0" smtClean="0"/>
              <a:t>“In order to prove his thesis </a:t>
            </a:r>
            <a:r>
              <a:rPr lang="en-GB" dirty="0" err="1" smtClean="0"/>
              <a:t>Jayaswal</a:t>
            </a:r>
            <a:r>
              <a:rPr lang="en-GB" dirty="0" smtClean="0"/>
              <a:t> employed a large range of sources, but used them in a manner of a barrister trying to win a favourable judgment, emphasizing every passage which tended to support his case, and interpreting it in the most favourable light, while virtually ignoring the evidence which went against him.” </a:t>
            </a:r>
            <a:endParaRPr lang="en-GB"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GB" dirty="0" smtClean="0"/>
              <a:t>Pala dynasty</a:t>
            </a:r>
            <a:endParaRPr lang="en-GB" dirty="0"/>
          </a:p>
        </p:txBody>
      </p:sp>
      <p:sp>
        <p:nvSpPr>
          <p:cNvPr id="3" name="Content Placeholder 2"/>
          <p:cNvSpPr>
            <a:spLocks noGrp="1"/>
          </p:cNvSpPr>
          <p:nvPr>
            <p:ph sz="quarter" idx="1"/>
          </p:nvPr>
        </p:nvSpPr>
        <p:spPr/>
        <p:txBody>
          <a:bodyPr/>
          <a:lstStyle/>
          <a:p>
            <a:pPr>
              <a:buNone/>
            </a:pPr>
            <a:r>
              <a:rPr lang="en-GB" dirty="0" smtClean="0"/>
              <a:t>11. </a:t>
            </a:r>
            <a:r>
              <a:rPr lang="en-GB" dirty="0" err="1" smtClean="0"/>
              <a:t>Vigrahapala</a:t>
            </a:r>
            <a:r>
              <a:rPr lang="en-GB" dirty="0" smtClean="0"/>
              <a:t>-III (1058-1075)</a:t>
            </a:r>
          </a:p>
          <a:p>
            <a:pPr>
              <a:buNone/>
            </a:pPr>
            <a:r>
              <a:rPr lang="en-GB" dirty="0" smtClean="0"/>
              <a:t>12. </a:t>
            </a:r>
            <a:r>
              <a:rPr lang="en-GB" dirty="0" err="1" smtClean="0"/>
              <a:t>Mahipala</a:t>
            </a:r>
            <a:r>
              <a:rPr lang="en-GB" dirty="0" smtClean="0"/>
              <a:t>-II (1075-1080)</a:t>
            </a:r>
          </a:p>
          <a:p>
            <a:pPr>
              <a:buNone/>
            </a:pPr>
            <a:r>
              <a:rPr lang="en-GB" dirty="0" smtClean="0"/>
              <a:t>13.Surepala (1080-1082)</a:t>
            </a:r>
          </a:p>
          <a:p>
            <a:pPr>
              <a:buNone/>
            </a:pPr>
            <a:r>
              <a:rPr lang="en-GB" dirty="0" smtClean="0"/>
              <a:t>14. </a:t>
            </a:r>
            <a:r>
              <a:rPr lang="en-GB" dirty="0" err="1" smtClean="0"/>
              <a:t>Ramapala</a:t>
            </a:r>
            <a:r>
              <a:rPr lang="en-GB" dirty="0" smtClean="0"/>
              <a:t> (1082-1124)</a:t>
            </a:r>
          </a:p>
          <a:p>
            <a:pPr>
              <a:buNone/>
            </a:pPr>
            <a:r>
              <a:rPr lang="en-GB" dirty="0" smtClean="0"/>
              <a:t>15. </a:t>
            </a:r>
            <a:r>
              <a:rPr lang="en-GB" dirty="0" err="1" smtClean="0"/>
              <a:t>Kumarapala</a:t>
            </a:r>
            <a:r>
              <a:rPr lang="en-GB" dirty="0" smtClean="0"/>
              <a:t> (1124-1129)</a:t>
            </a:r>
          </a:p>
          <a:p>
            <a:pPr>
              <a:buNone/>
            </a:pPr>
            <a:r>
              <a:rPr lang="en-GB" dirty="0" smtClean="0"/>
              <a:t>16. </a:t>
            </a:r>
            <a:r>
              <a:rPr lang="en-GB" dirty="0" err="1" smtClean="0"/>
              <a:t>Gopala</a:t>
            </a:r>
            <a:r>
              <a:rPr lang="en-GB" dirty="0" smtClean="0"/>
              <a:t> III (1129-1143)</a:t>
            </a:r>
          </a:p>
          <a:p>
            <a:pPr>
              <a:buNone/>
            </a:pPr>
            <a:r>
              <a:rPr lang="en-GB" dirty="0" smtClean="0"/>
              <a:t>17. </a:t>
            </a:r>
            <a:r>
              <a:rPr lang="en-GB" dirty="0" err="1" smtClean="0"/>
              <a:t>Madanpala</a:t>
            </a:r>
            <a:r>
              <a:rPr lang="en-GB" dirty="0" smtClean="0"/>
              <a:t> (c.1143-1162AD)</a:t>
            </a:r>
            <a:endParaRPr lang="en-GB"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715962"/>
          </a:xfrm>
        </p:spPr>
        <p:txBody>
          <a:bodyPr/>
          <a:lstStyle/>
          <a:p>
            <a:pPr algn="r"/>
            <a:r>
              <a:rPr lang="en-US" sz="3200" dirty="0" smtClean="0"/>
              <a:t>Golden age ???</a:t>
            </a:r>
            <a:endParaRPr lang="en-GB" dirty="0"/>
          </a:p>
        </p:txBody>
      </p:sp>
      <p:sp>
        <p:nvSpPr>
          <p:cNvPr id="3" name="Content Placeholder 2"/>
          <p:cNvSpPr>
            <a:spLocks noGrp="1"/>
          </p:cNvSpPr>
          <p:nvPr>
            <p:ph sz="quarter" idx="1"/>
          </p:nvPr>
        </p:nvSpPr>
        <p:spPr>
          <a:xfrm>
            <a:off x="457200" y="1295400"/>
            <a:ext cx="7467600" cy="5178552"/>
          </a:xfrm>
        </p:spPr>
        <p:txBody>
          <a:bodyPr>
            <a:normAutofit/>
          </a:bodyPr>
          <a:lstStyle/>
          <a:p>
            <a:r>
              <a:rPr lang="en-GB" dirty="0" smtClean="0"/>
              <a:t>The long reign of the </a:t>
            </a:r>
            <a:r>
              <a:rPr lang="en-GB" dirty="0" err="1" smtClean="0"/>
              <a:t>Palas</a:t>
            </a:r>
            <a:r>
              <a:rPr lang="en-GB" dirty="0" smtClean="0"/>
              <a:t> form a glorious period in the history of ancient Bengal. </a:t>
            </a:r>
          </a:p>
          <a:p>
            <a:r>
              <a:rPr lang="en-GB" dirty="0" smtClean="0"/>
              <a:t>The dynasty ruled for about four hundred years, a rarity in the annals of dynastic history. </a:t>
            </a:r>
          </a:p>
          <a:p>
            <a:r>
              <a:rPr lang="en-GB" dirty="0" smtClean="0"/>
              <a:t>The achievements of Bengal during this long period are indeed the glories of the </a:t>
            </a:r>
            <a:r>
              <a:rPr lang="en-GB" dirty="0" err="1" smtClean="0"/>
              <a:t>Palas</a:t>
            </a:r>
            <a:r>
              <a:rPr lang="en-GB" dirty="0" smtClean="0"/>
              <a:t>. Widespread empire, organised administrative system, ruling policy oriented towards welfare of the people, unprecedented excellence in the field of arts and cultivation of knowledge and </a:t>
            </a:r>
            <a:r>
              <a:rPr lang="en-GB" dirty="0" err="1" smtClean="0"/>
              <a:t>literatureall</a:t>
            </a:r>
            <a:r>
              <a:rPr lang="en-GB" dirty="0" smtClean="0"/>
              <a:t> these are the achievements and glories of the Pala dynasty.</a:t>
            </a:r>
          </a:p>
          <a:p>
            <a:endParaRPr lang="en-GB" sz="1200"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sz="quarter" idx="1"/>
          </p:nvPr>
        </p:nvSpPr>
        <p:spPr/>
        <p:txBody>
          <a:bodyPr/>
          <a:lstStyle/>
          <a:p>
            <a:r>
              <a:rPr lang="en-GB" dirty="0" smtClean="0"/>
              <a:t>“In the beginning of the ninth century the </a:t>
            </a:r>
            <a:r>
              <a:rPr lang="en-GB" dirty="0" err="1" smtClean="0"/>
              <a:t>Palas</a:t>
            </a:r>
            <a:r>
              <a:rPr lang="en-GB" dirty="0" smtClean="0"/>
              <a:t> succeeded in spreading their sphere of influence up to </a:t>
            </a:r>
            <a:r>
              <a:rPr lang="en-GB" dirty="0" err="1" smtClean="0"/>
              <a:t>Kanauj</a:t>
            </a:r>
            <a:r>
              <a:rPr lang="en-GB" dirty="0" smtClean="0"/>
              <a:t>, if not over the whole of northern India, and this was Bengal’s first successful involvement in the politics of northern India. Though their hegemony in northern India did not last long, but it must be said that the power and strength that was generated during the early years of Pala rule, allowed them to hold their own against the aggressions of the northern Indian powers in the 10th and 11th centuries AD.”</a:t>
            </a:r>
          </a:p>
          <a:p>
            <a:endParaRPr lang="en-GB"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467600" cy="685800"/>
          </a:xfrm>
        </p:spPr>
        <p:txBody>
          <a:bodyPr/>
          <a:lstStyle/>
          <a:p>
            <a:pPr algn="ctr"/>
            <a:r>
              <a:rPr lang="en-GB" dirty="0" smtClean="0"/>
              <a:t>Pala Empire (</a:t>
            </a:r>
            <a:r>
              <a:rPr lang="en-GB" dirty="0" err="1" smtClean="0"/>
              <a:t>dharmapala</a:t>
            </a:r>
            <a:r>
              <a:rPr lang="en-GB" dirty="0" smtClean="0"/>
              <a:t>)</a:t>
            </a:r>
            <a:endParaRPr lang="en-GB" dirty="0"/>
          </a:p>
        </p:txBody>
      </p:sp>
      <p:pic>
        <p:nvPicPr>
          <p:cNvPr id="4" name="Content Placeholder 3" descr="Pala_Empire_(Dharmapala).gif"/>
          <p:cNvPicPr>
            <a:picLocks noGrp="1" noChangeAspect="1"/>
          </p:cNvPicPr>
          <p:nvPr>
            <p:ph sz="quarter" idx="1"/>
          </p:nvPr>
        </p:nvPicPr>
        <p:blipFill>
          <a:blip r:embed="rId2"/>
          <a:stretch>
            <a:fillRect/>
          </a:stretch>
        </p:blipFill>
        <p:spPr>
          <a:xfrm>
            <a:off x="1371600" y="1219200"/>
            <a:ext cx="5943599" cy="5486400"/>
          </a:xfrm>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sz="quarter" idx="1"/>
          </p:nvPr>
        </p:nvSpPr>
        <p:spPr/>
        <p:txBody>
          <a:bodyPr/>
          <a:lstStyle/>
          <a:p>
            <a:r>
              <a:rPr lang="en-GB" dirty="0" smtClean="0"/>
              <a:t>“The brightest aspect of Pala glories was manifest in the field of different arts. Distinctive achievements are seen in the arts of architecture, terracotta, sculpture and painting. The </a:t>
            </a:r>
            <a:r>
              <a:rPr lang="en-GB" cap="small" dirty="0" err="1" smtClean="0">
                <a:hlinkClick r:id="rId2"/>
              </a:rPr>
              <a:t>somapura</a:t>
            </a:r>
            <a:r>
              <a:rPr lang="en-GB" cap="small" dirty="0" smtClean="0">
                <a:hlinkClick r:id="rId2"/>
              </a:rPr>
              <a:t> </a:t>
            </a:r>
            <a:r>
              <a:rPr lang="en-GB" cap="small" dirty="0" err="1" smtClean="0">
                <a:hlinkClick r:id="rId2"/>
              </a:rPr>
              <a:t>mahavihara</a:t>
            </a:r>
            <a:r>
              <a:rPr lang="en-GB" dirty="0" smtClean="0"/>
              <a:t> at </a:t>
            </a:r>
            <a:r>
              <a:rPr lang="en-GB" cap="small" dirty="0" err="1" smtClean="0">
                <a:hlinkClick r:id="rId3"/>
              </a:rPr>
              <a:t>paharpur</a:t>
            </a:r>
            <a:r>
              <a:rPr lang="en-GB" dirty="0" smtClean="0"/>
              <a:t>, a creation of </a:t>
            </a:r>
            <a:r>
              <a:rPr lang="en-GB" dirty="0" err="1" smtClean="0"/>
              <a:t>Dhamapala</a:t>
            </a:r>
            <a:r>
              <a:rPr lang="en-GB" dirty="0" smtClean="0"/>
              <a:t>, proudly announces the excellence of the architectural art achieved in the Pala period. It is the largest Buddhist </a:t>
            </a:r>
            <a:r>
              <a:rPr lang="en-GB" dirty="0" err="1" smtClean="0"/>
              <a:t>Vihara</a:t>
            </a:r>
            <a:r>
              <a:rPr lang="en-GB" dirty="0" smtClean="0"/>
              <a:t> in the Indian subcontinent and the plan of its central shrine was evolved in Bengal. In the </a:t>
            </a:r>
            <a:r>
              <a:rPr lang="en-GB" dirty="0" err="1" smtClean="0"/>
              <a:t>Nalanda</a:t>
            </a:r>
            <a:r>
              <a:rPr lang="en-GB" dirty="0" smtClean="0"/>
              <a:t> inscription of </a:t>
            </a:r>
            <a:r>
              <a:rPr lang="en-GB" dirty="0" err="1" smtClean="0"/>
              <a:t>Vipulasrimitra</a:t>
            </a:r>
            <a:r>
              <a:rPr lang="en-GB" dirty="0" smtClean="0"/>
              <a:t> it has been described as </a:t>
            </a:r>
            <a:r>
              <a:rPr lang="en-GB" i="1" dirty="0" err="1" smtClean="0"/>
              <a:t>jagatam</a:t>
            </a:r>
            <a:r>
              <a:rPr lang="en-GB" i="1" dirty="0" smtClean="0"/>
              <a:t> </a:t>
            </a:r>
            <a:r>
              <a:rPr lang="en-GB" i="1" dirty="0" err="1" smtClean="0"/>
              <a:t>netraikavishrama</a:t>
            </a:r>
            <a:r>
              <a:rPr lang="en-GB" i="1" dirty="0" smtClean="0"/>
              <a:t> </a:t>
            </a:r>
            <a:r>
              <a:rPr lang="en-GB" i="1" dirty="0" err="1" smtClean="0"/>
              <a:t>bhu</a:t>
            </a:r>
            <a:r>
              <a:rPr lang="en-GB" dirty="0" smtClean="0"/>
              <a:t> (pleasing to the eyes of the world).”</a:t>
            </a:r>
            <a:endParaRPr lang="en-GB"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GB" dirty="0" smtClean="0"/>
              <a:t>Pala art works</a:t>
            </a:r>
            <a:endParaRPr lang="en-GB" dirty="0"/>
          </a:p>
        </p:txBody>
      </p:sp>
      <p:pic>
        <p:nvPicPr>
          <p:cNvPr id="4" name="Picture 4" descr="P-64"/>
          <p:cNvPicPr>
            <a:picLocks noGrp="1" noChangeAspect="1" noChangeArrowheads="1"/>
          </p:cNvPicPr>
          <p:nvPr>
            <p:ph sz="quarter" idx="1"/>
          </p:nvPr>
        </p:nvPicPr>
        <p:blipFill>
          <a:blip r:embed="rId2"/>
          <a:srcRect/>
          <a:stretch>
            <a:fillRect/>
          </a:stretch>
        </p:blipFill>
        <p:spPr bwMode="auto">
          <a:xfrm>
            <a:off x="304800" y="1600200"/>
            <a:ext cx="7696199" cy="48736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GB" dirty="0" err="1" smtClean="0"/>
              <a:t>Somapura</a:t>
            </a:r>
            <a:r>
              <a:rPr lang="en-GB" dirty="0" smtClean="0"/>
              <a:t> </a:t>
            </a:r>
            <a:r>
              <a:rPr lang="en-GB" dirty="0" err="1" smtClean="0"/>
              <a:t>mahavihara</a:t>
            </a:r>
            <a:r>
              <a:rPr lang="en-GB" dirty="0" smtClean="0"/>
              <a:t>, </a:t>
            </a:r>
            <a:r>
              <a:rPr lang="en-GB" dirty="0" err="1" smtClean="0"/>
              <a:t>paharpur</a:t>
            </a:r>
            <a:endParaRPr lang="en-GB" dirty="0"/>
          </a:p>
        </p:txBody>
      </p:sp>
      <p:pic>
        <p:nvPicPr>
          <p:cNvPr id="4" name="Picture 6" descr="PaharpurSomapuraMahavihara"/>
          <p:cNvPicPr>
            <a:picLocks noGrp="1" noChangeAspect="1" noChangeArrowheads="1"/>
          </p:cNvPicPr>
          <p:nvPr>
            <p:ph sz="quarter" idx="1"/>
          </p:nvPr>
        </p:nvPicPr>
        <p:blipFill>
          <a:blip r:embed="rId2"/>
          <a:srcRect/>
          <a:stretch>
            <a:fillRect/>
          </a:stretch>
        </p:blipFill>
        <p:spPr bwMode="auto">
          <a:xfrm>
            <a:off x="1371600" y="1981200"/>
            <a:ext cx="5943600" cy="4267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Content Placeholder 2"/>
          <p:cNvSpPr>
            <a:spLocks noGrp="1"/>
          </p:cNvSpPr>
          <p:nvPr>
            <p:ph sz="quarter" idx="1"/>
          </p:nvPr>
        </p:nvSpPr>
        <p:spPr/>
        <p:txBody>
          <a:bodyPr/>
          <a:lstStyle/>
          <a:p>
            <a:r>
              <a:rPr lang="en-GB" dirty="0" smtClean="0"/>
              <a:t>http://www.youtube.com/watch?v=dBgdvipHmn4</a:t>
            </a:r>
            <a:endParaRPr lang="en-GB"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GB" dirty="0" smtClean="0"/>
              <a:t>Ancient Bengal</a:t>
            </a:r>
            <a:endParaRPr lang="en-GB" dirty="0"/>
          </a:p>
        </p:txBody>
      </p:sp>
      <p:sp>
        <p:nvSpPr>
          <p:cNvPr id="3" name="Content Placeholder 2"/>
          <p:cNvSpPr>
            <a:spLocks noGrp="1"/>
          </p:cNvSpPr>
          <p:nvPr>
            <p:ph sz="quarter" idx="1"/>
          </p:nvPr>
        </p:nvSpPr>
        <p:spPr/>
        <p:txBody>
          <a:bodyPr/>
          <a:lstStyle/>
          <a:p>
            <a:pPr>
              <a:buNone/>
            </a:pPr>
            <a:endParaRPr lang="en-US" b="1" dirty="0" smtClean="0"/>
          </a:p>
          <a:p>
            <a:pPr>
              <a:buNone/>
            </a:pPr>
            <a:r>
              <a:rPr lang="en-US" b="1" dirty="0" err="1" smtClean="0"/>
              <a:t>Sena</a:t>
            </a:r>
            <a:r>
              <a:rPr lang="en-US" b="1" dirty="0" smtClean="0"/>
              <a:t> Dynasty (1097-1225)</a:t>
            </a:r>
          </a:p>
          <a:p>
            <a:pPr>
              <a:buFont typeface="Wingdings" pitchFamily="2" charset="2"/>
              <a:buNone/>
            </a:pPr>
            <a:r>
              <a:rPr lang="en-US" dirty="0" smtClean="0"/>
              <a:t>-- </a:t>
            </a:r>
            <a:r>
              <a:rPr lang="en-US" sz="2800" dirty="0" smtClean="0"/>
              <a:t>Founder </a:t>
            </a:r>
            <a:r>
              <a:rPr lang="en-US" sz="2800" dirty="0" err="1" smtClean="0"/>
              <a:t>Vijayasena</a:t>
            </a:r>
            <a:r>
              <a:rPr lang="en-US" sz="2800" dirty="0" smtClean="0"/>
              <a:t> defeating Palas.5 generation of kings </a:t>
            </a:r>
            <a:r>
              <a:rPr lang="en-US" sz="2800" dirty="0" err="1" smtClean="0"/>
              <a:t>e.g.,Vallalsena</a:t>
            </a:r>
            <a:r>
              <a:rPr lang="en-US" sz="2800" dirty="0" smtClean="0"/>
              <a:t>, </a:t>
            </a:r>
            <a:r>
              <a:rPr lang="en-US" sz="2800" dirty="0" err="1" smtClean="0"/>
              <a:t>Laksmansena</a:t>
            </a:r>
            <a:endParaRPr lang="en-US" sz="2800" dirty="0" smtClean="0"/>
          </a:p>
          <a:p>
            <a:pPr>
              <a:buFont typeface="Wingdings" pitchFamily="2" charset="2"/>
              <a:buNone/>
            </a:pPr>
            <a:r>
              <a:rPr lang="en-US" sz="2800" dirty="0" smtClean="0"/>
              <a:t>-- Sanskrit literature (</a:t>
            </a:r>
            <a:r>
              <a:rPr lang="en-US" sz="2800" dirty="0" err="1" smtClean="0"/>
              <a:t>Gitagovinda</a:t>
            </a:r>
            <a:r>
              <a:rPr lang="en-US" sz="2800" dirty="0" smtClean="0"/>
              <a:t> by </a:t>
            </a:r>
            <a:r>
              <a:rPr lang="en-US" sz="2800" dirty="0" err="1" smtClean="0"/>
              <a:t>Joydeb</a:t>
            </a:r>
            <a:r>
              <a:rPr lang="en-US" sz="2800" dirty="0" smtClean="0"/>
              <a:t>)</a:t>
            </a:r>
          </a:p>
          <a:p>
            <a:pPr>
              <a:buFont typeface="Wingdings" pitchFamily="2" charset="2"/>
              <a:buNone/>
            </a:pPr>
            <a:r>
              <a:rPr lang="en-US" sz="2800" dirty="0" smtClean="0"/>
              <a:t>-- Caste system by </a:t>
            </a:r>
            <a:r>
              <a:rPr lang="en-US" sz="2800" dirty="0" err="1" smtClean="0"/>
              <a:t>Vallalsena</a:t>
            </a:r>
            <a:r>
              <a:rPr lang="en-US" sz="2800" dirty="0" smtClean="0"/>
              <a:t>.</a:t>
            </a:r>
          </a:p>
          <a:p>
            <a:pPr>
              <a:buFont typeface="Wingdings" pitchFamily="2" charset="2"/>
              <a:buNone/>
            </a:pPr>
            <a:r>
              <a:rPr lang="en-US" sz="2800" dirty="0" smtClean="0"/>
              <a:t>-- Religious </a:t>
            </a:r>
            <a:r>
              <a:rPr lang="en-US" sz="2800" dirty="0" err="1" smtClean="0"/>
              <a:t>intolerance,Hindu</a:t>
            </a:r>
            <a:r>
              <a:rPr lang="en-US" sz="2800" dirty="0" smtClean="0"/>
              <a:t> orthodoxy, decline of Buddhism</a:t>
            </a:r>
          </a:p>
          <a:p>
            <a:pPr>
              <a:buNone/>
            </a:pPr>
            <a:endParaRPr lang="en-GB"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GB" dirty="0" smtClean="0"/>
              <a:t>Ancient Bengal</a:t>
            </a:r>
            <a:endParaRPr lang="en-GB" dirty="0"/>
          </a:p>
        </p:txBody>
      </p:sp>
      <p:sp>
        <p:nvSpPr>
          <p:cNvPr id="3" name="Content Placeholder 2"/>
          <p:cNvSpPr>
            <a:spLocks noGrp="1"/>
          </p:cNvSpPr>
          <p:nvPr>
            <p:ph sz="quarter" idx="1"/>
          </p:nvPr>
        </p:nvSpPr>
        <p:spPr/>
        <p:txBody>
          <a:bodyPr>
            <a:normAutofit lnSpcReduction="10000"/>
          </a:bodyPr>
          <a:lstStyle/>
          <a:p>
            <a:pPr>
              <a:buNone/>
            </a:pPr>
            <a:r>
              <a:rPr lang="en-US" b="1" dirty="0" smtClean="0"/>
              <a:t>Dynasties of Southeastern Bengal</a:t>
            </a:r>
          </a:p>
          <a:p>
            <a:pPr>
              <a:buNone/>
            </a:pPr>
            <a:endParaRPr lang="en-US" b="1" dirty="0" smtClean="0"/>
          </a:p>
          <a:p>
            <a:pPr>
              <a:buFont typeface="Wingdings" pitchFamily="2" charset="2"/>
              <a:buNone/>
            </a:pPr>
            <a:r>
              <a:rPr lang="en-US" dirty="0" smtClean="0"/>
              <a:t>-- Maintained separate political entity despite </a:t>
            </a:r>
            <a:r>
              <a:rPr lang="en-US" sz="2800" dirty="0" smtClean="0"/>
              <a:t>attempts to intrusion.</a:t>
            </a:r>
          </a:p>
          <a:p>
            <a:pPr>
              <a:buFont typeface="Wingdings" pitchFamily="2" charset="2"/>
              <a:buNone/>
            </a:pPr>
            <a:r>
              <a:rPr lang="en-US" sz="2800" dirty="0" smtClean="0"/>
              <a:t>-- </a:t>
            </a:r>
            <a:r>
              <a:rPr lang="en-US" sz="2800" dirty="0" err="1" smtClean="0"/>
              <a:t>Bhadra</a:t>
            </a:r>
            <a:r>
              <a:rPr lang="en-US" sz="2800" dirty="0" smtClean="0"/>
              <a:t>, </a:t>
            </a:r>
            <a:r>
              <a:rPr lang="en-US" sz="2800" dirty="0" err="1" smtClean="0"/>
              <a:t>Khadga</a:t>
            </a:r>
            <a:r>
              <a:rPr lang="en-US" sz="2800" dirty="0" smtClean="0"/>
              <a:t> dynasties existed in 7</a:t>
            </a:r>
            <a:r>
              <a:rPr lang="en-US" sz="2800" baseline="30000" dirty="0" smtClean="0"/>
              <a:t>th</a:t>
            </a:r>
            <a:r>
              <a:rPr lang="en-US" sz="2800" dirty="0" smtClean="0"/>
              <a:t> century.</a:t>
            </a:r>
          </a:p>
          <a:p>
            <a:pPr>
              <a:buFont typeface="Wingdings" pitchFamily="2" charset="2"/>
              <a:buNone/>
            </a:pPr>
            <a:r>
              <a:rPr lang="en-US" sz="2800" dirty="0" smtClean="0"/>
              <a:t>-- </a:t>
            </a:r>
            <a:r>
              <a:rPr lang="en-US" sz="2800" dirty="0" err="1" smtClean="0"/>
              <a:t>Deva</a:t>
            </a:r>
            <a:r>
              <a:rPr lang="en-US" sz="2800" dirty="0" smtClean="0"/>
              <a:t> dynasty was established in </a:t>
            </a:r>
            <a:r>
              <a:rPr lang="en-US" sz="2800" dirty="0" err="1" smtClean="0"/>
              <a:t>Mainamati-Lalmai</a:t>
            </a:r>
            <a:r>
              <a:rPr lang="en-US" sz="2800" dirty="0" smtClean="0"/>
              <a:t> area in 8</a:t>
            </a:r>
            <a:r>
              <a:rPr lang="en-US" sz="2800" baseline="30000" dirty="0" smtClean="0"/>
              <a:t>th</a:t>
            </a:r>
            <a:r>
              <a:rPr lang="en-US" sz="2800" dirty="0" smtClean="0"/>
              <a:t> century. </a:t>
            </a:r>
          </a:p>
          <a:p>
            <a:pPr>
              <a:buFont typeface="Wingdings" pitchFamily="2" charset="2"/>
              <a:buNone/>
            </a:pPr>
            <a:r>
              <a:rPr lang="en-US" sz="2800" dirty="0" smtClean="0"/>
              <a:t>-- </a:t>
            </a:r>
            <a:r>
              <a:rPr lang="en-US" sz="2800" dirty="0" err="1" smtClean="0"/>
              <a:t>Harikela</a:t>
            </a:r>
            <a:r>
              <a:rPr lang="en-US" sz="2800" dirty="0" smtClean="0"/>
              <a:t> was ruled by Chandra rulers in 9</a:t>
            </a:r>
            <a:r>
              <a:rPr lang="en-US" sz="2800" baseline="30000" dirty="0" smtClean="0"/>
              <a:t>th</a:t>
            </a:r>
            <a:r>
              <a:rPr lang="en-US" sz="2800" dirty="0" smtClean="0"/>
              <a:t> century, evidence of sea trade, boat building etc found.</a:t>
            </a:r>
            <a:endParaRPr lang="en-GB" sz="28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GB" dirty="0" smtClean="0"/>
              <a:t>Marxist Historiography</a:t>
            </a:r>
            <a:endParaRPr lang="en-GB" dirty="0"/>
          </a:p>
        </p:txBody>
      </p:sp>
      <p:sp>
        <p:nvSpPr>
          <p:cNvPr id="3" name="Content Placeholder 2"/>
          <p:cNvSpPr>
            <a:spLocks noGrp="1"/>
          </p:cNvSpPr>
          <p:nvPr>
            <p:ph sz="quarter" idx="1"/>
          </p:nvPr>
        </p:nvSpPr>
        <p:spPr/>
        <p:txBody>
          <a:bodyPr/>
          <a:lstStyle/>
          <a:p>
            <a:endParaRPr lang="en-GB" dirty="0" smtClean="0"/>
          </a:p>
          <a:p>
            <a:r>
              <a:rPr lang="en-GB" dirty="0" smtClean="0"/>
              <a:t>The centrality of social class and economic constraints in determining historical outcomes are the key aspects of Marxist Historiography. </a:t>
            </a:r>
          </a:p>
          <a:p>
            <a:r>
              <a:rPr lang="en-GB" dirty="0" smtClean="0"/>
              <a:t>Analysis of explanation in terms of economic production and social classes have become basic tenets in historical construction. </a:t>
            </a:r>
          </a:p>
          <a:p>
            <a:r>
              <a:rPr lang="en-GB" dirty="0" smtClean="0"/>
              <a:t>It also known as Historical Materialism. </a:t>
            </a:r>
          </a:p>
          <a:p>
            <a:r>
              <a:rPr lang="en-GB" dirty="0" smtClean="0"/>
              <a:t>Far less narrative and descriptive and more explanatory and interpretative;</a:t>
            </a:r>
          </a:p>
          <a:p>
            <a:r>
              <a:rPr lang="en-GB" dirty="0" smtClean="0"/>
              <a:t>Interdisciplinary methods are widely used</a:t>
            </a:r>
          </a:p>
          <a:p>
            <a:endParaRPr lang="en-GB" dirty="0" smtClean="0"/>
          </a:p>
          <a:p>
            <a:endParaRPr lang="en-GB"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a:t>
            </a:r>
            <a:r>
              <a:rPr lang="en-GB" dirty="0" err="1" smtClean="0"/>
              <a:t>sen</a:t>
            </a:r>
            <a:r>
              <a:rPr lang="en-GB" dirty="0" smtClean="0"/>
              <a:t> rulers</a:t>
            </a:r>
            <a:endParaRPr lang="en-GB" dirty="0"/>
          </a:p>
        </p:txBody>
      </p:sp>
      <p:sp>
        <p:nvSpPr>
          <p:cNvPr id="3" name="Content Placeholder 2"/>
          <p:cNvSpPr>
            <a:spLocks noGrp="1"/>
          </p:cNvSpPr>
          <p:nvPr>
            <p:ph sz="quarter" idx="1"/>
          </p:nvPr>
        </p:nvSpPr>
        <p:spPr/>
        <p:txBody>
          <a:bodyPr/>
          <a:lstStyle/>
          <a:p>
            <a:pPr lvl="0"/>
            <a:endParaRPr lang="en-US" u="sng" dirty="0" smtClean="0">
              <a:hlinkClick r:id="rId2" tooltip="Hemanta Sen"/>
            </a:endParaRPr>
          </a:p>
          <a:p>
            <a:pPr lvl="0"/>
            <a:endParaRPr lang="en-US" u="sng" dirty="0" smtClean="0">
              <a:hlinkClick r:id="rId2" tooltip="Hemanta Sen"/>
            </a:endParaRPr>
          </a:p>
          <a:p>
            <a:pPr lvl="0"/>
            <a:r>
              <a:rPr lang="en-US" u="sng" dirty="0" err="1" smtClean="0">
                <a:hlinkClick r:id="rId2" tooltip="Hemanta Sen"/>
              </a:rPr>
              <a:t>Hemanta</a:t>
            </a:r>
            <a:r>
              <a:rPr lang="en-US" u="sng" dirty="0" smtClean="0">
                <a:hlinkClick r:id="rId2" tooltip="Hemanta Sen"/>
              </a:rPr>
              <a:t> </a:t>
            </a:r>
            <a:r>
              <a:rPr lang="en-US" u="sng" dirty="0" err="1" smtClean="0">
                <a:hlinkClick r:id="rId2" tooltip="Hemanta Sen"/>
              </a:rPr>
              <a:t>Sen</a:t>
            </a:r>
            <a:r>
              <a:rPr lang="en-US" dirty="0" smtClean="0"/>
              <a:t> (c. 1070–1096 AD)</a:t>
            </a:r>
            <a:endParaRPr lang="en-GB" dirty="0" smtClean="0"/>
          </a:p>
          <a:p>
            <a:pPr lvl="0"/>
            <a:r>
              <a:rPr lang="en-US" u="sng" dirty="0" smtClean="0">
                <a:hlinkClick r:id="rId3" tooltip="Vijay Sen"/>
              </a:rPr>
              <a:t>Vijay </a:t>
            </a:r>
            <a:r>
              <a:rPr lang="en-US" u="sng" dirty="0" err="1" smtClean="0">
                <a:hlinkClick r:id="rId3" tooltip="Vijay Sen"/>
              </a:rPr>
              <a:t>Sen</a:t>
            </a:r>
            <a:r>
              <a:rPr lang="en-US" dirty="0" smtClean="0"/>
              <a:t> (c. 1096–1159 AD)</a:t>
            </a:r>
            <a:endParaRPr lang="en-GB" dirty="0" smtClean="0"/>
          </a:p>
          <a:p>
            <a:pPr lvl="0"/>
            <a:r>
              <a:rPr lang="en-US" u="sng" dirty="0" err="1" smtClean="0">
                <a:hlinkClick r:id="rId4" tooltip="Ballal Sen"/>
              </a:rPr>
              <a:t>Ballal</a:t>
            </a:r>
            <a:r>
              <a:rPr lang="en-US" u="sng" dirty="0" smtClean="0">
                <a:hlinkClick r:id="rId4" tooltip="Ballal Sen"/>
              </a:rPr>
              <a:t> </a:t>
            </a:r>
            <a:r>
              <a:rPr lang="en-US" u="sng" dirty="0" err="1" smtClean="0">
                <a:hlinkClick r:id="rId4" tooltip="Ballal Sen"/>
              </a:rPr>
              <a:t>Sen</a:t>
            </a:r>
            <a:r>
              <a:rPr lang="en-US" dirty="0" smtClean="0"/>
              <a:t> (c. 1159–1179 AD)</a:t>
            </a:r>
            <a:endParaRPr lang="en-GB" dirty="0" smtClean="0"/>
          </a:p>
          <a:p>
            <a:pPr lvl="0"/>
            <a:r>
              <a:rPr lang="en-US" u="sng" dirty="0" err="1" smtClean="0">
                <a:hlinkClick r:id="rId5" tooltip="Lakshman Sen"/>
              </a:rPr>
              <a:t>Lakshman</a:t>
            </a:r>
            <a:r>
              <a:rPr lang="en-US" u="sng" dirty="0" smtClean="0">
                <a:hlinkClick r:id="rId5" tooltip="Lakshman Sen"/>
              </a:rPr>
              <a:t> </a:t>
            </a:r>
            <a:r>
              <a:rPr lang="en-US" u="sng" dirty="0" err="1" smtClean="0">
                <a:hlinkClick r:id="rId5" tooltip="Lakshman Sen"/>
              </a:rPr>
              <a:t>Sen</a:t>
            </a:r>
            <a:r>
              <a:rPr lang="en-US" dirty="0" smtClean="0"/>
              <a:t> (c. 1179–1206 AD)</a:t>
            </a:r>
            <a:endParaRPr lang="en-GB" dirty="0" smtClean="0"/>
          </a:p>
          <a:p>
            <a:pPr lvl="0"/>
            <a:r>
              <a:rPr lang="en-US" u="sng" dirty="0" err="1" smtClean="0">
                <a:hlinkClick r:id="rId6" tooltip="Vishwarup Sen"/>
              </a:rPr>
              <a:t>Vishwarup</a:t>
            </a:r>
            <a:r>
              <a:rPr lang="en-US" u="sng" dirty="0" smtClean="0">
                <a:hlinkClick r:id="rId6" tooltip="Vishwarup Sen"/>
              </a:rPr>
              <a:t> </a:t>
            </a:r>
            <a:r>
              <a:rPr lang="en-US" u="sng" dirty="0" err="1" smtClean="0">
                <a:hlinkClick r:id="rId6" tooltip="Vishwarup Sen"/>
              </a:rPr>
              <a:t>Sen</a:t>
            </a:r>
            <a:r>
              <a:rPr lang="en-US" dirty="0" smtClean="0"/>
              <a:t> (c. 1206–1225 AD)</a:t>
            </a:r>
            <a:endParaRPr lang="en-GB" dirty="0" smtClean="0"/>
          </a:p>
          <a:p>
            <a:pPr lvl="0"/>
            <a:r>
              <a:rPr lang="en-US" u="sng" dirty="0" err="1" smtClean="0">
                <a:hlinkClick r:id="rId7" tooltip="Keshab Sen"/>
              </a:rPr>
              <a:t>Keshab</a:t>
            </a:r>
            <a:r>
              <a:rPr lang="en-US" u="sng" dirty="0" smtClean="0">
                <a:hlinkClick r:id="rId7" tooltip="Keshab Sen"/>
              </a:rPr>
              <a:t> </a:t>
            </a:r>
            <a:r>
              <a:rPr lang="en-US" u="sng" dirty="0" err="1" smtClean="0">
                <a:hlinkClick r:id="rId7" tooltip="Keshab Sen"/>
              </a:rPr>
              <a:t>Sen</a:t>
            </a:r>
            <a:r>
              <a:rPr lang="en-US" dirty="0" smtClean="0"/>
              <a:t> (c. 1225–1230 AD)</a:t>
            </a:r>
            <a:endParaRPr lang="en-GB" dirty="0" smtClean="0"/>
          </a:p>
          <a:p>
            <a:pPr>
              <a:buNone/>
            </a:pPr>
            <a:endParaRPr lang="en-GB"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endParaRPr lang="en-GB" dirty="0"/>
          </a:p>
        </p:txBody>
      </p:sp>
      <p:sp>
        <p:nvSpPr>
          <p:cNvPr id="3" name="Content Placeholder 2"/>
          <p:cNvSpPr>
            <a:spLocks noGrp="1"/>
          </p:cNvSpPr>
          <p:nvPr>
            <p:ph sz="quarter" idx="1"/>
          </p:nvPr>
        </p:nvSpPr>
        <p:spPr/>
        <p:txBody>
          <a:bodyPr>
            <a:normAutofit/>
          </a:bodyPr>
          <a:lstStyle/>
          <a:p>
            <a:pPr algn="ctr"/>
            <a:endParaRPr lang="en-GB" sz="4800" dirty="0" smtClean="0">
              <a:solidFill>
                <a:srgbClr val="FF0000"/>
              </a:solidFill>
            </a:endParaRPr>
          </a:p>
          <a:p>
            <a:pPr algn="ctr">
              <a:buNone/>
            </a:pPr>
            <a:r>
              <a:rPr lang="en-GB" sz="4800" dirty="0" smtClean="0">
                <a:solidFill>
                  <a:srgbClr val="FF0000"/>
                </a:solidFill>
              </a:rPr>
              <a:t>Thank you</a:t>
            </a:r>
          </a:p>
          <a:p>
            <a:pPr algn="ctr">
              <a:buNone/>
            </a:pPr>
            <a:endParaRPr lang="en-GB" sz="4800" dirty="0">
              <a:solidFill>
                <a:srgbClr val="FF0000"/>
              </a:solidFill>
            </a:endParaRPr>
          </a:p>
          <a:p>
            <a:pPr algn="ctr">
              <a:buNone/>
            </a:pPr>
            <a:r>
              <a:rPr lang="en-GB" sz="1700" dirty="0" err="1" smtClean="0"/>
              <a:t>Farhana</a:t>
            </a:r>
            <a:r>
              <a:rPr lang="en-GB" sz="1700" dirty="0" smtClean="0"/>
              <a:t> </a:t>
            </a:r>
            <a:r>
              <a:rPr lang="en-GB" sz="1700" dirty="0" err="1" smtClean="0"/>
              <a:t>Afroz</a:t>
            </a:r>
            <a:endParaRPr lang="en-GB" sz="1700" dirty="0" smtClean="0"/>
          </a:p>
          <a:p>
            <a:pPr algn="ctr">
              <a:buNone/>
            </a:pPr>
            <a:r>
              <a:rPr lang="en-GB" sz="1700" dirty="0" smtClean="0"/>
              <a:t>Senior </a:t>
            </a:r>
            <a:r>
              <a:rPr lang="en-GB" sz="1700" smtClean="0"/>
              <a:t>Assistant Professor</a:t>
            </a:r>
            <a:endParaRPr lang="en-GB" sz="1700" dirty="0" smtClean="0"/>
          </a:p>
          <a:p>
            <a:pPr algn="ctr">
              <a:buNone/>
            </a:pPr>
            <a:r>
              <a:rPr lang="en-GB" sz="1700" dirty="0" smtClean="0"/>
              <a:t>Bangladesh Studies Course</a:t>
            </a:r>
            <a:endParaRPr lang="en-GB" sz="17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GB" dirty="0" smtClean="0"/>
              <a:t>Marxist Historiography</a:t>
            </a:r>
            <a:endParaRPr lang="en-GB" dirty="0"/>
          </a:p>
        </p:txBody>
      </p:sp>
      <p:sp>
        <p:nvSpPr>
          <p:cNvPr id="3" name="Content Placeholder 2"/>
          <p:cNvSpPr>
            <a:spLocks noGrp="1"/>
          </p:cNvSpPr>
          <p:nvPr>
            <p:ph sz="quarter" idx="1"/>
          </p:nvPr>
        </p:nvSpPr>
        <p:spPr>
          <a:xfrm>
            <a:off x="685800" y="1447800"/>
            <a:ext cx="7467600" cy="4873752"/>
          </a:xfrm>
        </p:spPr>
        <p:txBody>
          <a:bodyPr/>
          <a:lstStyle/>
          <a:p>
            <a:endParaRPr lang="en-GB" dirty="0" smtClean="0"/>
          </a:p>
          <a:p>
            <a:endParaRPr lang="en-GB" dirty="0" smtClean="0"/>
          </a:p>
          <a:p>
            <a:endParaRPr lang="en-GB" dirty="0" smtClean="0"/>
          </a:p>
          <a:p>
            <a:endParaRPr lang="en-GB" dirty="0" smtClean="0"/>
          </a:p>
          <a:p>
            <a:r>
              <a:rPr lang="en-GB" dirty="0" smtClean="0"/>
              <a:t>Broadening the scope of history (from the state to society; from statesmen and soldiers to the people)</a:t>
            </a:r>
          </a:p>
          <a:p>
            <a:r>
              <a:rPr lang="en-GB" dirty="0" smtClean="0"/>
              <a:t>Critique of Western understanding</a:t>
            </a:r>
          </a:p>
          <a:p>
            <a:endParaRPr lang="en-GB"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GB" dirty="0" smtClean="0"/>
              <a:t>Subaltern Historiography</a:t>
            </a:r>
            <a:endParaRPr lang="en-GB" dirty="0"/>
          </a:p>
        </p:txBody>
      </p:sp>
      <p:sp>
        <p:nvSpPr>
          <p:cNvPr id="3" name="Content Placeholder 2"/>
          <p:cNvSpPr>
            <a:spLocks noGrp="1"/>
          </p:cNvSpPr>
          <p:nvPr>
            <p:ph sz="quarter" idx="1"/>
          </p:nvPr>
        </p:nvSpPr>
        <p:spPr/>
        <p:txBody>
          <a:bodyPr/>
          <a:lstStyle/>
          <a:p>
            <a:r>
              <a:rPr lang="en-GB" dirty="0" smtClean="0"/>
              <a:t>Subaltern Historiography focuses more on what happens among the masses at the base levels of society than among the elite.</a:t>
            </a:r>
          </a:p>
          <a:p>
            <a:r>
              <a:rPr lang="en-GB" dirty="0" smtClean="0"/>
              <a:t>A historiography of protest???</a:t>
            </a:r>
          </a:p>
          <a:p>
            <a:r>
              <a:rPr lang="en-GB" dirty="0" smtClean="0"/>
              <a:t>It challenges of both a) colonial or British Imperialist Historiography b) Indian nationalist historiography; and termed as elitist approach</a:t>
            </a:r>
          </a:p>
          <a:p>
            <a:r>
              <a:rPr lang="en-GB" dirty="0" err="1" smtClean="0"/>
              <a:t>Guha</a:t>
            </a:r>
            <a:r>
              <a:rPr lang="en-GB" dirty="0" smtClean="0"/>
              <a:t> asserts that parallel to elite politics, there was a domain of people’s politics in which the principle actors were the subaltern classes and groups constituting the mass of the population.  </a:t>
            </a:r>
          </a:p>
          <a:p>
            <a:endParaRPr lang="en-GB"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GB" dirty="0" smtClean="0"/>
              <a:t>Cambridge/British Historiography</a:t>
            </a:r>
            <a:endParaRPr lang="en-GB" dirty="0"/>
          </a:p>
        </p:txBody>
      </p:sp>
      <p:sp>
        <p:nvSpPr>
          <p:cNvPr id="3" name="Content Placeholder 2"/>
          <p:cNvSpPr>
            <a:spLocks noGrp="1"/>
          </p:cNvSpPr>
          <p:nvPr>
            <p:ph sz="quarter" idx="1"/>
          </p:nvPr>
        </p:nvSpPr>
        <p:spPr/>
        <p:txBody>
          <a:bodyPr/>
          <a:lstStyle/>
          <a:p>
            <a:r>
              <a:rPr lang="en-GB" dirty="0" smtClean="0"/>
              <a:t>The main tenets of the Cambridge School of Historiography is to study British Empire using the imperialist point of view.</a:t>
            </a:r>
          </a:p>
          <a:p>
            <a:pPr>
              <a:buNone/>
            </a:pPr>
            <a:r>
              <a:rPr lang="en-GB" dirty="0" smtClean="0"/>
              <a:t>Previously, </a:t>
            </a:r>
          </a:p>
          <a:p>
            <a:r>
              <a:rPr lang="en-GB" dirty="0" err="1" smtClean="0"/>
              <a:t>Indology</a:t>
            </a:r>
            <a:r>
              <a:rPr lang="en-GB" dirty="0" smtClean="0"/>
              <a:t>  and the recovery of Indian history</a:t>
            </a:r>
          </a:p>
          <a:p>
            <a:r>
              <a:rPr lang="en-GB" dirty="0" smtClean="0"/>
              <a:t>Study of ancient text and documents : </a:t>
            </a:r>
            <a:r>
              <a:rPr lang="en-GB" dirty="0" err="1" smtClean="0"/>
              <a:t>Colebrooke</a:t>
            </a:r>
            <a:r>
              <a:rPr lang="en-GB" dirty="0" smtClean="0"/>
              <a:t> and Max Muller</a:t>
            </a:r>
          </a:p>
          <a:p>
            <a:r>
              <a:rPr lang="en-GB" dirty="0" smtClean="0"/>
              <a:t>Discovery and study of old inscriptions, monuments and coins: </a:t>
            </a:r>
            <a:r>
              <a:rPr lang="en-GB" dirty="0" err="1" smtClean="0"/>
              <a:t>Prinsep</a:t>
            </a:r>
            <a:r>
              <a:rPr lang="en-GB" dirty="0" smtClean="0"/>
              <a:t> and Cunningham</a:t>
            </a:r>
          </a:p>
          <a:p>
            <a:r>
              <a:rPr lang="en-GB" dirty="0" smtClean="0"/>
              <a:t>British Imperialist Historians</a:t>
            </a:r>
          </a:p>
          <a:p>
            <a:r>
              <a:rPr lang="en-GB" dirty="0" smtClean="0"/>
              <a:t>The British Imperialist administrator historian</a:t>
            </a:r>
          </a:p>
          <a:p>
            <a:endParaRPr lang="en-GB"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GB" dirty="0" smtClean="0"/>
              <a:t>Key characteristics </a:t>
            </a:r>
            <a:endParaRPr lang="en-GB" dirty="0"/>
          </a:p>
        </p:txBody>
      </p:sp>
      <p:sp>
        <p:nvSpPr>
          <p:cNvPr id="3" name="Content Placeholder 2"/>
          <p:cNvSpPr>
            <a:spLocks noGrp="1"/>
          </p:cNvSpPr>
          <p:nvPr>
            <p:ph sz="quarter" idx="1"/>
          </p:nvPr>
        </p:nvSpPr>
        <p:spPr/>
        <p:txBody>
          <a:bodyPr/>
          <a:lstStyle/>
          <a:p>
            <a:r>
              <a:rPr lang="en-GB" dirty="0" smtClean="0"/>
              <a:t>Western assumption regarding India’s past is that </a:t>
            </a:r>
          </a:p>
          <a:p>
            <a:r>
              <a:rPr lang="en-GB" dirty="0" smtClean="0"/>
              <a:t>A static, unchanging society</a:t>
            </a:r>
          </a:p>
          <a:p>
            <a:r>
              <a:rPr lang="en-GB" dirty="0" smtClean="0"/>
              <a:t>Oriental despotism</a:t>
            </a:r>
          </a:p>
          <a:p>
            <a:r>
              <a:rPr lang="en-GB" dirty="0" smtClean="0"/>
              <a:t>Justification for the continuance of British rule</a:t>
            </a:r>
          </a:p>
          <a:p>
            <a:r>
              <a:rPr lang="en-GB" dirty="0" smtClean="0"/>
              <a:t>Dominance of the political element (not social or cultural; benevolence of British conquest and benevolence should continue)</a:t>
            </a:r>
            <a:endParaRPr lang="en-GB"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1436</TotalTime>
  <Words>2208</Words>
  <Application>Microsoft Office PowerPoint</Application>
  <PresentationFormat>On-screen Show (4:3)</PresentationFormat>
  <Paragraphs>291</Paragraphs>
  <Slides>51</Slides>
  <Notes>0</Notes>
  <HiddenSlides>0</HiddenSlides>
  <MMClips>0</MMClips>
  <ScaleCrop>false</ScaleCrop>
  <HeadingPairs>
    <vt:vector size="4" baseType="variant">
      <vt:variant>
        <vt:lpstr>Theme</vt:lpstr>
      </vt:variant>
      <vt:variant>
        <vt:i4>1</vt:i4>
      </vt:variant>
      <vt:variant>
        <vt:lpstr>Slide Titles</vt:lpstr>
      </vt:variant>
      <vt:variant>
        <vt:i4>51</vt:i4>
      </vt:variant>
    </vt:vector>
  </HeadingPairs>
  <TitlesOfParts>
    <vt:vector size="52" baseType="lpstr">
      <vt:lpstr>Oriel</vt:lpstr>
      <vt:lpstr>Sources for Writing History of Ancient Bengal </vt:lpstr>
      <vt:lpstr>Major school of thoughts</vt:lpstr>
      <vt:lpstr>Nationalist Historiography</vt:lpstr>
      <vt:lpstr>Nationalist Historiography</vt:lpstr>
      <vt:lpstr>Marxist Historiography</vt:lpstr>
      <vt:lpstr>Marxist Historiography</vt:lpstr>
      <vt:lpstr>Subaltern Historiography</vt:lpstr>
      <vt:lpstr>Cambridge/British Historiography</vt:lpstr>
      <vt:lpstr>Key characteristics </vt:lpstr>
      <vt:lpstr>Periodization of the History of Bangladesh</vt:lpstr>
      <vt:lpstr>Why is there lack of historical chronicles in ancient Bengal??</vt:lpstr>
      <vt:lpstr>Two types of sources:</vt:lpstr>
      <vt:lpstr>Archaeological Sources </vt:lpstr>
      <vt:lpstr>Archaeological sources:</vt:lpstr>
      <vt:lpstr>Archaeological sources</vt:lpstr>
      <vt:lpstr>Archaeological sources</vt:lpstr>
      <vt:lpstr>Archaeological source</vt:lpstr>
      <vt:lpstr>Archaeological source</vt:lpstr>
      <vt:lpstr>Coins</vt:lpstr>
      <vt:lpstr>Ancient Bengal</vt:lpstr>
      <vt:lpstr>Material Remains</vt:lpstr>
      <vt:lpstr>Material Remains</vt:lpstr>
      <vt:lpstr>Written Sources</vt:lpstr>
      <vt:lpstr>Arthashastra of  Kautilya </vt:lpstr>
      <vt:lpstr>Literature</vt:lpstr>
      <vt:lpstr>Literature</vt:lpstr>
      <vt:lpstr>Ptolemy </vt:lpstr>
      <vt:lpstr>Detail of East and Southeast Asia in Ptolemy's world map. Gulf of the Ganges (Bay of Bengal) left, Southeast Asian peninsula in the center, South China Sea right, with "Sinae" (China).</vt:lpstr>
      <vt:lpstr>Literature</vt:lpstr>
      <vt:lpstr>How did we get the Name Bangladesh ? </vt:lpstr>
      <vt:lpstr>Ancient Bengal</vt:lpstr>
      <vt:lpstr>Ancient Bengal</vt:lpstr>
      <vt:lpstr>Ancient Bengal</vt:lpstr>
      <vt:lpstr>Ancient Bengal</vt:lpstr>
      <vt:lpstr>Ancient Bengal</vt:lpstr>
      <vt:lpstr>Ancient Bengal</vt:lpstr>
      <vt:lpstr>Matsanayam </vt:lpstr>
      <vt:lpstr>Ancient Bengal</vt:lpstr>
      <vt:lpstr>Pala dynasty</vt:lpstr>
      <vt:lpstr>Pala dynasty</vt:lpstr>
      <vt:lpstr>Golden age ???</vt:lpstr>
      <vt:lpstr>PowerPoint Presentation</vt:lpstr>
      <vt:lpstr>Pala Empire (dharmapala)</vt:lpstr>
      <vt:lpstr>PowerPoint Presentation</vt:lpstr>
      <vt:lpstr>Pala art works</vt:lpstr>
      <vt:lpstr>Somapura mahavihara, paharpur</vt:lpstr>
      <vt:lpstr>PowerPoint Presentation</vt:lpstr>
      <vt:lpstr>Ancient Bengal</vt:lpstr>
      <vt:lpstr>Ancient Bengal</vt:lpstr>
      <vt:lpstr>The sen rulers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Sources for Writing History of Ancient Bengal:</dc:title>
  <dc:creator>User</dc:creator>
  <cp:lastModifiedBy>Teacher</cp:lastModifiedBy>
  <cp:revision>123</cp:revision>
  <dcterms:created xsi:type="dcterms:W3CDTF">2006-08-16T00:00:00Z</dcterms:created>
  <dcterms:modified xsi:type="dcterms:W3CDTF">2019-06-09T08:36:32Z</dcterms:modified>
</cp:coreProperties>
</file>