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6"/>
  </p:notesMasterIdLst>
  <p:handoutMasterIdLst>
    <p:handoutMasterId r:id="rId17"/>
  </p:handoutMasterIdLst>
  <p:sldIdLst>
    <p:sldId id="270" r:id="rId5"/>
    <p:sldId id="257" r:id="rId6"/>
    <p:sldId id="389" r:id="rId7"/>
    <p:sldId id="268" r:id="rId8"/>
    <p:sldId id="384" r:id="rId9"/>
    <p:sldId id="317" r:id="rId10"/>
    <p:sldId id="393" r:id="rId11"/>
    <p:sldId id="279" r:id="rId12"/>
    <p:sldId id="392" r:id="rId13"/>
    <p:sldId id="321" r:id="rId14"/>
    <p:sldId id="3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F390ACA-70F6-47BE-BB15-4F0863C50E1D}">
          <p14:sldIdLst>
            <p14:sldId id="270"/>
            <p14:sldId id="257"/>
            <p14:sldId id="389"/>
            <p14:sldId id="268"/>
            <p14:sldId id="384"/>
            <p14:sldId id="317"/>
            <p14:sldId id="393"/>
            <p14:sldId id="279"/>
            <p14:sldId id="392"/>
            <p14:sldId id="321"/>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7335B"/>
    <a:srgbClr val="66FF33"/>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78" d="100"/>
          <a:sy n="78" d="100"/>
        </p:scale>
        <p:origin x="878" y="6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10/25/2022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fif"/><Relationship Id="rId4" Type="http://schemas.openxmlformats.org/officeDocument/2006/relationships/image" Target="../media/image5.jfif"/></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1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2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Oval 2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3" name="Group 2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4" name="Freeform: Shape 2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Oval 2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5" name="Rectangle 3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534081DB-4F7A-50D6-6EBB-EAB55AAA0230}"/>
              </a:ext>
            </a:extLst>
          </p:cNvPr>
          <p:cNvSpPr>
            <a:spLocks noGrp="1"/>
          </p:cNvSpPr>
          <p:nvPr>
            <p:ph type="ctrTitle"/>
          </p:nvPr>
        </p:nvSpPr>
        <p:spPr>
          <a:xfrm>
            <a:off x="2828097" y="639662"/>
            <a:ext cx="6535803" cy="984885"/>
          </a:xfr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0" rIns="0" bIns="0" rtlCol="0" anchor="ctr" anchorCtr="0">
            <a:normAutofit/>
          </a:bodyPr>
          <a:lstStyle/>
          <a:p>
            <a:pPr algn="ctr">
              <a:lnSpc>
                <a:spcPct val="100000"/>
              </a:lnSpc>
            </a:pPr>
            <a:r>
              <a:rPr lang="en-US" sz="4800" b="1" dirty="0">
                <a:ln w="6600">
                  <a:solidFill>
                    <a:schemeClr val="accent2"/>
                  </a:solidFill>
                  <a:prstDash val="solid"/>
                </a:ln>
                <a:solidFill>
                  <a:srgbClr val="FFFFFF"/>
                </a:solidFill>
                <a:effectLst>
                  <a:outerShdw dist="38100" dir="2700000" algn="tl" rotWithShape="0">
                    <a:schemeClr val="accent2"/>
                  </a:outerShdw>
                </a:effectLst>
              </a:rPr>
              <a:t>Welcome</a:t>
            </a:r>
          </a:p>
        </p:txBody>
      </p:sp>
      <p:sp>
        <p:nvSpPr>
          <p:cNvPr id="56" name="Rectangle 33">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5">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4">
            <a:extLst>
              <a:ext uri="{FF2B5EF4-FFF2-40B4-BE49-F238E27FC236}">
                <a16:creationId xmlns:a16="http://schemas.microsoft.com/office/drawing/2014/main" id="{F2E139BC-B4D4-0522-F728-7CA0440A083D}"/>
              </a:ext>
            </a:extLst>
          </p:cNvPr>
          <p:cNvGraphicFramePr>
            <a:graphicFrameLocks noGrp="1"/>
          </p:cNvGraphicFramePr>
          <p:nvPr>
            <p:extLst>
              <p:ext uri="{D42A27DB-BD31-4B8C-83A1-F6EECF244321}">
                <p14:modId xmlns:p14="http://schemas.microsoft.com/office/powerpoint/2010/main" val="2208708994"/>
              </p:ext>
            </p:extLst>
          </p:nvPr>
        </p:nvGraphicFramePr>
        <p:xfrm>
          <a:off x="878243" y="2330816"/>
          <a:ext cx="10435510" cy="3654552"/>
        </p:xfrm>
        <a:graphic>
          <a:graphicData uri="http://schemas.openxmlformats.org/drawingml/2006/table">
            <a:tbl>
              <a:tblPr firstRow="1" bandRow="1">
                <a:tableStyleId>{5C22544A-7EE6-4342-B048-85BDC9FD1C3A}</a:tableStyleId>
              </a:tblPr>
              <a:tblGrid>
                <a:gridCol w="6331808">
                  <a:extLst>
                    <a:ext uri="{9D8B030D-6E8A-4147-A177-3AD203B41FA5}">
                      <a16:colId xmlns:a16="http://schemas.microsoft.com/office/drawing/2014/main" val="529401216"/>
                    </a:ext>
                  </a:extLst>
                </a:gridCol>
                <a:gridCol w="4103702">
                  <a:extLst>
                    <a:ext uri="{9D8B030D-6E8A-4147-A177-3AD203B41FA5}">
                      <a16:colId xmlns:a16="http://schemas.microsoft.com/office/drawing/2014/main" val="3810072724"/>
                    </a:ext>
                  </a:extLst>
                </a:gridCol>
              </a:tblGrid>
              <a:tr h="737616">
                <a:tc>
                  <a:txBody>
                    <a:bodyPr/>
                    <a:lstStyle/>
                    <a:p>
                      <a:pPr algn="ctr"/>
                      <a:r>
                        <a:rPr lang="en-US" sz="3300" b="1" dirty="0">
                          <a:solidFill>
                            <a:schemeClr val="tx1"/>
                          </a:solidFill>
                        </a:rPr>
                        <a:t>Name</a:t>
                      </a:r>
                    </a:p>
                  </a:txBody>
                  <a:tcPr marL="167640" marR="167640" marT="83820" marB="83820">
                    <a:solidFill>
                      <a:schemeClr val="accent6">
                        <a:lumMod val="75000"/>
                      </a:schemeClr>
                    </a:solidFill>
                  </a:tcPr>
                </a:tc>
                <a:tc>
                  <a:txBody>
                    <a:bodyPr/>
                    <a:lstStyle/>
                    <a:p>
                      <a:pPr algn="ctr"/>
                      <a:r>
                        <a:rPr lang="en-US" sz="3300" b="1" dirty="0">
                          <a:solidFill>
                            <a:schemeClr val="tx1"/>
                          </a:solidFill>
                        </a:rPr>
                        <a:t>ID</a:t>
                      </a:r>
                    </a:p>
                  </a:txBody>
                  <a:tcPr marL="167640" marR="167640" marT="83820" marB="83820">
                    <a:solidFill>
                      <a:schemeClr val="accent6">
                        <a:lumMod val="75000"/>
                      </a:schemeClr>
                    </a:solidFill>
                  </a:tcPr>
                </a:tc>
                <a:extLst>
                  <a:ext uri="{0D108BD9-81ED-4DB2-BD59-A6C34878D82A}">
                    <a16:rowId xmlns:a16="http://schemas.microsoft.com/office/drawing/2014/main" val="3574616234"/>
                  </a:ext>
                </a:extLst>
              </a:tr>
              <a:tr h="737616">
                <a:tc>
                  <a:txBody>
                    <a:bodyPr/>
                    <a:lstStyle/>
                    <a:p>
                      <a:pPr algn="l"/>
                      <a:r>
                        <a:rPr lang="en-US" sz="3300" b="1" dirty="0" err="1">
                          <a:solidFill>
                            <a:schemeClr val="tx1"/>
                          </a:solidFill>
                        </a:rPr>
                        <a:t>Tridib</a:t>
                      </a:r>
                      <a:r>
                        <a:rPr lang="en-US" sz="3300" b="1" dirty="0">
                          <a:solidFill>
                            <a:schemeClr val="tx1"/>
                          </a:solidFill>
                        </a:rPr>
                        <a:t> Sarkar</a:t>
                      </a:r>
                    </a:p>
                  </a:txBody>
                  <a:tcPr marL="167640" marR="167640" marT="83820" marB="83820">
                    <a:solidFill>
                      <a:schemeClr val="accent6">
                        <a:lumMod val="75000"/>
                      </a:schemeClr>
                    </a:solidFill>
                  </a:tcPr>
                </a:tc>
                <a:tc>
                  <a:txBody>
                    <a:bodyPr/>
                    <a:lstStyle/>
                    <a:p>
                      <a:pPr algn="ctr"/>
                      <a:r>
                        <a:rPr lang="en-US" sz="3300" b="1" dirty="0">
                          <a:solidFill>
                            <a:schemeClr val="tx1"/>
                          </a:solidFill>
                        </a:rPr>
                        <a:t>22-46444-1</a:t>
                      </a:r>
                    </a:p>
                  </a:txBody>
                  <a:tcPr marL="167640" marR="167640" marT="83820" marB="83820">
                    <a:solidFill>
                      <a:schemeClr val="accent6">
                        <a:lumMod val="75000"/>
                      </a:schemeClr>
                    </a:solidFill>
                  </a:tcPr>
                </a:tc>
                <a:extLst>
                  <a:ext uri="{0D108BD9-81ED-4DB2-BD59-A6C34878D82A}">
                    <a16:rowId xmlns:a16="http://schemas.microsoft.com/office/drawing/2014/main" val="2428540522"/>
                  </a:ext>
                </a:extLst>
              </a:tr>
              <a:tr h="608207">
                <a:tc>
                  <a:txBody>
                    <a:bodyPr/>
                    <a:lstStyle/>
                    <a:p>
                      <a:pPr algn="l"/>
                      <a:r>
                        <a:rPr lang="en-US" sz="3300" b="1">
                          <a:solidFill>
                            <a:schemeClr val="tx1"/>
                          </a:solidFill>
                        </a:rPr>
                        <a:t>Mahmudus Sami </a:t>
                      </a:r>
                      <a:r>
                        <a:rPr lang="en-US" sz="3300" b="1" dirty="0" err="1">
                          <a:solidFill>
                            <a:schemeClr val="tx1"/>
                          </a:solidFill>
                        </a:rPr>
                        <a:t>Maahi</a:t>
                      </a:r>
                      <a:endParaRPr lang="en-US" sz="3300" b="1" dirty="0">
                        <a:solidFill>
                          <a:schemeClr val="tx1"/>
                        </a:solidFill>
                      </a:endParaRPr>
                    </a:p>
                  </a:txBody>
                  <a:tcPr marL="167640" marR="167640" marT="83820" marB="83820">
                    <a:solidFill>
                      <a:schemeClr val="accent6">
                        <a:lumMod val="75000"/>
                      </a:schemeClr>
                    </a:solidFill>
                  </a:tcPr>
                </a:tc>
                <a:tc>
                  <a:txBody>
                    <a:bodyPr/>
                    <a:lstStyle/>
                    <a:p>
                      <a:pPr algn="ctr"/>
                      <a:r>
                        <a:rPr lang="en-US" sz="3300" b="1" dirty="0">
                          <a:solidFill>
                            <a:schemeClr val="tx1"/>
                          </a:solidFill>
                        </a:rPr>
                        <a:t>22-46446-1</a:t>
                      </a:r>
                    </a:p>
                  </a:txBody>
                  <a:tcPr marL="167640" marR="167640" marT="83820" marB="83820">
                    <a:solidFill>
                      <a:schemeClr val="accent6">
                        <a:lumMod val="75000"/>
                      </a:schemeClr>
                    </a:solidFill>
                  </a:tcPr>
                </a:tc>
                <a:extLst>
                  <a:ext uri="{0D108BD9-81ED-4DB2-BD59-A6C34878D82A}">
                    <a16:rowId xmlns:a16="http://schemas.microsoft.com/office/drawing/2014/main" val="2351103653"/>
                  </a:ext>
                </a:extLst>
              </a:tr>
              <a:tr h="401320">
                <a:tc>
                  <a:txBody>
                    <a:bodyPr/>
                    <a:lstStyle/>
                    <a:p>
                      <a:pPr algn="l"/>
                      <a:r>
                        <a:rPr lang="en-US" sz="3300" b="1" dirty="0" err="1">
                          <a:solidFill>
                            <a:schemeClr val="tx1"/>
                          </a:solidFill>
                        </a:rPr>
                        <a:t>Robiul</a:t>
                      </a:r>
                      <a:r>
                        <a:rPr lang="en-US" sz="3300" b="1" dirty="0">
                          <a:solidFill>
                            <a:schemeClr val="tx1"/>
                          </a:solidFill>
                        </a:rPr>
                        <a:t> Islam Roman</a:t>
                      </a:r>
                    </a:p>
                  </a:txBody>
                  <a:tcPr marL="167640" marR="167640" marT="83820" marB="83820">
                    <a:solidFill>
                      <a:schemeClr val="accent6">
                        <a:lumMod val="75000"/>
                      </a:schemeClr>
                    </a:solidFill>
                  </a:tcPr>
                </a:tc>
                <a:tc>
                  <a:txBody>
                    <a:bodyPr/>
                    <a:lstStyle/>
                    <a:p>
                      <a:pPr algn="ctr"/>
                      <a:r>
                        <a:rPr lang="en-US" sz="3300" b="1" dirty="0">
                          <a:solidFill>
                            <a:schemeClr val="tx1"/>
                          </a:solidFill>
                        </a:rPr>
                        <a:t>22-46490-1</a:t>
                      </a:r>
                    </a:p>
                  </a:txBody>
                  <a:tcPr marL="167640" marR="167640" marT="83820" marB="83820">
                    <a:solidFill>
                      <a:schemeClr val="accent6">
                        <a:lumMod val="75000"/>
                      </a:schemeClr>
                    </a:solidFill>
                  </a:tcPr>
                </a:tc>
                <a:extLst>
                  <a:ext uri="{0D108BD9-81ED-4DB2-BD59-A6C34878D82A}">
                    <a16:rowId xmlns:a16="http://schemas.microsoft.com/office/drawing/2014/main" val="1679179278"/>
                  </a:ext>
                </a:extLst>
              </a:tr>
              <a:tr h="838200">
                <a:tc>
                  <a:txBody>
                    <a:bodyPr/>
                    <a:lstStyle/>
                    <a:p>
                      <a:pPr algn="l"/>
                      <a:r>
                        <a:rPr lang="en-US" sz="3300" b="1" dirty="0">
                          <a:solidFill>
                            <a:schemeClr val="tx1"/>
                          </a:solidFill>
                        </a:rPr>
                        <a:t>Md. Mehedi Hasan </a:t>
                      </a:r>
                      <a:r>
                        <a:rPr lang="en-US" sz="3300" b="1" dirty="0" err="1">
                          <a:solidFill>
                            <a:schemeClr val="tx1"/>
                          </a:solidFill>
                        </a:rPr>
                        <a:t>Polash</a:t>
                      </a:r>
                      <a:endParaRPr lang="en-US" sz="3300" b="1" dirty="0">
                        <a:solidFill>
                          <a:schemeClr val="tx1"/>
                        </a:solidFill>
                      </a:endParaRPr>
                    </a:p>
                  </a:txBody>
                  <a:tcPr marL="167640" marR="167640" marT="83820" marB="83820">
                    <a:solidFill>
                      <a:schemeClr val="accent6">
                        <a:lumMod val="75000"/>
                      </a:schemeClr>
                    </a:solidFill>
                  </a:tcPr>
                </a:tc>
                <a:tc>
                  <a:txBody>
                    <a:bodyPr/>
                    <a:lstStyle/>
                    <a:p>
                      <a:pPr algn="ctr"/>
                      <a:r>
                        <a:rPr lang="en-US" sz="3300" b="1" dirty="0">
                          <a:solidFill>
                            <a:schemeClr val="tx1"/>
                          </a:solidFill>
                        </a:rPr>
                        <a:t>22-46566-1</a:t>
                      </a:r>
                    </a:p>
                  </a:txBody>
                  <a:tcPr marL="167640" marR="167640" marT="83820" marB="83820">
                    <a:solidFill>
                      <a:schemeClr val="accent6">
                        <a:lumMod val="75000"/>
                      </a:schemeClr>
                    </a:solidFill>
                  </a:tcPr>
                </a:tc>
                <a:extLst>
                  <a:ext uri="{0D108BD9-81ED-4DB2-BD59-A6C34878D82A}">
                    <a16:rowId xmlns:a16="http://schemas.microsoft.com/office/drawing/2014/main" val="794508201"/>
                  </a:ext>
                </a:extLst>
              </a:tr>
            </a:tbl>
          </a:graphicData>
        </a:graphic>
      </p:graphicFrame>
    </p:spTree>
    <p:extLst>
      <p:ext uri="{BB962C8B-B14F-4D97-AF65-F5344CB8AC3E}">
        <p14:creationId xmlns:p14="http://schemas.microsoft.com/office/powerpoint/2010/main" val="389134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7" name="Freeform: Shape 22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8" name="Oval 23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9" name="Oval 23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0" name="Group 23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01" name="Freeform: Shape 23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Shape 23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Oval 23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4" name="Oval 23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05" name="Rectangle 24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581E8936-2270-47FE-94A4-398CB123EF90}"/>
              </a:ext>
            </a:extLst>
          </p:cNvPr>
          <p:cNvSpPr>
            <a:spLocks noGrp="1"/>
          </p:cNvSpPr>
          <p:nvPr>
            <p:ph type="ctrTitle"/>
          </p:nvPr>
        </p:nvSpPr>
        <p:spPr>
          <a:xfrm>
            <a:off x="550694" y="1360193"/>
            <a:ext cx="5437187" cy="1308786"/>
          </a:xfrm>
        </p:spPr>
        <p:txBody>
          <a:bodyPr vert="horz" wrap="square" lIns="0" tIns="0" rIns="0" bIns="0" rtlCol="0" anchor="b" anchorCtr="0">
            <a:normAutofit/>
          </a:bodyPr>
          <a:lstStyle/>
          <a:p>
            <a:pPr>
              <a:lnSpc>
                <a:spcPct val="100000"/>
              </a:lnSpc>
            </a:pPr>
            <a:r>
              <a:rPr lang="en-US" b="1" kern="1200" dirty="0">
                <a:solidFill>
                  <a:schemeClr val="tx1"/>
                </a:solidFill>
                <a:latin typeface="+mj-lt"/>
                <a:ea typeface="+mj-ea"/>
                <a:cs typeface="+mj-cs"/>
              </a:rPr>
              <a:t>Conclusion</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type="subTitle" idx="1"/>
          </p:nvPr>
        </p:nvSpPr>
        <p:spPr>
          <a:xfrm>
            <a:off x="550694" y="3132432"/>
            <a:ext cx="5437187" cy="2265216"/>
          </a:xfrm>
        </p:spPr>
        <p:txBody>
          <a:bodyPr vert="horz" wrap="square" lIns="0" tIns="0" rIns="0" bIns="0" rtlCol="0">
            <a:noAutofit/>
          </a:bodyPr>
          <a:lstStyle/>
          <a:p>
            <a:pPr marL="0" indent="0" algn="just">
              <a:lnSpc>
                <a:spcPct val="90000"/>
              </a:lnSpc>
            </a:pPr>
            <a:r>
              <a:rPr lang="en-US" sz="1800" b="1" kern="1200" dirty="0">
                <a:latin typeface="+mn-lt"/>
                <a:ea typeface="+mn-ea"/>
                <a:cs typeface="+mn-cs"/>
              </a:rPr>
              <a:t> The Gupta period is often considered to be the pinnacle of North Indian art. Despite the fact that painting was evidently widespread, the majority of the surviving works are religious sculptures. In Hindu art, the iconic carved stone deity, as well as the Buddha figure and Jain Tirthankara figures, appeared during this time period, the latter often on a grand scale. Mathura and </a:t>
            </a:r>
            <a:r>
              <a:rPr lang="en-US" sz="1800" b="1" kern="1200" dirty="0" err="1">
                <a:latin typeface="+mn-lt"/>
                <a:ea typeface="+mn-ea"/>
                <a:cs typeface="+mn-cs"/>
              </a:rPr>
              <a:t>Gandhara</a:t>
            </a:r>
            <a:r>
              <a:rPr lang="en-US" sz="1800" b="1" kern="1200" dirty="0">
                <a:latin typeface="+mn-lt"/>
                <a:ea typeface="+mn-ea"/>
                <a:cs typeface="+mn-cs"/>
              </a:rPr>
              <a:t> were the two major sculpture </a:t>
            </a:r>
            <a:r>
              <a:rPr lang="en-US" sz="1800" b="1" kern="1200" dirty="0" err="1">
                <a:latin typeface="+mn-lt"/>
                <a:ea typeface="+mn-ea"/>
                <a:cs typeface="+mn-cs"/>
              </a:rPr>
              <a:t>centres</a:t>
            </a:r>
            <a:r>
              <a:rPr lang="en-US" sz="1800" b="1" kern="1200" dirty="0">
                <a:latin typeface="+mn-lt"/>
                <a:ea typeface="+mn-ea"/>
                <a:cs typeface="+mn-cs"/>
              </a:rPr>
              <a:t>, the latter being the </a:t>
            </a:r>
            <a:r>
              <a:rPr lang="en-US" sz="1800" b="1" kern="1200" dirty="0" err="1">
                <a:latin typeface="+mn-lt"/>
                <a:ea typeface="+mn-ea"/>
                <a:cs typeface="+mn-cs"/>
              </a:rPr>
              <a:t>epicentre</a:t>
            </a:r>
            <a:r>
              <a:rPr lang="en-US" sz="1800" b="1" kern="1200" dirty="0">
                <a:latin typeface="+mn-lt"/>
                <a:ea typeface="+mn-ea"/>
                <a:cs typeface="+mn-cs"/>
              </a:rPr>
              <a:t> of Greco-Buddhist art. Both sculptures were exported to other parts of northern India.</a:t>
            </a:r>
          </a:p>
        </p:txBody>
      </p:sp>
      <p:sp>
        <p:nvSpPr>
          <p:cNvPr id="306" name="Oval 242">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7" name="Freeform: Shape 244">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08" name="Freeform: Shape 246">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16" name="Picture Placeholder 15" descr="A statue of a person&#10;&#10;Description automatically generated with low confidence">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a:srcRect r="3" b="9919"/>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309" name="Oval 248">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52156130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 name="Freeform: Shape 3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0" name="Oval 3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Oval 4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12" name="Group 4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5" name="Freeform: Shape 4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13" name="Rectangle 4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4" y="1333379"/>
            <a:ext cx="3565524" cy="2250553"/>
          </a:xfrm>
        </p:spPr>
        <p:txBody>
          <a:bodyPr vert="horz" wrap="square" lIns="0" tIns="0" rIns="0" bIns="0" rtlCol="0" anchor="b" anchorCtr="0">
            <a:normAutofit/>
          </a:bodyPr>
          <a:lstStyle/>
          <a:p>
            <a:pPr>
              <a:lnSpc>
                <a:spcPct val="100000"/>
              </a:lnSpc>
            </a:pPr>
            <a:r>
              <a:rPr lang="en-US" kern="1200">
                <a:solidFill>
                  <a:schemeClr val="tx1"/>
                </a:solidFill>
                <a:latin typeface="+mj-lt"/>
                <a:ea typeface="+mj-ea"/>
                <a:cs typeface="+mj-cs"/>
              </a:rPr>
              <a:t>Thank You</a:t>
            </a:r>
          </a:p>
        </p:txBody>
      </p:sp>
      <p:sp>
        <p:nvSpPr>
          <p:cNvPr id="114" name="Oval 51">
            <a:extLst>
              <a:ext uri="{FF2B5EF4-FFF2-40B4-BE49-F238E27FC236}">
                <a16:creationId xmlns:a16="http://schemas.microsoft.com/office/drawing/2014/main" id="{48C48482-B82F-4F14-AAD5-69D1D0AE6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470" y="42539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7" name="Picture Placeholder 26">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a:srcRect l="9127" r="16582"/>
          <a:stretch/>
        </p:blipFill>
        <p:spPr>
          <a:xfrm>
            <a:off x="4549735" y="10"/>
            <a:ext cx="3821133" cy="6857990"/>
          </a:xfrm>
          <a:custGeom>
            <a:avLst/>
            <a:gdLst/>
            <a:ahLst/>
            <a:cxnLst/>
            <a:rect l="l" t="t" r="r" b="b"/>
            <a:pathLst>
              <a:path w="3821133" h="6858000">
                <a:moveTo>
                  <a:pt x="0" y="0"/>
                </a:moveTo>
                <a:lnTo>
                  <a:pt x="3821133" y="0"/>
                </a:lnTo>
                <a:lnTo>
                  <a:pt x="3821133" y="6858000"/>
                </a:lnTo>
                <a:lnTo>
                  <a:pt x="0" y="6858000"/>
                </a:lnTo>
                <a:close/>
              </a:path>
            </a:pathLst>
          </a:custGeom>
        </p:spPr>
      </p:pic>
      <p:pic>
        <p:nvPicPr>
          <p:cNvPr id="33" name="Picture Placeholder 32">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a:srcRect l="31540" r="26672"/>
          <a:stretch/>
        </p:blipFill>
        <p:spPr>
          <a:xfrm>
            <a:off x="8370870" y="-1"/>
            <a:ext cx="3821133" cy="6858000"/>
          </a:xfrm>
          <a:custGeom>
            <a:avLst/>
            <a:gdLst/>
            <a:ahLst/>
            <a:cxnLst/>
            <a:rect l="l" t="t" r="r" b="b"/>
            <a:pathLst>
              <a:path w="3821133" h="6858000">
                <a:moveTo>
                  <a:pt x="0" y="0"/>
                </a:moveTo>
                <a:lnTo>
                  <a:pt x="3821133" y="0"/>
                </a:lnTo>
                <a:lnTo>
                  <a:pt x="3821133" y="6858000"/>
                </a:lnTo>
                <a:lnTo>
                  <a:pt x="0" y="6858000"/>
                </a:lnTo>
                <a:close/>
              </a:path>
            </a:pathLst>
          </a:custGeom>
        </p:spPr>
      </p:pic>
      <p:sp>
        <p:nvSpPr>
          <p:cNvPr id="115" name="Rectangle 53">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55">
            <a:extLst>
              <a:ext uri="{FF2B5EF4-FFF2-40B4-BE49-F238E27FC236}">
                <a16:creationId xmlns:a16="http://schemas.microsoft.com/office/drawing/2014/main" id="{F0F0BA79-F619-4D27-B0BC-1ACC6F0C02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65261" y="4669189"/>
            <a:ext cx="1335600" cy="1262947"/>
            <a:chOff x="7735641" y="2106638"/>
            <a:chExt cx="1335600" cy="1262947"/>
          </a:xfrm>
        </p:grpSpPr>
        <p:sp>
          <p:nvSpPr>
            <p:cNvPr id="117" name="Freeform: Shape 56">
              <a:extLst>
                <a:ext uri="{FF2B5EF4-FFF2-40B4-BE49-F238E27FC236}">
                  <a16:creationId xmlns:a16="http://schemas.microsoft.com/office/drawing/2014/main" id="{E0451A05-4183-473F-B797-897C836DAA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7735641" y="210663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8" name="Oval 57">
              <a:extLst>
                <a:ext uri="{FF2B5EF4-FFF2-40B4-BE49-F238E27FC236}">
                  <a16:creationId xmlns:a16="http://schemas.microsoft.com/office/drawing/2014/main" id="{5DC9E00F-AC02-4B67-8923-A6B535BCD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261241" y="2453712"/>
              <a:ext cx="540000" cy="108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236458" y="2152891"/>
            <a:ext cx="3430823" cy="1632031"/>
          </a:xfrm>
        </p:spPr>
        <p:txBody>
          <a:bodyPr anchor="b" anchorCtr="0">
            <a:normAutofit/>
          </a:bodyPr>
          <a:lstStyle/>
          <a:p>
            <a:r>
              <a:rPr lang="en-US" dirty="0"/>
              <a:t>Gupta Dynasty</a:t>
            </a:r>
          </a:p>
        </p:txBody>
      </p:sp>
      <p:pic>
        <p:nvPicPr>
          <p:cNvPr id="8" name="Picture Placeholder 7" descr="A close-up of a coin&#10;&#10;Description automatically generated with medium confidence">
            <a:extLst>
              <a:ext uri="{FF2B5EF4-FFF2-40B4-BE49-F238E27FC236}">
                <a16:creationId xmlns:a16="http://schemas.microsoft.com/office/drawing/2014/main" id="{30A03A36-127C-C513-7682-EA0DFB49C6C7}"/>
              </a:ext>
            </a:extLst>
          </p:cNvPr>
          <p:cNvPicPr>
            <a:picLocks noGrp="1" noChangeAspect="1"/>
          </p:cNvPicPr>
          <p:nvPr>
            <p:ph type="pic" sz="quarter" idx="13"/>
          </p:nvPr>
        </p:nvPicPr>
        <p:blipFill>
          <a:blip r:embed="rId3"/>
          <a:srcRect t="3984" b="3984"/>
          <a:stretch>
            <a:fillRect/>
          </a:stretch>
        </p:blipFill>
        <p:spPr/>
      </p:pic>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278395"/>
            <a:ext cx="4276775" cy="1290054"/>
          </a:xfrm>
        </p:spPr>
        <p:txBody>
          <a:bodyPr/>
          <a:lstStyle/>
          <a:p>
            <a:r>
              <a:rPr lang="en-US" dirty="0"/>
              <a:t>Evolution of Gupta Dynasty</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890303"/>
            <a:ext cx="4646170" cy="4411509"/>
          </a:xfrm>
        </p:spPr>
        <p:txBody>
          <a:bodyPr/>
          <a:lstStyle/>
          <a:p>
            <a:pPr marL="0" indent="0" algn="just" rtl="0" fontAlgn="base">
              <a:lnSpc>
                <a:spcPct val="150000"/>
              </a:lnSpc>
              <a:spcBef>
                <a:spcPts val="0"/>
              </a:spcBef>
              <a:spcAft>
                <a:spcPts val="0"/>
              </a:spcAft>
            </a:pPr>
            <a:r>
              <a:rPr lang="en-US" sz="1800" b="1" i="0" dirty="0">
                <a:solidFill>
                  <a:schemeClr val="tx1"/>
                </a:solidFill>
                <a:effectLst/>
                <a:latin typeface="AvertaStd"/>
              </a:rPr>
              <a:t>Various parts of India were ruled by numerous dynasties for the next 1,500 years during the Classical period, with the Gupta Empire standing out.</a:t>
            </a:r>
            <a:endParaRPr lang="en-US" sz="1800" b="1" i="0" u="none" strike="noStrike" dirty="0">
              <a:solidFill>
                <a:schemeClr val="tx1"/>
              </a:solidFill>
              <a:effectLst/>
              <a:latin typeface="Arial" panose="020B0604020202020204" pitchFamily="34" charset="0"/>
            </a:endParaRPr>
          </a:p>
          <a:p>
            <a:pPr marL="285750" indent="-285750" algn="just" rtl="0" fontAlgn="base">
              <a:lnSpc>
                <a:spcPct val="150000"/>
              </a:lnSpc>
              <a:spcBef>
                <a:spcPts val="0"/>
              </a:spcBef>
              <a:spcAft>
                <a:spcPts val="0"/>
              </a:spcAft>
              <a:buFont typeface="Wingdings" panose="05000000000000000000" pitchFamily="2" charset="2"/>
              <a:buChar char="Ø"/>
            </a:pPr>
            <a:r>
              <a:rPr lang="en-US" sz="1600" b="0" i="0" u="none" strike="noStrike" dirty="0">
                <a:solidFill>
                  <a:schemeClr val="tx1"/>
                </a:solidFill>
                <a:effectLst/>
                <a:latin typeface="Arial" panose="020B0604020202020204" pitchFamily="34" charset="0"/>
              </a:rPr>
              <a:t>4</a:t>
            </a:r>
            <a:r>
              <a:rPr lang="en-US" sz="1600" b="0" i="0" u="none" strike="noStrike" baseline="30000" dirty="0">
                <a:solidFill>
                  <a:schemeClr val="tx1"/>
                </a:solidFill>
                <a:effectLst/>
                <a:latin typeface="Arial" panose="020B0604020202020204" pitchFamily="34" charset="0"/>
              </a:rPr>
              <a:t>th</a:t>
            </a:r>
            <a:r>
              <a:rPr lang="en-US" sz="1600" b="0" i="0" u="none" strike="noStrike" dirty="0">
                <a:solidFill>
                  <a:schemeClr val="tx1"/>
                </a:solidFill>
                <a:effectLst/>
                <a:latin typeface="Arial" panose="020B0604020202020204" pitchFamily="34" charset="0"/>
              </a:rPr>
              <a:t> to 5</a:t>
            </a:r>
            <a:r>
              <a:rPr lang="en-US" sz="1600" b="0" i="0" u="none" strike="noStrike" baseline="30000" dirty="0">
                <a:solidFill>
                  <a:schemeClr val="tx1"/>
                </a:solidFill>
                <a:effectLst/>
                <a:latin typeface="Arial" panose="020B0604020202020204" pitchFamily="34" charset="0"/>
              </a:rPr>
              <a:t>th</a:t>
            </a:r>
            <a:r>
              <a:rPr lang="en-US" sz="1600" b="0" i="0" u="none" strike="noStrike" dirty="0">
                <a:solidFill>
                  <a:schemeClr val="tx1"/>
                </a:solidFill>
                <a:effectLst/>
                <a:latin typeface="Arial" panose="020B0604020202020204" pitchFamily="34" charset="0"/>
              </a:rPr>
              <a:t> Century AD</a:t>
            </a:r>
          </a:p>
          <a:p>
            <a:pPr marL="285750" indent="-285750" algn="just" rtl="0" fontAlgn="base">
              <a:lnSpc>
                <a:spcPct val="150000"/>
              </a:lnSpc>
              <a:spcBef>
                <a:spcPts val="480"/>
              </a:spcBef>
              <a:spcAft>
                <a:spcPts val="0"/>
              </a:spcAft>
              <a:buFont typeface="Wingdings" panose="05000000000000000000" pitchFamily="2" charset="2"/>
              <a:buChar char="Ø"/>
            </a:pPr>
            <a:r>
              <a:rPr lang="en-US" sz="1600" b="0" i="0" u="none" strike="noStrike" dirty="0">
                <a:solidFill>
                  <a:schemeClr val="tx1"/>
                </a:solidFill>
                <a:effectLst/>
                <a:latin typeface="Arial" panose="020B0604020202020204" pitchFamily="34" charset="0"/>
              </a:rPr>
              <a:t>Controlled a large part of Bengal for nearly two centuries.</a:t>
            </a:r>
          </a:p>
          <a:p>
            <a:pPr marL="285750" indent="-285750" algn="just" rtl="0" fontAlgn="base">
              <a:lnSpc>
                <a:spcPct val="150000"/>
              </a:lnSpc>
              <a:spcBef>
                <a:spcPts val="480"/>
              </a:spcBef>
              <a:spcAft>
                <a:spcPts val="0"/>
              </a:spcAft>
              <a:buFont typeface="Wingdings" panose="05000000000000000000" pitchFamily="2" charset="2"/>
              <a:buChar char="Ø"/>
            </a:pPr>
            <a:r>
              <a:rPr lang="en-US" sz="1600" b="0" i="0" u="none" strike="noStrike" dirty="0">
                <a:solidFill>
                  <a:schemeClr val="tx1"/>
                </a:solidFill>
                <a:effectLst/>
                <a:latin typeface="Arial" panose="020B0604020202020204" pitchFamily="34" charset="0"/>
              </a:rPr>
              <a:t>The period of the Imperial Guptas is generally considered as the golden age of Indian history for its trade and commerce, in which Bengal had her due share.</a:t>
            </a:r>
          </a:p>
          <a:p>
            <a:pPr marL="0" indent="0" algn="just"/>
            <a:endParaRPr lang="en-US" sz="1600" dirty="0">
              <a:solidFill>
                <a:schemeClr val="tx1"/>
              </a:solidFill>
            </a:endParaRPr>
          </a:p>
          <a:p>
            <a:pPr marL="0" indent="0" algn="just"/>
            <a:endParaRPr lang="en-US" dirty="0"/>
          </a:p>
        </p:txBody>
      </p:sp>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a:blip r:embed="rId2"/>
          <a:srcRect/>
          <a:stretch/>
        </p:blipFill>
        <p:spPr>
          <a:xfrm>
            <a:off x="5515897" y="923422"/>
            <a:ext cx="6125239" cy="5276635"/>
          </a:xfrm>
          <a:prstGeom prst="rect">
            <a:avLst/>
          </a:prstGeom>
          <a:ln w="88900" cap="sq" cmpd="thickThin">
            <a:solidFill>
              <a:srgbClr val="000000"/>
            </a:solidFill>
            <a:prstDash val="solid"/>
            <a:miter lim="800000"/>
          </a:ln>
          <a:effectLst>
            <a:innerShdw blurRad="76200">
              <a:srgbClr val="000000"/>
            </a:innerShdw>
          </a:effectLst>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title"/>
          </p:nvPr>
        </p:nvSpPr>
        <p:spPr>
          <a:xfrm>
            <a:off x="458266" y="3428999"/>
            <a:ext cx="4935537" cy="2360022"/>
          </a:xfrm>
        </p:spPr>
        <p:txBody>
          <a:bodyPr/>
          <a:lstStyle/>
          <a:p>
            <a:pPr algn="just">
              <a:lnSpc>
                <a:spcPct val="150000"/>
              </a:lnSpc>
            </a:pPr>
            <a:r>
              <a:rPr lang="en-US" sz="2000" b="0" i="0" dirty="0">
                <a:effectLst/>
                <a:latin typeface="arial" panose="020B0604020202020204" pitchFamily="34" charset="0"/>
              </a:rPr>
              <a:t>In Gupta Empire, </a:t>
            </a:r>
            <a:r>
              <a:rPr lang="en-US" sz="2000" b="1" i="0" dirty="0">
                <a:effectLst/>
                <a:latin typeface="arial" panose="020B0604020202020204" pitchFamily="34" charset="0"/>
              </a:rPr>
              <a:t>the king was directed in his administration by a community and group consisting of a chief minister and a Senapati</a:t>
            </a:r>
            <a:r>
              <a:rPr lang="en-US" sz="2000" b="0" i="0" dirty="0">
                <a:effectLst/>
                <a:latin typeface="arial" panose="020B0604020202020204" pitchFamily="34" charset="0"/>
              </a:rPr>
              <a:t>. There were various names of Empire "Rajya", Rashtra", "Desha", "Mandala", "Prithvi" and "</a:t>
            </a:r>
            <a:r>
              <a:rPr lang="en-US" sz="2000" b="0" i="0" dirty="0" err="1">
                <a:effectLst/>
                <a:latin typeface="arial" panose="020B0604020202020204" pitchFamily="34" charset="0"/>
              </a:rPr>
              <a:t>Avani</a:t>
            </a:r>
            <a:r>
              <a:rPr lang="en-US" sz="2000" b="0" i="0" dirty="0">
                <a:effectLst/>
                <a:latin typeface="arial" panose="020B0604020202020204" pitchFamily="34" charset="0"/>
              </a:rPr>
              <a:t>". The Empire was divided into provinces called as </a:t>
            </a:r>
            <a:r>
              <a:rPr lang="en-US" sz="2000" b="0" i="0" dirty="0" err="1">
                <a:effectLst/>
                <a:latin typeface="arial" panose="020B0604020202020204" pitchFamily="34" charset="0"/>
              </a:rPr>
              <a:t>Bhukti</a:t>
            </a:r>
            <a:r>
              <a:rPr lang="en-US" sz="2000" b="0" i="0" dirty="0">
                <a:effectLst/>
                <a:latin typeface="arial" panose="020B0604020202020204" pitchFamily="34" charset="0"/>
              </a:rPr>
              <a:t>, </a:t>
            </a:r>
            <a:r>
              <a:rPr lang="en-US" sz="2000" b="0" i="0" dirty="0" err="1">
                <a:effectLst/>
                <a:latin typeface="arial" panose="020B0604020202020204" pitchFamily="34" charset="0"/>
              </a:rPr>
              <a:t>Bhoga</a:t>
            </a:r>
            <a:r>
              <a:rPr lang="en-US" sz="2000" b="0" i="0" dirty="0">
                <a:effectLst/>
                <a:latin typeface="arial" panose="020B0604020202020204" pitchFamily="34" charset="0"/>
              </a:rPr>
              <a:t> and </a:t>
            </a:r>
            <a:r>
              <a:rPr lang="en-US" sz="2000" b="0" i="0" dirty="0" err="1">
                <a:effectLst/>
                <a:latin typeface="arial" panose="020B0604020202020204" pitchFamily="34" charset="0"/>
              </a:rPr>
              <a:t>pradesha</a:t>
            </a:r>
            <a:r>
              <a:rPr lang="en-US" sz="2000" b="0" i="0" dirty="0">
                <a:effectLst/>
                <a:latin typeface="arial" panose="020B0604020202020204" pitchFamily="34" charset="0"/>
              </a:rPr>
              <a:t>.</a:t>
            </a:r>
            <a:endParaRPr lang="en-US" sz="2000" dirty="0"/>
          </a:p>
        </p:txBody>
      </p:sp>
      <p:pic>
        <p:nvPicPr>
          <p:cNvPr id="17" name="Picture Placeholder 16">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a:blip r:embed="rId3"/>
          <a:srcRect t="1681" b="1681"/>
          <a:stretch/>
        </p:blipFill>
        <p:spPr>
          <a:xfrm>
            <a:off x="6369186" y="595075"/>
            <a:ext cx="5132388" cy="5132388"/>
          </a:xfrm>
        </p:spPr>
      </p:pic>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p:txBody>
          <a:bodyPr/>
          <a:lstStyle/>
          <a:p>
            <a:fld id="{DBA1B0FB-D917-4C8C-928F-313BD683BF39}" type="slidenum">
              <a:rPr lang="en-US" smtClean="0"/>
              <a:pPr/>
              <a:t>4</a:t>
            </a:fld>
            <a:endParaRPr lang="en-US"/>
          </a:p>
        </p:txBody>
      </p:sp>
      <p:sp>
        <p:nvSpPr>
          <p:cNvPr id="5" name="Title 13">
            <a:extLst>
              <a:ext uri="{FF2B5EF4-FFF2-40B4-BE49-F238E27FC236}">
                <a16:creationId xmlns:a16="http://schemas.microsoft.com/office/drawing/2014/main" id="{9E68EAC8-3E8D-AB2A-7258-DFC17F4F6313}"/>
              </a:ext>
            </a:extLst>
          </p:cNvPr>
          <p:cNvSpPr txBox="1">
            <a:spLocks/>
          </p:cNvSpPr>
          <p:nvPr/>
        </p:nvSpPr>
        <p:spPr>
          <a:xfrm>
            <a:off x="458266" y="551900"/>
            <a:ext cx="5259629" cy="130329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gn="l">
              <a:lnSpc>
                <a:spcPct val="100000"/>
              </a:lnSpc>
            </a:pPr>
            <a:r>
              <a:rPr lang="en-US" b="1" i="0" u="none" strike="noStrike" dirty="0">
                <a:solidFill>
                  <a:schemeClr val="accent2">
                    <a:lumMod val="60000"/>
                    <a:lumOff val="40000"/>
                  </a:schemeClr>
                </a:solidFill>
                <a:effectLst/>
                <a:latin typeface="AvertaStd"/>
              </a:rPr>
              <a:t>The Administration of Gupta</a:t>
            </a:r>
          </a:p>
          <a:p>
            <a:pPr>
              <a:lnSpc>
                <a:spcPct val="100000"/>
              </a:lnSpc>
            </a:pPr>
            <a:br>
              <a:rPr lang="en-US" b="0" i="0" u="none" strike="noStrike" dirty="0">
                <a:solidFill>
                  <a:schemeClr val="accent2">
                    <a:lumMod val="60000"/>
                    <a:lumOff val="40000"/>
                  </a:schemeClr>
                </a:solidFill>
                <a:effectLst/>
                <a:latin typeface="AvertaStd"/>
              </a:rPr>
            </a:br>
            <a:endParaRPr lang="en-US" b="1" dirty="0">
              <a:solidFill>
                <a:schemeClr val="accent2">
                  <a:lumMod val="60000"/>
                  <a:lumOff val="40000"/>
                </a:schemeClr>
              </a:solidFill>
            </a:endParaRPr>
          </a:p>
        </p:txBody>
      </p:sp>
    </p:spTree>
    <p:extLst>
      <p:ext uri="{BB962C8B-B14F-4D97-AF65-F5344CB8AC3E}">
        <p14:creationId xmlns:p14="http://schemas.microsoft.com/office/powerpoint/2010/main" val="29798766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6" name="Freeform: Shape 2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eform: Shape 2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1" name="Rectangle 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ctrTitle"/>
          </p:nvPr>
        </p:nvSpPr>
        <p:spPr>
          <a:xfrm>
            <a:off x="6171231" y="-110482"/>
            <a:ext cx="5452719" cy="2663806"/>
          </a:xfrm>
        </p:spPr>
        <p:txBody>
          <a:bodyPr vert="horz" wrap="square" lIns="0" tIns="0" rIns="0" bIns="0" rtlCol="0" anchor="b" anchorCtr="0">
            <a:normAutofit/>
          </a:bodyPr>
          <a:lstStyle/>
          <a:p>
            <a:pPr>
              <a:lnSpc>
                <a:spcPct val="100000"/>
              </a:lnSpc>
            </a:pPr>
            <a:r>
              <a:rPr lang="en-US" sz="6400" b="1" i="0" dirty="0">
                <a:effectLst/>
              </a:rPr>
              <a:t>Gupta Empire</a:t>
            </a:r>
            <a:endParaRPr lang="en-US" sz="6400" dirty="0"/>
          </a:p>
        </p:txBody>
      </p:sp>
      <p:pic>
        <p:nvPicPr>
          <p:cNvPr id="18" name="Picture Placeholder 17">
            <a:extLst>
              <a:ext uri="{FF2B5EF4-FFF2-40B4-BE49-F238E27FC236}">
                <a16:creationId xmlns:a16="http://schemas.microsoft.com/office/drawing/2014/main" id="{E2536017-F539-430C-A901-70AB81CA612A}"/>
              </a:ext>
            </a:extLst>
          </p:cNvPr>
          <p:cNvPicPr>
            <a:picLocks noGrp="1" noChangeAspect="1"/>
          </p:cNvPicPr>
          <p:nvPr>
            <p:ph type="pic" sz="quarter" idx="15"/>
          </p:nvPr>
        </p:nvPicPr>
        <p:blipFill rotWithShape="1">
          <a:blip r:embed="rId3"/>
          <a:srcRect t="3109" b="16693"/>
          <a:stretch/>
        </p:blipFill>
        <p:spPr>
          <a:xfrm>
            <a:off x="547069" y="3722817"/>
            <a:ext cx="2278402" cy="2363410"/>
          </a:xfrm>
          <a:custGeom>
            <a:avLst/>
            <a:gdLst/>
            <a:ahLst/>
            <a:cxnLst/>
            <a:rect l="l" t="t" r="r" b="b"/>
            <a:pathLst>
              <a:path w="2543346" h="2879726">
                <a:moveTo>
                  <a:pt x="0" y="0"/>
                </a:moveTo>
                <a:lnTo>
                  <a:pt x="2543346" y="0"/>
                </a:lnTo>
                <a:lnTo>
                  <a:pt x="2543346" y="2879726"/>
                </a:lnTo>
                <a:lnTo>
                  <a:pt x="0" y="2879726"/>
                </a:lnTo>
                <a:close/>
              </a:path>
            </a:pathLst>
          </a:custGeom>
          <a:solidFill>
            <a:srgbClr val="FFFFFF"/>
          </a:solidFill>
          <a:scene3d>
            <a:camera prst="orthographicFront"/>
            <a:lightRig rig="threePt" dir="t">
              <a:rot lat="0" lon="0" rev="2700000"/>
            </a:lightRig>
          </a:scene3d>
          <a:sp3d>
            <a:bevelT h="38100"/>
            <a:contourClr>
              <a:srgbClr val="C0C0C0"/>
            </a:contourClr>
          </a:sp3d>
        </p:spPr>
      </p:pic>
      <p:pic>
        <p:nvPicPr>
          <p:cNvPr id="9" name="Picture Placeholder 19">
            <a:extLst>
              <a:ext uri="{FF2B5EF4-FFF2-40B4-BE49-F238E27FC236}">
                <a16:creationId xmlns:a16="http://schemas.microsoft.com/office/drawing/2014/main" id="{8535B8A9-ED29-3D6D-05D3-D3BBD4899E6B}"/>
              </a:ext>
            </a:extLst>
          </p:cNvPr>
          <p:cNvPicPr>
            <a:picLocks noChangeAspect="1"/>
          </p:cNvPicPr>
          <p:nvPr/>
        </p:nvPicPr>
        <p:blipFill rotWithShape="1">
          <a:blip r:embed="rId4"/>
          <a:srcRect t="3100" b="-331"/>
          <a:stretch/>
        </p:blipFill>
        <p:spPr>
          <a:xfrm>
            <a:off x="3359150" y="743623"/>
            <a:ext cx="2278403" cy="2383077"/>
          </a:xfrm>
          <a:custGeom>
            <a:avLst/>
            <a:gdLst/>
            <a:ahLst/>
            <a:cxnLst/>
            <a:rect l="l" t="t" r="r" b="b"/>
            <a:pathLst>
              <a:path w="2543346" h="2879726">
                <a:moveTo>
                  <a:pt x="0" y="0"/>
                </a:moveTo>
                <a:lnTo>
                  <a:pt x="2543346" y="0"/>
                </a:lnTo>
                <a:lnTo>
                  <a:pt x="2543346" y="2879726"/>
                </a:lnTo>
                <a:lnTo>
                  <a:pt x="0" y="2879726"/>
                </a:lnTo>
                <a:close/>
              </a:path>
            </a:pathLst>
          </a:custGeom>
          <a:solidFill>
            <a:schemeClr val="accent5"/>
          </a:solidFill>
        </p:spPr>
      </p:pic>
      <p:pic>
        <p:nvPicPr>
          <p:cNvPr id="20" name="Picture Placeholder 19">
            <a:extLst>
              <a:ext uri="{FF2B5EF4-FFF2-40B4-BE49-F238E27FC236}">
                <a16:creationId xmlns:a16="http://schemas.microsoft.com/office/drawing/2014/main" id="{528A7D8D-1AB5-46C4-93FA-D92C2FD51692}"/>
              </a:ext>
            </a:extLst>
          </p:cNvPr>
          <p:cNvPicPr>
            <a:picLocks noGrp="1" noChangeAspect="1"/>
          </p:cNvPicPr>
          <p:nvPr>
            <p:ph type="pic" sz="quarter" idx="16"/>
          </p:nvPr>
        </p:nvPicPr>
        <p:blipFill rotWithShape="1">
          <a:blip r:embed="rId5"/>
          <a:srcRect l="920" r="5526" b="22340"/>
          <a:stretch/>
        </p:blipFill>
        <p:spPr>
          <a:xfrm>
            <a:off x="3398212" y="3703150"/>
            <a:ext cx="2278403" cy="2383077"/>
          </a:xfrm>
          <a:custGeom>
            <a:avLst/>
            <a:gdLst/>
            <a:ahLst/>
            <a:cxnLst/>
            <a:rect l="l" t="t" r="r" b="b"/>
            <a:pathLst>
              <a:path w="2543344" h="2879726">
                <a:moveTo>
                  <a:pt x="0" y="0"/>
                </a:moveTo>
                <a:lnTo>
                  <a:pt x="2543344" y="0"/>
                </a:lnTo>
                <a:lnTo>
                  <a:pt x="2543344" y="2879726"/>
                </a:lnTo>
                <a:lnTo>
                  <a:pt x="0" y="2879726"/>
                </a:lnTo>
                <a:close/>
              </a:path>
            </a:pathLst>
          </a:custGeom>
        </p:spPr>
      </p:pic>
      <p:sp>
        <p:nvSpPr>
          <p:cNvPr id="12" name="Content Placeholder 11">
            <a:extLst>
              <a:ext uri="{FF2B5EF4-FFF2-40B4-BE49-F238E27FC236}">
                <a16:creationId xmlns:a16="http://schemas.microsoft.com/office/drawing/2014/main" id="{E5127060-CDBF-435F-9009-A5451CCE305D}"/>
              </a:ext>
            </a:extLst>
          </p:cNvPr>
          <p:cNvSpPr>
            <a:spLocks noGrp="1"/>
          </p:cNvSpPr>
          <p:nvPr>
            <p:ph type="subTitle" idx="1"/>
          </p:nvPr>
        </p:nvSpPr>
        <p:spPr>
          <a:xfrm>
            <a:off x="6211961" y="2663806"/>
            <a:ext cx="5837285" cy="3097276"/>
          </a:xfrm>
        </p:spPr>
        <p:txBody>
          <a:bodyPr vert="horz" wrap="square" lIns="0" tIns="0" rIns="0" bIns="0" rtlCol="0" anchor="t">
            <a:normAutofit fontScale="92500" lnSpcReduction="10000"/>
          </a:bodyPr>
          <a:lstStyle/>
          <a:p>
            <a:pPr marL="0" indent="0" algn="just"/>
            <a:r>
              <a:rPr lang="en-US" sz="1900" b="0" i="0" u="none" strike="noStrike" dirty="0">
                <a:solidFill>
                  <a:schemeClr val="tx1"/>
                </a:solidFill>
                <a:effectLst/>
                <a:latin typeface="Arial" panose="020B0604020202020204" pitchFamily="34" charset="0"/>
              </a:rPr>
              <a:t>Gupta rulers were liberal patrons of Hinduism. </a:t>
            </a:r>
            <a:r>
              <a:rPr lang="en-US" sz="1900" dirty="0">
                <a:solidFill>
                  <a:schemeClr val="tx1"/>
                </a:solidFill>
                <a:effectLst/>
              </a:rPr>
              <a:t>The ruling dynasty of the empire was founded by the king Sri </a:t>
            </a:r>
            <a:r>
              <a:rPr lang="en-US" sz="1900" dirty="0">
                <a:solidFill>
                  <a:schemeClr val="tx1"/>
                </a:solidFill>
              </a:rPr>
              <a:t>Gupta</a:t>
            </a:r>
            <a:r>
              <a:rPr lang="en-US" sz="1900" dirty="0">
                <a:solidFill>
                  <a:schemeClr val="tx1"/>
                </a:solidFill>
                <a:effectLst/>
              </a:rPr>
              <a:t>; the most notable rulers of the dynasty were </a:t>
            </a:r>
          </a:p>
          <a:p>
            <a:pPr marL="285750">
              <a:buFont typeface="Arial" panose="020B0604020202020204" pitchFamily="34" charset="0"/>
              <a:buChar char="•"/>
            </a:pPr>
            <a:r>
              <a:rPr lang="en-US" sz="2000" dirty="0">
                <a:solidFill>
                  <a:schemeClr val="tx1"/>
                </a:solidFill>
              </a:rPr>
              <a:t>Chandragupta I</a:t>
            </a:r>
            <a:endParaRPr lang="en-US" sz="2000" dirty="0">
              <a:solidFill>
                <a:schemeClr val="tx1"/>
              </a:solidFill>
              <a:effectLst/>
            </a:endParaRPr>
          </a:p>
          <a:p>
            <a:pPr marL="285750">
              <a:buFont typeface="Arial" panose="020B0604020202020204" pitchFamily="34" charset="0"/>
              <a:buChar char="•"/>
            </a:pPr>
            <a:r>
              <a:rPr lang="en-US" sz="2000" dirty="0">
                <a:solidFill>
                  <a:schemeClr val="tx1"/>
                </a:solidFill>
              </a:rPr>
              <a:t>Samudra Gupta</a:t>
            </a:r>
            <a:endParaRPr lang="en-US" sz="2000" dirty="0">
              <a:solidFill>
                <a:schemeClr val="tx1"/>
              </a:solidFill>
              <a:effectLst/>
            </a:endParaRPr>
          </a:p>
          <a:p>
            <a:pPr marL="285750">
              <a:buFont typeface="Arial" panose="020B0604020202020204" pitchFamily="34" charset="0"/>
              <a:buChar char="•"/>
            </a:pPr>
            <a:r>
              <a:rPr lang="en-US" sz="2000" dirty="0">
                <a:solidFill>
                  <a:schemeClr val="tx1"/>
                </a:solidFill>
              </a:rPr>
              <a:t>Chandragupta II</a:t>
            </a:r>
            <a:r>
              <a:rPr lang="en-US" sz="2000" dirty="0">
                <a:solidFill>
                  <a:schemeClr val="tx1"/>
                </a:solidFill>
                <a:effectLst/>
              </a:rPr>
              <a:t> </a:t>
            </a:r>
            <a:endParaRPr lang="en-US" sz="2000" dirty="0">
              <a:solidFill>
                <a:schemeClr val="tx1"/>
              </a:solidFill>
            </a:endParaRPr>
          </a:p>
          <a:p>
            <a:pPr marL="285750">
              <a:buFont typeface="Arial" panose="020B0604020202020204" pitchFamily="34" charset="0"/>
              <a:buChar char="•"/>
            </a:pPr>
            <a:r>
              <a:rPr lang="en-US" sz="2000" dirty="0">
                <a:solidFill>
                  <a:schemeClr val="tx1"/>
                </a:solidFill>
              </a:rPr>
              <a:t>Skanda Gupta</a:t>
            </a:r>
            <a:endParaRPr lang="en-US" sz="2000" dirty="0">
              <a:solidFill>
                <a:schemeClr val="tx1"/>
              </a:solidFill>
              <a:effectLst/>
            </a:endParaRPr>
          </a:p>
          <a:p>
            <a:pPr>
              <a:buFont typeface="Arial" panose="020B0604020202020204" pitchFamily="34" charset="0"/>
              <a:buChar char="•"/>
            </a:pPr>
            <a:endParaRPr lang="en-US" sz="1600"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pic>
        <p:nvPicPr>
          <p:cNvPr id="13" name="Picture Placeholder 19">
            <a:extLst>
              <a:ext uri="{FF2B5EF4-FFF2-40B4-BE49-F238E27FC236}">
                <a16:creationId xmlns:a16="http://schemas.microsoft.com/office/drawing/2014/main" id="{DAB530B7-432F-DFFC-97AD-BEF70E208DD6}"/>
              </a:ext>
            </a:extLst>
          </p:cNvPr>
          <p:cNvPicPr>
            <a:picLocks noChangeAspect="1"/>
          </p:cNvPicPr>
          <p:nvPr/>
        </p:nvPicPr>
        <p:blipFill rotWithShape="1">
          <a:blip r:embed="rId6"/>
          <a:srcRect l="5566" t="2733" r="4707" b="9361"/>
          <a:stretch/>
        </p:blipFill>
        <p:spPr>
          <a:xfrm>
            <a:off x="547069" y="787957"/>
            <a:ext cx="2265012" cy="2425124"/>
          </a:xfrm>
          <a:custGeom>
            <a:avLst/>
            <a:gdLst/>
            <a:ahLst/>
            <a:cxnLst/>
            <a:rect l="l" t="t" r="r" b="b"/>
            <a:pathLst>
              <a:path w="2543344" h="2879726">
                <a:moveTo>
                  <a:pt x="0" y="0"/>
                </a:moveTo>
                <a:lnTo>
                  <a:pt x="2543344" y="0"/>
                </a:lnTo>
                <a:lnTo>
                  <a:pt x="2543344" y="2879726"/>
                </a:lnTo>
                <a:lnTo>
                  <a:pt x="0" y="2879726"/>
                </a:lnTo>
                <a:close/>
              </a:path>
            </a:pathLst>
          </a:custGeom>
          <a:solidFill>
            <a:schemeClr val="accent5"/>
          </a:solidFill>
        </p:spPr>
      </p:pic>
    </p:spTree>
    <p:extLst>
      <p:ext uri="{BB962C8B-B14F-4D97-AF65-F5344CB8AC3E}">
        <p14:creationId xmlns:p14="http://schemas.microsoft.com/office/powerpoint/2010/main" val="21588865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2" name="Freeform: Shape 2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Oval 2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5" name="Group 2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8" name="Freeform: Shape 2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26" name="Rectangle 3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descr="A close-up of a coin&#10;&#10;Description automatically generated with medium confidence">
            <a:extLst>
              <a:ext uri="{FF2B5EF4-FFF2-40B4-BE49-F238E27FC236}">
                <a16:creationId xmlns:a16="http://schemas.microsoft.com/office/drawing/2014/main" id="{94F891E0-68F0-7E24-5EC9-E7D5C0C5C6ED}"/>
              </a:ext>
            </a:extLst>
          </p:cNvPr>
          <p:cNvPicPr>
            <a:picLocks noGrp="1" noChangeAspect="1"/>
          </p:cNvPicPr>
          <p:nvPr>
            <p:ph type="pic" sz="quarter" idx="16"/>
          </p:nvPr>
        </p:nvPicPr>
        <p:blipFill rotWithShape="1">
          <a:blip r:embed="rId3"/>
          <a:srcRect l="5468" r="5608"/>
          <a:stretch/>
        </p:blipFill>
        <p:spPr>
          <a:xfrm>
            <a:off x="6091210" y="-17179"/>
            <a:ext cx="6098400" cy="6858000"/>
          </a:xfrm>
          <a:custGeom>
            <a:avLst/>
            <a:gdLst/>
            <a:ahLst/>
            <a:cxnLst/>
            <a:rect l="l" t="t" r="r" b="b"/>
            <a:pathLst>
              <a:path w="6098400" h="6858000">
                <a:moveTo>
                  <a:pt x="0" y="0"/>
                </a:moveTo>
                <a:lnTo>
                  <a:pt x="6098400" y="0"/>
                </a:lnTo>
                <a:lnTo>
                  <a:pt x="6098400" y="6858000"/>
                </a:lnTo>
                <a:lnTo>
                  <a:pt x="0" y="6858000"/>
                </a:lnTo>
                <a:close/>
              </a:path>
            </a:pathLst>
          </a:custGeom>
        </p:spPr>
      </p:pic>
      <p:pic>
        <p:nvPicPr>
          <p:cNvPr id="8" name="Picture Placeholder 7">
            <a:extLst>
              <a:ext uri="{FF2B5EF4-FFF2-40B4-BE49-F238E27FC236}">
                <a16:creationId xmlns:a16="http://schemas.microsoft.com/office/drawing/2014/main" id="{5FED7C55-F545-49A1-90FD-D853A25AB453}"/>
              </a:ext>
            </a:extLst>
          </p:cNvPr>
          <p:cNvPicPr>
            <a:picLocks noGrp="1" noChangeAspect="1"/>
          </p:cNvPicPr>
          <p:nvPr>
            <p:ph type="pic" sz="quarter" idx="15"/>
          </p:nvPr>
        </p:nvPicPr>
        <p:blipFill rotWithShape="1">
          <a:blip r:embed="rId4">
            <a:alphaModFix amt="40000"/>
          </a:blip>
          <a:srcRect l="20774" r="23649"/>
          <a:stretch/>
        </p:blipFill>
        <p:spPr>
          <a:xfrm>
            <a:off x="0" y="23150"/>
            <a:ext cx="6098380" cy="6858000"/>
          </a:xfrm>
          <a:custGeom>
            <a:avLst/>
            <a:gdLst/>
            <a:ahLst/>
            <a:cxnLst/>
            <a:rect l="l" t="t" r="r" b="b"/>
            <a:pathLst>
              <a:path w="6098400" h="6858000">
                <a:moveTo>
                  <a:pt x="0" y="0"/>
                </a:moveTo>
                <a:lnTo>
                  <a:pt x="6098400" y="0"/>
                </a:lnTo>
                <a:lnTo>
                  <a:pt x="6098400" y="6858000"/>
                </a:lnTo>
                <a:lnTo>
                  <a:pt x="0" y="6858000"/>
                </a:lnTo>
                <a:close/>
              </a:path>
            </a:pathLst>
          </a:custGeo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57954" y="607065"/>
            <a:ext cx="3211221" cy="751077"/>
          </a:xfrm>
          <a:noFill/>
          <a:ln>
            <a:solidFill>
              <a:schemeClr val="tx1"/>
            </a:solidFill>
          </a:ln>
        </p:spPr>
        <p:style>
          <a:lnRef idx="0">
            <a:scrgbClr r="0" g="0" b="0"/>
          </a:lnRef>
          <a:fillRef idx="0">
            <a:scrgbClr r="0" g="0" b="0"/>
          </a:fillRef>
          <a:effectRef idx="0">
            <a:scrgbClr r="0" g="0" b="0"/>
          </a:effectRef>
          <a:fontRef idx="minor">
            <a:schemeClr val="dk1"/>
          </a:fontRef>
        </p:style>
        <p:txBody>
          <a:bodyPr vert="horz" wrap="square" lIns="0" tIns="0" rIns="0" bIns="0" rtlCol="0" anchor="b" anchorCtr="0">
            <a:normAutofit/>
            <a:scene3d>
              <a:camera prst="orthographicFront"/>
              <a:lightRig rig="threePt" dir="t"/>
            </a:scene3d>
            <a:sp3d extrusionH="57150">
              <a:bevelT w="57150" h="38100" prst="artDeco"/>
            </a:sp3d>
          </a:bodyPr>
          <a:lstStyle/>
          <a:p>
            <a:pPr algn="ctr">
              <a:lnSpc>
                <a:spcPct val="100000"/>
              </a:lnSpc>
            </a:pPr>
            <a:r>
              <a:rPr lang="en-US" b="1" kern="1200" dirty="0">
                <a:ln w="0">
                  <a:solidFill>
                    <a:schemeClr val="bg1"/>
                  </a:solidFill>
                  <a:prstDash val="dash"/>
                </a:ln>
                <a:solidFill>
                  <a:srgbClr val="FFFF00"/>
                </a:solidFill>
                <a:latin typeface="+mj-lt"/>
                <a:ea typeface="+mj-ea"/>
                <a:cs typeface="+mj-cs"/>
              </a:rPr>
              <a:t>Economy</a:t>
            </a:r>
          </a:p>
        </p:txBody>
      </p:sp>
      <p:sp>
        <p:nvSpPr>
          <p:cNvPr id="127" name="Rectangle 3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57954" y="1953075"/>
            <a:ext cx="3565525" cy="2289419"/>
          </a:xfrm>
        </p:spPr>
        <p:txBody>
          <a:bodyPr vert="horz" wrap="square" lIns="0" tIns="0" rIns="0" bIns="0" rtlCol="0">
            <a:noAutofit/>
          </a:bodyPr>
          <a:lstStyle/>
          <a:p>
            <a:pPr marL="0" indent="0" algn="just">
              <a:lnSpc>
                <a:spcPct val="100000"/>
              </a:lnSpc>
            </a:pPr>
            <a:r>
              <a:rPr lang="en-US" dirty="0">
                <a:solidFill>
                  <a:schemeClr val="tx1"/>
                </a:solidFill>
              </a:rPr>
              <a:t>The discovery of large number of Gupta coins and imitation Gupta coins in Bengal prove the economic prosperity of the region under the Guptas. The Gupta Empire’s mainstay was agriculture.</a:t>
            </a:r>
          </a:p>
          <a:p>
            <a:pPr marL="0" indent="0" algn="just">
              <a:lnSpc>
                <a:spcPct val="100000"/>
              </a:lnSpc>
            </a:pPr>
            <a:endParaRPr lang="en-US" kern="1200" dirty="0">
              <a:solidFill>
                <a:schemeClr val="tx1"/>
              </a:solidFill>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5600218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0" name="Group 17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2" name="Freeform: Shape 17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3" name="Oval 17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4" name="Oval 18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5" name="Freeform: Shape 18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96" name="Rectangle 18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23">
            <a:extLst>
              <a:ext uri="{FF2B5EF4-FFF2-40B4-BE49-F238E27FC236}">
                <a16:creationId xmlns:a16="http://schemas.microsoft.com/office/drawing/2014/main" id="{27F0E213-4DC9-3DBF-7A27-27F12E46F9DA}"/>
              </a:ext>
            </a:extLst>
          </p:cNvPr>
          <p:cNvSpPr>
            <a:spLocks noGrp="1"/>
          </p:cNvSpPr>
          <p:nvPr>
            <p:ph type="ctrTitle"/>
          </p:nvPr>
        </p:nvSpPr>
        <p:spPr>
          <a:xfrm>
            <a:off x="550864" y="549275"/>
            <a:ext cx="3565524" cy="1997855"/>
          </a:xfrm>
        </p:spPr>
        <p:txBody>
          <a:bodyPr vert="horz" wrap="square" lIns="0" tIns="0" rIns="0" bIns="0" rtlCol="0" anchor="b" anchorCtr="0">
            <a:normAutofit/>
          </a:bodyPr>
          <a:lstStyle/>
          <a:p>
            <a:r>
              <a:rPr lang="en-US" sz="4100" dirty="0"/>
              <a:t>Achievement of Gupta dynasty</a:t>
            </a:r>
            <a:br>
              <a:rPr lang="en-US" sz="4100" b="0" i="0" strike="noStrike" dirty="0">
                <a:effectLst/>
              </a:rPr>
            </a:br>
            <a:endParaRPr lang="en-US" sz="4100" dirty="0"/>
          </a:p>
        </p:txBody>
      </p:sp>
      <p:grpSp>
        <p:nvGrpSpPr>
          <p:cNvPr id="186" name="Group 185">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87"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8"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9"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1" name="Oval 190">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Text Placeholder 73">
            <a:extLst>
              <a:ext uri="{FF2B5EF4-FFF2-40B4-BE49-F238E27FC236}">
                <a16:creationId xmlns:a16="http://schemas.microsoft.com/office/drawing/2014/main" id="{0404E61D-1BC6-0439-A690-6B5ED7E9C078}"/>
              </a:ext>
            </a:extLst>
          </p:cNvPr>
          <p:cNvSpPr>
            <a:spLocks noGrp="1"/>
          </p:cNvSpPr>
          <p:nvPr>
            <p:ph type="body" sz="quarter" idx="14"/>
          </p:nvPr>
        </p:nvSpPr>
        <p:spPr>
          <a:xfrm>
            <a:off x="550863" y="2677306"/>
            <a:ext cx="3565525" cy="3415519"/>
          </a:xfrm>
        </p:spPr>
        <p:txBody>
          <a:bodyPr vert="horz" wrap="square" lIns="0" tIns="0" rIns="0" bIns="0" rtlCol="0" anchor="t">
            <a:normAutofit/>
          </a:bodyPr>
          <a:lstStyle/>
          <a:p>
            <a:pPr marL="0" indent="0">
              <a:lnSpc>
                <a:spcPct val="100000"/>
              </a:lnSpc>
            </a:pPr>
            <a:r>
              <a:rPr lang="en-US" sz="1500" b="1" i="0" dirty="0">
                <a:effectLst/>
              </a:rPr>
              <a:t>Among the products traditionally thought to be from the Gupta era were the</a:t>
            </a:r>
          </a:p>
          <a:p>
            <a:pPr marL="342900">
              <a:lnSpc>
                <a:spcPct val="100000"/>
              </a:lnSpc>
              <a:buFont typeface="Arial" panose="020B0604020202020204" pitchFamily="34" charset="0"/>
              <a:buChar char="•"/>
            </a:pPr>
            <a:r>
              <a:rPr lang="en-US" sz="1500" b="1" i="0" dirty="0">
                <a:effectLst/>
              </a:rPr>
              <a:t> Decimal system of notation</a:t>
            </a:r>
          </a:p>
          <a:p>
            <a:pPr marL="342900">
              <a:lnSpc>
                <a:spcPct val="100000"/>
              </a:lnSpc>
              <a:buFont typeface="Arial" panose="020B0604020202020204" pitchFamily="34" charset="0"/>
              <a:buChar char="•"/>
            </a:pPr>
            <a:r>
              <a:rPr lang="en-US" sz="1500" b="1" dirty="0"/>
              <a:t>T</a:t>
            </a:r>
            <a:r>
              <a:rPr lang="en-US" sz="1500" b="1" i="0" dirty="0">
                <a:effectLst/>
              </a:rPr>
              <a:t>he great Sanskrit epics and Hindu art</a:t>
            </a:r>
            <a:endParaRPr lang="en-US" sz="1500" b="1" dirty="0"/>
          </a:p>
          <a:p>
            <a:pPr marL="342900">
              <a:lnSpc>
                <a:spcPct val="100000"/>
              </a:lnSpc>
              <a:buFont typeface="Arial" panose="020B0604020202020204" pitchFamily="34" charset="0"/>
              <a:buChar char="•"/>
            </a:pPr>
            <a:r>
              <a:rPr lang="en-US" sz="1500" b="1" i="0" dirty="0">
                <a:effectLst/>
              </a:rPr>
              <a:t>Along with contributions to the sciences of astronomy</a:t>
            </a:r>
            <a:endParaRPr lang="en-US" sz="1500" b="1" dirty="0"/>
          </a:p>
          <a:p>
            <a:pPr marL="342900">
              <a:lnSpc>
                <a:spcPct val="100000"/>
              </a:lnSpc>
              <a:buFont typeface="Arial" panose="020B0604020202020204" pitchFamily="34" charset="0"/>
              <a:buChar char="•"/>
            </a:pPr>
            <a:r>
              <a:rPr lang="en-US" sz="1500" b="1" i="0" dirty="0">
                <a:effectLst/>
              </a:rPr>
              <a:t>Mathematics</a:t>
            </a:r>
            <a:r>
              <a:rPr lang="en-US" sz="1500" b="1" dirty="0"/>
              <a:t> </a:t>
            </a:r>
            <a:r>
              <a:rPr lang="en-US" sz="1500" b="1" i="0" dirty="0">
                <a:effectLst/>
              </a:rPr>
              <a:t>and metallurgy.</a:t>
            </a:r>
            <a:endParaRPr lang="en-US" sz="1500" b="1" dirty="0"/>
          </a:p>
          <a:p>
            <a:pPr>
              <a:lnSpc>
                <a:spcPct val="100000"/>
              </a:lnSpc>
              <a:buFont typeface="Arial" panose="020B0604020202020204" pitchFamily="34" charset="0"/>
              <a:buChar char="•"/>
            </a:pPr>
            <a:endParaRPr lang="en-US" sz="1500" dirty="0"/>
          </a:p>
          <a:p>
            <a:pPr>
              <a:lnSpc>
                <a:spcPct val="100000"/>
              </a:lnSpc>
              <a:buFont typeface="Arial" panose="020B0604020202020204" pitchFamily="34" charset="0"/>
              <a:buChar char="•"/>
            </a:pPr>
            <a:endParaRPr lang="en-US" sz="1500" dirty="0"/>
          </a:p>
        </p:txBody>
      </p:sp>
      <p:pic>
        <p:nvPicPr>
          <p:cNvPr id="33" name="Picture Placeholder 32" descr="A picture containing sky, outdoor, ground, building&#10;&#10;Description automatically generated">
            <a:extLst>
              <a:ext uri="{FF2B5EF4-FFF2-40B4-BE49-F238E27FC236}">
                <a16:creationId xmlns:a16="http://schemas.microsoft.com/office/drawing/2014/main" id="{8226CA68-8B9B-DEC2-B61F-2BAACEF90FC0}"/>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a:srcRect r="8890" b="1"/>
          <a:stretch/>
        </p:blipFill>
        <p:spPr>
          <a:xfrm>
            <a:off x="4550900" y="1434867"/>
            <a:ext cx="7090237" cy="3988266"/>
          </a:xfrm>
          <a:custGeom>
            <a:avLst/>
            <a:gdLst/>
            <a:ahLst/>
            <a:cxnLst/>
            <a:rect l="l" t="t" r="r" b="b"/>
            <a:pathLst>
              <a:path w="7090237" h="5759451">
                <a:moveTo>
                  <a:pt x="0" y="0"/>
                </a:moveTo>
                <a:lnTo>
                  <a:pt x="7090237" y="0"/>
                </a:lnTo>
                <a:lnTo>
                  <a:pt x="7090237" y="5759451"/>
                </a:lnTo>
                <a:lnTo>
                  <a:pt x="0" y="5759451"/>
                </a:lnTo>
                <a:close/>
              </a:path>
            </a:pathLst>
          </a:custGeom>
        </p:spPr>
      </p:pic>
      <p:sp>
        <p:nvSpPr>
          <p:cNvPr id="5" name="Slide Number Placeholder 4">
            <a:extLst>
              <a:ext uri="{FF2B5EF4-FFF2-40B4-BE49-F238E27FC236}">
                <a16:creationId xmlns:a16="http://schemas.microsoft.com/office/drawing/2014/main" id="{B1FED55B-6209-90AA-2EE9-5349B8D29CF5}"/>
              </a:ext>
            </a:extLst>
          </p:cNvPr>
          <p:cNvSpPr>
            <a:spLocks noGrp="1"/>
          </p:cNvSpPr>
          <p:nvPr>
            <p:ph type="sldNum" sz="quarter" idx="4294967295"/>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375971448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3"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4"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8"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picture containing outdoor, sky, tree, building&#10;&#10;Description automatically generated">
            <a:extLst>
              <a:ext uri="{FF2B5EF4-FFF2-40B4-BE49-F238E27FC236}">
                <a16:creationId xmlns:a16="http://schemas.microsoft.com/office/drawing/2014/main" id="{4089C4A8-4902-757D-C32F-2B3D28BEC4AD}"/>
              </a:ext>
            </a:extLst>
          </p:cNvPr>
          <p:cNvPicPr>
            <a:picLocks noGrp="1" noChangeAspect="1"/>
          </p:cNvPicPr>
          <p:nvPr>
            <p:ph type="pic" sz="quarter" idx="14"/>
          </p:nvPr>
        </p:nvPicPr>
        <p:blipFill rotWithShape="1">
          <a:blip r:embed="rId2"/>
          <a:srcRect t="3547" r="1" b="3547"/>
          <a:stretch/>
        </p:blipFill>
        <p:spPr>
          <a:xfrm>
            <a:off x="20" y="1"/>
            <a:ext cx="3049180" cy="3777175"/>
          </a:xfrm>
          <a:custGeom>
            <a:avLst/>
            <a:gdLst/>
            <a:ahLst/>
            <a:cxnLst/>
            <a:rect l="l" t="t" r="r" b="b"/>
            <a:pathLst>
              <a:path w="3049200" h="3777175">
                <a:moveTo>
                  <a:pt x="0" y="0"/>
                </a:moveTo>
                <a:lnTo>
                  <a:pt x="3049200" y="0"/>
                </a:lnTo>
                <a:lnTo>
                  <a:pt x="3049200" y="3777175"/>
                </a:lnTo>
                <a:lnTo>
                  <a:pt x="0" y="3777175"/>
                </a:lnTo>
                <a:close/>
              </a:path>
            </a:pathLst>
          </a:custGeom>
        </p:spPr>
      </p:pic>
      <p:pic>
        <p:nvPicPr>
          <p:cNvPr id="18" name="Picture Placeholder 17">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3"/>
          <a:srcRect l="1" r="591"/>
          <a:stretch/>
        </p:blipFill>
        <p:spPr>
          <a:xfrm>
            <a:off x="2951544" y="-38408"/>
            <a:ext cx="3142055" cy="3804010"/>
          </a:xfrm>
          <a:custGeom>
            <a:avLst/>
            <a:gdLst/>
            <a:ahLst/>
            <a:cxnLst/>
            <a:rect l="l" t="t" r="r" b="b"/>
            <a:pathLst>
              <a:path w="3049200" h="3777175">
                <a:moveTo>
                  <a:pt x="0" y="0"/>
                </a:moveTo>
                <a:lnTo>
                  <a:pt x="3049200" y="0"/>
                </a:lnTo>
                <a:lnTo>
                  <a:pt x="3049200" y="3777175"/>
                </a:lnTo>
                <a:lnTo>
                  <a:pt x="0" y="3777175"/>
                </a:lnTo>
                <a:close/>
              </a:path>
            </a:pathLst>
          </a:custGeom>
        </p:spPr>
      </p:pic>
      <p:pic>
        <p:nvPicPr>
          <p:cNvPr id="8" name="Picture Placeholder 17">
            <a:extLst>
              <a:ext uri="{FF2B5EF4-FFF2-40B4-BE49-F238E27FC236}">
                <a16:creationId xmlns:a16="http://schemas.microsoft.com/office/drawing/2014/main" id="{E4CE2C58-2FC8-BCEA-09B5-BFE4EC6580C3}"/>
              </a:ext>
            </a:extLst>
          </p:cNvPr>
          <p:cNvPicPr>
            <a:picLocks noChangeAspect="1"/>
          </p:cNvPicPr>
          <p:nvPr/>
        </p:nvPicPr>
        <p:blipFill rotWithShape="1">
          <a:blip r:embed="rId4"/>
          <a:srcRect l="22161" r="17296" b="3"/>
          <a:stretch/>
        </p:blipFill>
        <p:spPr>
          <a:xfrm>
            <a:off x="6093600" y="1"/>
            <a:ext cx="3049200" cy="3777175"/>
          </a:xfrm>
          <a:custGeom>
            <a:avLst/>
            <a:gdLst/>
            <a:ahLst/>
            <a:cxnLst/>
            <a:rect l="l" t="t" r="r" b="b"/>
            <a:pathLst>
              <a:path w="3049200" h="3777175">
                <a:moveTo>
                  <a:pt x="0" y="0"/>
                </a:moveTo>
                <a:lnTo>
                  <a:pt x="3049200" y="0"/>
                </a:lnTo>
                <a:lnTo>
                  <a:pt x="3049200" y="3777175"/>
                </a:lnTo>
                <a:lnTo>
                  <a:pt x="0" y="3777175"/>
                </a:lnTo>
                <a:close/>
              </a:path>
            </a:pathLst>
          </a:custGeom>
          <a:solidFill>
            <a:schemeClr val="accent5"/>
          </a:solidFill>
        </p:spPr>
      </p:pic>
      <p:pic>
        <p:nvPicPr>
          <p:cNvPr id="7" name="Picture Placeholder 6" descr="A picture containing outdoor, sky, building, stone&#10;&#10;Description automatically generated">
            <a:extLst>
              <a:ext uri="{FF2B5EF4-FFF2-40B4-BE49-F238E27FC236}">
                <a16:creationId xmlns:a16="http://schemas.microsoft.com/office/drawing/2014/main" id="{BDCC4AD2-573B-3E2C-0CD5-52FC1C5D4372}"/>
              </a:ext>
            </a:extLst>
          </p:cNvPr>
          <p:cNvPicPr>
            <a:picLocks noGrp="1" noChangeAspect="1"/>
          </p:cNvPicPr>
          <p:nvPr>
            <p:ph type="pic" sz="quarter" idx="15"/>
          </p:nvPr>
        </p:nvPicPr>
        <p:blipFill rotWithShape="1">
          <a:blip r:embed="rId5"/>
          <a:srcRect l="22928" r="26619" b="2"/>
          <a:stretch/>
        </p:blipFill>
        <p:spPr>
          <a:xfrm>
            <a:off x="9142800" y="1"/>
            <a:ext cx="3049200" cy="3777175"/>
          </a:xfrm>
          <a:custGeom>
            <a:avLst/>
            <a:gdLst/>
            <a:ahLst/>
            <a:cxnLst/>
            <a:rect l="l" t="t" r="r" b="b"/>
            <a:pathLst>
              <a:path w="3049200" h="3777175">
                <a:moveTo>
                  <a:pt x="0" y="0"/>
                </a:moveTo>
                <a:lnTo>
                  <a:pt x="3049200" y="0"/>
                </a:lnTo>
                <a:lnTo>
                  <a:pt x="3049200" y="3777175"/>
                </a:lnTo>
                <a:lnTo>
                  <a:pt x="0" y="3777175"/>
                </a:lnTo>
                <a:close/>
              </a:path>
            </a:pathLst>
          </a:custGeom>
        </p:spPr>
      </p:pic>
      <p:sp>
        <p:nvSpPr>
          <p:cNvPr id="59" name="Rectangle 33">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4507200"/>
            <a:ext cx="4500562" cy="1562959"/>
          </a:xfrm>
        </p:spPr>
        <p:txBody>
          <a:bodyPr vert="horz" wrap="square" lIns="0" tIns="0" rIns="0" bIns="0" rtlCol="0" anchor="t" anchorCtr="0">
            <a:normAutofit/>
          </a:bodyPr>
          <a:lstStyle/>
          <a:p>
            <a:pPr>
              <a:lnSpc>
                <a:spcPct val="100000"/>
              </a:lnSpc>
            </a:pPr>
            <a:r>
              <a:rPr lang="en-US" b="1" i="0" kern="1200" dirty="0">
                <a:solidFill>
                  <a:schemeClr val="tx1"/>
                </a:solidFill>
                <a:effectLst/>
                <a:latin typeface="+mj-lt"/>
                <a:ea typeface="+mj-ea"/>
                <a:cs typeface="+mj-cs"/>
              </a:rPr>
              <a:t>Art and architecture</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idx="1"/>
          </p:nvPr>
        </p:nvSpPr>
        <p:spPr>
          <a:xfrm>
            <a:off x="5267325" y="4507200"/>
            <a:ext cx="6373813" cy="1562959"/>
          </a:xfrm>
        </p:spPr>
        <p:txBody>
          <a:bodyPr vert="horz" wrap="square" lIns="0" tIns="0" rIns="0" bIns="0" rtlCol="0" anchor="t">
            <a:normAutofit lnSpcReduction="10000"/>
          </a:bodyPr>
          <a:lstStyle/>
          <a:p>
            <a:pPr marL="0" indent="0" algn="just"/>
            <a:r>
              <a:rPr lang="en-US" sz="1600" b="0" i="0" dirty="0">
                <a:solidFill>
                  <a:schemeClr val="tx1"/>
                </a:solidFill>
                <a:effectLst/>
              </a:rPr>
              <a:t>The Gupta period is generally regarded as a classic peak of North </a:t>
            </a:r>
            <a:r>
              <a:rPr lang="en-US" sz="1600" dirty="0">
                <a:solidFill>
                  <a:schemeClr val="tx1"/>
                </a:solidFill>
              </a:rPr>
              <a:t>Indian art</a:t>
            </a:r>
            <a:r>
              <a:rPr lang="en-US" sz="1600" b="0" i="0" dirty="0">
                <a:solidFill>
                  <a:schemeClr val="tx1"/>
                </a:solidFill>
                <a:effectLst/>
              </a:rPr>
              <a:t> for all the major religious groups like Hindu, Buddhist, Jain majority.</a:t>
            </a:r>
            <a:r>
              <a:rPr lang="en-US" sz="1400" b="0" i="0" dirty="0">
                <a:solidFill>
                  <a:schemeClr val="tx1"/>
                </a:solidFill>
                <a:effectLst/>
                <a:latin typeface="Arial" panose="020B0604020202020204" pitchFamily="34" charset="0"/>
              </a:rPr>
              <a:t> The most famous remaining monuments in a broadly Gupta style, the caves at </a:t>
            </a:r>
            <a:r>
              <a:rPr lang="en-US" sz="1400" dirty="0">
                <a:solidFill>
                  <a:schemeClr val="tx1"/>
                </a:solidFill>
                <a:latin typeface="Arial" panose="020B0604020202020204" pitchFamily="34" charset="0"/>
              </a:rPr>
              <a:t>Ajanta</a:t>
            </a:r>
            <a:r>
              <a:rPr lang="en-US" sz="1400" b="0" i="0" dirty="0">
                <a:solidFill>
                  <a:schemeClr val="tx1"/>
                </a:solidFill>
                <a:effectLst/>
                <a:latin typeface="Arial" panose="020B0604020202020204" pitchFamily="34" charset="0"/>
              </a:rPr>
              <a:t>, </a:t>
            </a:r>
            <a:r>
              <a:rPr lang="en-US" sz="1400" dirty="0" err="1">
                <a:solidFill>
                  <a:schemeClr val="tx1"/>
                </a:solidFill>
                <a:latin typeface="Arial" panose="020B0604020202020204" pitchFamily="34" charset="0"/>
              </a:rPr>
              <a:t>Elephanta</a:t>
            </a:r>
            <a:r>
              <a:rPr lang="en-US" sz="1400" b="0" i="0" dirty="0">
                <a:solidFill>
                  <a:schemeClr val="tx1"/>
                </a:solidFill>
                <a:effectLst/>
                <a:latin typeface="Arial" panose="020B0604020202020204" pitchFamily="34" charset="0"/>
              </a:rPr>
              <a:t>, and </a:t>
            </a:r>
            <a:r>
              <a:rPr lang="en-US" sz="1400" dirty="0">
                <a:solidFill>
                  <a:schemeClr val="tx1"/>
                </a:solidFill>
                <a:latin typeface="Arial" panose="020B0604020202020204" pitchFamily="34" charset="0"/>
              </a:rPr>
              <a:t>Ellora.</a:t>
            </a:r>
            <a:r>
              <a:rPr lang="en-US" sz="1400" b="0" i="0" dirty="0">
                <a:solidFill>
                  <a:schemeClr val="tx1"/>
                </a:solidFill>
                <a:effectLst/>
                <a:latin typeface="Arial" panose="020B0604020202020204" pitchFamily="34" charset="0"/>
              </a:rPr>
              <a:t> The Hindu </a:t>
            </a:r>
            <a:r>
              <a:rPr lang="en-US" sz="1400" b="0" i="0" dirty="0" err="1">
                <a:solidFill>
                  <a:schemeClr val="tx1"/>
                </a:solidFill>
                <a:effectLst/>
                <a:latin typeface="Arial" panose="020B0604020202020204" pitchFamily="34" charset="0"/>
              </a:rPr>
              <a:t>Udayagiri</a:t>
            </a:r>
            <a:r>
              <a:rPr lang="en-US" sz="1400" dirty="0">
                <a:solidFill>
                  <a:schemeClr val="tx1"/>
                </a:solidFill>
                <a:latin typeface="Arial" panose="020B0604020202020204" pitchFamily="34" charset="0"/>
              </a:rPr>
              <a:t> Caves</a:t>
            </a:r>
            <a:r>
              <a:rPr lang="en-US" sz="1400" b="0" i="0" dirty="0">
                <a:solidFill>
                  <a:schemeClr val="tx1"/>
                </a:solidFill>
                <a:effectLst/>
                <a:latin typeface="Arial" panose="020B0604020202020204" pitchFamily="34" charset="0"/>
              </a:rPr>
              <a:t> actually record connections with the dynasty and its ministers and the </a:t>
            </a:r>
            <a:r>
              <a:rPr lang="en-US" sz="1400" b="0" i="0" dirty="0" err="1">
                <a:solidFill>
                  <a:schemeClr val="tx1"/>
                </a:solidFill>
                <a:effectLst/>
                <a:latin typeface="Arial" panose="020B0604020202020204" pitchFamily="34" charset="0"/>
              </a:rPr>
              <a:t>Dashavatra</a:t>
            </a:r>
            <a:r>
              <a:rPr lang="en-US" sz="1400" dirty="0">
                <a:solidFill>
                  <a:schemeClr val="tx1"/>
                </a:solidFill>
                <a:latin typeface="Arial" panose="020B0604020202020204" pitchFamily="34" charset="0"/>
              </a:rPr>
              <a:t> Temple</a:t>
            </a:r>
            <a:r>
              <a:rPr lang="en-US" sz="1400" b="0" i="0" dirty="0">
                <a:solidFill>
                  <a:schemeClr val="tx1"/>
                </a:solidFill>
                <a:effectLst/>
                <a:latin typeface="Arial" panose="020B0604020202020204" pitchFamily="34" charset="0"/>
              </a:rPr>
              <a:t> at </a:t>
            </a:r>
            <a:r>
              <a:rPr lang="en-US" sz="1400" dirty="0">
                <a:solidFill>
                  <a:schemeClr val="tx1"/>
                </a:solidFill>
                <a:latin typeface="Arial" panose="020B0604020202020204" pitchFamily="34" charset="0"/>
              </a:rPr>
              <a:t>Deogarh</a:t>
            </a:r>
            <a:r>
              <a:rPr lang="en-US" sz="1400" b="0" i="0" dirty="0">
                <a:solidFill>
                  <a:schemeClr val="tx1"/>
                </a:solidFill>
                <a:effectLst/>
                <a:latin typeface="Arial" panose="020B0604020202020204" pitchFamily="34" charset="0"/>
              </a:rPr>
              <a:t> is a major temple, one of the earliest to survive, with important sculpture.</a:t>
            </a:r>
            <a:endParaRPr lang="en-US" sz="1600" dirty="0">
              <a:solidFill>
                <a:schemeClr val="tx1"/>
              </a:solidFill>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3955183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3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39" name="Freeform: Shape 3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Oval 3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Shape 4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3" name="Rectangle 4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4500562" cy="1562959"/>
          </a:xfrm>
        </p:spPr>
        <p:txBody>
          <a:bodyPr vert="horz" wrap="square" lIns="0" tIns="0" rIns="0" bIns="0" rtlCol="0" anchor="t" anchorCtr="0">
            <a:normAutofit/>
          </a:bodyPr>
          <a:lstStyle/>
          <a:p>
            <a:r>
              <a:rPr lang="en-US" sz="3700" b="1" i="0" kern="1200" dirty="0">
                <a:solidFill>
                  <a:schemeClr val="tx1"/>
                </a:solidFill>
                <a:effectLst/>
                <a:latin typeface="+mj-lt"/>
                <a:ea typeface="+mj-ea"/>
                <a:cs typeface="+mj-cs"/>
              </a:rPr>
              <a:t>Decline of the Gupta Empire</a:t>
            </a:r>
            <a:br>
              <a:rPr lang="en-US" sz="3700" b="1" i="0" kern="1200" dirty="0">
                <a:solidFill>
                  <a:schemeClr val="tx1"/>
                </a:solidFill>
                <a:effectLst/>
                <a:latin typeface="+mj-lt"/>
                <a:ea typeface="+mj-ea"/>
                <a:cs typeface="+mj-cs"/>
              </a:rPr>
            </a:br>
            <a:endParaRPr lang="en-US" sz="3700" kern="1200" dirty="0">
              <a:solidFill>
                <a:schemeClr val="tx1"/>
              </a:solidFill>
              <a:latin typeface="+mj-lt"/>
              <a:ea typeface="+mj-ea"/>
              <a:cs typeface="+mj-cs"/>
            </a:endParaRPr>
          </a:p>
        </p:txBody>
      </p:sp>
      <p:sp>
        <p:nvSpPr>
          <p:cNvPr id="74" name="Freeform: Shape 45">
            <a:extLst>
              <a:ext uri="{FF2B5EF4-FFF2-40B4-BE49-F238E27FC236}">
                <a16:creationId xmlns:a16="http://schemas.microsoft.com/office/drawing/2014/main" id="{F93F2225-A437-4D78-A51D-D6083A86B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875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21">
            <a:extLst>
              <a:ext uri="{FF2B5EF4-FFF2-40B4-BE49-F238E27FC236}">
                <a16:creationId xmlns:a16="http://schemas.microsoft.com/office/drawing/2014/main" id="{6FB6955A-C915-31F9-1E5A-599D1264FDA6}"/>
              </a:ext>
            </a:extLst>
          </p:cNvPr>
          <p:cNvSpPr txBox="1">
            <a:spLocks/>
          </p:cNvSpPr>
          <p:nvPr/>
        </p:nvSpPr>
        <p:spPr>
          <a:xfrm>
            <a:off x="5267325" y="549275"/>
            <a:ext cx="6373813" cy="1562959"/>
          </a:xfrm>
          <a:prstGeom prst="rect">
            <a:avLst/>
          </a:prstGeom>
        </p:spPr>
        <p:txBody>
          <a:bodyPr vert="horz" wrap="square" lIns="0" tIns="0" rIns="0" bIns="0" rtlCol="0" anchor="t" anchorCtr="0">
            <a:normAutofit lnSpcReduction="10000"/>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285750" indent="-228600" algn="just" fontAlgn="base">
              <a:lnSpc>
                <a:spcPct val="100000"/>
              </a:lnSpc>
              <a:spcAft>
                <a:spcPts val="800"/>
              </a:spcAft>
              <a:buFont typeface="Arial" panose="020B0604020202020204" pitchFamily="34" charset="0"/>
              <a:buChar char="•"/>
            </a:pPr>
            <a:r>
              <a:rPr lang="en-US" sz="1400" b="1" i="0" dirty="0">
                <a:solidFill>
                  <a:schemeClr val="tx1">
                    <a:alpha val="60000"/>
                  </a:schemeClr>
                </a:solidFill>
                <a:effectLst/>
                <a:latin typeface="+mn-lt"/>
                <a:ea typeface="+mn-ea"/>
                <a:cs typeface="+mn-cs"/>
              </a:rPr>
              <a:t>The Gupta Empire flourished under Chandragupta II, but began to falter under his son, </a:t>
            </a:r>
            <a:r>
              <a:rPr lang="en-US" sz="1400" b="1" i="0" dirty="0" err="1">
                <a:solidFill>
                  <a:schemeClr val="tx1">
                    <a:alpha val="60000"/>
                  </a:schemeClr>
                </a:solidFill>
                <a:effectLst/>
                <a:latin typeface="+mn-lt"/>
                <a:ea typeface="+mn-ea"/>
                <a:cs typeface="+mn-cs"/>
              </a:rPr>
              <a:t>Kumaragupta</a:t>
            </a:r>
            <a:r>
              <a:rPr lang="en-US" sz="1400" b="1" i="0" dirty="0">
                <a:solidFill>
                  <a:schemeClr val="tx1">
                    <a:alpha val="60000"/>
                  </a:schemeClr>
                </a:solidFill>
                <a:effectLst/>
                <a:latin typeface="+mn-lt"/>
                <a:ea typeface="+mn-ea"/>
                <a:cs typeface="+mn-cs"/>
              </a:rPr>
              <a:t>, and grandson, </a:t>
            </a:r>
            <a:r>
              <a:rPr lang="en-US" sz="1400" b="1" i="0" dirty="0" err="1">
                <a:solidFill>
                  <a:schemeClr val="tx1">
                    <a:alpha val="60000"/>
                  </a:schemeClr>
                </a:solidFill>
                <a:effectLst/>
                <a:latin typeface="+mn-lt"/>
                <a:ea typeface="+mn-ea"/>
                <a:cs typeface="+mn-cs"/>
              </a:rPr>
              <a:t>Skandagupta</a:t>
            </a:r>
            <a:r>
              <a:rPr lang="en-US" sz="1400" b="1" i="0" dirty="0">
                <a:solidFill>
                  <a:schemeClr val="tx1">
                    <a:alpha val="60000"/>
                  </a:schemeClr>
                </a:solidFill>
                <a:effectLst/>
                <a:latin typeface="+mn-lt"/>
                <a:ea typeface="+mn-ea"/>
                <a:cs typeface="+mn-cs"/>
              </a:rPr>
              <a:t>.</a:t>
            </a:r>
          </a:p>
          <a:p>
            <a:pPr marL="285750" indent="-228600" algn="just" fontAlgn="base">
              <a:lnSpc>
                <a:spcPct val="100000"/>
              </a:lnSpc>
              <a:spcAft>
                <a:spcPts val="800"/>
              </a:spcAft>
              <a:buFont typeface="Arial" panose="020B0604020202020204" pitchFamily="34" charset="0"/>
              <a:buChar char="•"/>
            </a:pPr>
            <a:r>
              <a:rPr lang="en-US" sz="1400" b="1" i="0" dirty="0">
                <a:solidFill>
                  <a:schemeClr val="tx1">
                    <a:alpha val="60000"/>
                  </a:schemeClr>
                </a:solidFill>
                <a:effectLst/>
                <a:latin typeface="+mn-lt"/>
                <a:ea typeface="+mn-ea"/>
                <a:cs typeface="+mn-cs"/>
              </a:rPr>
              <a:t>The Huna People, also known as Huns, invaded Gupta territory and caused significant damage to the empire.</a:t>
            </a:r>
          </a:p>
          <a:p>
            <a:pPr marL="285750" indent="-228600" algn="just" fontAlgn="base">
              <a:lnSpc>
                <a:spcPct val="100000"/>
              </a:lnSpc>
              <a:spcAft>
                <a:spcPts val="800"/>
              </a:spcAft>
              <a:buFont typeface="Arial" panose="020B0604020202020204" pitchFamily="34" charset="0"/>
              <a:buChar char="•"/>
            </a:pPr>
            <a:r>
              <a:rPr lang="en-US" sz="1400" b="1" i="0" dirty="0">
                <a:solidFill>
                  <a:schemeClr val="tx1">
                    <a:alpha val="60000"/>
                  </a:schemeClr>
                </a:solidFill>
                <a:effectLst/>
                <a:latin typeface="+mn-lt"/>
                <a:ea typeface="+mn-ea"/>
                <a:cs typeface="+mn-cs"/>
              </a:rPr>
              <a:t>The Gupta Empire ended in 550 CE, when it disintegrated into regional kingdoms after a series of weak rulers and invasions from the east, west, and north.</a:t>
            </a:r>
          </a:p>
        </p:txBody>
      </p:sp>
      <p:pic>
        <p:nvPicPr>
          <p:cNvPr id="33" name="Picture Placeholder 32">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2"/>
          <a:srcRect l="-667" t="2003" r="1114" b="2842"/>
          <a:stretch/>
        </p:blipFill>
        <p:spPr>
          <a:xfrm>
            <a:off x="0" y="2668363"/>
            <a:ext cx="5267325" cy="4189637"/>
          </a:xfrm>
          <a:custGeom>
            <a:avLst/>
            <a:gdLst/>
            <a:ahLst/>
            <a:cxnLst/>
            <a:rect l="l" t="t" r="r" b="b"/>
            <a:pathLst>
              <a:path w="5051425" h="4196491">
                <a:moveTo>
                  <a:pt x="0" y="0"/>
                </a:moveTo>
                <a:lnTo>
                  <a:pt x="5051425" y="0"/>
                </a:lnTo>
                <a:lnTo>
                  <a:pt x="5051425" y="4196491"/>
                </a:lnTo>
                <a:lnTo>
                  <a:pt x="0" y="4196491"/>
                </a:lnTo>
                <a:close/>
              </a:path>
            </a:pathLst>
          </a:custGeom>
        </p:spPr>
      </p:pic>
      <p:pic>
        <p:nvPicPr>
          <p:cNvPr id="27" name="Picture Placeholder 26">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a:srcRect t="1890"/>
          <a:stretch/>
        </p:blipFill>
        <p:spPr>
          <a:xfrm>
            <a:off x="5074968" y="2668363"/>
            <a:ext cx="7117031" cy="4189637"/>
          </a:xfrm>
          <a:custGeom>
            <a:avLst/>
            <a:gdLst/>
            <a:ahLst/>
            <a:cxnLst/>
            <a:rect l="l" t="t" r="r" b="b"/>
            <a:pathLst>
              <a:path w="7140575" h="4196491">
                <a:moveTo>
                  <a:pt x="0" y="0"/>
                </a:moveTo>
                <a:lnTo>
                  <a:pt x="7140575" y="0"/>
                </a:lnTo>
                <a:lnTo>
                  <a:pt x="7140575" y="4196491"/>
                </a:lnTo>
                <a:lnTo>
                  <a:pt x="0" y="4196491"/>
                </a:lnTo>
                <a:close/>
              </a:path>
            </a:pathLst>
          </a:custGeom>
        </p:spPr>
      </p:pic>
      <p:sp>
        <p:nvSpPr>
          <p:cNvPr id="48" name="Rectangle 47">
            <a:extLst>
              <a:ext uri="{FF2B5EF4-FFF2-40B4-BE49-F238E27FC236}">
                <a16:creationId xmlns:a16="http://schemas.microsoft.com/office/drawing/2014/main" id="{34F32A54-C851-4ADC-B81A-DEE6F5A0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4226736634"/>
      </p:ext>
    </p:extLst>
  </p:cSld>
  <p:clrMapOvr>
    <a:masterClrMapping/>
  </p:clrMapOvr>
  <p:transition spd="slow">
    <p:push dir="u"/>
  </p:transition>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71af3243-3dd4-4a8d-8c0d-dd76da1f02a5"/>
    <ds:schemaRef ds:uri="http://schemas.microsoft.com/office/2006/documentManagement/types"/>
    <ds:schemaRef ds:uri="http://purl.org/dc/dcmitype/"/>
    <ds:schemaRef ds:uri="16c05727-aa75-4e4a-9b5f-8a80a1165891"/>
    <ds:schemaRef ds:uri="http://schemas.microsoft.com/office/infopath/2007/PartnerControls"/>
    <ds:schemaRef ds:uri="http://schemas.openxmlformats.org/package/2006/metadata/core-properties"/>
    <ds:schemaRef ds:uri="230e9df3-be65-4c73-a93b-d1236ebd677e"/>
    <ds:schemaRef ds:uri="http://purl.org/dc/elements/1.1/"/>
    <ds:schemaRef ds:uri="http://schemas.microsoft.com/sharepoint/v3"/>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{B4F62E63-E588-4839-B7B5-9509178DF30E}tf33713516_win32</Template>
  <TotalTime>319</TotalTime>
  <Words>566</Words>
  <Application>Microsoft Office PowerPoint</Application>
  <PresentationFormat>Widescreen</PresentationFormat>
  <Paragraphs>58</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vt:lpstr>
      <vt:lpstr>AvertaStd</vt:lpstr>
      <vt:lpstr>Calibri</vt:lpstr>
      <vt:lpstr>Gill Sans MT</vt:lpstr>
      <vt:lpstr>Walbaum Display</vt:lpstr>
      <vt:lpstr>Wingdings</vt:lpstr>
      <vt:lpstr>3DFloatVTI</vt:lpstr>
      <vt:lpstr>Welcome</vt:lpstr>
      <vt:lpstr>Gupta Dynasty</vt:lpstr>
      <vt:lpstr>Evolution of Gupta Dynasty</vt:lpstr>
      <vt:lpstr>In Gupta Empire, the king was directed in his administration by a community and group consisting of a chief minister and a Senapati. There were various names of Empire "Rajya", Rashtra", "Desha", "Mandala", "Prithvi" and "Avani". The Empire was divided into provinces called as Bhukti, Bhoga and pradesha.</vt:lpstr>
      <vt:lpstr>Gupta Empire</vt:lpstr>
      <vt:lpstr>Economy</vt:lpstr>
      <vt:lpstr>Achievement of Gupta dynasty </vt:lpstr>
      <vt:lpstr>Art and architecture</vt:lpstr>
      <vt:lpstr>Decline of the Gupta Empire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Gupta Dynasty</dc:title>
  <dc:creator>ummi babu</dc:creator>
  <cp:lastModifiedBy>ummi babu</cp:lastModifiedBy>
  <cp:revision>10</cp:revision>
  <dcterms:created xsi:type="dcterms:W3CDTF">2022-10-20T15:33:43Z</dcterms:created>
  <dcterms:modified xsi:type="dcterms:W3CDTF">2022-10-25T17:45:50Z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