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8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ma Kamal Chaity" userId="0a142dbb-f898-468d-b158-61e6f6b84dcd" providerId="ADAL" clId="{899721C1-0F7D-47C8-BCAA-700B42D99CF4}"/>
    <pc:docChg chg="modSld">
      <pc:chgData name="Syma Kamal Chaity" userId="0a142dbb-f898-468d-b158-61e6f6b84dcd" providerId="ADAL" clId="{899721C1-0F7D-47C8-BCAA-700B42D99CF4}" dt="2023-12-03T11:20:06.870" v="0" actId="1076"/>
      <pc:docMkLst>
        <pc:docMk/>
      </pc:docMkLst>
      <pc:sldChg chg="modSp mod">
        <pc:chgData name="Syma Kamal Chaity" userId="0a142dbb-f898-468d-b158-61e6f6b84dcd" providerId="ADAL" clId="{899721C1-0F7D-47C8-BCAA-700B42D99CF4}" dt="2023-12-03T11:20:06.870" v="0" actId="1076"/>
        <pc:sldMkLst>
          <pc:docMk/>
          <pc:sldMk cId="2180695791" sldId="268"/>
        </pc:sldMkLst>
        <pc:spChg chg="mod">
          <ac:chgData name="Syma Kamal Chaity" userId="0a142dbb-f898-468d-b158-61e6f6b84dcd" providerId="ADAL" clId="{899721C1-0F7D-47C8-BCAA-700B42D99CF4}" dt="2023-12-03T11:20:06.870" v="0" actId="1076"/>
          <ac:spMkLst>
            <pc:docMk/>
            <pc:sldMk cId="2180695791" sldId="268"/>
            <ac:spMk id="18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CB9A3-A835-403E-AB43-D9E7A06168D2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F9A7AA-1F1F-4FE4-ADAB-8BB85BB80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46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51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69" y="1151930"/>
            <a:ext cx="7358063" cy="2321719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25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69" y="3536156"/>
            <a:ext cx="7358063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78799900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faculty.cs.niu.edu/~byrnes/csci360/notes/360shift.htm" TargetMode="Externa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SHIFT AND ROTATE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0052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976070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Spring 23-24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Nusrat Jahan Anannya, </a:t>
                      </a:r>
                      <a:r>
                        <a:rPr lang="en-US" i="1" dirty="0" err="1"/>
                        <a:t>anannya@</a:t>
                      </a:r>
                      <a:r>
                        <a:rPr lang="en-US" i="1" err="1"/>
                        <a:t>aiub</a:t>
                      </a:r>
                      <a:r>
                        <a:rPr lang="en-US" i="1"/>
                        <a:t>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</a:t>
            </a:r>
            <a:r>
              <a:rPr lang="en-US"/>
              <a:t>Title: Computer Organization and Architecture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body" idx="1"/>
          </p:nvPr>
        </p:nvSpPr>
        <p:spPr>
          <a:xfrm>
            <a:off x="344758" y="1883392"/>
            <a:ext cx="8454484" cy="44105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000" dirty="0"/>
              <a:t>In ROL and ROR, CF reflects the bit that is rotated out. </a:t>
            </a:r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000" dirty="0"/>
              <a:t>ROL and ROR can be used to inspect the bits in a byte or word, without changing the contents.</a:t>
            </a:r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000" dirty="0"/>
              <a:t>Example: Use ROL to count the number of 1 bits in BX, without changing BX. Put the answer in AX.</a:t>
            </a:r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000" dirty="0"/>
              <a:t>Solution:</a:t>
            </a:r>
          </a:p>
          <a:p>
            <a:pPr algn="l"/>
            <a:r>
              <a:rPr lang="en-US" sz="2000" b="1" dirty="0"/>
              <a:t>	XOR AX,AX</a:t>
            </a:r>
            <a:endParaRPr lang="en-US" sz="2000" dirty="0"/>
          </a:p>
          <a:p>
            <a:pPr algn="l"/>
            <a:r>
              <a:rPr lang="en-US" sz="2000" b="1" dirty="0"/>
              <a:t>	MOV CX,16</a:t>
            </a:r>
            <a:endParaRPr lang="en-US" sz="2000" dirty="0"/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000" b="1" dirty="0"/>
              <a:t>TOP:</a:t>
            </a:r>
            <a:endParaRPr lang="en-US" sz="2000" dirty="0"/>
          </a:p>
          <a:p>
            <a:pPr algn="l"/>
            <a:r>
              <a:rPr lang="en-US" sz="2000" b="1" dirty="0"/>
              <a:t>	ROL BX,1</a:t>
            </a:r>
            <a:endParaRPr lang="en-US" sz="2000" dirty="0"/>
          </a:p>
          <a:p>
            <a:pPr algn="l"/>
            <a:r>
              <a:rPr lang="en-US" sz="2000" b="1" dirty="0"/>
              <a:t>	JNC NEXT</a:t>
            </a:r>
            <a:endParaRPr lang="en-US" sz="2000" dirty="0"/>
          </a:p>
          <a:p>
            <a:pPr algn="l"/>
            <a:r>
              <a:rPr lang="en-US" sz="2000" b="1" dirty="0"/>
              <a:t>      INC AX</a:t>
            </a:r>
            <a:endParaRPr lang="en-US" sz="2000" dirty="0"/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000" b="1" dirty="0"/>
              <a:t>NEXT:</a:t>
            </a:r>
            <a:endParaRPr lang="en-US" sz="2000" dirty="0"/>
          </a:p>
          <a:p>
            <a:pPr algn="l"/>
            <a:r>
              <a:rPr lang="en-US" sz="2000" b="1" dirty="0"/>
              <a:t>	LOOP TOP</a:t>
            </a:r>
            <a:endParaRPr lang="en-US" sz="2000" dirty="0"/>
          </a:p>
          <a:p>
            <a:pPr marL="200911" indent="-200911" algn="l" defTabSz="234127">
              <a:spcBef>
                <a:spcPts val="1617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ROL, ROR and CF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48782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body" idx="1"/>
          </p:nvPr>
        </p:nvSpPr>
        <p:spPr>
          <a:xfrm>
            <a:off x="288727" y="2159953"/>
            <a:ext cx="8566548" cy="469804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The Instruction RCL (Rotate through Carry LEFT) shifts the bits of the destination to the left. </a:t>
            </a:r>
          </a:p>
          <a:p>
            <a:pPr marL="321457" indent="-321457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The </a:t>
            </a:r>
            <a:r>
              <a:rPr sz="2000" dirty="0" err="1">
                <a:solidFill>
                  <a:schemeClr val="tx1"/>
                </a:solidFill>
              </a:rPr>
              <a:t>msb</a:t>
            </a:r>
            <a:r>
              <a:rPr sz="2000" dirty="0">
                <a:solidFill>
                  <a:schemeClr val="tx1"/>
                </a:solidFill>
              </a:rPr>
              <a:t> is shifted Into the CF and the previous value of CF is shifted Into the rightmost bit. </a:t>
            </a:r>
          </a:p>
          <a:p>
            <a:pPr marL="321457" indent="-321457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In other words, RCL works like Just like ROL, except that </a:t>
            </a:r>
            <a:r>
              <a:rPr sz="2000" b="1" dirty="0">
                <a:solidFill>
                  <a:srgbClr val="FF0000"/>
                </a:solidFill>
              </a:rPr>
              <a:t>CF is part of the circle of bits being rotated.</a:t>
            </a:r>
            <a:r>
              <a:rPr sz="2000" dirty="0">
                <a:solidFill>
                  <a:schemeClr val="tx1"/>
                </a:solidFill>
              </a:rPr>
              <a:t> The syntax is:</a:t>
            </a:r>
          </a:p>
          <a:p>
            <a:pPr marL="321457" indent="-321457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RCL destination,1</a:t>
            </a:r>
            <a:endParaRPr lang="en-US" sz="2000" dirty="0">
              <a:solidFill>
                <a:schemeClr val="tx1"/>
              </a:solidFill>
            </a:endParaRPr>
          </a:p>
          <a:p>
            <a:pPr marL="321457" indent="-321457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chemeClr val="tx1"/>
                </a:solidFill>
              </a:rPr>
              <a:t>and</a:t>
            </a:r>
            <a:endParaRPr sz="2000" dirty="0">
              <a:solidFill>
                <a:schemeClr val="tx1"/>
              </a:solidFill>
            </a:endParaRPr>
          </a:p>
          <a:p>
            <a:pPr marL="321457" indent="-321457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RCL destination, CL</a:t>
            </a:r>
          </a:p>
        </p:txBody>
      </p:sp>
      <p:pic>
        <p:nvPicPr>
          <p:cNvPr id="173" name="Screen Shot 2015-03-27 at 10.49.39 PM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77290" y="4819526"/>
            <a:ext cx="3643313" cy="1821656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RCL (Rotate Carry Left)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27331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/>
          </p:cNvSpPr>
          <p:nvPr>
            <p:ph type="body" idx="1"/>
          </p:nvPr>
        </p:nvSpPr>
        <p:spPr>
          <a:xfrm>
            <a:off x="178595" y="2244259"/>
            <a:ext cx="9054703" cy="314660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>
              <a:lnSpc>
                <a:spcPct val="20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The Instruction RCR (Rotate through Carry RIGHT) works just like RCL </a:t>
            </a:r>
            <a:r>
              <a:rPr sz="2000" b="1" dirty="0">
                <a:solidFill>
                  <a:srgbClr val="FF0000"/>
                </a:solidFill>
              </a:rPr>
              <a:t>except the bits are rotated to the right. </a:t>
            </a:r>
            <a:r>
              <a:rPr sz="2000" dirty="0">
                <a:solidFill>
                  <a:schemeClr val="tx1"/>
                </a:solidFill>
              </a:rPr>
              <a:t>The syntax is:</a:t>
            </a:r>
          </a:p>
          <a:p>
            <a:pPr marL="321457" indent="-321457" algn="l">
              <a:lnSpc>
                <a:spcPct val="20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RCR destination,1</a:t>
            </a:r>
          </a:p>
          <a:p>
            <a:pPr marL="321457" indent="-321457" algn="l">
              <a:lnSpc>
                <a:spcPct val="20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and</a:t>
            </a:r>
          </a:p>
          <a:p>
            <a:pPr marL="321457" indent="-321457" algn="l">
              <a:lnSpc>
                <a:spcPct val="20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RCR destination, CL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2315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RCR (Rotate Carry Right)</a:t>
            </a:r>
            <a:endParaRPr sz="4640" b="1" dirty="0">
              <a:solidFill>
                <a:schemeClr val="accent5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511C2-2AAD-BD3A-EB13-A88FAC7CB6C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723" y="3429000"/>
            <a:ext cx="4610337" cy="339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875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body" idx="1"/>
          </p:nvPr>
        </p:nvSpPr>
        <p:spPr>
          <a:xfrm>
            <a:off x="669727" y="1702314"/>
            <a:ext cx="7804548" cy="135657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Suppose DH contains 8Ah, CF= 1, and CL contains 3.</a:t>
            </a:r>
            <a:r>
              <a:rPr lang="en-US" sz="2257" dirty="0">
                <a:solidFill>
                  <a:schemeClr val="tx1"/>
                </a:solidFill>
              </a:rPr>
              <a:t> </a:t>
            </a:r>
            <a:r>
              <a:rPr sz="2257" dirty="0">
                <a:solidFill>
                  <a:schemeClr val="tx1"/>
                </a:solidFill>
              </a:rPr>
              <a:t>What are the values of DH and CF after the instruction RCR DH,CL is executed</a:t>
            </a:r>
            <a:r>
              <a:rPr lang="en-US" sz="2257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lang="en-US" sz="2257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 Initial value of CF is given.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sz="2257" dirty="0">
              <a:solidFill>
                <a:schemeClr val="tx1"/>
              </a:solidFill>
            </a:endParaRPr>
          </a:p>
        </p:txBody>
      </p:sp>
      <p:pic>
        <p:nvPicPr>
          <p:cNvPr id="181" name="Screen Shot 2015-03-27 at 10.59.29 PM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4101" y="3275357"/>
            <a:ext cx="6375797" cy="3446023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Example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17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/>
          </p:cNvSpPr>
          <p:nvPr>
            <p:ph type="body" idx="1"/>
          </p:nvPr>
        </p:nvSpPr>
        <p:spPr>
          <a:xfrm>
            <a:off x="403810" y="2284236"/>
            <a:ext cx="8112621" cy="462665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>
              <a:buFont typeface="Wingdings" panose="05000000000000000000" pitchFamily="2" charset="2"/>
              <a:buChar char="Ø"/>
            </a:pPr>
            <a:endParaRPr lang="en-US" sz="2257" b="1" dirty="0">
              <a:solidFill>
                <a:schemeClr val="tx1"/>
              </a:solidFill>
            </a:endParaRPr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257" b="1" dirty="0">
                <a:solidFill>
                  <a:schemeClr val="tx1"/>
                </a:solidFill>
              </a:rPr>
              <a:t>Expectation: </a:t>
            </a:r>
            <a:r>
              <a:rPr lang="en-US" sz="2257" dirty="0">
                <a:solidFill>
                  <a:schemeClr val="tx1"/>
                </a:solidFill>
              </a:rPr>
              <a:t>If AL contains </a:t>
            </a:r>
            <a:r>
              <a:rPr lang="en-US" sz="2257" b="1" dirty="0">
                <a:solidFill>
                  <a:schemeClr val="tx1"/>
                </a:solidFill>
              </a:rPr>
              <a:t>11011100</a:t>
            </a:r>
            <a:r>
              <a:rPr lang="en-US" sz="2257" dirty="0">
                <a:solidFill>
                  <a:schemeClr val="tx1"/>
                </a:solidFill>
              </a:rPr>
              <a:t>, we want to make it </a:t>
            </a:r>
            <a:r>
              <a:rPr lang="en-US" sz="2257" b="1" dirty="0">
                <a:solidFill>
                  <a:schemeClr val="tx1"/>
                </a:solidFill>
              </a:rPr>
              <a:t>00111011</a:t>
            </a:r>
            <a:endParaRPr lang="en-US" sz="2257" dirty="0">
              <a:solidFill>
                <a:schemeClr val="tx1"/>
              </a:solidFill>
            </a:endParaRPr>
          </a:p>
          <a:p>
            <a:pPr marL="321457" lvl="1" indent="-321457" algn="l">
              <a:buFont typeface="Wingdings" panose="05000000000000000000" pitchFamily="2" charset="2"/>
              <a:buChar char="Ø"/>
            </a:pPr>
            <a:r>
              <a:rPr lang="en-US" sz="2257" dirty="0">
                <a:solidFill>
                  <a:schemeClr val="tx1"/>
                </a:solidFill>
              </a:rPr>
              <a:t>Use </a:t>
            </a:r>
            <a:r>
              <a:rPr lang="en-US" sz="2257" b="1" dirty="0">
                <a:solidFill>
                  <a:schemeClr val="tx1"/>
                </a:solidFill>
              </a:rPr>
              <a:t>SHL</a:t>
            </a:r>
            <a:r>
              <a:rPr lang="en-US" sz="2257" dirty="0">
                <a:solidFill>
                  <a:schemeClr val="tx1"/>
                </a:solidFill>
              </a:rPr>
              <a:t> to shift the bits out the left end of AL Into CF. </a:t>
            </a:r>
          </a:p>
          <a:p>
            <a:pPr marL="321457" lvl="1" indent="-321457" algn="l">
              <a:buFont typeface="Wingdings" panose="05000000000000000000" pitchFamily="2" charset="2"/>
              <a:buChar char="Ø"/>
            </a:pPr>
            <a:r>
              <a:rPr lang="en-US" sz="2257" dirty="0">
                <a:solidFill>
                  <a:schemeClr val="tx1"/>
                </a:solidFill>
              </a:rPr>
              <a:t>Then use </a:t>
            </a:r>
            <a:r>
              <a:rPr lang="en-US" sz="2257" b="1" dirty="0">
                <a:solidFill>
                  <a:schemeClr val="tx1"/>
                </a:solidFill>
              </a:rPr>
              <a:t>RCR </a:t>
            </a:r>
            <a:r>
              <a:rPr lang="en-US" sz="2257" dirty="0">
                <a:solidFill>
                  <a:schemeClr val="tx1"/>
                </a:solidFill>
              </a:rPr>
              <a:t>to move them Into the left end of another</a:t>
            </a:r>
            <a:br>
              <a:rPr lang="en-US" sz="2257" dirty="0">
                <a:solidFill>
                  <a:schemeClr val="tx1"/>
                </a:solidFill>
              </a:rPr>
            </a:br>
            <a:r>
              <a:rPr lang="en-US" sz="2257" dirty="0">
                <a:solidFill>
                  <a:schemeClr val="tx1"/>
                </a:solidFill>
              </a:rPr>
              <a:t>register (i.e. </a:t>
            </a:r>
            <a:r>
              <a:rPr lang="en-US" sz="2257" b="1" dirty="0">
                <a:solidFill>
                  <a:schemeClr val="tx1"/>
                </a:solidFill>
              </a:rPr>
              <a:t>BL</a:t>
            </a:r>
            <a:r>
              <a:rPr lang="en-US" sz="2257" dirty="0">
                <a:solidFill>
                  <a:schemeClr val="tx1"/>
                </a:solidFill>
              </a:rPr>
              <a:t>)</a:t>
            </a:r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257" dirty="0">
                <a:solidFill>
                  <a:schemeClr val="tx1"/>
                </a:solidFill>
              </a:rPr>
              <a:t>Run the above operation 8 times for 8 bits</a:t>
            </a:r>
            <a:br>
              <a:rPr lang="en-US" sz="2257" dirty="0">
                <a:solidFill>
                  <a:schemeClr val="tx1"/>
                </a:solidFill>
              </a:rPr>
            </a:br>
            <a:br>
              <a:rPr lang="en-US" sz="2257" dirty="0">
                <a:solidFill>
                  <a:schemeClr val="tx1"/>
                </a:solidFill>
              </a:rPr>
            </a:br>
            <a:br>
              <a:rPr lang="en-US" sz="2257" dirty="0">
                <a:solidFill>
                  <a:schemeClr val="tx1"/>
                </a:solidFill>
              </a:rPr>
            </a:br>
            <a:endParaRPr sz="2257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0157" y="5033460"/>
            <a:ext cx="6100801" cy="14586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Reversing Bit Pattern Application</a:t>
            </a:r>
            <a:endParaRPr sz="36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69579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7555" y="1860862"/>
            <a:ext cx="8590359" cy="2678906"/>
          </a:xfrm>
        </p:spPr>
        <p:txBody>
          <a:bodyPr>
            <a:normAutofit/>
          </a:bodyPr>
          <a:lstStyle/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257" b="1" dirty="0">
                <a:solidFill>
                  <a:schemeClr val="tx1"/>
                </a:solidFill>
              </a:rPr>
              <a:t>Binary Input: </a:t>
            </a:r>
            <a:r>
              <a:rPr lang="en-US" sz="2257" dirty="0">
                <a:solidFill>
                  <a:schemeClr val="tx1"/>
                </a:solidFill>
              </a:rPr>
              <a:t>Lets assume a program reads In a binary number from the keyboard, followed by a carriage return.  [i.e. string of 0’s and 1’s]</a:t>
            </a:r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257" dirty="0">
                <a:solidFill>
                  <a:schemeClr val="tx1"/>
                </a:solidFill>
              </a:rPr>
              <a:t>Conversion in bit value needs to be done  as soon as the input character is entered.</a:t>
            </a:r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257" dirty="0">
                <a:solidFill>
                  <a:schemeClr val="tx1"/>
                </a:solidFill>
              </a:rPr>
              <a:t>After that collect the bits in register.</a:t>
            </a:r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257" dirty="0">
                <a:solidFill>
                  <a:schemeClr val="tx1"/>
                </a:solidFill>
              </a:rPr>
              <a:t>To read a binary number from keyboard and store it in BX: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8781" y="4802839"/>
            <a:ext cx="6001906" cy="18752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Binary and Hex Input &amp; Output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6148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32359" y="2088107"/>
            <a:ext cx="5587790" cy="45555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Example: Process Input 110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92245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12528" lvl="1" indent="0">
              <a:lnSpc>
                <a:spcPct val="20000"/>
              </a:lnSpc>
            </a:pP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7844" y="2511454"/>
            <a:ext cx="8102992" cy="40451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122830"/>
            <a:ext cx="7358063" cy="1194765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Assembly Conversion for input processing (110)</a:t>
            </a:r>
            <a:endParaRPr sz="36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48393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727" y="2087116"/>
            <a:ext cx="7804547" cy="1357313"/>
          </a:xfrm>
        </p:spPr>
        <p:txBody>
          <a:bodyPr>
            <a:normAutofit/>
          </a:bodyPr>
          <a:lstStyle/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Outputting the contents of BX in binary also involves the shift operation. </a:t>
            </a:r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Algorithm for Binary output: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1728" y="3492242"/>
            <a:ext cx="6340544" cy="26677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6484" y="6169588"/>
            <a:ext cx="8465344" cy="28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266" dirty="0"/>
              <a:t>Write an assembly code to process the Binary output for this problem.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8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Binary Output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17745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3640" y="2099677"/>
            <a:ext cx="8090297" cy="4137351"/>
          </a:xfrm>
        </p:spPr>
        <p:txBody>
          <a:bodyPr>
            <a:normAutofit lnSpcReduction="10000"/>
          </a:bodyPr>
          <a:lstStyle/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Hex input consists of digits ("0" to "9") and letters ("A" to "F”) followed by a carriage return. </a:t>
            </a: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For simplicity, we will assume that</a:t>
            </a:r>
          </a:p>
          <a:p>
            <a:pPr marL="321457" lvl="1" indent="-321457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Only uppercase letters are used, and</a:t>
            </a:r>
          </a:p>
          <a:p>
            <a:pPr marL="321457" lvl="1" indent="-321457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 user inputs no more than four hex characters.</a:t>
            </a: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 process of converting characters to binary values is more Involved than it was for binary input, and BX must be </a:t>
            </a:r>
            <a:r>
              <a:rPr lang="en-US" b="1" dirty="0">
                <a:solidFill>
                  <a:schemeClr val="tx1"/>
                </a:solidFill>
              </a:rPr>
              <a:t>shifted four times</a:t>
            </a:r>
            <a:r>
              <a:rPr lang="en-US" dirty="0"/>
              <a:t> to make room for a hex value.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Hex Input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48491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xfrm>
            <a:off x="339328" y="2196702"/>
            <a:ext cx="8465344" cy="466129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Rotates work like the shifts, except that when a bit Is shifted out one end of an operand it is </a:t>
            </a:r>
            <a:r>
              <a:rPr sz="2257" b="1" dirty="0">
                <a:solidFill>
                  <a:schemeClr val="tx1"/>
                </a:solidFill>
              </a:rPr>
              <a:t>put back in the other end</a:t>
            </a:r>
            <a:r>
              <a:rPr sz="2257" dirty="0">
                <a:solidFill>
                  <a:schemeClr val="tx1"/>
                </a:solidFill>
              </a:rPr>
              <a:t>. </a:t>
            </a:r>
          </a:p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These instructions can be used to </a:t>
            </a:r>
            <a:r>
              <a:rPr sz="2257" b="1" dirty="0">
                <a:solidFill>
                  <a:schemeClr val="tx1"/>
                </a:solidFill>
              </a:rPr>
              <a:t>examine</a:t>
            </a:r>
            <a:r>
              <a:rPr sz="2257" dirty="0">
                <a:solidFill>
                  <a:schemeClr val="tx1"/>
                </a:solidFill>
              </a:rPr>
              <a:t> and/or </a:t>
            </a:r>
            <a:r>
              <a:rPr sz="2257" b="1" dirty="0">
                <a:solidFill>
                  <a:schemeClr val="tx1"/>
                </a:solidFill>
              </a:rPr>
              <a:t>change bits or groups of bits</a:t>
            </a:r>
            <a:r>
              <a:rPr sz="2257" dirty="0">
                <a:solidFill>
                  <a:schemeClr val="tx1"/>
                </a:solidFill>
              </a:rPr>
              <a:t>.</a:t>
            </a:r>
            <a:endParaRPr sz="2257" b="1" dirty="0">
              <a:solidFill>
                <a:schemeClr val="tx1"/>
              </a:solidFill>
            </a:endParaRPr>
          </a:p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*** Logic, shift, and rotate instructions is used to do binary and hexadecimal I/O. </a:t>
            </a:r>
          </a:p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ability to read and write numbers will let us solve a great variety of problem.</a:t>
            </a:r>
          </a:p>
        </p:txBody>
      </p:sp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Overview: ROTATE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78069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5744" y="2058292"/>
            <a:ext cx="7842847" cy="45452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Algorithm for hex input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23684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14562" y="1977859"/>
            <a:ext cx="4920258" cy="46315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Example: input </a:t>
            </a:r>
            <a:r>
              <a:rPr lang="en-US" sz="4400" b="1" dirty="0">
                <a:solidFill>
                  <a:srgbClr val="0070C0"/>
                </a:solidFill>
              </a:rPr>
              <a:t>6AB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14543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54882" y="1910687"/>
            <a:ext cx="6285384" cy="47896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Assembly Code for Processing </a:t>
            </a:r>
            <a:r>
              <a:rPr lang="en-US" sz="3600" b="1" dirty="0">
                <a:solidFill>
                  <a:srgbClr val="0070C0"/>
                </a:solidFill>
              </a:rPr>
              <a:t>6AB</a:t>
            </a:r>
            <a:endParaRPr sz="36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81503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063" y="2415654"/>
            <a:ext cx="8269940" cy="40405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Algorithm for Hex Output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90363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499" y="1992573"/>
            <a:ext cx="5745372" cy="432729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6484" y="6319871"/>
            <a:ext cx="8465344" cy="439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57" dirty="0"/>
              <a:t>Write an assembly code to process the Binary output for this problem.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Conversion of 4CA9h to Binary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32659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81890" y="1942145"/>
            <a:ext cx="75368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and </a:t>
            </a:r>
            <a:r>
              <a:rPr lang="en-US" dirty="0">
                <a:ea typeface="Times New Roman" panose="02020603050405020304" pitchFamily="18" charset="0"/>
              </a:rPr>
              <a:t>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hlinkClick r:id="rId2"/>
              </a:rPr>
              <a:t>http://faculty.cs.niu.edu/~byrnes/csci360/notes/360shift.htm</a:t>
            </a: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543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678873" y="1998023"/>
            <a:ext cx="76338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Yu </a:t>
            </a:r>
            <a:r>
              <a:rPr lang="en-US" sz="2000" dirty="0">
                <a:ea typeface="Times New Roman" panose="02020603050405020304" pitchFamily="18" charset="0"/>
              </a:rPr>
              <a:t>and Charles </a:t>
            </a:r>
            <a:r>
              <a:rPr lang="en-US" sz="2000" dirty="0" err="1">
                <a:ea typeface="Times New Roman" panose="02020603050405020304" pitchFamily="18" charset="0"/>
              </a:rPr>
              <a:t>Marut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Essentials of Computer Organization and Architecture, (Third Edition), Linda Null and Julia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Lobur</a:t>
            </a:r>
            <a:endParaRPr lang="en-US" sz="20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W. Stallings, “Computer Organization and Architecture: Designing for performance”, 67h Edition, Prentice Hall of India, 2003, ISBN 81 – 203 – 2962 – 7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Computer Organization and Architecture by John P. Haynes.</a:t>
            </a:r>
            <a:endParaRPr lang="en-US" sz="20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371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body" idx="1"/>
          </p:nvPr>
        </p:nvSpPr>
        <p:spPr>
          <a:xfrm>
            <a:off x="479227" y="2374710"/>
            <a:ext cx="8185547" cy="419688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b="1" dirty="0">
                <a:solidFill>
                  <a:schemeClr val="tx1"/>
                </a:solidFill>
              </a:rPr>
              <a:t>Problem: </a:t>
            </a:r>
            <a:r>
              <a:rPr sz="2257" dirty="0">
                <a:solidFill>
                  <a:schemeClr val="tx1"/>
                </a:solidFill>
              </a:rPr>
              <a:t>Suppose DH contains 8Ah and CL contains 2. What are the values of DH and CF after the Instruction SHR DH,CL is executed</a:t>
            </a:r>
            <a:r>
              <a:rPr lang="en-US" sz="2257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sz="2257" dirty="0">
              <a:solidFill>
                <a:schemeClr val="tx1"/>
              </a:solidFill>
            </a:endParaRP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b="1" dirty="0">
                <a:solidFill>
                  <a:schemeClr val="tx1"/>
                </a:solidFill>
              </a:rPr>
              <a:t>Solution:</a:t>
            </a:r>
            <a:r>
              <a:rPr sz="2257" dirty="0">
                <a:solidFill>
                  <a:schemeClr val="tx1"/>
                </a:solidFill>
              </a:rPr>
              <a:t> The value of DH in binary is 10001010.</a:t>
            </a: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After two right shifts, CF=1</a:t>
            </a: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new value of DH is  obtained by</a:t>
            </a:r>
            <a:r>
              <a:rPr sz="2257" b="1" dirty="0">
                <a:solidFill>
                  <a:schemeClr val="tx1"/>
                </a:solidFill>
              </a:rPr>
              <a:t> erasing the rightmost two bits </a:t>
            </a:r>
            <a:r>
              <a:rPr sz="2257" dirty="0">
                <a:solidFill>
                  <a:schemeClr val="tx1"/>
                </a:solidFill>
              </a:rPr>
              <a:t>and adding two 0 bits to the left end, thus DH </a:t>
            </a:r>
            <a:r>
              <a:rPr sz="2257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=00100010b</a:t>
            </a:r>
            <a:r>
              <a:rPr sz="2257" dirty="0">
                <a:solidFill>
                  <a:schemeClr val="tx1"/>
                </a:solidFill>
              </a:rPr>
              <a:t> </a:t>
            </a:r>
            <a:r>
              <a:rPr sz="2257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= </a:t>
            </a:r>
            <a:r>
              <a:rPr sz="2257" dirty="0">
                <a:solidFill>
                  <a:schemeClr val="tx1"/>
                </a:solidFill>
              </a:rPr>
              <a:t>22h.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Example SHR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00607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body" idx="1"/>
          </p:nvPr>
        </p:nvSpPr>
        <p:spPr>
          <a:xfrm>
            <a:off x="812601" y="1826276"/>
            <a:ext cx="7804548" cy="246673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SAR Instruction (shift arithmetic right) operates like SHR , with one difference: the </a:t>
            </a:r>
            <a:r>
              <a:rPr sz="2257" b="1" dirty="0" err="1">
                <a:solidFill>
                  <a:schemeClr val="tx1"/>
                </a:solidFill>
              </a:rPr>
              <a:t>msb</a:t>
            </a:r>
            <a:r>
              <a:rPr sz="2257" b="1" dirty="0">
                <a:solidFill>
                  <a:schemeClr val="tx1"/>
                </a:solidFill>
              </a:rPr>
              <a:t> retains Its original value</a:t>
            </a:r>
            <a:r>
              <a:rPr sz="2257" dirty="0">
                <a:solidFill>
                  <a:schemeClr val="tx1"/>
                </a:solidFill>
              </a:rPr>
              <a:t>. The syntax is:</a:t>
            </a:r>
          </a:p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SAR destination,1 </a:t>
            </a:r>
          </a:p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SAR destination,</a:t>
            </a:r>
            <a:r>
              <a:rPr lang="en-US" sz="2257" dirty="0">
                <a:solidFill>
                  <a:schemeClr val="tx1"/>
                </a:solidFill>
              </a:rPr>
              <a:t> </a:t>
            </a:r>
            <a:r>
              <a:rPr sz="2257" dirty="0">
                <a:solidFill>
                  <a:schemeClr val="tx1"/>
                </a:solidFill>
              </a:rPr>
              <a:t>CL</a:t>
            </a:r>
          </a:p>
        </p:txBody>
      </p:sp>
      <p:pic>
        <p:nvPicPr>
          <p:cNvPr id="149" name="Screen Shot 2015-03-27 at 1.00.47 PM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4960" y="4517408"/>
            <a:ext cx="4482015" cy="2054213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SAR Instruction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25989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body" idx="1"/>
          </p:nvPr>
        </p:nvSpPr>
        <p:spPr>
          <a:xfrm>
            <a:off x="381754" y="2225907"/>
            <a:ext cx="8518922" cy="383683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+mj-lt"/>
              </a:rPr>
              <a:t>A Left shift doubles the destination's value, </a:t>
            </a: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+mj-lt"/>
              </a:rPr>
              <a:t>Similarly, it’s reasonable to guess that a right shift might divide it </a:t>
            </a:r>
            <a:r>
              <a:rPr sz="2257" dirty="0">
                <a:solidFill>
                  <a:schemeClr val="tx1"/>
                </a:solidFill>
                <a:latin typeface="+mj-lt"/>
                <a:ea typeface="Helvetica"/>
                <a:cs typeface="Helvetica"/>
                <a:sym typeface="Helvetica"/>
              </a:rPr>
              <a:t>by </a:t>
            </a:r>
            <a:r>
              <a:rPr sz="2257" dirty="0">
                <a:solidFill>
                  <a:schemeClr val="tx1"/>
                </a:solidFill>
                <a:latin typeface="+mj-lt"/>
              </a:rPr>
              <a:t>2. This Is correct for </a:t>
            </a:r>
            <a:r>
              <a:rPr sz="2257" b="1" dirty="0">
                <a:solidFill>
                  <a:schemeClr val="tx1"/>
                </a:solidFill>
                <a:latin typeface="+mj-lt"/>
              </a:rPr>
              <a:t>even</a:t>
            </a:r>
            <a:r>
              <a:rPr sz="2257" dirty="0">
                <a:solidFill>
                  <a:schemeClr val="tx1"/>
                </a:solidFill>
                <a:latin typeface="+mj-lt"/>
              </a:rPr>
              <a:t> numbers.</a:t>
            </a: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+mj-lt"/>
              </a:rPr>
              <a:t>For odd numbers, a </a:t>
            </a:r>
            <a:r>
              <a:rPr sz="2257" b="1" dirty="0">
                <a:solidFill>
                  <a:schemeClr val="tx1"/>
                </a:solidFill>
                <a:latin typeface="+mj-lt"/>
              </a:rPr>
              <a:t>right shift</a:t>
            </a:r>
            <a:r>
              <a:rPr sz="2257" dirty="0">
                <a:solidFill>
                  <a:schemeClr val="tx1"/>
                </a:solidFill>
                <a:latin typeface="+mj-lt"/>
              </a:rPr>
              <a:t> </a:t>
            </a:r>
            <a:r>
              <a:rPr sz="2257" b="1" dirty="0">
                <a:solidFill>
                  <a:schemeClr val="tx1"/>
                </a:solidFill>
                <a:latin typeface="+mj-lt"/>
              </a:rPr>
              <a:t>halves </a:t>
            </a:r>
            <a:r>
              <a:rPr sz="2257" b="1" dirty="0">
                <a:solidFill>
                  <a:schemeClr val="tx1"/>
                </a:solidFill>
                <a:latin typeface="+mj-lt"/>
                <a:ea typeface="Helvetica"/>
                <a:cs typeface="Helvetica"/>
                <a:sym typeface="Helvetica"/>
              </a:rPr>
              <a:t>it </a:t>
            </a:r>
            <a:r>
              <a:rPr sz="2257" b="1" dirty="0">
                <a:solidFill>
                  <a:schemeClr val="tx1"/>
                </a:solidFill>
                <a:latin typeface="+mj-lt"/>
              </a:rPr>
              <a:t>and rounds down to the nearest integer</a:t>
            </a:r>
            <a:r>
              <a:rPr sz="2257" dirty="0">
                <a:solidFill>
                  <a:schemeClr val="tx1"/>
                </a:solidFill>
                <a:latin typeface="+mj-lt"/>
              </a:rPr>
              <a:t>. </a:t>
            </a: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+mj-lt"/>
              </a:rPr>
              <a:t>For example, if BL contains 00000101 </a:t>
            </a:r>
            <a:r>
              <a:rPr sz="2257" dirty="0">
                <a:solidFill>
                  <a:schemeClr val="tx1"/>
                </a:solidFill>
                <a:latin typeface="+mj-lt"/>
                <a:ea typeface="Helvetica"/>
                <a:cs typeface="Helvetica"/>
                <a:sym typeface="Helvetica"/>
              </a:rPr>
              <a:t>= </a:t>
            </a:r>
            <a:r>
              <a:rPr sz="2257" dirty="0">
                <a:solidFill>
                  <a:schemeClr val="tx1"/>
                </a:solidFill>
                <a:latin typeface="+mj-lt"/>
              </a:rPr>
              <a:t>5, then after a right shift. BL  will contain 00000010 </a:t>
            </a:r>
            <a:r>
              <a:rPr sz="2257" dirty="0">
                <a:solidFill>
                  <a:schemeClr val="tx1"/>
                </a:solidFill>
                <a:latin typeface="+mj-lt"/>
                <a:ea typeface="Helvetica"/>
                <a:cs typeface="Helvetica"/>
                <a:sym typeface="Helvetica"/>
              </a:rPr>
              <a:t>= </a:t>
            </a:r>
            <a:r>
              <a:rPr sz="2257" dirty="0">
                <a:solidFill>
                  <a:schemeClr val="tx1"/>
                </a:solidFill>
                <a:latin typeface="+mj-lt"/>
              </a:rPr>
              <a:t>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Division by Right Shift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54172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body" idx="1"/>
          </p:nvPr>
        </p:nvSpPr>
        <p:spPr>
          <a:xfrm>
            <a:off x="285750" y="1842448"/>
            <a:ext cx="8679656" cy="358866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303956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In case of division by right shifts, we need to make a distinction between signed and unsigned numbers. </a:t>
            </a:r>
          </a:p>
          <a:p>
            <a:pPr marL="321457" indent="-321457" algn="l" defTabSz="303956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If an </a:t>
            </a:r>
            <a:r>
              <a:rPr sz="2000" b="1" dirty="0">
                <a:solidFill>
                  <a:schemeClr val="tx1"/>
                </a:solidFill>
              </a:rPr>
              <a:t>unsigned</a:t>
            </a:r>
            <a:r>
              <a:rPr sz="2000" dirty="0">
                <a:solidFill>
                  <a:schemeClr val="tx1"/>
                </a:solidFill>
              </a:rPr>
              <a:t> interpretation is being given, </a:t>
            </a:r>
            <a:r>
              <a:rPr sz="2000" b="1" dirty="0">
                <a:solidFill>
                  <a:schemeClr val="tx1"/>
                </a:solidFill>
              </a:rPr>
              <a:t>SHR</a:t>
            </a:r>
            <a:r>
              <a:rPr sz="2000" dirty="0">
                <a:solidFill>
                  <a:schemeClr val="tx1"/>
                </a:solidFill>
              </a:rPr>
              <a:t> should be used. </a:t>
            </a:r>
          </a:p>
          <a:p>
            <a:pPr marL="321457" indent="-321457" algn="l" defTabSz="303956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For a </a:t>
            </a:r>
            <a:r>
              <a:rPr sz="2000" b="1" dirty="0">
                <a:solidFill>
                  <a:schemeClr val="tx1"/>
                </a:solidFill>
              </a:rPr>
              <a:t>signed</a:t>
            </a:r>
            <a:r>
              <a:rPr sz="2000" dirty="0">
                <a:solidFill>
                  <a:schemeClr val="tx1"/>
                </a:solidFill>
              </a:rPr>
              <a:t> interpretation, </a:t>
            </a:r>
            <a:r>
              <a:rPr sz="2000" b="1" dirty="0">
                <a:solidFill>
                  <a:schemeClr val="tx1"/>
                </a:solidFill>
              </a:rPr>
              <a:t>SAR  </a:t>
            </a:r>
            <a:r>
              <a:rPr sz="2000" dirty="0">
                <a:solidFill>
                  <a:schemeClr val="tx1"/>
                </a:solidFill>
              </a:rPr>
              <a:t>must be used, because it preserves the sign.</a:t>
            </a:r>
          </a:p>
          <a:p>
            <a:pPr marL="321457" indent="-321457" algn="l" defTabSz="303956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b="1" dirty="0">
                <a:solidFill>
                  <a:schemeClr val="tx1"/>
                </a:solidFill>
              </a:rPr>
              <a:t>Problem:</a:t>
            </a:r>
            <a:r>
              <a:rPr sz="2000" dirty="0">
                <a:solidFill>
                  <a:schemeClr val="tx1"/>
                </a:solidFill>
              </a:rPr>
              <a:t> Use right shifts to divide the unsigned number 65143 by 4. Put the quotient in AX</a:t>
            </a:r>
          </a:p>
          <a:p>
            <a:pPr marL="321457" indent="-321457" algn="l" defTabSz="303956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To divide by 4, two right shifts are needed. Since the dividend is unsigned, we use SHR. The code is</a:t>
            </a:r>
          </a:p>
        </p:txBody>
      </p:sp>
      <p:sp>
        <p:nvSpPr>
          <p:cNvPr id="2" name="Rectangle 1"/>
          <p:cNvSpPr/>
          <p:nvPr/>
        </p:nvSpPr>
        <p:spPr>
          <a:xfrm>
            <a:off x="1946672" y="5616108"/>
            <a:ext cx="2786063" cy="1141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1457" lvl="6" indent="-321457" defTabSz="303956">
              <a:spcBef>
                <a:spcPts val="844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828" dirty="0"/>
              <a:t>MOV AX, 65143</a:t>
            </a:r>
          </a:p>
          <a:p>
            <a:pPr marL="321457" lvl="6" indent="-321457" defTabSz="303956">
              <a:spcBef>
                <a:spcPts val="844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828" dirty="0"/>
              <a:t>MOV CL, 2</a:t>
            </a:r>
          </a:p>
          <a:p>
            <a:pPr marL="321457" lvl="6" indent="-321457" defTabSz="303956">
              <a:spcBef>
                <a:spcPts val="844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828" dirty="0"/>
              <a:t>SHR AX,2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Signed and Unsigned Division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02363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body" idx="1"/>
          </p:nvPr>
        </p:nvSpPr>
        <p:spPr>
          <a:xfrm>
            <a:off x="399603" y="1978925"/>
            <a:ext cx="8344794" cy="48790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61460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Example: If AL contains -15, give the decimal value of AL after SAR AL,1 is performed.</a:t>
            </a:r>
          </a:p>
          <a:p>
            <a:pPr marL="321457" indent="-321457" algn="l" defTabSz="361460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Solution: Execution of SAR AL,1 divides the number by 2 and rounds down. </a:t>
            </a:r>
          </a:p>
          <a:p>
            <a:pPr marL="596482" lvl="1" indent="-321457" algn="l" defTabSz="361460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Dividing -15 by 2 yields -7.5, and after rounding down we get -8. </a:t>
            </a:r>
          </a:p>
          <a:p>
            <a:pPr marL="596482" lvl="1" indent="-321457" algn="l" defTabSz="361460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In terms of the binary contents, we have -15=11110001b. After shifting, we have 11111000b= -8.</a:t>
            </a:r>
          </a:p>
          <a:p>
            <a:pPr lvl="1" indent="0" algn="l" defTabSz="361460">
              <a:spcBef>
                <a:spcPts val="2531"/>
              </a:spcBef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*** We will see some MUL and DIV for multiplication operations that are not limited to power of 2 only. However, MUL and DIV is much slower than SHIFT operation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SAR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9993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body" idx="1"/>
          </p:nvPr>
        </p:nvSpPr>
        <p:spPr>
          <a:xfrm>
            <a:off x="555896" y="2068567"/>
            <a:ext cx="8409511" cy="44583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324493">
              <a:spcBef>
                <a:spcPts val="232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instruction ROL (rotate left) shifts bits to the left. The </a:t>
            </a:r>
            <a:r>
              <a:rPr sz="2257" dirty="0" err="1">
                <a:solidFill>
                  <a:schemeClr val="tx1"/>
                </a:solidFill>
              </a:rPr>
              <a:t>msb</a:t>
            </a:r>
            <a:r>
              <a:rPr sz="2257" dirty="0">
                <a:solidFill>
                  <a:schemeClr val="tx1"/>
                </a:solidFill>
              </a:rPr>
              <a:t> shifted into the rightmost bit. </a:t>
            </a:r>
          </a:p>
          <a:p>
            <a:pPr marL="321457" indent="-321457" algn="l" defTabSz="324493">
              <a:spcBef>
                <a:spcPts val="232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CF also gets the bit shifted out of the </a:t>
            </a:r>
            <a:r>
              <a:rPr sz="2257" dirty="0" err="1">
                <a:solidFill>
                  <a:schemeClr val="tx1"/>
                </a:solidFill>
              </a:rPr>
              <a:t>msb</a:t>
            </a:r>
            <a:r>
              <a:rPr sz="2257" dirty="0">
                <a:solidFill>
                  <a:schemeClr val="tx1"/>
                </a:solidFill>
              </a:rPr>
              <a:t>. </a:t>
            </a:r>
          </a:p>
          <a:p>
            <a:pPr marL="321457" indent="-321457" algn="l" defTabSz="324493">
              <a:spcBef>
                <a:spcPts val="232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You can think of the destination bits forming a circle, with the least significant bit following the </a:t>
            </a:r>
            <a:r>
              <a:rPr sz="2257" dirty="0" err="1">
                <a:solidFill>
                  <a:schemeClr val="tx1"/>
                </a:solidFill>
              </a:rPr>
              <a:t>msb</a:t>
            </a:r>
            <a:r>
              <a:rPr sz="2257" dirty="0">
                <a:solidFill>
                  <a:schemeClr val="tx1"/>
                </a:solidFill>
              </a:rPr>
              <a:t> in the circle. </a:t>
            </a:r>
          </a:p>
          <a:p>
            <a:pPr marL="321457" indent="-321457" algn="l" defTabSz="324493">
              <a:spcBef>
                <a:spcPts val="232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ROL destination, 1</a:t>
            </a:r>
            <a:endParaRPr lang="en-US" sz="2257" dirty="0">
              <a:solidFill>
                <a:schemeClr val="tx1"/>
              </a:solidFill>
            </a:endParaRPr>
          </a:p>
          <a:p>
            <a:pPr marL="321457" indent="-321457" algn="l" defTabSz="324493">
              <a:spcBef>
                <a:spcPts val="232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57" dirty="0">
                <a:solidFill>
                  <a:schemeClr val="tx1"/>
                </a:solidFill>
              </a:rPr>
              <a:t>and</a:t>
            </a:r>
            <a:endParaRPr sz="2257" dirty="0">
              <a:solidFill>
                <a:schemeClr val="tx1"/>
              </a:solidFill>
            </a:endParaRPr>
          </a:p>
          <a:p>
            <a:pPr marL="321457" indent="-321457" algn="l" defTabSz="324493">
              <a:spcBef>
                <a:spcPts val="232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ROL destination, CL</a:t>
            </a:r>
          </a:p>
        </p:txBody>
      </p:sp>
      <p:pic>
        <p:nvPicPr>
          <p:cNvPr id="162" name="Screen Shot 2015-03-27 at 9.50.17 PM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79578" y="4519232"/>
            <a:ext cx="4093689" cy="2007675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8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Rotate Instructions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38774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/>
          </p:cNvSpPr>
          <p:nvPr>
            <p:ph type="body" idx="1"/>
          </p:nvPr>
        </p:nvSpPr>
        <p:spPr>
          <a:xfrm>
            <a:off x="455414" y="1931691"/>
            <a:ext cx="7804548" cy="442019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402536">
              <a:spcBef>
                <a:spcPts val="2883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instruction ROR (rotate right) works just like ROL except that the bits are rotated to the right.</a:t>
            </a:r>
          </a:p>
          <a:p>
            <a:pPr marL="321457" indent="-321457" algn="l" defTabSz="402536">
              <a:spcBef>
                <a:spcPts val="2883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rightmost bit is shifted into the </a:t>
            </a:r>
            <a:r>
              <a:rPr sz="2257" dirty="0" err="1">
                <a:solidFill>
                  <a:schemeClr val="tx1"/>
                </a:solidFill>
              </a:rPr>
              <a:t>msb</a:t>
            </a:r>
            <a:r>
              <a:rPr sz="2257" dirty="0">
                <a:solidFill>
                  <a:schemeClr val="tx1"/>
                </a:solidFill>
              </a:rPr>
              <a:t>, and also into the CF  </a:t>
            </a:r>
          </a:p>
          <a:p>
            <a:pPr marL="321457" indent="-321457" algn="l" defTabSz="402536">
              <a:spcBef>
                <a:spcPts val="2883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ROR destination, 1 </a:t>
            </a:r>
            <a:endParaRPr lang="en-US" sz="2257" dirty="0">
              <a:solidFill>
                <a:schemeClr val="tx1"/>
              </a:solidFill>
            </a:endParaRPr>
          </a:p>
          <a:p>
            <a:pPr marL="321457" indent="-321457" algn="l" defTabSz="402536">
              <a:spcBef>
                <a:spcPts val="2883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57" dirty="0">
                <a:solidFill>
                  <a:schemeClr val="tx1"/>
                </a:solidFill>
              </a:rPr>
              <a:t>and</a:t>
            </a:r>
            <a:endParaRPr sz="2257" dirty="0">
              <a:solidFill>
                <a:schemeClr val="tx1"/>
              </a:solidFill>
            </a:endParaRPr>
          </a:p>
          <a:p>
            <a:pPr marL="321457" indent="-321457" algn="l" defTabSz="402536">
              <a:spcBef>
                <a:spcPts val="2883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ROR destination, CL</a:t>
            </a:r>
          </a:p>
        </p:txBody>
      </p:sp>
      <p:pic>
        <p:nvPicPr>
          <p:cNvPr id="166" name="Screen Shot 2015-03-27 at 10.31.28 PM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9063" y="3554935"/>
            <a:ext cx="4804173" cy="2973587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Rotate Right (ROR)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87437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198</TotalTime>
  <Words>1361</Words>
  <Application>Microsoft Office PowerPoint</Application>
  <PresentationFormat>On-screen Show (4:3)</PresentationFormat>
  <Paragraphs>128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Corbel</vt:lpstr>
      <vt:lpstr>Helvetica</vt:lpstr>
      <vt:lpstr>Times New Roman</vt:lpstr>
      <vt:lpstr>Wingdings</vt:lpstr>
      <vt:lpstr>Spectrum</vt:lpstr>
      <vt:lpstr>SHIFT AND ROTATE</vt:lpstr>
      <vt:lpstr>Overview: ROTATE</vt:lpstr>
      <vt:lpstr>Example SHR</vt:lpstr>
      <vt:lpstr>SAR Instruction</vt:lpstr>
      <vt:lpstr>Division by Right Shift</vt:lpstr>
      <vt:lpstr>Signed and Unsigned Division</vt:lpstr>
      <vt:lpstr>SAR</vt:lpstr>
      <vt:lpstr>Rotate Instructions</vt:lpstr>
      <vt:lpstr>Rotate Right (ROR)</vt:lpstr>
      <vt:lpstr>ROL, ROR and CF</vt:lpstr>
      <vt:lpstr>RCL (Rotate Carry Left)</vt:lpstr>
      <vt:lpstr>RCR (Rotate Carry Right)</vt:lpstr>
      <vt:lpstr>Example</vt:lpstr>
      <vt:lpstr>Reversing Bit Pattern Application</vt:lpstr>
      <vt:lpstr>Binary and Hex Input &amp; Output</vt:lpstr>
      <vt:lpstr>Example: Process Input 110</vt:lpstr>
      <vt:lpstr>Assembly Conversion for input processing (110)</vt:lpstr>
      <vt:lpstr>Binary Output</vt:lpstr>
      <vt:lpstr>Hex Input</vt:lpstr>
      <vt:lpstr>Algorithm for hex input</vt:lpstr>
      <vt:lpstr>Example: input 6AB</vt:lpstr>
      <vt:lpstr>Assembly Code for Processing 6AB</vt:lpstr>
      <vt:lpstr>Algorithm for Hex Output</vt:lpstr>
      <vt:lpstr>Conversion of 4CA9h to Binary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Nusrat Jahan Anannya</cp:lastModifiedBy>
  <cp:revision>31</cp:revision>
  <dcterms:created xsi:type="dcterms:W3CDTF">2018-12-10T17:20:29Z</dcterms:created>
  <dcterms:modified xsi:type="dcterms:W3CDTF">2024-04-17T02:27:17Z</dcterms:modified>
</cp:coreProperties>
</file>